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51"/>
  </p:notesMasterIdLst>
  <p:sldIdLst>
    <p:sldId id="281" r:id="rId2"/>
    <p:sldId id="347" r:id="rId3"/>
    <p:sldId id="348" r:id="rId4"/>
    <p:sldId id="349" r:id="rId5"/>
    <p:sldId id="350" r:id="rId6"/>
    <p:sldId id="293" r:id="rId7"/>
    <p:sldId id="352" r:id="rId8"/>
    <p:sldId id="353" r:id="rId9"/>
    <p:sldId id="354" r:id="rId10"/>
    <p:sldId id="355" r:id="rId11"/>
    <p:sldId id="356" r:id="rId12"/>
    <p:sldId id="357" r:id="rId13"/>
    <p:sldId id="370" r:id="rId14"/>
    <p:sldId id="358" r:id="rId15"/>
    <p:sldId id="359" r:id="rId16"/>
    <p:sldId id="360" r:id="rId17"/>
    <p:sldId id="361" r:id="rId18"/>
    <p:sldId id="362" r:id="rId19"/>
    <p:sldId id="363" r:id="rId20"/>
    <p:sldId id="371" r:id="rId21"/>
    <p:sldId id="364" r:id="rId22"/>
    <p:sldId id="365" r:id="rId23"/>
    <p:sldId id="366" r:id="rId24"/>
    <p:sldId id="309" r:id="rId25"/>
    <p:sldId id="326" r:id="rId26"/>
    <p:sldId id="308" r:id="rId27"/>
    <p:sldId id="325" r:id="rId28"/>
    <p:sldId id="327" r:id="rId29"/>
    <p:sldId id="300" r:id="rId30"/>
    <p:sldId id="328" r:id="rId31"/>
    <p:sldId id="331" r:id="rId32"/>
    <p:sldId id="332" r:id="rId33"/>
    <p:sldId id="333" r:id="rId34"/>
    <p:sldId id="301" r:id="rId35"/>
    <p:sldId id="310" r:id="rId36"/>
    <p:sldId id="334" r:id="rId37"/>
    <p:sldId id="336" r:id="rId38"/>
    <p:sldId id="335" r:id="rId39"/>
    <p:sldId id="337" r:id="rId40"/>
    <p:sldId id="338" r:id="rId41"/>
    <p:sldId id="339" r:id="rId42"/>
    <p:sldId id="367" r:id="rId43"/>
    <p:sldId id="311" r:id="rId44"/>
    <p:sldId id="368" r:id="rId45"/>
    <p:sldId id="369" r:id="rId46"/>
    <p:sldId id="315" r:id="rId47"/>
    <p:sldId id="279" r:id="rId48"/>
    <p:sldId id="372" r:id="rId49"/>
    <p:sldId id="280" r:id="rId5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effectLst>
          <a:outerShdw blurRad="38100" dist="38100" dir="2700000" algn="tl">
            <a:srgbClr val="000000">
              <a:alpha val="43137"/>
            </a:srgbClr>
          </a:outerShdw>
        </a:effectLst>
        <a:latin typeface="Arial" pitchFamily="34" charset="0"/>
        <a:ea typeface="+mn-ea"/>
        <a:cs typeface="Times New Roman" pitchFamily="18" charset="0"/>
      </a:defRPr>
    </a:lvl1pPr>
    <a:lvl2pPr marL="457200" algn="l" rtl="0" fontAlgn="base">
      <a:spcBef>
        <a:spcPct val="0"/>
      </a:spcBef>
      <a:spcAft>
        <a:spcPct val="0"/>
      </a:spcAft>
      <a:defRPr sz="2400" kern="1200">
        <a:solidFill>
          <a:schemeClr val="tx1"/>
        </a:solidFill>
        <a:effectLst>
          <a:outerShdw blurRad="38100" dist="38100" dir="2700000" algn="tl">
            <a:srgbClr val="000000">
              <a:alpha val="43137"/>
            </a:srgbClr>
          </a:outerShdw>
        </a:effectLst>
        <a:latin typeface="Arial" pitchFamily="34" charset="0"/>
        <a:ea typeface="+mn-ea"/>
        <a:cs typeface="Times New Roman" pitchFamily="18" charset="0"/>
      </a:defRPr>
    </a:lvl2pPr>
    <a:lvl3pPr marL="914400" algn="l" rtl="0" fontAlgn="base">
      <a:spcBef>
        <a:spcPct val="0"/>
      </a:spcBef>
      <a:spcAft>
        <a:spcPct val="0"/>
      </a:spcAft>
      <a:defRPr sz="2400" kern="1200">
        <a:solidFill>
          <a:schemeClr val="tx1"/>
        </a:solidFill>
        <a:effectLst>
          <a:outerShdw blurRad="38100" dist="38100" dir="2700000" algn="tl">
            <a:srgbClr val="000000">
              <a:alpha val="43137"/>
            </a:srgbClr>
          </a:outerShdw>
        </a:effectLst>
        <a:latin typeface="Arial" pitchFamily="34" charset="0"/>
        <a:ea typeface="+mn-ea"/>
        <a:cs typeface="Times New Roman" pitchFamily="18" charset="0"/>
      </a:defRPr>
    </a:lvl3pPr>
    <a:lvl4pPr marL="1371600" algn="l" rtl="0" fontAlgn="base">
      <a:spcBef>
        <a:spcPct val="0"/>
      </a:spcBef>
      <a:spcAft>
        <a:spcPct val="0"/>
      </a:spcAft>
      <a:defRPr sz="2400" kern="1200">
        <a:solidFill>
          <a:schemeClr val="tx1"/>
        </a:solidFill>
        <a:effectLst>
          <a:outerShdw blurRad="38100" dist="38100" dir="2700000" algn="tl">
            <a:srgbClr val="000000">
              <a:alpha val="43137"/>
            </a:srgbClr>
          </a:outerShdw>
        </a:effectLst>
        <a:latin typeface="Arial" pitchFamily="34" charset="0"/>
        <a:ea typeface="+mn-ea"/>
        <a:cs typeface="Times New Roman" pitchFamily="18" charset="0"/>
      </a:defRPr>
    </a:lvl4pPr>
    <a:lvl5pPr marL="1828800" algn="l" rtl="0" fontAlgn="base">
      <a:spcBef>
        <a:spcPct val="0"/>
      </a:spcBef>
      <a:spcAft>
        <a:spcPct val="0"/>
      </a:spcAft>
      <a:defRPr sz="2400" kern="1200">
        <a:solidFill>
          <a:schemeClr val="tx1"/>
        </a:solidFill>
        <a:effectLst>
          <a:outerShdw blurRad="38100" dist="38100" dir="2700000" algn="tl">
            <a:srgbClr val="000000">
              <a:alpha val="43137"/>
            </a:srgbClr>
          </a:outerShdw>
        </a:effectLst>
        <a:latin typeface="Arial" pitchFamily="34" charset="0"/>
        <a:ea typeface="+mn-ea"/>
        <a:cs typeface="Times New Roman" pitchFamily="18" charset="0"/>
      </a:defRPr>
    </a:lvl5pPr>
    <a:lvl6pPr marL="2286000" algn="r" defTabSz="914400" rtl="1" eaLnBrk="1" latinLnBrk="0" hangingPunct="1">
      <a:defRPr sz="2400" kern="1200">
        <a:solidFill>
          <a:schemeClr val="tx1"/>
        </a:solidFill>
        <a:effectLst>
          <a:outerShdw blurRad="38100" dist="38100" dir="2700000" algn="tl">
            <a:srgbClr val="000000">
              <a:alpha val="43137"/>
            </a:srgbClr>
          </a:outerShdw>
        </a:effectLst>
        <a:latin typeface="Arial" pitchFamily="34" charset="0"/>
        <a:ea typeface="+mn-ea"/>
        <a:cs typeface="Times New Roman" pitchFamily="18" charset="0"/>
      </a:defRPr>
    </a:lvl6pPr>
    <a:lvl7pPr marL="2743200" algn="r" defTabSz="914400" rtl="1" eaLnBrk="1" latinLnBrk="0" hangingPunct="1">
      <a:defRPr sz="2400" kern="1200">
        <a:solidFill>
          <a:schemeClr val="tx1"/>
        </a:solidFill>
        <a:effectLst>
          <a:outerShdw blurRad="38100" dist="38100" dir="2700000" algn="tl">
            <a:srgbClr val="000000">
              <a:alpha val="43137"/>
            </a:srgbClr>
          </a:outerShdw>
        </a:effectLst>
        <a:latin typeface="Arial" pitchFamily="34" charset="0"/>
        <a:ea typeface="+mn-ea"/>
        <a:cs typeface="Times New Roman" pitchFamily="18" charset="0"/>
      </a:defRPr>
    </a:lvl7pPr>
    <a:lvl8pPr marL="3200400" algn="r" defTabSz="914400" rtl="1" eaLnBrk="1" latinLnBrk="0" hangingPunct="1">
      <a:defRPr sz="2400" kern="1200">
        <a:solidFill>
          <a:schemeClr val="tx1"/>
        </a:solidFill>
        <a:effectLst>
          <a:outerShdw blurRad="38100" dist="38100" dir="2700000" algn="tl">
            <a:srgbClr val="000000">
              <a:alpha val="43137"/>
            </a:srgbClr>
          </a:outerShdw>
        </a:effectLst>
        <a:latin typeface="Arial" pitchFamily="34" charset="0"/>
        <a:ea typeface="+mn-ea"/>
        <a:cs typeface="Times New Roman" pitchFamily="18" charset="0"/>
      </a:defRPr>
    </a:lvl8pPr>
    <a:lvl9pPr marL="3657600" algn="r" defTabSz="914400" rtl="1" eaLnBrk="1" latinLnBrk="0" hangingPunct="1">
      <a:defRPr sz="2400" kern="1200">
        <a:solidFill>
          <a:schemeClr val="tx1"/>
        </a:solidFill>
        <a:effectLst>
          <a:outerShdw blurRad="38100" dist="38100" dir="2700000" algn="tl">
            <a:srgbClr val="000000">
              <a:alpha val="43137"/>
            </a:srgbClr>
          </a:outerShdw>
        </a:effectLst>
        <a:latin typeface="Arial" pitchFamily="34" charset="0"/>
        <a:ea typeface="+mn-ea"/>
        <a:cs typeface="Times New Roman" pitchFamily="18"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66FF33"/>
    <a:srgbClr val="0000FF"/>
    <a:srgbClr val="66FFFF"/>
    <a:srgbClr val="FFFFFF"/>
    <a:srgbClr val="00FFFF"/>
    <a:srgbClr val="FF330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738" autoAdjust="0"/>
  </p:normalViewPr>
  <p:slideViewPr>
    <p:cSldViewPr>
      <p:cViewPr varScale="1">
        <p:scale>
          <a:sx n="48" d="100"/>
          <a:sy n="48" d="100"/>
        </p:scale>
        <p:origin x="1206"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ffectLst/>
                <a:latin typeface="Times New Roman" pitchFamily="18" charset="0"/>
              </a:defRPr>
            </a:lvl1pPr>
          </a:lstStyle>
          <a:p>
            <a:pPr>
              <a:defRPr/>
            </a:pPr>
            <a:endParaRPr lang="en-US"/>
          </a:p>
        </p:txBody>
      </p:sp>
      <p:sp>
        <p:nvSpPr>
          <p:cNvPr id="51203"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ffectLst/>
                <a:latin typeface="Times New Roman" pitchFamily="18" charset="0"/>
              </a:defRPr>
            </a:lvl1pPr>
          </a:lstStyle>
          <a:p>
            <a:pPr>
              <a:defRPr/>
            </a:pPr>
            <a:endParaRPr lang="en-US"/>
          </a:p>
        </p:txBody>
      </p:sp>
      <p:sp>
        <p:nvSpPr>
          <p:cNvPr id="542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12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06"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latin typeface="Times New Roman" pitchFamily="18" charset="0"/>
              </a:defRPr>
            </a:lvl1pPr>
          </a:lstStyle>
          <a:p>
            <a:pPr>
              <a:defRPr/>
            </a:pPr>
            <a:endParaRPr lang="en-US"/>
          </a:p>
        </p:txBody>
      </p:sp>
      <p:sp>
        <p:nvSpPr>
          <p:cNvPr id="51207"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latin typeface="Times New Roman" pitchFamily="18" charset="0"/>
              </a:defRPr>
            </a:lvl1pPr>
          </a:lstStyle>
          <a:p>
            <a:pPr>
              <a:defRPr/>
            </a:pPr>
            <a:fld id="{A3721F54-34BA-4989-8ECE-A5A9DD94997D}" type="slidenum">
              <a:rPr lang="ar-SA"/>
              <a:pPr>
                <a:defRPr/>
              </a:pPr>
              <a:t>‹#›</a:t>
            </a:fld>
            <a:endParaRPr lang="en-US"/>
          </a:p>
        </p:txBody>
      </p:sp>
    </p:spTree>
    <p:extLst>
      <p:ext uri="{BB962C8B-B14F-4D97-AF65-F5344CB8AC3E}">
        <p14:creationId xmlns:p14="http://schemas.microsoft.com/office/powerpoint/2010/main" val="41671593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surgeryencyclopedia.com/La-Pa/Patient-Controlled-Analgesia.html"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medication for nausea or vomiting, as well as pain.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u="none" strike="noStrike" kern="1200" dirty="0" smtClean="0">
              <a:solidFill>
                <a:schemeClr val="tx1"/>
              </a:solidFill>
              <a:latin typeface="Times New Roman" pitchFamily="18" charset="0"/>
              <a:ea typeface="+mn-ea"/>
              <a:cs typeface="Times New Roman" pitchFamily="18"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Patients with a </a:t>
            </a:r>
            <a:r>
              <a:rPr lang="en-US" b="1" dirty="0" smtClean="0">
                <a:hlinkClick r:id="rId3"/>
              </a:rPr>
              <a:t>patient-controlled analgesia </a:t>
            </a:r>
            <a:r>
              <a:rPr lang="en-US" dirty="0" smtClean="0"/>
              <a:t>pump may need to be reminded how to use it. If the patient is too sedated immediately after the surgery, the nurse may push the button to deliver pain medication. The patient should be asked to rate his or her pain level on a pain scale in order to determine his or her acceptable level of pain. Controlling pain is crucial so that the patient may perform coughing, deep breathing exercises, and may be able to turn in bed, sit up, and, eventually, walk. </a:t>
            </a:r>
            <a:endParaRPr lang="en-US" sz="1200" u="none" strike="noStrike" kern="1200" dirty="0" smtClean="0">
              <a:solidFill>
                <a:schemeClr val="tx1"/>
              </a:solidFill>
              <a:latin typeface="Times New Roman" pitchFamily="18" charset="0"/>
              <a:ea typeface="+mn-ea"/>
              <a:cs typeface="Times New Roman" pitchFamily="18" charset="0"/>
            </a:endParaRPr>
          </a:p>
        </p:txBody>
      </p:sp>
      <p:sp>
        <p:nvSpPr>
          <p:cNvPr id="4" name="عنصر نائب لرقم الشريحة 3"/>
          <p:cNvSpPr>
            <a:spLocks noGrp="1"/>
          </p:cNvSpPr>
          <p:nvPr>
            <p:ph type="sldNum" sz="quarter" idx="10"/>
          </p:nvPr>
        </p:nvSpPr>
        <p:spPr/>
        <p:txBody>
          <a:bodyPr/>
          <a:lstStyle/>
          <a:p>
            <a:pPr>
              <a:defRPr/>
            </a:pPr>
            <a:fld id="{A3721F54-34BA-4989-8ECE-A5A9DD94997D}" type="slidenum">
              <a:rPr lang="ar-SA" smtClean="0"/>
              <a:pPr>
                <a:defRPr/>
              </a:pPr>
              <a:t>2</a:t>
            </a:fld>
            <a:endParaRPr lang="en-US"/>
          </a:p>
        </p:txBody>
      </p:sp>
    </p:spTree>
    <p:extLst>
      <p:ext uri="{BB962C8B-B14F-4D97-AF65-F5344CB8AC3E}">
        <p14:creationId xmlns:p14="http://schemas.microsoft.com/office/powerpoint/2010/main" val="4973264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pPr eaLnBrk="1" hangingPunct="1">
              <a:spcBef>
                <a:spcPct val="0"/>
              </a:spcBef>
            </a:pPr>
            <a:endParaRPr lang="ar-SA" smtClean="0"/>
          </a:p>
        </p:txBody>
      </p:sp>
      <p:sp>
        <p:nvSpPr>
          <p:cNvPr id="56324" name="Slide Number Placeholder 3"/>
          <p:cNvSpPr>
            <a:spLocks noGrp="1"/>
          </p:cNvSpPr>
          <p:nvPr>
            <p:ph type="sldNum" sz="quarter" idx="5"/>
          </p:nvPr>
        </p:nvSpPr>
        <p:spPr>
          <a:noFill/>
        </p:spPr>
        <p:txBody>
          <a:bodyPr/>
          <a:lstStyle/>
          <a:p>
            <a:fld id="{1EDA31CC-1388-4946-97EB-CB69FABD5C43}" type="slidenum">
              <a:rPr lang="en-US" smtClean="0">
                <a:latin typeface="Calibri" pitchFamily="34" charset="0"/>
                <a:ea typeface="MS PGothic"/>
                <a:cs typeface="MS PGothic"/>
              </a:rPr>
              <a:pPr/>
              <a:t>25</a:t>
            </a:fld>
            <a:endParaRPr lang="en-US" smtClean="0">
              <a:latin typeface="Calibri" pitchFamily="34" charset="0"/>
              <a:ea typeface="MS PGothic"/>
              <a:cs typeface="MS PGothic"/>
            </a:endParaRPr>
          </a:p>
        </p:txBody>
      </p:sp>
    </p:spTree>
    <p:extLst>
      <p:ext uri="{BB962C8B-B14F-4D97-AF65-F5344CB8AC3E}">
        <p14:creationId xmlns:p14="http://schemas.microsoft.com/office/powerpoint/2010/main" val="26766216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pPr eaLnBrk="1" hangingPunct="1"/>
            <a:endParaRPr lang="ar-SA" smtClean="0"/>
          </a:p>
        </p:txBody>
      </p:sp>
      <p:sp>
        <p:nvSpPr>
          <p:cNvPr id="57348" name="Slide Number Placeholder 3"/>
          <p:cNvSpPr>
            <a:spLocks noGrp="1"/>
          </p:cNvSpPr>
          <p:nvPr>
            <p:ph type="sldNum" sz="quarter" idx="5"/>
          </p:nvPr>
        </p:nvSpPr>
        <p:spPr>
          <a:noFill/>
        </p:spPr>
        <p:txBody>
          <a:bodyPr/>
          <a:lstStyle/>
          <a:p>
            <a:fld id="{522773C1-168B-4617-BD65-5495493642B8}" type="slidenum">
              <a:rPr lang="en-US" smtClean="0">
                <a:latin typeface="Calibri" pitchFamily="34" charset="0"/>
                <a:ea typeface="MS PGothic"/>
                <a:cs typeface="MS PGothic"/>
              </a:rPr>
              <a:pPr/>
              <a:t>26</a:t>
            </a:fld>
            <a:endParaRPr lang="en-US" smtClean="0">
              <a:latin typeface="Calibri" pitchFamily="34" charset="0"/>
              <a:ea typeface="MS PGothic"/>
              <a:cs typeface="MS PGothic"/>
            </a:endParaRPr>
          </a:p>
        </p:txBody>
      </p:sp>
    </p:spTree>
    <p:extLst>
      <p:ext uri="{BB962C8B-B14F-4D97-AF65-F5344CB8AC3E}">
        <p14:creationId xmlns:p14="http://schemas.microsoft.com/office/powerpoint/2010/main" val="17743867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Respiratory exercises (</a:t>
            </a:r>
            <a:r>
              <a:rPr lang="en-US" b="1" dirty="0" smtClean="0"/>
              <a:t>coughing, deep breathing, and incentive </a:t>
            </a:r>
            <a:r>
              <a:rPr lang="en-US" b="1" dirty="0" err="1" smtClean="0"/>
              <a:t>spirometry</a:t>
            </a:r>
            <a:r>
              <a:rPr lang="en-US" dirty="0" smtClean="0"/>
              <a:t>) should be done every two hours. The patient should be turned every two hours to prevent</a:t>
            </a:r>
            <a:r>
              <a:rPr lang="en-US" baseline="0" dirty="0" smtClean="0"/>
              <a:t> pressure sores</a:t>
            </a:r>
            <a:endParaRPr lang="en-US" sz="1200" u="none" strike="noStrike" kern="1200" dirty="0" smtClean="0">
              <a:solidFill>
                <a:schemeClr val="tx1"/>
              </a:solidFill>
              <a:latin typeface="Times New Roman" pitchFamily="18" charset="0"/>
              <a:ea typeface="+mn-ea"/>
              <a:cs typeface="Times New Roman" pitchFamily="18"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must perform respiratory exercises to prevent pneumonia; and that movement is imperative for preventing blood clots, encouraging circulation to the extremities, and keeping the lungs clear</a:t>
            </a:r>
            <a:r>
              <a:rPr lang="en-US" sz="1200" u="none" strike="noStrike" kern="1200" dirty="0" smtClean="0">
                <a:solidFill>
                  <a:schemeClr val="tx1"/>
                </a:solidFill>
                <a:latin typeface="Times New Roman" pitchFamily="18" charset="0"/>
                <a:ea typeface="+mn-ea"/>
                <a:cs typeface="Times New Roman" pitchFamily="18" charset="0"/>
              </a:rPr>
              <a:t/>
            </a:r>
            <a:br>
              <a:rPr lang="en-US" sz="1200" u="none" strike="noStrike" kern="1200" dirty="0" smtClean="0">
                <a:solidFill>
                  <a:schemeClr val="tx1"/>
                </a:solidFill>
                <a:latin typeface="Times New Roman" pitchFamily="18" charset="0"/>
                <a:ea typeface="+mn-ea"/>
                <a:cs typeface="Times New Roman" pitchFamily="18" charset="0"/>
              </a:rPr>
            </a:br>
            <a:r>
              <a:rPr lang="en-US" sz="1200" u="none" strike="noStrike" kern="1200" dirty="0" smtClean="0">
                <a:solidFill>
                  <a:schemeClr val="tx1"/>
                </a:solidFill>
                <a:latin typeface="Times New Roman" pitchFamily="18" charset="0"/>
                <a:ea typeface="+mn-ea"/>
                <a:cs typeface="Times New Roman" pitchFamily="18" charset="0"/>
              </a:rPr>
              <a:t/>
            </a:r>
            <a:br>
              <a:rPr lang="en-US" sz="1200" u="none" strike="noStrike" kern="1200" dirty="0" smtClean="0">
                <a:solidFill>
                  <a:schemeClr val="tx1"/>
                </a:solidFill>
                <a:latin typeface="Times New Roman" pitchFamily="18" charset="0"/>
                <a:ea typeface="+mn-ea"/>
                <a:cs typeface="Times New Roman" pitchFamily="18" charset="0"/>
              </a:rPr>
            </a:br>
            <a:endParaRPr lang="en-US" sz="1200" u="none" strike="noStrike" kern="1200" dirty="0" smtClean="0">
              <a:solidFill>
                <a:schemeClr val="tx1"/>
              </a:solidFill>
              <a:latin typeface="Times New Roman" pitchFamily="18" charset="0"/>
              <a:ea typeface="+mn-ea"/>
              <a:cs typeface="Times New Roman" pitchFamily="18" charset="0"/>
            </a:endParaRPr>
          </a:p>
        </p:txBody>
      </p:sp>
      <p:sp>
        <p:nvSpPr>
          <p:cNvPr id="4" name="عنصر نائب لرقم الشريحة 3"/>
          <p:cNvSpPr>
            <a:spLocks noGrp="1"/>
          </p:cNvSpPr>
          <p:nvPr>
            <p:ph type="sldNum" sz="quarter" idx="10"/>
          </p:nvPr>
        </p:nvSpPr>
        <p:spPr/>
        <p:txBody>
          <a:bodyPr/>
          <a:lstStyle/>
          <a:p>
            <a:pPr>
              <a:defRPr/>
            </a:pPr>
            <a:fld id="{A3721F54-34BA-4989-8ECE-A5A9DD94997D}" type="slidenum">
              <a:rPr lang="ar-SA" smtClean="0"/>
              <a:pPr>
                <a:defRPr/>
              </a:pPr>
              <a:t>3</a:t>
            </a:fld>
            <a:endParaRPr lang="en-US"/>
          </a:p>
        </p:txBody>
      </p:sp>
    </p:spTree>
    <p:extLst>
      <p:ext uri="{BB962C8B-B14F-4D97-AF65-F5344CB8AC3E}">
        <p14:creationId xmlns:p14="http://schemas.microsoft.com/office/powerpoint/2010/main" val="4232712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4\2\1</a:t>
            </a:r>
            <a:r>
              <a:rPr lang="en-US" baseline="0" dirty="0" smtClean="0"/>
              <a:t> rule – hourly rate </a:t>
            </a:r>
          </a:p>
          <a:p>
            <a:r>
              <a:rPr lang="en-US" baseline="0" dirty="0" smtClean="0"/>
              <a:t>4ml\kg for first 10 kg </a:t>
            </a:r>
          </a:p>
          <a:p>
            <a:r>
              <a:rPr lang="en-US" baseline="0" dirty="0" smtClean="0"/>
              <a:t>2ml|kg for next 10 kg </a:t>
            </a:r>
          </a:p>
          <a:p>
            <a:r>
              <a:rPr lang="en-US" baseline="0" dirty="0" smtClean="0"/>
              <a:t>1ml/kg for every kg over 20 </a:t>
            </a:r>
          </a:p>
          <a:p>
            <a:endParaRPr lang="en-US" baseline="0" dirty="0" smtClean="0"/>
          </a:p>
          <a:p>
            <a:endParaRPr lang="en-US" baseline="0" dirty="0" smtClean="0"/>
          </a:p>
          <a:p>
            <a:r>
              <a:rPr lang="en-US" baseline="0" dirty="0" smtClean="0"/>
              <a:t>Minimal urine out put = .5cc\kg\hr </a:t>
            </a:r>
            <a:endParaRPr lang="ar-SA" dirty="0" smtClean="0"/>
          </a:p>
          <a:p>
            <a:endParaRPr lang="ar-SA" dirty="0"/>
          </a:p>
        </p:txBody>
      </p:sp>
      <p:sp>
        <p:nvSpPr>
          <p:cNvPr id="4" name="عنصر نائب لرقم الشريحة 3"/>
          <p:cNvSpPr>
            <a:spLocks noGrp="1"/>
          </p:cNvSpPr>
          <p:nvPr>
            <p:ph type="sldNum" sz="quarter" idx="10"/>
          </p:nvPr>
        </p:nvSpPr>
        <p:spPr/>
        <p:txBody>
          <a:bodyPr/>
          <a:lstStyle/>
          <a:p>
            <a:pPr>
              <a:defRPr/>
            </a:pPr>
            <a:fld id="{A3721F54-34BA-4989-8ECE-A5A9DD94997D}" type="slidenum">
              <a:rPr lang="ar-SA" smtClean="0"/>
              <a:pPr>
                <a:defRPr/>
              </a:pPr>
              <a:t>4</a:t>
            </a:fld>
            <a:endParaRPr lang="en-US"/>
          </a:p>
        </p:txBody>
      </p:sp>
    </p:spTree>
    <p:extLst>
      <p:ext uri="{BB962C8B-B14F-4D97-AF65-F5344CB8AC3E}">
        <p14:creationId xmlns:p14="http://schemas.microsoft.com/office/powerpoint/2010/main" val="3117468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Vital signs, respiratory status, pain status, the incision, and any drainage tubes should be monitored every </a:t>
            </a:r>
            <a:r>
              <a:rPr lang="en-US" b="1" dirty="0" smtClean="0"/>
              <a:t>one to two hours for </a:t>
            </a:r>
            <a:r>
              <a:rPr lang="en-US" dirty="0" smtClean="0"/>
              <a:t>at least the first eight hours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u="none" strike="noStrike" kern="1200" dirty="0" smtClean="0">
              <a:solidFill>
                <a:schemeClr val="tx1"/>
              </a:solidFill>
              <a:latin typeface="Times New Roman" pitchFamily="18" charset="0"/>
              <a:ea typeface="+mn-ea"/>
              <a:cs typeface="Times New Roman" pitchFamily="18" charset="0"/>
            </a:endParaRPr>
          </a:p>
          <a:p>
            <a:r>
              <a:rPr lang="en-US" sz="1200" u="none" strike="noStrike" kern="1200" dirty="0" err="1" smtClean="0">
                <a:solidFill>
                  <a:schemeClr val="tx1"/>
                </a:solidFill>
                <a:latin typeface="Times New Roman" pitchFamily="18" charset="0"/>
                <a:ea typeface="+mn-ea"/>
                <a:cs typeface="Times New Roman" pitchFamily="18" charset="0"/>
              </a:rPr>
              <a:t>a</a:t>
            </a:r>
            <a:r>
              <a:rPr lang="en-US" b="1" i="1" dirty="0" err="1" smtClean="0"/>
              <a:t>After</a:t>
            </a:r>
            <a:r>
              <a:rPr lang="en-US" b="1" i="1" dirty="0" smtClean="0"/>
              <a:t> 24 hours form surgery</a:t>
            </a:r>
            <a:r>
              <a:rPr lang="en-US" b="1" i="1" baseline="0" dirty="0" smtClean="0"/>
              <a:t> :</a:t>
            </a:r>
            <a:endParaRPr lang="en-US" b="1" dirty="0" smtClean="0"/>
          </a:p>
          <a:p>
            <a:r>
              <a:rPr lang="en-US" dirty="0" smtClean="0"/>
              <a:t>After the initial 24 hours, vital signs can be monitored </a:t>
            </a:r>
            <a:r>
              <a:rPr lang="en-US" b="1" dirty="0" smtClean="0"/>
              <a:t>every four to eight hours if the patient is stable</a:t>
            </a:r>
            <a:r>
              <a:rPr lang="en-US" dirty="0" smtClean="0"/>
              <a:t>. The incision and dressing should be monitored for the amount of drainage and signs of infection. The surgeon may order a dressing change during the first postoperative day.</a:t>
            </a:r>
          </a:p>
          <a:p>
            <a:r>
              <a:rPr lang="en-US" dirty="0" smtClean="0"/>
              <a:t>The hospitalized patient should be sitting up in a chair at the bedside and ambulating with assistance by this time. Respiratory exercises are still be performed every two hours, and incentive </a:t>
            </a:r>
            <a:r>
              <a:rPr lang="en-US" dirty="0" err="1" smtClean="0"/>
              <a:t>spirometry</a:t>
            </a:r>
            <a:r>
              <a:rPr lang="en-US" dirty="0" smtClean="0"/>
              <a:t> values should improve. Bowel sounds are monitored, and the patient's diet gradually increased as tolerated, depending on the type of surgery and the physician's orders. </a:t>
            </a:r>
            <a:r>
              <a:rPr lang="en-US" sz="1200" u="none" strike="noStrike" kern="1200" dirty="0" smtClean="0">
                <a:solidFill>
                  <a:schemeClr val="tx1"/>
                </a:solidFill>
                <a:latin typeface="Times New Roman" pitchFamily="18" charset="0"/>
                <a:ea typeface="+mn-ea"/>
                <a:cs typeface="Times New Roman" pitchFamily="18" charset="0"/>
              </a:rPr>
              <a:t/>
            </a:r>
            <a:br>
              <a:rPr lang="en-US" sz="1200" u="none" strike="noStrike" kern="1200" dirty="0" smtClean="0">
                <a:solidFill>
                  <a:schemeClr val="tx1"/>
                </a:solidFill>
                <a:latin typeface="Times New Roman" pitchFamily="18" charset="0"/>
                <a:ea typeface="+mn-ea"/>
                <a:cs typeface="Times New Roman" pitchFamily="18" charset="0"/>
              </a:rPr>
            </a:br>
            <a:endParaRPr lang="en-US" sz="1200" u="none" strike="noStrike" kern="1200" dirty="0" smtClean="0">
              <a:solidFill>
                <a:schemeClr val="tx1"/>
              </a:solidFill>
              <a:latin typeface="Times New Roman" pitchFamily="18" charset="0"/>
              <a:ea typeface="+mn-ea"/>
              <a:cs typeface="Times New Roman" pitchFamily="18" charset="0"/>
            </a:endParaRPr>
          </a:p>
          <a:p>
            <a:endParaRPr lang="ar-SA" dirty="0"/>
          </a:p>
        </p:txBody>
      </p:sp>
      <p:sp>
        <p:nvSpPr>
          <p:cNvPr id="4" name="عنصر نائب لرقم الشريحة 3"/>
          <p:cNvSpPr>
            <a:spLocks noGrp="1"/>
          </p:cNvSpPr>
          <p:nvPr>
            <p:ph type="sldNum" sz="quarter" idx="10"/>
          </p:nvPr>
        </p:nvSpPr>
        <p:spPr/>
        <p:txBody>
          <a:bodyPr/>
          <a:lstStyle/>
          <a:p>
            <a:pPr>
              <a:defRPr/>
            </a:pPr>
            <a:fld id="{A3721F54-34BA-4989-8ECE-A5A9DD94997D}" type="slidenum">
              <a:rPr lang="ar-SA" smtClean="0"/>
              <a:pPr>
                <a:defRPr/>
              </a:pPr>
              <a:t>5</a:t>
            </a:fld>
            <a:endParaRPr lang="en-US"/>
          </a:p>
        </p:txBody>
      </p:sp>
    </p:spTree>
    <p:extLst>
      <p:ext uri="{BB962C8B-B14F-4D97-AF65-F5344CB8AC3E}">
        <p14:creationId xmlns:p14="http://schemas.microsoft.com/office/powerpoint/2010/main" val="23941124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A3721F54-34BA-4989-8ECE-A5A9DD94997D}" type="slidenum">
              <a:rPr lang="ar-SA" smtClean="0"/>
              <a:pPr>
                <a:defRPr/>
              </a:pPr>
              <a:t>13</a:t>
            </a:fld>
            <a:endParaRPr lang="en-US"/>
          </a:p>
        </p:txBody>
      </p:sp>
    </p:spTree>
    <p:extLst>
      <p:ext uri="{BB962C8B-B14F-4D97-AF65-F5344CB8AC3E}">
        <p14:creationId xmlns:p14="http://schemas.microsoft.com/office/powerpoint/2010/main" val="37887975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A3721F54-34BA-4989-8ECE-A5A9DD94997D}" type="slidenum">
              <a:rPr lang="ar-SA" smtClean="0"/>
              <a:pPr>
                <a:defRPr/>
              </a:pPr>
              <a:t>15</a:t>
            </a:fld>
            <a:endParaRPr lang="en-US"/>
          </a:p>
        </p:txBody>
      </p:sp>
    </p:spTree>
    <p:extLst>
      <p:ext uri="{BB962C8B-B14F-4D97-AF65-F5344CB8AC3E}">
        <p14:creationId xmlns:p14="http://schemas.microsoft.com/office/powerpoint/2010/main" val="12553060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A3721F54-34BA-4989-8ECE-A5A9DD94997D}" type="slidenum">
              <a:rPr lang="ar-SA" smtClean="0"/>
              <a:pPr>
                <a:defRPr/>
              </a:pPr>
              <a:t>17</a:t>
            </a:fld>
            <a:endParaRPr lang="en-US"/>
          </a:p>
        </p:txBody>
      </p:sp>
    </p:spTree>
    <p:extLst>
      <p:ext uri="{BB962C8B-B14F-4D97-AF65-F5344CB8AC3E}">
        <p14:creationId xmlns:p14="http://schemas.microsoft.com/office/powerpoint/2010/main" val="17624981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err="1" smtClean="0"/>
              <a:t>Incsional</a:t>
            </a:r>
            <a:r>
              <a:rPr lang="en-US" dirty="0" smtClean="0"/>
              <a:t> hernia </a:t>
            </a:r>
            <a:r>
              <a:rPr lang="en-US" sz="1200" b="0" i="0" kern="1200" dirty="0" smtClean="0">
                <a:solidFill>
                  <a:schemeClr val="tx1"/>
                </a:solidFill>
                <a:latin typeface="Times New Roman" pitchFamily="18" charset="0"/>
                <a:ea typeface="+mn-ea"/>
                <a:cs typeface="Times New Roman" pitchFamily="18" charset="0"/>
              </a:rPr>
              <a:t>They occur more commonly among adults than among children</a:t>
            </a:r>
            <a:endParaRPr lang="ar-SA" dirty="0"/>
          </a:p>
        </p:txBody>
      </p:sp>
      <p:sp>
        <p:nvSpPr>
          <p:cNvPr id="4" name="عنصر نائب لرقم الشريحة 3"/>
          <p:cNvSpPr>
            <a:spLocks noGrp="1"/>
          </p:cNvSpPr>
          <p:nvPr>
            <p:ph type="sldNum" sz="quarter" idx="10"/>
          </p:nvPr>
        </p:nvSpPr>
        <p:spPr/>
        <p:txBody>
          <a:bodyPr/>
          <a:lstStyle/>
          <a:p>
            <a:pPr>
              <a:defRPr/>
            </a:pPr>
            <a:fld id="{A3721F54-34BA-4989-8ECE-A5A9DD94997D}" type="slidenum">
              <a:rPr lang="ar-SA" smtClean="0"/>
              <a:pPr>
                <a:defRPr/>
              </a:pPr>
              <a:t>22</a:t>
            </a:fld>
            <a:endParaRPr lang="en-US"/>
          </a:p>
        </p:txBody>
      </p:sp>
    </p:spTree>
    <p:extLst>
      <p:ext uri="{BB962C8B-B14F-4D97-AF65-F5344CB8AC3E}">
        <p14:creationId xmlns:p14="http://schemas.microsoft.com/office/powerpoint/2010/main" val="24085487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pPr eaLnBrk="1" hangingPunct="1">
              <a:spcBef>
                <a:spcPct val="0"/>
              </a:spcBef>
            </a:pPr>
            <a:endParaRPr lang="ar-SA" smtClean="0"/>
          </a:p>
        </p:txBody>
      </p:sp>
      <p:sp>
        <p:nvSpPr>
          <p:cNvPr id="56324" name="Slide Number Placeholder 3"/>
          <p:cNvSpPr>
            <a:spLocks noGrp="1"/>
          </p:cNvSpPr>
          <p:nvPr>
            <p:ph type="sldNum" sz="quarter" idx="5"/>
          </p:nvPr>
        </p:nvSpPr>
        <p:spPr>
          <a:noFill/>
        </p:spPr>
        <p:txBody>
          <a:bodyPr/>
          <a:lstStyle/>
          <a:p>
            <a:fld id="{1EDA31CC-1388-4946-97EB-CB69FABD5C43}" type="slidenum">
              <a:rPr lang="en-US" smtClean="0">
                <a:latin typeface="Calibri" pitchFamily="34" charset="0"/>
                <a:ea typeface="MS PGothic"/>
                <a:cs typeface="MS PGothic"/>
              </a:rPr>
              <a:pPr/>
              <a:t>24</a:t>
            </a:fld>
            <a:endParaRPr lang="en-US" smtClean="0">
              <a:latin typeface="Calibri" pitchFamily="34" charset="0"/>
              <a:ea typeface="MS PGothic"/>
              <a:cs typeface="MS PGothic"/>
            </a:endParaRPr>
          </a:p>
        </p:txBody>
      </p:sp>
    </p:spTree>
    <p:extLst>
      <p:ext uri="{BB962C8B-B14F-4D97-AF65-F5344CB8AC3E}">
        <p14:creationId xmlns:p14="http://schemas.microsoft.com/office/powerpoint/2010/main" val="1440982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pPr>
              <a:defRPr/>
            </a:pPr>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pPr>
              <a:defRPr/>
            </a:pPr>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pPr>
              <a:defRPr/>
            </a:pPr>
            <a:fld id="{84F283FE-C0E4-4E9F-8839-651CD032E09E}" type="slidenum">
              <a:rPr lang="ar-SA" smtClean="0"/>
              <a:pPr>
                <a:defRPr/>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4F283FE-C0E4-4E9F-8839-651CD032E09E}" type="slidenum">
              <a:rPr lang="ar-SA" smtClean="0"/>
              <a:pPr>
                <a:defRPr/>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4F283FE-C0E4-4E9F-8839-651CD032E09E}" type="slidenum">
              <a:rPr lang="ar-SA" smtClean="0"/>
              <a:pPr>
                <a:defRPr/>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pPr>
              <a:defRPr/>
            </a:pPr>
            <a:endParaRPr lang="en-US"/>
          </a:p>
        </p:txBody>
      </p:sp>
      <p:sp>
        <p:nvSpPr>
          <p:cNvPr id="5" name="Footer Placeholder 4"/>
          <p:cNvSpPr>
            <a:spLocks noGrp="1"/>
          </p:cNvSpPr>
          <p:nvPr>
            <p:ph type="ftr" sz="quarter" idx="11"/>
          </p:nvPr>
        </p:nvSpPr>
        <p:spPr>
          <a:xfrm>
            <a:off x="457200" y="6480969"/>
            <a:ext cx="4260056" cy="300831"/>
          </a:xfrm>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4F283FE-C0E4-4E9F-8839-651CD032E09E}" type="slidenum">
              <a:rPr lang="ar-SA" smtClean="0"/>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pPr>
              <a:defRPr/>
            </a:pPr>
            <a:endParaRPr lang="en-US"/>
          </a:p>
        </p:txBody>
      </p:sp>
      <p:sp>
        <p:nvSpPr>
          <p:cNvPr id="5" name="Footer Placeholder 4"/>
          <p:cNvSpPr>
            <a:spLocks noGrp="1"/>
          </p:cNvSpPr>
          <p:nvPr>
            <p:ph type="ftr" sz="quarter" idx="11"/>
          </p:nvPr>
        </p:nvSpPr>
        <p:spPr>
          <a:xfrm>
            <a:off x="2619376" y="6480969"/>
            <a:ext cx="4260056" cy="300831"/>
          </a:xfrm>
        </p:spPr>
        <p:txBody>
          <a:bodyPr/>
          <a:lstStyle/>
          <a:p>
            <a:pPr>
              <a:defRPr/>
            </a:pPr>
            <a:endParaRPr lang="en-US"/>
          </a:p>
        </p:txBody>
      </p:sp>
      <p:sp>
        <p:nvSpPr>
          <p:cNvPr id="6" name="Slide Number Placeholder 5"/>
          <p:cNvSpPr>
            <a:spLocks noGrp="1"/>
          </p:cNvSpPr>
          <p:nvPr>
            <p:ph type="sldNum" sz="quarter" idx="12"/>
          </p:nvPr>
        </p:nvSpPr>
        <p:spPr>
          <a:xfrm>
            <a:off x="8451056" y="809624"/>
            <a:ext cx="502920" cy="300831"/>
          </a:xfrm>
        </p:spPr>
        <p:txBody>
          <a:bodyPr/>
          <a:lstStyle/>
          <a:p>
            <a:pPr>
              <a:defRPr/>
            </a:pPr>
            <a:fld id="{84F283FE-C0E4-4E9F-8839-651CD032E09E}" type="slidenum">
              <a:rPr lang="ar-SA" smtClean="0"/>
              <a:pPr>
                <a:defRPr/>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pPr>
              <a:defRPr/>
            </a:pPr>
            <a:endParaRPr lang="en-US"/>
          </a:p>
        </p:txBody>
      </p:sp>
      <p:sp>
        <p:nvSpPr>
          <p:cNvPr id="6" name="Footer Placeholder 5"/>
          <p:cNvSpPr>
            <a:spLocks noGrp="1"/>
          </p:cNvSpPr>
          <p:nvPr>
            <p:ph type="ftr" sz="quarter" idx="11"/>
          </p:nvPr>
        </p:nvSpPr>
        <p:spPr>
          <a:xfrm>
            <a:off x="457200" y="6480969"/>
            <a:ext cx="4260056" cy="301752"/>
          </a:xfrm>
        </p:spPr>
        <p:txBody>
          <a:bodyPr/>
          <a:lstStyle/>
          <a:p>
            <a:pPr>
              <a:defRPr/>
            </a:pPr>
            <a:endParaRPr lang="en-US"/>
          </a:p>
        </p:txBody>
      </p:sp>
      <p:sp>
        <p:nvSpPr>
          <p:cNvPr id="7" name="Slide Number Placeholder 6"/>
          <p:cNvSpPr>
            <a:spLocks noGrp="1"/>
          </p:cNvSpPr>
          <p:nvPr>
            <p:ph type="sldNum" sz="quarter" idx="12"/>
          </p:nvPr>
        </p:nvSpPr>
        <p:spPr>
          <a:xfrm>
            <a:off x="7589520" y="6480969"/>
            <a:ext cx="502920" cy="301752"/>
          </a:xfrm>
        </p:spPr>
        <p:txBody>
          <a:bodyPr/>
          <a:lstStyle/>
          <a:p>
            <a:pPr>
              <a:defRPr/>
            </a:pPr>
            <a:fld id="{84F283FE-C0E4-4E9F-8839-651CD032E09E}" type="slidenum">
              <a:rPr lang="ar-SA" smtClean="0"/>
              <a:pPr>
                <a:defRPr/>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pPr>
              <a:defRPr/>
            </a:pPr>
            <a:endParaRPr lang="en-US"/>
          </a:p>
        </p:txBody>
      </p:sp>
      <p:sp>
        <p:nvSpPr>
          <p:cNvPr id="8" name="Footer Placeholder 7"/>
          <p:cNvSpPr>
            <a:spLocks noGrp="1"/>
          </p:cNvSpPr>
          <p:nvPr>
            <p:ph type="ftr" sz="quarter" idx="11"/>
          </p:nvPr>
        </p:nvSpPr>
        <p:spPr>
          <a:xfrm>
            <a:off x="457200" y="6480969"/>
            <a:ext cx="4261104" cy="301752"/>
          </a:xfrm>
        </p:spPr>
        <p:txBody>
          <a:bodyPr/>
          <a:lstStyle/>
          <a:p>
            <a:pPr>
              <a:defRPr/>
            </a:pPr>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pPr>
              <a:defRPr/>
            </a:pPr>
            <a:fld id="{84F283FE-C0E4-4E9F-8839-651CD032E09E}" type="slidenum">
              <a:rPr lang="ar-SA" smtClean="0"/>
              <a:pPr>
                <a:defRPr/>
              </a:pPr>
              <a:t>‹#›</a:t>
            </a:fld>
            <a:endParaRPr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84F283FE-C0E4-4E9F-8839-651CD032E09E}" type="slidenum">
              <a:rPr lang="ar-SA" smtClean="0"/>
              <a:pPr>
                <a:defRPr/>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pPr>
              <a:defRPr/>
            </a:pPr>
            <a:endParaRPr lang="en-US"/>
          </a:p>
        </p:txBody>
      </p:sp>
      <p:sp>
        <p:nvSpPr>
          <p:cNvPr id="3" name="Footer Placeholder 2"/>
          <p:cNvSpPr>
            <a:spLocks noGrp="1"/>
          </p:cNvSpPr>
          <p:nvPr>
            <p:ph type="ftr" sz="quarter" idx="11"/>
          </p:nvPr>
        </p:nvSpPr>
        <p:spPr>
          <a:xfrm>
            <a:off x="457200" y="6481890"/>
            <a:ext cx="4260056" cy="300831"/>
          </a:xfrm>
        </p:spPr>
        <p:txBody>
          <a:bodyPr/>
          <a:lstStyle/>
          <a:p>
            <a:pPr>
              <a:defRPr/>
            </a:pPr>
            <a:endParaRPr lang="en-US"/>
          </a:p>
        </p:txBody>
      </p:sp>
      <p:sp>
        <p:nvSpPr>
          <p:cNvPr id="4" name="Slide Number Placeholder 3"/>
          <p:cNvSpPr>
            <a:spLocks noGrp="1"/>
          </p:cNvSpPr>
          <p:nvPr>
            <p:ph type="sldNum" sz="quarter" idx="12"/>
          </p:nvPr>
        </p:nvSpPr>
        <p:spPr>
          <a:xfrm>
            <a:off x="7589520" y="6480969"/>
            <a:ext cx="502920" cy="301752"/>
          </a:xfrm>
        </p:spPr>
        <p:txBody>
          <a:bodyPr/>
          <a:lstStyle/>
          <a:p>
            <a:pPr>
              <a:defRPr/>
            </a:pPr>
            <a:fld id="{84F283FE-C0E4-4E9F-8839-651CD032E09E}" type="slidenum">
              <a:rPr lang="ar-SA" smtClean="0"/>
              <a:pPr>
                <a:defRPr/>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pPr>
              <a:defRPr/>
            </a:pPr>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pPr>
              <a:defRPr/>
            </a:pPr>
            <a:fld id="{84F283FE-C0E4-4E9F-8839-651CD032E09E}" type="slidenum">
              <a:rPr lang="ar-SA" smtClean="0"/>
              <a:pPr>
                <a:defRPr/>
              </a:pPr>
              <a:t>‹#›</a:t>
            </a:fld>
            <a:endParaRPr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pPr>
              <a:defRPr/>
            </a:pPr>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pPr>
              <a:defRPr/>
            </a:pPr>
            <a:fld id="{84F283FE-C0E4-4E9F-8839-651CD032E09E}" type="slidenum">
              <a:rPr lang="ar-SA" smtClean="0"/>
              <a:pPr>
                <a:defRPr/>
              </a:pPr>
              <a:t>‹#›</a:t>
            </a:fld>
            <a:endParaRPr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pPr>
              <a:defRPr/>
            </a:pPr>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pPr>
              <a:defRPr/>
            </a:pPr>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pPr>
              <a:defRPr/>
            </a:pPr>
            <a:fld id="{84F283FE-C0E4-4E9F-8839-651CD032E09E}" type="slidenum">
              <a:rPr lang="ar-SA"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spd="med">
    <p:cover dir="r"/>
  </p:transition>
  <p:timing>
    <p:tnLst>
      <p:par>
        <p:cTn id="1" dur="indefinite" restart="never" nodeType="tmRoot"/>
      </p:par>
    </p:tnLst>
  </p:timing>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www.nlm.nih.gov/medlineplus/ency/article/003090.htm"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hyperlink" Target="http://www.nlm.nih.gov/medlineplus/ency/article/007410.htm"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7956550" cy="5002213"/>
          </a:xfrm>
        </p:spPr>
        <p:txBody>
          <a:bodyPr>
            <a:noAutofit/>
          </a:bodyPr>
          <a:lstStyle/>
          <a:p>
            <a:pPr algn="l" rtl="0">
              <a:buNone/>
            </a:pPr>
            <a:endParaRPr lang="en-US" sz="3600" dirty="0" smtClean="0"/>
          </a:p>
          <a:p>
            <a:pPr algn="ctr" rtl="0">
              <a:buNone/>
            </a:pPr>
            <a:r>
              <a:rPr lang="en-US" sz="3600" dirty="0" smtClean="0"/>
              <a:t>    </a:t>
            </a:r>
            <a:r>
              <a:rPr lang="en-US" sz="4000" dirty="0" smtClean="0">
                <a:solidFill>
                  <a:schemeClr val="bg2">
                    <a:lumMod val="20000"/>
                    <a:lumOff val="80000"/>
                  </a:schemeClr>
                </a:solidFill>
                <a:latin typeface="Arial Rounded MT Bold" pitchFamily="34" charset="0"/>
              </a:rPr>
              <a:t>Postoperative Assessment, </a:t>
            </a:r>
          </a:p>
          <a:p>
            <a:pPr algn="ctr" rtl="0">
              <a:buNone/>
            </a:pPr>
            <a:r>
              <a:rPr lang="en-US" sz="4000" dirty="0" smtClean="0">
                <a:solidFill>
                  <a:schemeClr val="bg2">
                    <a:lumMod val="20000"/>
                    <a:lumOff val="80000"/>
                  </a:schemeClr>
                </a:solidFill>
                <a:latin typeface="Arial Rounded MT Bold" pitchFamily="34" charset="0"/>
              </a:rPr>
              <a:t>    Management And Complications</a:t>
            </a:r>
          </a:p>
          <a:p>
            <a:pPr algn="l" rtl="0">
              <a:buNone/>
            </a:pPr>
            <a:endParaRPr lang="en-US" sz="4000" dirty="0" smtClean="0">
              <a:latin typeface="Arial Rounded MT Bold" pitchFamily="34" charset="0"/>
            </a:endParaRPr>
          </a:p>
          <a:p>
            <a:pPr algn="l" rtl="0">
              <a:buNone/>
            </a:pPr>
            <a:endParaRPr lang="en-US" sz="3600" dirty="0" smtClean="0">
              <a:solidFill>
                <a:schemeClr val="accent2"/>
              </a:solidFill>
            </a:endParaRPr>
          </a:p>
          <a:p>
            <a:pPr algn="ctr" rtl="0">
              <a:buNone/>
            </a:pPr>
            <a:endParaRPr lang="en-US" sz="3600" dirty="0"/>
          </a:p>
          <a:p>
            <a:pPr algn="l" rtl="0">
              <a:buNone/>
            </a:pPr>
            <a:endParaRPr lang="en-US" sz="3600" dirty="0" smtClean="0"/>
          </a:p>
          <a:p>
            <a:pPr algn="ctr" rtl="0">
              <a:buNone/>
            </a:pPr>
            <a:r>
              <a:rPr lang="en-US" sz="3600" dirty="0" smtClean="0">
                <a:solidFill>
                  <a:srgbClr val="FFFF00"/>
                </a:solidFill>
                <a:latin typeface="Arial Rounded MT Bold" pitchFamily="34" charset="0"/>
              </a:rPr>
              <a:t>DR.JAMAL AL-GMATI</a:t>
            </a:r>
          </a:p>
        </p:txBody>
      </p:sp>
    </p:spTree>
  </p:cSld>
  <p:clrMapOvr>
    <a:masterClrMapping/>
  </p:clrMapOvr>
  <p:transition spd="med">
    <p:cover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4" name="Rectangle 6"/>
          <p:cNvSpPr>
            <a:spLocks noGrp="1" noChangeArrowheads="1"/>
          </p:cNvSpPr>
          <p:nvPr>
            <p:ph idx="4294967295"/>
          </p:nvPr>
        </p:nvSpPr>
        <p:spPr>
          <a:xfrm>
            <a:off x="0" y="549275"/>
            <a:ext cx="7010400" cy="4605338"/>
          </a:xfrm>
          <a:effectLst/>
        </p:spPr>
        <p:txBody>
          <a:bodyPr>
            <a:normAutofit lnSpcReduction="10000"/>
          </a:bodyPr>
          <a:lstStyle/>
          <a:p>
            <a:pPr algn="just" rtl="0" eaLnBrk="1" hangingPunct="1">
              <a:lnSpc>
                <a:spcPct val="90000"/>
              </a:lnSpc>
              <a:buFont typeface="Wingdings" pitchFamily="2" charset="2"/>
              <a:buNone/>
              <a:defRPr/>
            </a:pPr>
            <a:endParaRPr lang="en-US" sz="700" b="1" dirty="0" smtClean="0">
              <a:solidFill>
                <a:srgbClr val="FFFF99"/>
              </a:solidFill>
              <a:latin typeface="Book Antiqua" pitchFamily="18" charset="0"/>
            </a:endParaRPr>
          </a:p>
          <a:p>
            <a:pPr algn="just" rtl="0" eaLnBrk="1" hangingPunct="1">
              <a:lnSpc>
                <a:spcPct val="90000"/>
              </a:lnSpc>
              <a:buClr>
                <a:srgbClr val="66FFFF"/>
              </a:buClr>
              <a:defRPr/>
            </a:pPr>
            <a:r>
              <a:rPr lang="en-US" sz="3000" b="1" dirty="0" smtClean="0">
                <a:solidFill>
                  <a:srgbClr val="92D050"/>
                </a:solidFill>
                <a:latin typeface="Arial" pitchFamily="34" charset="0"/>
                <a:cs typeface="Arial" pitchFamily="34" charset="0"/>
              </a:rPr>
              <a:t>Local </a:t>
            </a:r>
            <a:r>
              <a:rPr lang="en-US" sz="3000" b="1" dirty="0" err="1" smtClean="0">
                <a:solidFill>
                  <a:srgbClr val="92D050"/>
                </a:solidFill>
                <a:latin typeface="Arial" pitchFamily="34" charset="0"/>
                <a:cs typeface="Arial" pitchFamily="34" charset="0"/>
              </a:rPr>
              <a:t>Anasthesia</a:t>
            </a:r>
            <a:r>
              <a:rPr lang="en-US" sz="3000" b="1" dirty="0" smtClean="0">
                <a:solidFill>
                  <a:srgbClr val="92D050"/>
                </a:solidFill>
                <a:latin typeface="Arial" pitchFamily="34" charset="0"/>
                <a:cs typeface="Arial" pitchFamily="34" charset="0"/>
              </a:rPr>
              <a:t>:</a:t>
            </a:r>
          </a:p>
          <a:p>
            <a:pPr algn="just" rtl="0" eaLnBrk="1" hangingPunct="1">
              <a:lnSpc>
                <a:spcPct val="90000"/>
              </a:lnSpc>
              <a:buClr>
                <a:srgbClr val="66FFFF"/>
              </a:buClr>
              <a:defRPr/>
            </a:pPr>
            <a:endParaRPr lang="en-US" b="1" dirty="0" smtClean="0">
              <a:latin typeface="Arial" pitchFamily="34" charset="0"/>
              <a:cs typeface="Arial" pitchFamily="34" charset="0"/>
            </a:endParaRPr>
          </a:p>
          <a:p>
            <a:pPr algn="just" rtl="0" eaLnBrk="1" hangingPunct="1">
              <a:lnSpc>
                <a:spcPct val="90000"/>
              </a:lnSpc>
              <a:buClr>
                <a:srgbClr val="66FFFF"/>
              </a:buClr>
              <a:defRPr/>
            </a:pPr>
            <a:r>
              <a:rPr lang="en-US" sz="2400" b="1" dirty="0" smtClean="0">
                <a:latin typeface="Arial" pitchFamily="34" charset="0"/>
                <a:cs typeface="Arial" pitchFamily="34" charset="0"/>
              </a:rPr>
              <a:t>Injection site:</a:t>
            </a:r>
          </a:p>
          <a:p>
            <a:pPr algn="just" rtl="0" eaLnBrk="1" hangingPunct="1">
              <a:lnSpc>
                <a:spcPct val="90000"/>
              </a:lnSpc>
              <a:buClr>
                <a:srgbClr val="66FFFF"/>
              </a:buClr>
              <a:buFont typeface="Wingdings" pitchFamily="2" charset="2"/>
              <a:buNone/>
              <a:defRPr/>
            </a:pPr>
            <a:r>
              <a:rPr lang="en-US" sz="2400" dirty="0" smtClean="0">
                <a:latin typeface="Arial" pitchFamily="34" charset="0"/>
                <a:cs typeface="Arial" pitchFamily="34" charset="0"/>
              </a:rPr>
              <a:t>    Pain, </a:t>
            </a:r>
            <a:r>
              <a:rPr lang="en-US" sz="2400" dirty="0" err="1" smtClean="0">
                <a:latin typeface="Arial" pitchFamily="34" charset="0"/>
                <a:cs typeface="Arial" pitchFamily="34" charset="0"/>
              </a:rPr>
              <a:t>haematoma</a:t>
            </a:r>
            <a:r>
              <a:rPr lang="en-US" sz="2400" dirty="0" smtClean="0">
                <a:latin typeface="Arial" pitchFamily="34" charset="0"/>
                <a:cs typeface="Arial" pitchFamily="34" charset="0"/>
              </a:rPr>
              <a:t>, Nerve trauma, infection</a:t>
            </a:r>
          </a:p>
          <a:p>
            <a:pPr algn="just" rtl="0" eaLnBrk="1" hangingPunct="1">
              <a:lnSpc>
                <a:spcPct val="90000"/>
              </a:lnSpc>
              <a:buClr>
                <a:srgbClr val="66FFFF"/>
              </a:buClr>
              <a:buFont typeface="Wingdings" pitchFamily="2" charset="2"/>
              <a:buNone/>
              <a:defRPr/>
            </a:pPr>
            <a:endParaRPr lang="en-US" sz="2400" dirty="0" smtClean="0">
              <a:latin typeface="Arial" pitchFamily="34" charset="0"/>
              <a:cs typeface="Arial" pitchFamily="34" charset="0"/>
            </a:endParaRPr>
          </a:p>
          <a:p>
            <a:pPr algn="just" rtl="0" eaLnBrk="1" hangingPunct="1">
              <a:lnSpc>
                <a:spcPct val="90000"/>
              </a:lnSpc>
              <a:buClr>
                <a:srgbClr val="66FFFF"/>
              </a:buClr>
              <a:defRPr/>
            </a:pPr>
            <a:r>
              <a:rPr lang="en-US" sz="2400" b="1" dirty="0" smtClean="0">
                <a:latin typeface="Arial" pitchFamily="34" charset="0"/>
                <a:cs typeface="Arial" pitchFamily="34" charset="0"/>
              </a:rPr>
              <a:t>Vasoconstrictors</a:t>
            </a:r>
            <a:r>
              <a:rPr lang="en-US" sz="2400" dirty="0" smtClean="0">
                <a:latin typeface="Arial" pitchFamily="34" charset="0"/>
                <a:cs typeface="Arial" pitchFamily="34" charset="0"/>
              </a:rPr>
              <a:t>:</a:t>
            </a:r>
          </a:p>
          <a:p>
            <a:pPr algn="just" rtl="0" eaLnBrk="1" hangingPunct="1">
              <a:lnSpc>
                <a:spcPct val="90000"/>
              </a:lnSpc>
              <a:buClr>
                <a:srgbClr val="66FFFF"/>
              </a:buClr>
              <a:buFont typeface="Wingdings" pitchFamily="2" charset="2"/>
              <a:buNone/>
              <a:defRPr/>
            </a:pPr>
            <a:r>
              <a:rPr lang="en-US" sz="2400" dirty="0" smtClean="0">
                <a:latin typeface="Arial" pitchFamily="34" charset="0"/>
                <a:cs typeface="Arial" pitchFamily="34" charset="0"/>
              </a:rPr>
              <a:t>    ( C.I in nose , fingers ,  penis , scrotum , ears , toes ) it may lead to ischemic necrosis </a:t>
            </a:r>
          </a:p>
          <a:p>
            <a:pPr algn="just" rtl="0" eaLnBrk="1" hangingPunct="1">
              <a:lnSpc>
                <a:spcPct val="90000"/>
              </a:lnSpc>
              <a:buClr>
                <a:srgbClr val="66FFFF"/>
              </a:buClr>
              <a:buFont typeface="Wingdings" pitchFamily="2" charset="2"/>
              <a:buNone/>
              <a:defRPr/>
            </a:pPr>
            <a:endParaRPr lang="en-US" sz="2400" dirty="0" smtClean="0">
              <a:latin typeface="Arial" pitchFamily="34" charset="0"/>
              <a:cs typeface="Arial" pitchFamily="34" charset="0"/>
            </a:endParaRPr>
          </a:p>
          <a:p>
            <a:pPr algn="just" rtl="0" eaLnBrk="1" hangingPunct="1">
              <a:lnSpc>
                <a:spcPct val="90000"/>
              </a:lnSpc>
              <a:buClr>
                <a:srgbClr val="66FFFF"/>
              </a:buClr>
              <a:defRPr/>
            </a:pPr>
            <a:r>
              <a:rPr lang="en-US" sz="2400" b="1" dirty="0" smtClean="0">
                <a:latin typeface="Arial" pitchFamily="34" charset="0"/>
                <a:cs typeface="Arial" pitchFamily="34" charset="0"/>
              </a:rPr>
              <a:t>Systemic effects of LA agent: Allergic reactions, toxicity</a:t>
            </a:r>
          </a:p>
          <a:p>
            <a:pPr algn="just" rtl="0" eaLnBrk="1" hangingPunct="1">
              <a:lnSpc>
                <a:spcPct val="90000"/>
              </a:lnSpc>
              <a:buFont typeface="Wingdings" pitchFamily="2" charset="2"/>
              <a:buNone/>
              <a:defRPr/>
            </a:pPr>
            <a:endParaRPr lang="en-US" sz="2800" dirty="0" smtClean="0">
              <a:solidFill>
                <a:srgbClr val="FFFF00"/>
              </a:solidFill>
            </a:endParaRPr>
          </a:p>
        </p:txBody>
      </p:sp>
    </p:spTree>
    <p:extLst>
      <p:ext uri="{BB962C8B-B14F-4D97-AF65-F5344CB8AC3E}">
        <p14:creationId xmlns:p14="http://schemas.microsoft.com/office/powerpoint/2010/main" val="2346456152"/>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2534">
                                            <p:txEl>
                                              <p:pRg st="1" end="1"/>
                                            </p:txEl>
                                          </p:spTgt>
                                        </p:tgtEl>
                                        <p:attrNameLst>
                                          <p:attrName>style.visibility</p:attrName>
                                        </p:attrNameLst>
                                      </p:cBhvr>
                                      <p:to>
                                        <p:strVal val="visible"/>
                                      </p:to>
                                    </p:set>
                                    <p:animEffect transition="in" filter="fade">
                                      <p:cBhvr>
                                        <p:cTn id="7" dur="1000"/>
                                        <p:tgtEl>
                                          <p:spTgt spid="22534">
                                            <p:txEl>
                                              <p:pRg st="1" end="1"/>
                                            </p:txEl>
                                          </p:spTgt>
                                        </p:tgtEl>
                                      </p:cBhvr>
                                    </p:animEffect>
                                    <p:anim calcmode="lin" valueType="num">
                                      <p:cBhvr>
                                        <p:cTn id="8" dur="1000" fill="hold"/>
                                        <p:tgtEl>
                                          <p:spTgt spid="22534">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253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2534">
                                            <p:txEl>
                                              <p:pRg st="3" end="3"/>
                                            </p:txEl>
                                          </p:spTgt>
                                        </p:tgtEl>
                                        <p:attrNameLst>
                                          <p:attrName>style.visibility</p:attrName>
                                        </p:attrNameLst>
                                      </p:cBhvr>
                                      <p:to>
                                        <p:strVal val="visible"/>
                                      </p:to>
                                    </p:set>
                                    <p:animEffect transition="in" filter="fade">
                                      <p:cBhvr>
                                        <p:cTn id="14" dur="1000"/>
                                        <p:tgtEl>
                                          <p:spTgt spid="22534">
                                            <p:txEl>
                                              <p:pRg st="3" end="3"/>
                                            </p:txEl>
                                          </p:spTgt>
                                        </p:tgtEl>
                                      </p:cBhvr>
                                    </p:animEffect>
                                    <p:anim calcmode="lin" valueType="num">
                                      <p:cBhvr>
                                        <p:cTn id="15" dur="1000" fill="hold"/>
                                        <p:tgtEl>
                                          <p:spTgt spid="22534">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22534">
                                            <p:txEl>
                                              <p:pRg st="3" end="3"/>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2534">
                                            <p:txEl>
                                              <p:pRg st="4" end="4"/>
                                            </p:txEl>
                                          </p:spTgt>
                                        </p:tgtEl>
                                        <p:attrNameLst>
                                          <p:attrName>style.visibility</p:attrName>
                                        </p:attrNameLst>
                                      </p:cBhvr>
                                      <p:to>
                                        <p:strVal val="visible"/>
                                      </p:to>
                                    </p:set>
                                    <p:animEffect transition="in" filter="fade">
                                      <p:cBhvr>
                                        <p:cTn id="19" dur="1000"/>
                                        <p:tgtEl>
                                          <p:spTgt spid="22534">
                                            <p:txEl>
                                              <p:pRg st="4" end="4"/>
                                            </p:txEl>
                                          </p:spTgt>
                                        </p:tgtEl>
                                      </p:cBhvr>
                                    </p:animEffect>
                                    <p:anim calcmode="lin" valueType="num">
                                      <p:cBhvr>
                                        <p:cTn id="20" dur="1000" fill="hold"/>
                                        <p:tgtEl>
                                          <p:spTgt spid="22534">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2253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2534">
                                            <p:txEl>
                                              <p:pRg st="6" end="6"/>
                                            </p:txEl>
                                          </p:spTgt>
                                        </p:tgtEl>
                                        <p:attrNameLst>
                                          <p:attrName>style.visibility</p:attrName>
                                        </p:attrNameLst>
                                      </p:cBhvr>
                                      <p:to>
                                        <p:strVal val="visible"/>
                                      </p:to>
                                    </p:set>
                                    <p:animEffect transition="in" filter="fade">
                                      <p:cBhvr>
                                        <p:cTn id="26" dur="1000"/>
                                        <p:tgtEl>
                                          <p:spTgt spid="22534">
                                            <p:txEl>
                                              <p:pRg st="6" end="6"/>
                                            </p:txEl>
                                          </p:spTgt>
                                        </p:tgtEl>
                                      </p:cBhvr>
                                    </p:animEffect>
                                    <p:anim calcmode="lin" valueType="num">
                                      <p:cBhvr>
                                        <p:cTn id="27" dur="1000" fill="hold"/>
                                        <p:tgtEl>
                                          <p:spTgt spid="22534">
                                            <p:txEl>
                                              <p:pRg st="6" end="6"/>
                                            </p:txEl>
                                          </p:spTgt>
                                        </p:tgtEl>
                                        <p:attrNameLst>
                                          <p:attrName>ppt_x</p:attrName>
                                        </p:attrNameLst>
                                      </p:cBhvr>
                                      <p:tavLst>
                                        <p:tav tm="0">
                                          <p:val>
                                            <p:strVal val="#ppt_x"/>
                                          </p:val>
                                        </p:tav>
                                        <p:tav tm="100000">
                                          <p:val>
                                            <p:strVal val="#ppt_x"/>
                                          </p:val>
                                        </p:tav>
                                      </p:tavLst>
                                    </p:anim>
                                    <p:anim calcmode="lin" valueType="num">
                                      <p:cBhvr>
                                        <p:cTn id="28" dur="1000" fill="hold"/>
                                        <p:tgtEl>
                                          <p:spTgt spid="22534">
                                            <p:txEl>
                                              <p:pRg st="6" end="6"/>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2534">
                                            <p:txEl>
                                              <p:pRg st="7" end="7"/>
                                            </p:txEl>
                                          </p:spTgt>
                                        </p:tgtEl>
                                        <p:attrNameLst>
                                          <p:attrName>style.visibility</p:attrName>
                                        </p:attrNameLst>
                                      </p:cBhvr>
                                      <p:to>
                                        <p:strVal val="visible"/>
                                      </p:to>
                                    </p:set>
                                    <p:animEffect transition="in" filter="fade">
                                      <p:cBhvr>
                                        <p:cTn id="31" dur="1000"/>
                                        <p:tgtEl>
                                          <p:spTgt spid="22534">
                                            <p:txEl>
                                              <p:pRg st="7" end="7"/>
                                            </p:txEl>
                                          </p:spTgt>
                                        </p:tgtEl>
                                      </p:cBhvr>
                                    </p:animEffect>
                                    <p:anim calcmode="lin" valueType="num">
                                      <p:cBhvr>
                                        <p:cTn id="32" dur="1000" fill="hold"/>
                                        <p:tgtEl>
                                          <p:spTgt spid="22534">
                                            <p:txEl>
                                              <p:pRg st="7" end="7"/>
                                            </p:txEl>
                                          </p:spTgt>
                                        </p:tgtEl>
                                        <p:attrNameLst>
                                          <p:attrName>ppt_x</p:attrName>
                                        </p:attrNameLst>
                                      </p:cBhvr>
                                      <p:tavLst>
                                        <p:tav tm="0">
                                          <p:val>
                                            <p:strVal val="#ppt_x"/>
                                          </p:val>
                                        </p:tav>
                                        <p:tav tm="100000">
                                          <p:val>
                                            <p:strVal val="#ppt_x"/>
                                          </p:val>
                                        </p:tav>
                                      </p:tavLst>
                                    </p:anim>
                                    <p:anim calcmode="lin" valueType="num">
                                      <p:cBhvr>
                                        <p:cTn id="33" dur="1000" fill="hold"/>
                                        <p:tgtEl>
                                          <p:spTgt spid="22534">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22534">
                                            <p:txEl>
                                              <p:pRg st="9" end="9"/>
                                            </p:txEl>
                                          </p:spTgt>
                                        </p:tgtEl>
                                        <p:attrNameLst>
                                          <p:attrName>style.visibility</p:attrName>
                                        </p:attrNameLst>
                                      </p:cBhvr>
                                      <p:to>
                                        <p:strVal val="visible"/>
                                      </p:to>
                                    </p:set>
                                    <p:animEffect transition="in" filter="fade">
                                      <p:cBhvr>
                                        <p:cTn id="38" dur="1000"/>
                                        <p:tgtEl>
                                          <p:spTgt spid="22534">
                                            <p:txEl>
                                              <p:pRg st="9" end="9"/>
                                            </p:txEl>
                                          </p:spTgt>
                                        </p:tgtEl>
                                      </p:cBhvr>
                                    </p:animEffect>
                                    <p:anim calcmode="lin" valueType="num">
                                      <p:cBhvr>
                                        <p:cTn id="39" dur="1000" fill="hold"/>
                                        <p:tgtEl>
                                          <p:spTgt spid="22534">
                                            <p:txEl>
                                              <p:pRg st="9" end="9"/>
                                            </p:txEl>
                                          </p:spTgt>
                                        </p:tgtEl>
                                        <p:attrNameLst>
                                          <p:attrName>ppt_x</p:attrName>
                                        </p:attrNameLst>
                                      </p:cBhvr>
                                      <p:tavLst>
                                        <p:tav tm="0">
                                          <p:val>
                                            <p:strVal val="#ppt_x"/>
                                          </p:val>
                                        </p:tav>
                                        <p:tav tm="100000">
                                          <p:val>
                                            <p:strVal val="#ppt_x"/>
                                          </p:val>
                                        </p:tav>
                                      </p:tavLst>
                                    </p:anim>
                                    <p:anim calcmode="lin" valueType="num">
                                      <p:cBhvr>
                                        <p:cTn id="40" dur="1000" fill="hold"/>
                                        <p:tgtEl>
                                          <p:spTgt spid="22534">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81" name="Rectangle 5"/>
          <p:cNvSpPr>
            <a:spLocks noGrp="1" noChangeArrowheads="1"/>
          </p:cNvSpPr>
          <p:nvPr>
            <p:ph idx="4294967295"/>
          </p:nvPr>
        </p:nvSpPr>
        <p:spPr>
          <a:xfrm>
            <a:off x="1" y="76200"/>
            <a:ext cx="9144000" cy="6400800"/>
          </a:xfrm>
          <a:effectLst/>
        </p:spPr>
        <p:txBody>
          <a:bodyPr/>
          <a:lstStyle/>
          <a:p>
            <a:pPr algn="just" rtl="0" eaLnBrk="1" hangingPunct="1">
              <a:buFont typeface="Wingdings" pitchFamily="2" charset="2"/>
              <a:buNone/>
              <a:defRPr/>
            </a:pPr>
            <a:endParaRPr lang="en-US" sz="700" b="1" dirty="0" smtClean="0">
              <a:solidFill>
                <a:srgbClr val="FFFF99"/>
              </a:solidFill>
              <a:latin typeface="Book Antiqua" pitchFamily="18" charset="0"/>
            </a:endParaRPr>
          </a:p>
          <a:p>
            <a:pPr algn="just" rtl="0" eaLnBrk="1" hangingPunct="1">
              <a:buFont typeface="Wingdings" pitchFamily="2" charset="2"/>
              <a:buNone/>
              <a:defRPr/>
            </a:pPr>
            <a:endParaRPr lang="en-US" sz="600" b="1" dirty="0" smtClean="0">
              <a:solidFill>
                <a:srgbClr val="FFFF99"/>
              </a:solidFill>
              <a:latin typeface="Book Antiqua" pitchFamily="18" charset="0"/>
            </a:endParaRPr>
          </a:p>
          <a:p>
            <a:pPr algn="just" rtl="0">
              <a:buClr>
                <a:srgbClr val="66FFFF"/>
              </a:buClr>
              <a:defRPr/>
            </a:pPr>
            <a:r>
              <a:rPr lang="en-US" sz="3600" b="1" dirty="0" smtClean="0">
                <a:solidFill>
                  <a:srgbClr val="92D050"/>
                </a:solidFill>
                <a:latin typeface="Bangle" pitchFamily="2" charset="0"/>
              </a:rPr>
              <a:t>SPINAL, EPIDURAL &amp; CAUDAL ANESTESIA:</a:t>
            </a:r>
            <a:endParaRPr lang="en-US" sz="3600" b="1" dirty="0" smtClean="0">
              <a:solidFill>
                <a:srgbClr val="92D050"/>
              </a:solidFill>
              <a:latin typeface="Book Antiqua" pitchFamily="18" charset="0"/>
            </a:endParaRPr>
          </a:p>
          <a:p>
            <a:pPr algn="just" rtl="0" eaLnBrk="1" hangingPunct="1">
              <a:buClr>
                <a:srgbClr val="66FFFF"/>
              </a:buClr>
              <a:defRPr/>
            </a:pPr>
            <a:endParaRPr lang="en-US" b="1" dirty="0" smtClean="0">
              <a:solidFill>
                <a:srgbClr val="FFFF00"/>
              </a:solidFill>
              <a:latin typeface="Book Antiqua" pitchFamily="18" charset="0"/>
            </a:endParaRPr>
          </a:p>
          <a:p>
            <a:pPr algn="just" rtl="0" eaLnBrk="1" hangingPunct="1">
              <a:buClr>
                <a:srgbClr val="66FFFF"/>
              </a:buClr>
              <a:defRPr/>
            </a:pPr>
            <a:r>
              <a:rPr lang="en-US" sz="2400" dirty="0" smtClean="0">
                <a:latin typeface="Arial" pitchFamily="34" charset="0"/>
                <a:cs typeface="Arial" pitchFamily="34" charset="0"/>
              </a:rPr>
              <a:t>Technical failure</a:t>
            </a:r>
          </a:p>
          <a:p>
            <a:pPr algn="just" rtl="0" eaLnBrk="1" hangingPunct="1">
              <a:buClr>
                <a:srgbClr val="66FFFF"/>
              </a:buClr>
              <a:defRPr/>
            </a:pPr>
            <a:r>
              <a:rPr lang="en-US" sz="2400" dirty="0" smtClean="0">
                <a:latin typeface="Arial" pitchFamily="34" charset="0"/>
                <a:cs typeface="Arial" pitchFamily="34" charset="0"/>
              </a:rPr>
              <a:t>Headache due to loss of CSF    </a:t>
            </a:r>
          </a:p>
          <a:p>
            <a:pPr algn="just" rtl="0" eaLnBrk="1" hangingPunct="1">
              <a:buClr>
                <a:srgbClr val="66FFFF"/>
              </a:buClr>
              <a:defRPr/>
            </a:pPr>
            <a:r>
              <a:rPr lang="en-US" sz="2400" dirty="0" err="1" smtClean="0">
                <a:latin typeface="Arial" pitchFamily="34" charset="0"/>
                <a:cs typeface="Arial" pitchFamily="34" charset="0"/>
              </a:rPr>
              <a:t>Intrathecal</a:t>
            </a:r>
            <a:r>
              <a:rPr lang="en-US" sz="2400" dirty="0" smtClean="0">
                <a:latin typeface="Arial" pitchFamily="34" charset="0"/>
                <a:cs typeface="Arial" pitchFamily="34" charset="0"/>
              </a:rPr>
              <a:t> bleeding</a:t>
            </a:r>
          </a:p>
          <a:p>
            <a:pPr algn="just" rtl="0" eaLnBrk="1" hangingPunct="1">
              <a:buClr>
                <a:srgbClr val="66FFFF"/>
              </a:buClr>
              <a:defRPr/>
            </a:pPr>
            <a:r>
              <a:rPr lang="en-US" sz="2400" dirty="0" smtClean="0">
                <a:latin typeface="Arial" pitchFamily="34" charset="0"/>
                <a:cs typeface="Arial" pitchFamily="34" charset="0"/>
              </a:rPr>
              <a:t>Permanent N. or spinal cord damage</a:t>
            </a:r>
          </a:p>
          <a:p>
            <a:pPr algn="just" rtl="0" eaLnBrk="1" hangingPunct="1">
              <a:buClr>
                <a:srgbClr val="66FFFF"/>
              </a:buClr>
              <a:defRPr/>
            </a:pPr>
            <a:r>
              <a:rPr lang="en-US" sz="2400" dirty="0" err="1" smtClean="0">
                <a:latin typeface="Arial" pitchFamily="34" charset="0"/>
                <a:cs typeface="Arial" pitchFamily="34" charset="0"/>
              </a:rPr>
              <a:t>Paraspinal</a:t>
            </a:r>
            <a:r>
              <a:rPr lang="en-US" sz="2400" dirty="0" smtClean="0">
                <a:latin typeface="Arial" pitchFamily="34" charset="0"/>
                <a:cs typeface="Arial" pitchFamily="34" charset="0"/>
              </a:rPr>
              <a:t> infection</a:t>
            </a:r>
          </a:p>
          <a:p>
            <a:pPr algn="l" rtl="0" eaLnBrk="1" hangingPunct="1">
              <a:buClr>
                <a:srgbClr val="66FFFF"/>
              </a:buClr>
              <a:defRPr/>
            </a:pPr>
            <a:r>
              <a:rPr lang="en-US" sz="2400" dirty="0" smtClean="0">
                <a:latin typeface="Arial" pitchFamily="34" charset="0"/>
                <a:cs typeface="Arial" pitchFamily="34" charset="0"/>
              </a:rPr>
              <a:t>Severe hypotension</a:t>
            </a:r>
          </a:p>
          <a:p>
            <a:pPr algn="l" rtl="0" eaLnBrk="1" hangingPunct="1">
              <a:buClr>
                <a:srgbClr val="66FFFF"/>
              </a:buClr>
              <a:defRPr/>
            </a:pPr>
            <a:r>
              <a:rPr lang="en-US" sz="2400" dirty="0" smtClean="0">
                <a:latin typeface="Arial" pitchFamily="34" charset="0"/>
                <a:cs typeface="Arial" pitchFamily="34" charset="0"/>
              </a:rPr>
              <a:t>Urinary retention</a:t>
            </a:r>
          </a:p>
        </p:txBody>
      </p:sp>
    </p:spTree>
    <p:extLst>
      <p:ext uri="{BB962C8B-B14F-4D97-AF65-F5344CB8AC3E}">
        <p14:creationId xmlns:p14="http://schemas.microsoft.com/office/powerpoint/2010/main" val="3785014433"/>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4581">
                                            <p:txEl>
                                              <p:pRg st="2" end="2"/>
                                            </p:txEl>
                                          </p:spTgt>
                                        </p:tgtEl>
                                        <p:attrNameLst>
                                          <p:attrName>style.visibility</p:attrName>
                                        </p:attrNameLst>
                                      </p:cBhvr>
                                      <p:to>
                                        <p:strVal val="visible"/>
                                      </p:to>
                                    </p:set>
                                    <p:animEffect transition="in" filter="fade">
                                      <p:cBhvr>
                                        <p:cTn id="7" dur="1000"/>
                                        <p:tgtEl>
                                          <p:spTgt spid="24581">
                                            <p:txEl>
                                              <p:pRg st="2" end="2"/>
                                            </p:txEl>
                                          </p:spTgt>
                                        </p:tgtEl>
                                      </p:cBhvr>
                                    </p:animEffect>
                                    <p:anim calcmode="lin" valueType="num">
                                      <p:cBhvr>
                                        <p:cTn id="8" dur="1000" fill="hold"/>
                                        <p:tgtEl>
                                          <p:spTgt spid="2458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458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4581">
                                            <p:txEl>
                                              <p:pRg st="4" end="4"/>
                                            </p:txEl>
                                          </p:spTgt>
                                        </p:tgtEl>
                                        <p:attrNameLst>
                                          <p:attrName>style.visibility</p:attrName>
                                        </p:attrNameLst>
                                      </p:cBhvr>
                                      <p:to>
                                        <p:strVal val="visible"/>
                                      </p:to>
                                    </p:set>
                                    <p:animEffect transition="in" filter="fade">
                                      <p:cBhvr>
                                        <p:cTn id="14" dur="1000"/>
                                        <p:tgtEl>
                                          <p:spTgt spid="24581">
                                            <p:txEl>
                                              <p:pRg st="4" end="4"/>
                                            </p:txEl>
                                          </p:spTgt>
                                        </p:tgtEl>
                                      </p:cBhvr>
                                    </p:animEffect>
                                    <p:anim calcmode="lin" valueType="num">
                                      <p:cBhvr>
                                        <p:cTn id="15" dur="1000" fill="hold"/>
                                        <p:tgtEl>
                                          <p:spTgt spid="2458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24581">
                                            <p:txEl>
                                              <p:pRg st="4" end="4"/>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4581">
                                            <p:txEl>
                                              <p:pRg st="5" end="5"/>
                                            </p:txEl>
                                          </p:spTgt>
                                        </p:tgtEl>
                                        <p:attrNameLst>
                                          <p:attrName>style.visibility</p:attrName>
                                        </p:attrNameLst>
                                      </p:cBhvr>
                                      <p:to>
                                        <p:strVal val="visible"/>
                                      </p:to>
                                    </p:set>
                                    <p:animEffect transition="in" filter="fade">
                                      <p:cBhvr>
                                        <p:cTn id="19" dur="1000"/>
                                        <p:tgtEl>
                                          <p:spTgt spid="24581">
                                            <p:txEl>
                                              <p:pRg st="5" end="5"/>
                                            </p:txEl>
                                          </p:spTgt>
                                        </p:tgtEl>
                                      </p:cBhvr>
                                    </p:animEffect>
                                    <p:anim calcmode="lin" valueType="num">
                                      <p:cBhvr>
                                        <p:cTn id="20" dur="1000" fill="hold"/>
                                        <p:tgtEl>
                                          <p:spTgt spid="24581">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24581">
                                            <p:txEl>
                                              <p:pRg st="5" end="5"/>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4581">
                                            <p:txEl>
                                              <p:pRg st="6" end="6"/>
                                            </p:txEl>
                                          </p:spTgt>
                                        </p:tgtEl>
                                        <p:attrNameLst>
                                          <p:attrName>style.visibility</p:attrName>
                                        </p:attrNameLst>
                                      </p:cBhvr>
                                      <p:to>
                                        <p:strVal val="visible"/>
                                      </p:to>
                                    </p:set>
                                    <p:animEffect transition="in" filter="fade">
                                      <p:cBhvr>
                                        <p:cTn id="24" dur="1000"/>
                                        <p:tgtEl>
                                          <p:spTgt spid="24581">
                                            <p:txEl>
                                              <p:pRg st="6" end="6"/>
                                            </p:txEl>
                                          </p:spTgt>
                                        </p:tgtEl>
                                      </p:cBhvr>
                                    </p:animEffect>
                                    <p:anim calcmode="lin" valueType="num">
                                      <p:cBhvr>
                                        <p:cTn id="25" dur="1000" fill="hold"/>
                                        <p:tgtEl>
                                          <p:spTgt spid="24581">
                                            <p:txEl>
                                              <p:pRg st="6" end="6"/>
                                            </p:txEl>
                                          </p:spTgt>
                                        </p:tgtEl>
                                        <p:attrNameLst>
                                          <p:attrName>ppt_x</p:attrName>
                                        </p:attrNameLst>
                                      </p:cBhvr>
                                      <p:tavLst>
                                        <p:tav tm="0">
                                          <p:val>
                                            <p:strVal val="#ppt_x"/>
                                          </p:val>
                                        </p:tav>
                                        <p:tav tm="100000">
                                          <p:val>
                                            <p:strVal val="#ppt_x"/>
                                          </p:val>
                                        </p:tav>
                                      </p:tavLst>
                                    </p:anim>
                                    <p:anim calcmode="lin" valueType="num">
                                      <p:cBhvr>
                                        <p:cTn id="26" dur="1000" fill="hold"/>
                                        <p:tgtEl>
                                          <p:spTgt spid="24581">
                                            <p:txEl>
                                              <p:pRg st="6" end="6"/>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4581">
                                            <p:txEl>
                                              <p:pRg st="7" end="7"/>
                                            </p:txEl>
                                          </p:spTgt>
                                        </p:tgtEl>
                                        <p:attrNameLst>
                                          <p:attrName>style.visibility</p:attrName>
                                        </p:attrNameLst>
                                      </p:cBhvr>
                                      <p:to>
                                        <p:strVal val="visible"/>
                                      </p:to>
                                    </p:set>
                                    <p:animEffect transition="in" filter="fade">
                                      <p:cBhvr>
                                        <p:cTn id="29" dur="1000"/>
                                        <p:tgtEl>
                                          <p:spTgt spid="24581">
                                            <p:txEl>
                                              <p:pRg st="7" end="7"/>
                                            </p:txEl>
                                          </p:spTgt>
                                        </p:tgtEl>
                                      </p:cBhvr>
                                    </p:animEffect>
                                    <p:anim calcmode="lin" valueType="num">
                                      <p:cBhvr>
                                        <p:cTn id="30" dur="1000" fill="hold"/>
                                        <p:tgtEl>
                                          <p:spTgt spid="24581">
                                            <p:txEl>
                                              <p:pRg st="7" end="7"/>
                                            </p:txEl>
                                          </p:spTgt>
                                        </p:tgtEl>
                                        <p:attrNameLst>
                                          <p:attrName>ppt_x</p:attrName>
                                        </p:attrNameLst>
                                      </p:cBhvr>
                                      <p:tavLst>
                                        <p:tav tm="0">
                                          <p:val>
                                            <p:strVal val="#ppt_x"/>
                                          </p:val>
                                        </p:tav>
                                        <p:tav tm="100000">
                                          <p:val>
                                            <p:strVal val="#ppt_x"/>
                                          </p:val>
                                        </p:tav>
                                      </p:tavLst>
                                    </p:anim>
                                    <p:anim calcmode="lin" valueType="num">
                                      <p:cBhvr>
                                        <p:cTn id="31" dur="1000" fill="hold"/>
                                        <p:tgtEl>
                                          <p:spTgt spid="24581">
                                            <p:txEl>
                                              <p:pRg st="7" end="7"/>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4581">
                                            <p:txEl>
                                              <p:pRg st="8" end="8"/>
                                            </p:txEl>
                                          </p:spTgt>
                                        </p:tgtEl>
                                        <p:attrNameLst>
                                          <p:attrName>style.visibility</p:attrName>
                                        </p:attrNameLst>
                                      </p:cBhvr>
                                      <p:to>
                                        <p:strVal val="visible"/>
                                      </p:to>
                                    </p:set>
                                    <p:animEffect transition="in" filter="fade">
                                      <p:cBhvr>
                                        <p:cTn id="34" dur="1000"/>
                                        <p:tgtEl>
                                          <p:spTgt spid="24581">
                                            <p:txEl>
                                              <p:pRg st="8" end="8"/>
                                            </p:txEl>
                                          </p:spTgt>
                                        </p:tgtEl>
                                      </p:cBhvr>
                                    </p:animEffect>
                                    <p:anim calcmode="lin" valueType="num">
                                      <p:cBhvr>
                                        <p:cTn id="35" dur="1000" fill="hold"/>
                                        <p:tgtEl>
                                          <p:spTgt spid="24581">
                                            <p:txEl>
                                              <p:pRg st="8" end="8"/>
                                            </p:txEl>
                                          </p:spTgt>
                                        </p:tgtEl>
                                        <p:attrNameLst>
                                          <p:attrName>ppt_x</p:attrName>
                                        </p:attrNameLst>
                                      </p:cBhvr>
                                      <p:tavLst>
                                        <p:tav tm="0">
                                          <p:val>
                                            <p:strVal val="#ppt_x"/>
                                          </p:val>
                                        </p:tav>
                                        <p:tav tm="100000">
                                          <p:val>
                                            <p:strVal val="#ppt_x"/>
                                          </p:val>
                                        </p:tav>
                                      </p:tavLst>
                                    </p:anim>
                                    <p:anim calcmode="lin" valueType="num">
                                      <p:cBhvr>
                                        <p:cTn id="36" dur="1000" fill="hold"/>
                                        <p:tgtEl>
                                          <p:spTgt spid="24581">
                                            <p:txEl>
                                              <p:pRg st="8" end="8"/>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24581">
                                            <p:txEl>
                                              <p:pRg st="9" end="9"/>
                                            </p:txEl>
                                          </p:spTgt>
                                        </p:tgtEl>
                                        <p:attrNameLst>
                                          <p:attrName>style.visibility</p:attrName>
                                        </p:attrNameLst>
                                      </p:cBhvr>
                                      <p:to>
                                        <p:strVal val="visible"/>
                                      </p:to>
                                    </p:set>
                                    <p:animEffect transition="in" filter="fade">
                                      <p:cBhvr>
                                        <p:cTn id="39" dur="1000"/>
                                        <p:tgtEl>
                                          <p:spTgt spid="24581">
                                            <p:txEl>
                                              <p:pRg st="9" end="9"/>
                                            </p:txEl>
                                          </p:spTgt>
                                        </p:tgtEl>
                                      </p:cBhvr>
                                    </p:animEffect>
                                    <p:anim calcmode="lin" valueType="num">
                                      <p:cBhvr>
                                        <p:cTn id="40" dur="1000" fill="hold"/>
                                        <p:tgtEl>
                                          <p:spTgt spid="24581">
                                            <p:txEl>
                                              <p:pRg st="9" end="9"/>
                                            </p:txEl>
                                          </p:spTgt>
                                        </p:tgtEl>
                                        <p:attrNameLst>
                                          <p:attrName>ppt_x</p:attrName>
                                        </p:attrNameLst>
                                      </p:cBhvr>
                                      <p:tavLst>
                                        <p:tav tm="0">
                                          <p:val>
                                            <p:strVal val="#ppt_x"/>
                                          </p:val>
                                        </p:tav>
                                        <p:tav tm="100000">
                                          <p:val>
                                            <p:strVal val="#ppt_x"/>
                                          </p:val>
                                        </p:tav>
                                      </p:tavLst>
                                    </p:anim>
                                    <p:anim calcmode="lin" valueType="num">
                                      <p:cBhvr>
                                        <p:cTn id="41" dur="1000" fill="hold"/>
                                        <p:tgtEl>
                                          <p:spTgt spid="24581">
                                            <p:txEl>
                                              <p:pRg st="9" end="9"/>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4581">
                                            <p:txEl>
                                              <p:pRg st="10" end="10"/>
                                            </p:txEl>
                                          </p:spTgt>
                                        </p:tgtEl>
                                        <p:attrNameLst>
                                          <p:attrName>style.visibility</p:attrName>
                                        </p:attrNameLst>
                                      </p:cBhvr>
                                      <p:to>
                                        <p:strVal val="visible"/>
                                      </p:to>
                                    </p:set>
                                    <p:animEffect transition="in" filter="fade">
                                      <p:cBhvr>
                                        <p:cTn id="44" dur="1000"/>
                                        <p:tgtEl>
                                          <p:spTgt spid="24581">
                                            <p:txEl>
                                              <p:pRg st="10" end="10"/>
                                            </p:txEl>
                                          </p:spTgt>
                                        </p:tgtEl>
                                      </p:cBhvr>
                                    </p:animEffect>
                                    <p:anim calcmode="lin" valueType="num">
                                      <p:cBhvr>
                                        <p:cTn id="45" dur="1000" fill="hold"/>
                                        <p:tgtEl>
                                          <p:spTgt spid="24581">
                                            <p:txEl>
                                              <p:pRg st="10" end="10"/>
                                            </p:txEl>
                                          </p:spTgt>
                                        </p:tgtEl>
                                        <p:attrNameLst>
                                          <p:attrName>ppt_x</p:attrName>
                                        </p:attrNameLst>
                                      </p:cBhvr>
                                      <p:tavLst>
                                        <p:tav tm="0">
                                          <p:val>
                                            <p:strVal val="#ppt_x"/>
                                          </p:val>
                                        </p:tav>
                                        <p:tav tm="100000">
                                          <p:val>
                                            <p:strVal val="#ppt_x"/>
                                          </p:val>
                                        </p:tav>
                                      </p:tavLst>
                                    </p:anim>
                                    <p:anim calcmode="lin" valueType="num">
                                      <p:cBhvr>
                                        <p:cTn id="46" dur="1000" fill="hold"/>
                                        <p:tgtEl>
                                          <p:spTgt spid="24581">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5" name="Rectangle 5"/>
          <p:cNvSpPr>
            <a:spLocks noGrp="1" noChangeArrowheads="1"/>
          </p:cNvSpPr>
          <p:nvPr>
            <p:ph idx="4294967295"/>
          </p:nvPr>
        </p:nvSpPr>
        <p:spPr>
          <a:xfrm>
            <a:off x="0" y="228600"/>
            <a:ext cx="8991600" cy="6061075"/>
          </a:xfrm>
          <a:effectLst/>
        </p:spPr>
        <p:txBody>
          <a:bodyPr>
            <a:normAutofit/>
          </a:bodyPr>
          <a:lstStyle/>
          <a:p>
            <a:pPr algn="just" rtl="0" eaLnBrk="1" hangingPunct="1">
              <a:buClr>
                <a:srgbClr val="FF99FF"/>
              </a:buClr>
              <a:buFont typeface="Wingdings" pitchFamily="2" charset="2"/>
              <a:buNone/>
              <a:defRPr/>
            </a:pPr>
            <a:endParaRPr lang="en-US" sz="1000" b="1" dirty="0" smtClean="0">
              <a:solidFill>
                <a:srgbClr val="FFFF99"/>
              </a:solidFill>
              <a:latin typeface="Book Antiqua" pitchFamily="18" charset="0"/>
            </a:endParaRPr>
          </a:p>
          <a:p>
            <a:pPr algn="just" rtl="0" eaLnBrk="1" hangingPunct="1">
              <a:buClr>
                <a:srgbClr val="66FFFF"/>
              </a:buClr>
              <a:buNone/>
              <a:defRPr/>
            </a:pPr>
            <a:r>
              <a:rPr lang="en-US" dirty="0" smtClean="0">
                <a:solidFill>
                  <a:schemeClr val="accent3"/>
                </a:solidFill>
                <a:latin typeface="Arial" pitchFamily="34" charset="0"/>
                <a:cs typeface="Arial" pitchFamily="34" charset="0"/>
              </a:rPr>
              <a:t>General </a:t>
            </a:r>
            <a:r>
              <a:rPr lang="en-US" dirty="0" err="1" smtClean="0">
                <a:solidFill>
                  <a:schemeClr val="accent3"/>
                </a:solidFill>
                <a:latin typeface="Arial" pitchFamily="34" charset="0"/>
                <a:cs typeface="Arial" pitchFamily="34" charset="0"/>
              </a:rPr>
              <a:t>Anasthesia</a:t>
            </a:r>
            <a:r>
              <a:rPr lang="en-US" dirty="0" smtClean="0">
                <a:solidFill>
                  <a:schemeClr val="accent3"/>
                </a:solidFill>
                <a:latin typeface="Arial" pitchFamily="34" charset="0"/>
                <a:cs typeface="Arial" pitchFamily="34" charset="0"/>
              </a:rPr>
              <a:t> :</a:t>
            </a:r>
          </a:p>
          <a:p>
            <a:pPr algn="just" rtl="0" eaLnBrk="1" hangingPunct="1">
              <a:buClr>
                <a:srgbClr val="66FFFF"/>
              </a:buClr>
              <a:buNone/>
              <a:defRPr/>
            </a:pPr>
            <a:endParaRPr lang="en-US" dirty="0" smtClean="0">
              <a:solidFill>
                <a:srgbClr val="C00000"/>
              </a:solidFill>
              <a:latin typeface="Arial" pitchFamily="34" charset="0"/>
              <a:cs typeface="Arial" pitchFamily="34" charset="0"/>
            </a:endParaRPr>
          </a:p>
          <a:p>
            <a:pPr algn="just" rtl="0" eaLnBrk="1" hangingPunct="1">
              <a:buClr>
                <a:srgbClr val="66FFFF"/>
              </a:buClr>
              <a:defRPr/>
            </a:pPr>
            <a:r>
              <a:rPr lang="en-US" sz="2600" dirty="0" smtClean="0">
                <a:latin typeface="Arial" pitchFamily="34" charset="0"/>
                <a:cs typeface="Arial" pitchFamily="34" charset="0"/>
              </a:rPr>
              <a:t>Direct trauma to mouth or pharynx.</a:t>
            </a:r>
          </a:p>
          <a:p>
            <a:pPr algn="just" rtl="0" eaLnBrk="1" hangingPunct="1">
              <a:buClr>
                <a:srgbClr val="66FFFF"/>
              </a:buClr>
              <a:buFont typeface="Wingdings" pitchFamily="2" charset="2"/>
              <a:buNone/>
              <a:defRPr/>
            </a:pPr>
            <a:endParaRPr lang="en-US" sz="2600" dirty="0" smtClean="0">
              <a:latin typeface="Arial" pitchFamily="34" charset="0"/>
              <a:cs typeface="Arial" pitchFamily="34" charset="0"/>
            </a:endParaRPr>
          </a:p>
          <a:p>
            <a:pPr algn="just" rtl="0" eaLnBrk="1" hangingPunct="1">
              <a:buClr>
                <a:srgbClr val="66FFFF"/>
              </a:buClr>
              <a:defRPr/>
            </a:pPr>
            <a:r>
              <a:rPr lang="en-US" sz="2600" dirty="0" smtClean="0">
                <a:latin typeface="Arial" pitchFamily="34" charset="0"/>
                <a:cs typeface="Arial" pitchFamily="34" charset="0"/>
              </a:rPr>
              <a:t>Slow recovery from anesthesia due to drug interactions OR in-appropriate choice of drugs or dosage.   </a:t>
            </a:r>
          </a:p>
          <a:p>
            <a:pPr algn="just" rtl="0" eaLnBrk="1" hangingPunct="1">
              <a:buClr>
                <a:srgbClr val="66FFFF"/>
              </a:buClr>
              <a:buFont typeface="Wingdings" pitchFamily="2" charset="2"/>
              <a:buNone/>
              <a:defRPr/>
            </a:pPr>
            <a:r>
              <a:rPr lang="en-US" sz="2600" dirty="0" smtClean="0">
                <a:latin typeface="Arial" pitchFamily="34" charset="0"/>
                <a:cs typeface="Arial" pitchFamily="34" charset="0"/>
              </a:rPr>
              <a:t> </a:t>
            </a:r>
          </a:p>
          <a:p>
            <a:pPr algn="just" rtl="0" eaLnBrk="1" hangingPunct="1">
              <a:buClr>
                <a:srgbClr val="66FFFF"/>
              </a:buClr>
              <a:defRPr/>
            </a:pPr>
            <a:r>
              <a:rPr lang="en-US" sz="2600" dirty="0" smtClean="0">
                <a:latin typeface="Arial" pitchFamily="34" charset="0"/>
                <a:cs typeface="Arial" pitchFamily="34" charset="0"/>
              </a:rPr>
              <a:t>Hypothermia due to long operations with extensive fluid replacement OR cold blood transfusion.</a:t>
            </a:r>
          </a:p>
        </p:txBody>
      </p:sp>
    </p:spTree>
    <p:extLst>
      <p:ext uri="{BB962C8B-B14F-4D97-AF65-F5344CB8AC3E}">
        <p14:creationId xmlns:p14="http://schemas.microsoft.com/office/powerpoint/2010/main" val="2348190314"/>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605">
                                            <p:txEl>
                                              <p:pRg st="1" end="1"/>
                                            </p:txEl>
                                          </p:spTgt>
                                        </p:tgtEl>
                                        <p:attrNameLst>
                                          <p:attrName>style.visibility</p:attrName>
                                        </p:attrNameLst>
                                      </p:cBhvr>
                                      <p:to>
                                        <p:strVal val="visible"/>
                                      </p:to>
                                    </p:set>
                                    <p:animEffect transition="in" filter="fade">
                                      <p:cBhvr>
                                        <p:cTn id="7" dur="1000"/>
                                        <p:tgtEl>
                                          <p:spTgt spid="25605">
                                            <p:txEl>
                                              <p:pRg st="1" end="1"/>
                                            </p:txEl>
                                          </p:spTgt>
                                        </p:tgtEl>
                                      </p:cBhvr>
                                    </p:animEffect>
                                    <p:anim calcmode="lin" valueType="num">
                                      <p:cBhvr>
                                        <p:cTn id="8" dur="1000" fill="hold"/>
                                        <p:tgtEl>
                                          <p:spTgt spid="2560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560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605">
                                            <p:txEl>
                                              <p:pRg st="3" end="3"/>
                                            </p:txEl>
                                          </p:spTgt>
                                        </p:tgtEl>
                                        <p:attrNameLst>
                                          <p:attrName>style.visibility</p:attrName>
                                        </p:attrNameLst>
                                      </p:cBhvr>
                                      <p:to>
                                        <p:strVal val="visible"/>
                                      </p:to>
                                    </p:set>
                                    <p:animEffect transition="in" filter="fade">
                                      <p:cBhvr>
                                        <p:cTn id="14" dur="1000"/>
                                        <p:tgtEl>
                                          <p:spTgt spid="25605">
                                            <p:txEl>
                                              <p:pRg st="3" end="3"/>
                                            </p:txEl>
                                          </p:spTgt>
                                        </p:tgtEl>
                                      </p:cBhvr>
                                    </p:animEffect>
                                    <p:anim calcmode="lin" valueType="num">
                                      <p:cBhvr>
                                        <p:cTn id="15" dur="1000" fill="hold"/>
                                        <p:tgtEl>
                                          <p:spTgt spid="25605">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25605">
                                            <p:txEl>
                                              <p:pRg st="3" end="3"/>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5605">
                                            <p:txEl>
                                              <p:pRg st="5" end="5"/>
                                            </p:txEl>
                                          </p:spTgt>
                                        </p:tgtEl>
                                        <p:attrNameLst>
                                          <p:attrName>style.visibility</p:attrName>
                                        </p:attrNameLst>
                                      </p:cBhvr>
                                      <p:to>
                                        <p:strVal val="visible"/>
                                      </p:to>
                                    </p:set>
                                    <p:animEffect transition="in" filter="fade">
                                      <p:cBhvr>
                                        <p:cTn id="19" dur="1000"/>
                                        <p:tgtEl>
                                          <p:spTgt spid="25605">
                                            <p:txEl>
                                              <p:pRg st="5" end="5"/>
                                            </p:txEl>
                                          </p:spTgt>
                                        </p:tgtEl>
                                      </p:cBhvr>
                                    </p:animEffect>
                                    <p:anim calcmode="lin" valueType="num">
                                      <p:cBhvr>
                                        <p:cTn id="20" dur="1000" fill="hold"/>
                                        <p:tgtEl>
                                          <p:spTgt spid="25605">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25605">
                                            <p:txEl>
                                              <p:pRg st="5" end="5"/>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5605">
                                            <p:txEl>
                                              <p:pRg st="6" end="6"/>
                                            </p:txEl>
                                          </p:spTgt>
                                        </p:tgtEl>
                                        <p:attrNameLst>
                                          <p:attrName>style.visibility</p:attrName>
                                        </p:attrNameLst>
                                      </p:cBhvr>
                                      <p:to>
                                        <p:strVal val="visible"/>
                                      </p:to>
                                    </p:set>
                                    <p:animEffect transition="in" filter="fade">
                                      <p:cBhvr>
                                        <p:cTn id="24" dur="1000"/>
                                        <p:tgtEl>
                                          <p:spTgt spid="25605">
                                            <p:txEl>
                                              <p:pRg st="6" end="6"/>
                                            </p:txEl>
                                          </p:spTgt>
                                        </p:tgtEl>
                                      </p:cBhvr>
                                    </p:animEffect>
                                    <p:anim calcmode="lin" valueType="num">
                                      <p:cBhvr>
                                        <p:cTn id="25" dur="1000" fill="hold"/>
                                        <p:tgtEl>
                                          <p:spTgt spid="25605">
                                            <p:txEl>
                                              <p:pRg st="6" end="6"/>
                                            </p:txEl>
                                          </p:spTgt>
                                        </p:tgtEl>
                                        <p:attrNameLst>
                                          <p:attrName>ppt_x</p:attrName>
                                        </p:attrNameLst>
                                      </p:cBhvr>
                                      <p:tavLst>
                                        <p:tav tm="0">
                                          <p:val>
                                            <p:strVal val="#ppt_x"/>
                                          </p:val>
                                        </p:tav>
                                        <p:tav tm="100000">
                                          <p:val>
                                            <p:strVal val="#ppt_x"/>
                                          </p:val>
                                        </p:tav>
                                      </p:tavLst>
                                    </p:anim>
                                    <p:anim calcmode="lin" valueType="num">
                                      <p:cBhvr>
                                        <p:cTn id="26" dur="1000" fill="hold"/>
                                        <p:tgtEl>
                                          <p:spTgt spid="25605">
                                            <p:txEl>
                                              <p:pRg st="6" end="6"/>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5605">
                                            <p:txEl>
                                              <p:pRg st="7" end="7"/>
                                            </p:txEl>
                                          </p:spTgt>
                                        </p:tgtEl>
                                        <p:attrNameLst>
                                          <p:attrName>style.visibility</p:attrName>
                                        </p:attrNameLst>
                                      </p:cBhvr>
                                      <p:to>
                                        <p:strVal val="visible"/>
                                      </p:to>
                                    </p:set>
                                    <p:animEffect transition="in" filter="fade">
                                      <p:cBhvr>
                                        <p:cTn id="29" dur="1000"/>
                                        <p:tgtEl>
                                          <p:spTgt spid="25605">
                                            <p:txEl>
                                              <p:pRg st="7" end="7"/>
                                            </p:txEl>
                                          </p:spTgt>
                                        </p:tgtEl>
                                      </p:cBhvr>
                                    </p:animEffect>
                                    <p:anim calcmode="lin" valueType="num">
                                      <p:cBhvr>
                                        <p:cTn id="30" dur="1000" fill="hold"/>
                                        <p:tgtEl>
                                          <p:spTgt spid="25605">
                                            <p:txEl>
                                              <p:pRg st="7" end="7"/>
                                            </p:txEl>
                                          </p:spTgt>
                                        </p:tgtEl>
                                        <p:attrNameLst>
                                          <p:attrName>ppt_x</p:attrName>
                                        </p:attrNameLst>
                                      </p:cBhvr>
                                      <p:tavLst>
                                        <p:tav tm="0">
                                          <p:val>
                                            <p:strVal val="#ppt_x"/>
                                          </p:val>
                                        </p:tav>
                                        <p:tav tm="100000">
                                          <p:val>
                                            <p:strVal val="#ppt_x"/>
                                          </p:val>
                                        </p:tav>
                                      </p:tavLst>
                                    </p:anim>
                                    <p:anim calcmode="lin" valueType="num">
                                      <p:cBhvr>
                                        <p:cTn id="31" dur="1000" fill="hold"/>
                                        <p:tgtEl>
                                          <p:spTgt spid="25605">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5" name="Rectangle 5"/>
          <p:cNvSpPr>
            <a:spLocks noGrp="1" noChangeArrowheads="1"/>
          </p:cNvSpPr>
          <p:nvPr>
            <p:ph idx="4294967295"/>
          </p:nvPr>
        </p:nvSpPr>
        <p:spPr>
          <a:xfrm>
            <a:off x="0" y="0"/>
            <a:ext cx="8393113" cy="7086600"/>
          </a:xfrm>
          <a:effectLst/>
        </p:spPr>
        <p:txBody>
          <a:bodyPr>
            <a:normAutofit lnSpcReduction="10000"/>
          </a:bodyPr>
          <a:lstStyle/>
          <a:p>
            <a:pPr algn="just" rtl="0" eaLnBrk="1" hangingPunct="1">
              <a:buClr>
                <a:srgbClr val="FF99FF"/>
              </a:buClr>
              <a:buFont typeface="Wingdings" pitchFamily="2" charset="2"/>
              <a:buNone/>
              <a:defRPr/>
            </a:pPr>
            <a:endParaRPr lang="en-US" sz="1000" b="1" dirty="0" smtClean="0">
              <a:solidFill>
                <a:srgbClr val="FFFF99"/>
              </a:solidFill>
              <a:latin typeface="Book Antiqua" pitchFamily="18" charset="0"/>
            </a:endParaRPr>
          </a:p>
          <a:p>
            <a:pPr algn="just" rtl="0" eaLnBrk="1" hangingPunct="1">
              <a:buClr>
                <a:srgbClr val="66FFFF"/>
              </a:buClr>
              <a:buNone/>
              <a:defRPr/>
            </a:pPr>
            <a:r>
              <a:rPr lang="en-US" sz="2600" dirty="0" smtClean="0">
                <a:solidFill>
                  <a:srgbClr val="FF0000"/>
                </a:solidFill>
                <a:latin typeface="Arial" pitchFamily="34" charset="0"/>
                <a:cs typeface="Arial" pitchFamily="34" charset="0"/>
              </a:rPr>
              <a:t>Malignant hyperthermia!!</a:t>
            </a:r>
          </a:p>
          <a:p>
            <a:pPr algn="just" rtl="0" eaLnBrk="1" hangingPunct="1">
              <a:buClr>
                <a:srgbClr val="66FFFF"/>
              </a:buClr>
              <a:defRPr/>
            </a:pPr>
            <a:endParaRPr lang="en-US" sz="2600" dirty="0" smtClean="0">
              <a:latin typeface="Arial" pitchFamily="34" charset="0"/>
              <a:cs typeface="Arial" pitchFamily="34" charset="0"/>
            </a:endParaRPr>
          </a:p>
          <a:p>
            <a:pPr algn="just" rtl="0">
              <a:buClr>
                <a:srgbClr val="66FFFF"/>
              </a:buClr>
              <a:defRPr/>
            </a:pPr>
            <a:r>
              <a:rPr lang="en-US" sz="2000" dirty="0" smtClean="0"/>
              <a:t>Malignant hyperthermia is disease passed down through families that causes a fast rise in body temperature (</a:t>
            </a:r>
            <a:r>
              <a:rPr lang="en-US" sz="2000" dirty="0" smtClean="0">
                <a:hlinkClick r:id="rId3"/>
              </a:rPr>
              <a:t>fever</a:t>
            </a:r>
            <a:r>
              <a:rPr lang="en-US" sz="2000" dirty="0" smtClean="0"/>
              <a:t>) and severe muscle contractions when the affected person gets </a:t>
            </a:r>
            <a:r>
              <a:rPr lang="en-US" sz="2000" dirty="0" smtClean="0">
                <a:hlinkClick r:id="rId4"/>
              </a:rPr>
              <a:t>general anesthesia</a:t>
            </a:r>
            <a:r>
              <a:rPr lang="en-US" sz="2000" dirty="0" smtClean="0"/>
              <a:t>.</a:t>
            </a:r>
          </a:p>
          <a:p>
            <a:pPr algn="just" rtl="0">
              <a:buClr>
                <a:srgbClr val="66FFFF"/>
              </a:buClr>
              <a:defRPr/>
            </a:pPr>
            <a:endParaRPr lang="en-US" sz="2000" dirty="0" smtClean="0"/>
          </a:p>
          <a:p>
            <a:pPr algn="just" rtl="0">
              <a:buClr>
                <a:srgbClr val="66FFFF"/>
              </a:buClr>
              <a:buNone/>
              <a:defRPr/>
            </a:pPr>
            <a:r>
              <a:rPr lang="en-US" sz="2000" b="1" dirty="0" smtClean="0"/>
              <a:t>symptoms :</a:t>
            </a:r>
          </a:p>
          <a:p>
            <a:pPr algn="just" rtl="0">
              <a:buClr>
                <a:srgbClr val="66FFFF"/>
              </a:buClr>
              <a:defRPr/>
            </a:pPr>
            <a:r>
              <a:rPr lang="en-US" sz="1800" dirty="0" smtClean="0"/>
              <a:t>High </a:t>
            </a:r>
            <a:r>
              <a:rPr lang="en-US" sz="1800" dirty="0" err="1" smtClean="0"/>
              <a:t>tempreture</a:t>
            </a:r>
            <a:endParaRPr lang="en-US" sz="1800" dirty="0" smtClean="0"/>
          </a:p>
          <a:p>
            <a:pPr algn="just" rtl="0">
              <a:buClr>
                <a:srgbClr val="66FFFF"/>
              </a:buClr>
              <a:defRPr/>
            </a:pPr>
            <a:r>
              <a:rPr lang="en-US" sz="1800" dirty="0" smtClean="0"/>
              <a:t>Tachycardia </a:t>
            </a:r>
          </a:p>
          <a:p>
            <a:pPr algn="just" rtl="0">
              <a:buClr>
                <a:srgbClr val="66FFFF"/>
              </a:buClr>
              <a:defRPr/>
            </a:pPr>
            <a:r>
              <a:rPr lang="en-US" sz="1800" dirty="0" err="1" smtClean="0"/>
              <a:t>Tachypnea</a:t>
            </a:r>
            <a:endParaRPr lang="en-US" sz="1800" dirty="0" smtClean="0"/>
          </a:p>
          <a:p>
            <a:pPr algn="just" rtl="0">
              <a:buClr>
                <a:srgbClr val="66FFFF"/>
              </a:buClr>
              <a:defRPr/>
            </a:pPr>
            <a:r>
              <a:rPr lang="en-US" sz="1800" dirty="0" smtClean="0"/>
              <a:t>increased carbon dioxide production</a:t>
            </a:r>
          </a:p>
          <a:p>
            <a:pPr algn="just" rtl="0">
              <a:buClr>
                <a:srgbClr val="66FFFF"/>
              </a:buClr>
              <a:defRPr/>
            </a:pPr>
            <a:r>
              <a:rPr lang="en-US" sz="1800" dirty="0" smtClean="0"/>
              <a:t> increased oxygen consumption</a:t>
            </a:r>
          </a:p>
          <a:p>
            <a:pPr algn="just" rtl="0">
              <a:buClr>
                <a:srgbClr val="66FFFF"/>
              </a:buClr>
              <a:defRPr/>
            </a:pPr>
            <a:r>
              <a:rPr lang="en-US" sz="1800" dirty="0" smtClean="0"/>
              <a:t> acidosis </a:t>
            </a:r>
          </a:p>
          <a:p>
            <a:pPr algn="just" rtl="0">
              <a:buClr>
                <a:srgbClr val="66FFFF"/>
              </a:buClr>
              <a:defRPr/>
            </a:pPr>
            <a:r>
              <a:rPr lang="en-US" sz="1800" dirty="0" smtClean="0"/>
              <a:t> rigid muscle &amp; </a:t>
            </a:r>
            <a:r>
              <a:rPr lang="en-US" sz="1800" dirty="0" err="1" smtClean="0"/>
              <a:t>rhabdomyolysis</a:t>
            </a:r>
            <a:endParaRPr lang="en-US" sz="1800" dirty="0" smtClean="0"/>
          </a:p>
          <a:p>
            <a:pPr algn="just" rtl="0">
              <a:buClr>
                <a:srgbClr val="66FFFF"/>
              </a:buClr>
              <a:buNone/>
              <a:defRPr/>
            </a:pPr>
            <a:r>
              <a:rPr lang="en-US" sz="1800" b="1" dirty="0" smtClean="0">
                <a:latin typeface="Arial" pitchFamily="34" charset="0"/>
                <a:cs typeface="Arial" pitchFamily="34" charset="0"/>
              </a:rPr>
              <a:t>Treatment :</a:t>
            </a:r>
          </a:p>
          <a:p>
            <a:pPr algn="just" rtl="0">
              <a:buClr>
                <a:srgbClr val="66FFFF"/>
              </a:buClr>
              <a:buNone/>
              <a:defRPr/>
            </a:pPr>
            <a:r>
              <a:rPr lang="en-US" sz="1800" dirty="0" smtClean="0">
                <a:latin typeface="Arial" pitchFamily="34" charset="0"/>
                <a:cs typeface="Arial" pitchFamily="34" charset="0"/>
              </a:rPr>
              <a:t>Discontinue the anesthesia then  </a:t>
            </a:r>
            <a:r>
              <a:rPr lang="en-US" sz="1800" dirty="0" smtClean="0"/>
              <a:t>wrapping the patient in a cooling blanket </a:t>
            </a:r>
            <a:r>
              <a:rPr lang="en-US" sz="1800" dirty="0" err="1" smtClean="0"/>
              <a:t>can</a:t>
            </a:r>
            <a:r>
              <a:rPr lang="en-US" sz="1800" dirty="0" err="1" smtClean="0">
                <a:latin typeface="Arial" pitchFamily="34" charset="0"/>
                <a:cs typeface="Arial" pitchFamily="34" charset="0"/>
              </a:rPr>
              <a:t>general</a:t>
            </a:r>
            <a:r>
              <a:rPr lang="en-US" sz="1800" dirty="0" smtClean="0">
                <a:latin typeface="Arial" pitchFamily="34" charset="0"/>
                <a:cs typeface="Arial" pitchFamily="34" charset="0"/>
              </a:rPr>
              <a:t> </a:t>
            </a:r>
            <a:r>
              <a:rPr lang="en-US" sz="1800" dirty="0" smtClean="0"/>
              <a:t> help reduce fever</a:t>
            </a:r>
          </a:p>
          <a:p>
            <a:pPr algn="just" rtl="0">
              <a:buClr>
                <a:srgbClr val="66FFFF"/>
              </a:buClr>
              <a:buNone/>
              <a:defRPr/>
            </a:pPr>
            <a:r>
              <a:rPr lang="en-US" sz="1800" dirty="0" smtClean="0"/>
              <a:t>Benzodiazepine </a:t>
            </a:r>
          </a:p>
          <a:p>
            <a:pPr algn="just" rtl="0">
              <a:buClr>
                <a:srgbClr val="66FFFF"/>
              </a:buClr>
              <a:buNone/>
              <a:defRPr/>
            </a:pPr>
            <a:r>
              <a:rPr lang="en-US" sz="1800" dirty="0" smtClean="0"/>
              <a:t>Then &gt;&gt;&gt;((</a:t>
            </a:r>
            <a:r>
              <a:rPr lang="en-US" sz="1800" dirty="0" err="1" smtClean="0"/>
              <a:t>dantrolene</a:t>
            </a:r>
            <a:r>
              <a:rPr lang="en-US" sz="1800" dirty="0" smtClean="0"/>
              <a:t>))</a:t>
            </a:r>
            <a:endParaRPr lang="en-US" sz="1800" b="1" dirty="0" smtClean="0">
              <a:latin typeface="Arial" pitchFamily="34" charset="0"/>
              <a:cs typeface="Arial" pitchFamily="34" charset="0"/>
            </a:endParaRPr>
          </a:p>
          <a:p>
            <a:pPr algn="just" rtl="0">
              <a:buClr>
                <a:srgbClr val="66FFFF"/>
              </a:buClr>
              <a:defRPr/>
            </a:pPr>
            <a:endParaRPr lang="en-US" sz="1600" dirty="0" smtClean="0">
              <a:latin typeface="Arial" pitchFamily="34" charset="0"/>
              <a:cs typeface="Arial" pitchFamily="34" charset="0"/>
            </a:endParaRPr>
          </a:p>
        </p:txBody>
      </p:sp>
    </p:spTree>
    <p:extLst>
      <p:ext uri="{BB962C8B-B14F-4D97-AF65-F5344CB8AC3E}">
        <p14:creationId xmlns:p14="http://schemas.microsoft.com/office/powerpoint/2010/main" val="2348190314"/>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605">
                                            <p:txEl>
                                              <p:pRg st="1" end="1"/>
                                            </p:txEl>
                                          </p:spTgt>
                                        </p:tgtEl>
                                        <p:attrNameLst>
                                          <p:attrName>style.visibility</p:attrName>
                                        </p:attrNameLst>
                                      </p:cBhvr>
                                      <p:to>
                                        <p:strVal val="visible"/>
                                      </p:to>
                                    </p:set>
                                    <p:animEffect transition="in" filter="fade">
                                      <p:cBhvr>
                                        <p:cTn id="7" dur="1000"/>
                                        <p:tgtEl>
                                          <p:spTgt spid="25605">
                                            <p:txEl>
                                              <p:pRg st="1" end="1"/>
                                            </p:txEl>
                                          </p:spTgt>
                                        </p:tgtEl>
                                      </p:cBhvr>
                                    </p:animEffect>
                                    <p:anim calcmode="lin" valueType="num">
                                      <p:cBhvr>
                                        <p:cTn id="8" dur="1000" fill="hold"/>
                                        <p:tgtEl>
                                          <p:spTgt spid="2560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560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605">
                                            <p:txEl>
                                              <p:pRg st="3" end="3"/>
                                            </p:txEl>
                                          </p:spTgt>
                                        </p:tgtEl>
                                        <p:attrNameLst>
                                          <p:attrName>style.visibility</p:attrName>
                                        </p:attrNameLst>
                                      </p:cBhvr>
                                      <p:to>
                                        <p:strVal val="visible"/>
                                      </p:to>
                                    </p:set>
                                    <p:animEffect transition="in" filter="fade">
                                      <p:cBhvr>
                                        <p:cTn id="14" dur="1000"/>
                                        <p:tgtEl>
                                          <p:spTgt spid="25605">
                                            <p:txEl>
                                              <p:pRg st="3" end="3"/>
                                            </p:txEl>
                                          </p:spTgt>
                                        </p:tgtEl>
                                      </p:cBhvr>
                                    </p:animEffect>
                                    <p:anim calcmode="lin" valueType="num">
                                      <p:cBhvr>
                                        <p:cTn id="15" dur="1000" fill="hold"/>
                                        <p:tgtEl>
                                          <p:spTgt spid="25605">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2560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5605">
                                            <p:txEl>
                                              <p:pRg st="5" end="5"/>
                                            </p:txEl>
                                          </p:spTgt>
                                        </p:tgtEl>
                                        <p:attrNameLst>
                                          <p:attrName>style.visibility</p:attrName>
                                        </p:attrNameLst>
                                      </p:cBhvr>
                                      <p:to>
                                        <p:strVal val="visible"/>
                                      </p:to>
                                    </p:set>
                                    <p:animEffect transition="in" filter="fade">
                                      <p:cBhvr>
                                        <p:cTn id="21" dur="1000"/>
                                        <p:tgtEl>
                                          <p:spTgt spid="25605">
                                            <p:txEl>
                                              <p:pRg st="5" end="5"/>
                                            </p:txEl>
                                          </p:spTgt>
                                        </p:tgtEl>
                                      </p:cBhvr>
                                    </p:animEffect>
                                    <p:anim calcmode="lin" valueType="num">
                                      <p:cBhvr>
                                        <p:cTn id="22" dur="1000" fill="hold"/>
                                        <p:tgtEl>
                                          <p:spTgt spid="25605">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2560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5605">
                                            <p:txEl>
                                              <p:pRg st="6" end="6"/>
                                            </p:txEl>
                                          </p:spTgt>
                                        </p:tgtEl>
                                        <p:attrNameLst>
                                          <p:attrName>style.visibility</p:attrName>
                                        </p:attrNameLst>
                                      </p:cBhvr>
                                      <p:to>
                                        <p:strVal val="visible"/>
                                      </p:to>
                                    </p:set>
                                    <p:animEffect transition="in" filter="fade">
                                      <p:cBhvr>
                                        <p:cTn id="28" dur="1000"/>
                                        <p:tgtEl>
                                          <p:spTgt spid="25605">
                                            <p:txEl>
                                              <p:pRg st="6" end="6"/>
                                            </p:txEl>
                                          </p:spTgt>
                                        </p:tgtEl>
                                      </p:cBhvr>
                                    </p:animEffect>
                                    <p:anim calcmode="lin" valueType="num">
                                      <p:cBhvr>
                                        <p:cTn id="29" dur="1000" fill="hold"/>
                                        <p:tgtEl>
                                          <p:spTgt spid="25605">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2560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5605">
                                            <p:txEl>
                                              <p:pRg st="7" end="7"/>
                                            </p:txEl>
                                          </p:spTgt>
                                        </p:tgtEl>
                                        <p:attrNameLst>
                                          <p:attrName>style.visibility</p:attrName>
                                        </p:attrNameLst>
                                      </p:cBhvr>
                                      <p:to>
                                        <p:strVal val="visible"/>
                                      </p:to>
                                    </p:set>
                                    <p:animEffect transition="in" filter="fade">
                                      <p:cBhvr>
                                        <p:cTn id="35" dur="1000"/>
                                        <p:tgtEl>
                                          <p:spTgt spid="25605">
                                            <p:txEl>
                                              <p:pRg st="7" end="7"/>
                                            </p:txEl>
                                          </p:spTgt>
                                        </p:tgtEl>
                                      </p:cBhvr>
                                    </p:animEffect>
                                    <p:anim calcmode="lin" valueType="num">
                                      <p:cBhvr>
                                        <p:cTn id="36" dur="1000" fill="hold"/>
                                        <p:tgtEl>
                                          <p:spTgt spid="25605">
                                            <p:txEl>
                                              <p:pRg st="7" end="7"/>
                                            </p:txEl>
                                          </p:spTgt>
                                        </p:tgtEl>
                                        <p:attrNameLst>
                                          <p:attrName>ppt_x</p:attrName>
                                        </p:attrNameLst>
                                      </p:cBhvr>
                                      <p:tavLst>
                                        <p:tav tm="0">
                                          <p:val>
                                            <p:strVal val="#ppt_x"/>
                                          </p:val>
                                        </p:tav>
                                        <p:tav tm="100000">
                                          <p:val>
                                            <p:strVal val="#ppt_x"/>
                                          </p:val>
                                        </p:tav>
                                      </p:tavLst>
                                    </p:anim>
                                    <p:anim calcmode="lin" valueType="num">
                                      <p:cBhvr>
                                        <p:cTn id="37" dur="1000" fill="hold"/>
                                        <p:tgtEl>
                                          <p:spTgt spid="2560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5605">
                                            <p:txEl>
                                              <p:pRg st="8" end="8"/>
                                            </p:txEl>
                                          </p:spTgt>
                                        </p:tgtEl>
                                        <p:attrNameLst>
                                          <p:attrName>style.visibility</p:attrName>
                                        </p:attrNameLst>
                                      </p:cBhvr>
                                      <p:to>
                                        <p:strVal val="visible"/>
                                      </p:to>
                                    </p:set>
                                    <p:animEffect transition="in" filter="fade">
                                      <p:cBhvr>
                                        <p:cTn id="42" dur="1000"/>
                                        <p:tgtEl>
                                          <p:spTgt spid="25605">
                                            <p:txEl>
                                              <p:pRg st="8" end="8"/>
                                            </p:txEl>
                                          </p:spTgt>
                                        </p:tgtEl>
                                      </p:cBhvr>
                                    </p:animEffect>
                                    <p:anim calcmode="lin" valueType="num">
                                      <p:cBhvr>
                                        <p:cTn id="43" dur="1000" fill="hold"/>
                                        <p:tgtEl>
                                          <p:spTgt spid="25605">
                                            <p:txEl>
                                              <p:pRg st="8" end="8"/>
                                            </p:txEl>
                                          </p:spTgt>
                                        </p:tgtEl>
                                        <p:attrNameLst>
                                          <p:attrName>ppt_x</p:attrName>
                                        </p:attrNameLst>
                                      </p:cBhvr>
                                      <p:tavLst>
                                        <p:tav tm="0">
                                          <p:val>
                                            <p:strVal val="#ppt_x"/>
                                          </p:val>
                                        </p:tav>
                                        <p:tav tm="100000">
                                          <p:val>
                                            <p:strVal val="#ppt_x"/>
                                          </p:val>
                                        </p:tav>
                                      </p:tavLst>
                                    </p:anim>
                                    <p:anim calcmode="lin" valueType="num">
                                      <p:cBhvr>
                                        <p:cTn id="44" dur="1000" fill="hold"/>
                                        <p:tgtEl>
                                          <p:spTgt spid="25605">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5605">
                                            <p:txEl>
                                              <p:pRg st="9" end="9"/>
                                            </p:txEl>
                                          </p:spTgt>
                                        </p:tgtEl>
                                        <p:attrNameLst>
                                          <p:attrName>style.visibility</p:attrName>
                                        </p:attrNameLst>
                                      </p:cBhvr>
                                      <p:to>
                                        <p:strVal val="visible"/>
                                      </p:to>
                                    </p:set>
                                    <p:animEffect transition="in" filter="fade">
                                      <p:cBhvr>
                                        <p:cTn id="49" dur="1000"/>
                                        <p:tgtEl>
                                          <p:spTgt spid="25605">
                                            <p:txEl>
                                              <p:pRg st="9" end="9"/>
                                            </p:txEl>
                                          </p:spTgt>
                                        </p:tgtEl>
                                      </p:cBhvr>
                                    </p:animEffect>
                                    <p:anim calcmode="lin" valueType="num">
                                      <p:cBhvr>
                                        <p:cTn id="50" dur="1000" fill="hold"/>
                                        <p:tgtEl>
                                          <p:spTgt spid="25605">
                                            <p:txEl>
                                              <p:pRg st="9" end="9"/>
                                            </p:txEl>
                                          </p:spTgt>
                                        </p:tgtEl>
                                        <p:attrNameLst>
                                          <p:attrName>ppt_x</p:attrName>
                                        </p:attrNameLst>
                                      </p:cBhvr>
                                      <p:tavLst>
                                        <p:tav tm="0">
                                          <p:val>
                                            <p:strVal val="#ppt_x"/>
                                          </p:val>
                                        </p:tav>
                                        <p:tav tm="100000">
                                          <p:val>
                                            <p:strVal val="#ppt_x"/>
                                          </p:val>
                                        </p:tav>
                                      </p:tavLst>
                                    </p:anim>
                                    <p:anim calcmode="lin" valueType="num">
                                      <p:cBhvr>
                                        <p:cTn id="51" dur="1000" fill="hold"/>
                                        <p:tgtEl>
                                          <p:spTgt spid="25605">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25605">
                                            <p:txEl>
                                              <p:pRg st="10" end="10"/>
                                            </p:txEl>
                                          </p:spTgt>
                                        </p:tgtEl>
                                        <p:attrNameLst>
                                          <p:attrName>style.visibility</p:attrName>
                                        </p:attrNameLst>
                                      </p:cBhvr>
                                      <p:to>
                                        <p:strVal val="visible"/>
                                      </p:to>
                                    </p:set>
                                    <p:animEffect transition="in" filter="fade">
                                      <p:cBhvr>
                                        <p:cTn id="56" dur="1000"/>
                                        <p:tgtEl>
                                          <p:spTgt spid="25605">
                                            <p:txEl>
                                              <p:pRg st="10" end="10"/>
                                            </p:txEl>
                                          </p:spTgt>
                                        </p:tgtEl>
                                      </p:cBhvr>
                                    </p:animEffect>
                                    <p:anim calcmode="lin" valueType="num">
                                      <p:cBhvr>
                                        <p:cTn id="57" dur="1000" fill="hold"/>
                                        <p:tgtEl>
                                          <p:spTgt spid="25605">
                                            <p:txEl>
                                              <p:pRg st="10" end="10"/>
                                            </p:txEl>
                                          </p:spTgt>
                                        </p:tgtEl>
                                        <p:attrNameLst>
                                          <p:attrName>ppt_x</p:attrName>
                                        </p:attrNameLst>
                                      </p:cBhvr>
                                      <p:tavLst>
                                        <p:tav tm="0">
                                          <p:val>
                                            <p:strVal val="#ppt_x"/>
                                          </p:val>
                                        </p:tav>
                                        <p:tav tm="100000">
                                          <p:val>
                                            <p:strVal val="#ppt_x"/>
                                          </p:val>
                                        </p:tav>
                                      </p:tavLst>
                                    </p:anim>
                                    <p:anim calcmode="lin" valueType="num">
                                      <p:cBhvr>
                                        <p:cTn id="58" dur="1000" fill="hold"/>
                                        <p:tgtEl>
                                          <p:spTgt spid="25605">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25605">
                                            <p:txEl>
                                              <p:pRg st="11" end="11"/>
                                            </p:txEl>
                                          </p:spTgt>
                                        </p:tgtEl>
                                        <p:attrNameLst>
                                          <p:attrName>style.visibility</p:attrName>
                                        </p:attrNameLst>
                                      </p:cBhvr>
                                      <p:to>
                                        <p:strVal val="visible"/>
                                      </p:to>
                                    </p:set>
                                    <p:animEffect transition="in" filter="fade">
                                      <p:cBhvr>
                                        <p:cTn id="63" dur="1000"/>
                                        <p:tgtEl>
                                          <p:spTgt spid="25605">
                                            <p:txEl>
                                              <p:pRg st="11" end="11"/>
                                            </p:txEl>
                                          </p:spTgt>
                                        </p:tgtEl>
                                      </p:cBhvr>
                                    </p:animEffect>
                                    <p:anim calcmode="lin" valueType="num">
                                      <p:cBhvr>
                                        <p:cTn id="64" dur="1000" fill="hold"/>
                                        <p:tgtEl>
                                          <p:spTgt spid="25605">
                                            <p:txEl>
                                              <p:pRg st="11" end="11"/>
                                            </p:txEl>
                                          </p:spTgt>
                                        </p:tgtEl>
                                        <p:attrNameLst>
                                          <p:attrName>ppt_x</p:attrName>
                                        </p:attrNameLst>
                                      </p:cBhvr>
                                      <p:tavLst>
                                        <p:tav tm="0">
                                          <p:val>
                                            <p:strVal val="#ppt_x"/>
                                          </p:val>
                                        </p:tav>
                                        <p:tav tm="100000">
                                          <p:val>
                                            <p:strVal val="#ppt_x"/>
                                          </p:val>
                                        </p:tav>
                                      </p:tavLst>
                                    </p:anim>
                                    <p:anim calcmode="lin" valueType="num">
                                      <p:cBhvr>
                                        <p:cTn id="65" dur="1000" fill="hold"/>
                                        <p:tgtEl>
                                          <p:spTgt spid="25605">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25605">
                                            <p:txEl>
                                              <p:pRg st="12" end="12"/>
                                            </p:txEl>
                                          </p:spTgt>
                                        </p:tgtEl>
                                        <p:attrNameLst>
                                          <p:attrName>style.visibility</p:attrName>
                                        </p:attrNameLst>
                                      </p:cBhvr>
                                      <p:to>
                                        <p:strVal val="visible"/>
                                      </p:to>
                                    </p:set>
                                    <p:animEffect transition="in" filter="fade">
                                      <p:cBhvr>
                                        <p:cTn id="70" dur="1000"/>
                                        <p:tgtEl>
                                          <p:spTgt spid="25605">
                                            <p:txEl>
                                              <p:pRg st="12" end="12"/>
                                            </p:txEl>
                                          </p:spTgt>
                                        </p:tgtEl>
                                      </p:cBhvr>
                                    </p:animEffect>
                                    <p:anim calcmode="lin" valueType="num">
                                      <p:cBhvr>
                                        <p:cTn id="71" dur="1000" fill="hold"/>
                                        <p:tgtEl>
                                          <p:spTgt spid="25605">
                                            <p:txEl>
                                              <p:pRg st="12" end="12"/>
                                            </p:txEl>
                                          </p:spTgt>
                                        </p:tgtEl>
                                        <p:attrNameLst>
                                          <p:attrName>ppt_x</p:attrName>
                                        </p:attrNameLst>
                                      </p:cBhvr>
                                      <p:tavLst>
                                        <p:tav tm="0">
                                          <p:val>
                                            <p:strVal val="#ppt_x"/>
                                          </p:val>
                                        </p:tav>
                                        <p:tav tm="100000">
                                          <p:val>
                                            <p:strVal val="#ppt_x"/>
                                          </p:val>
                                        </p:tav>
                                      </p:tavLst>
                                    </p:anim>
                                    <p:anim calcmode="lin" valueType="num">
                                      <p:cBhvr>
                                        <p:cTn id="72" dur="1000" fill="hold"/>
                                        <p:tgtEl>
                                          <p:spTgt spid="25605">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25605">
                                            <p:txEl>
                                              <p:pRg st="13" end="13"/>
                                            </p:txEl>
                                          </p:spTgt>
                                        </p:tgtEl>
                                        <p:attrNameLst>
                                          <p:attrName>style.visibility</p:attrName>
                                        </p:attrNameLst>
                                      </p:cBhvr>
                                      <p:to>
                                        <p:strVal val="visible"/>
                                      </p:to>
                                    </p:set>
                                    <p:animEffect transition="in" filter="fade">
                                      <p:cBhvr>
                                        <p:cTn id="77" dur="1000"/>
                                        <p:tgtEl>
                                          <p:spTgt spid="25605">
                                            <p:txEl>
                                              <p:pRg st="13" end="13"/>
                                            </p:txEl>
                                          </p:spTgt>
                                        </p:tgtEl>
                                      </p:cBhvr>
                                    </p:animEffect>
                                    <p:anim calcmode="lin" valueType="num">
                                      <p:cBhvr>
                                        <p:cTn id="78" dur="1000" fill="hold"/>
                                        <p:tgtEl>
                                          <p:spTgt spid="25605">
                                            <p:txEl>
                                              <p:pRg st="13" end="13"/>
                                            </p:txEl>
                                          </p:spTgt>
                                        </p:tgtEl>
                                        <p:attrNameLst>
                                          <p:attrName>ppt_x</p:attrName>
                                        </p:attrNameLst>
                                      </p:cBhvr>
                                      <p:tavLst>
                                        <p:tav tm="0">
                                          <p:val>
                                            <p:strVal val="#ppt_x"/>
                                          </p:val>
                                        </p:tav>
                                        <p:tav tm="100000">
                                          <p:val>
                                            <p:strVal val="#ppt_x"/>
                                          </p:val>
                                        </p:tav>
                                      </p:tavLst>
                                    </p:anim>
                                    <p:anim calcmode="lin" valueType="num">
                                      <p:cBhvr>
                                        <p:cTn id="79" dur="1000" fill="hold"/>
                                        <p:tgtEl>
                                          <p:spTgt spid="25605">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25605">
                                            <p:txEl>
                                              <p:pRg st="14" end="14"/>
                                            </p:txEl>
                                          </p:spTgt>
                                        </p:tgtEl>
                                        <p:attrNameLst>
                                          <p:attrName>style.visibility</p:attrName>
                                        </p:attrNameLst>
                                      </p:cBhvr>
                                      <p:to>
                                        <p:strVal val="visible"/>
                                      </p:to>
                                    </p:set>
                                    <p:animEffect transition="in" filter="fade">
                                      <p:cBhvr>
                                        <p:cTn id="84" dur="1000"/>
                                        <p:tgtEl>
                                          <p:spTgt spid="25605">
                                            <p:txEl>
                                              <p:pRg st="14" end="14"/>
                                            </p:txEl>
                                          </p:spTgt>
                                        </p:tgtEl>
                                      </p:cBhvr>
                                    </p:animEffect>
                                    <p:anim calcmode="lin" valueType="num">
                                      <p:cBhvr>
                                        <p:cTn id="85" dur="1000" fill="hold"/>
                                        <p:tgtEl>
                                          <p:spTgt spid="25605">
                                            <p:txEl>
                                              <p:pRg st="14" end="14"/>
                                            </p:txEl>
                                          </p:spTgt>
                                        </p:tgtEl>
                                        <p:attrNameLst>
                                          <p:attrName>ppt_x</p:attrName>
                                        </p:attrNameLst>
                                      </p:cBhvr>
                                      <p:tavLst>
                                        <p:tav tm="0">
                                          <p:val>
                                            <p:strVal val="#ppt_x"/>
                                          </p:val>
                                        </p:tav>
                                        <p:tav tm="100000">
                                          <p:val>
                                            <p:strVal val="#ppt_x"/>
                                          </p:val>
                                        </p:tav>
                                      </p:tavLst>
                                    </p:anim>
                                    <p:anim calcmode="lin" valueType="num">
                                      <p:cBhvr>
                                        <p:cTn id="86" dur="1000" fill="hold"/>
                                        <p:tgtEl>
                                          <p:spTgt spid="25605">
                                            <p:txEl>
                                              <p:pRg st="14" end="14"/>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nodeType="clickEffect">
                                  <p:stCondLst>
                                    <p:cond delay="0"/>
                                  </p:stCondLst>
                                  <p:childTnLst>
                                    <p:set>
                                      <p:cBhvr>
                                        <p:cTn id="90" dur="1" fill="hold">
                                          <p:stCondLst>
                                            <p:cond delay="0"/>
                                          </p:stCondLst>
                                        </p:cTn>
                                        <p:tgtEl>
                                          <p:spTgt spid="25605">
                                            <p:txEl>
                                              <p:pRg st="15" end="15"/>
                                            </p:txEl>
                                          </p:spTgt>
                                        </p:tgtEl>
                                        <p:attrNameLst>
                                          <p:attrName>style.visibility</p:attrName>
                                        </p:attrNameLst>
                                      </p:cBhvr>
                                      <p:to>
                                        <p:strVal val="visible"/>
                                      </p:to>
                                    </p:set>
                                    <p:animEffect transition="in" filter="fade">
                                      <p:cBhvr>
                                        <p:cTn id="91" dur="1000"/>
                                        <p:tgtEl>
                                          <p:spTgt spid="25605">
                                            <p:txEl>
                                              <p:pRg st="15" end="15"/>
                                            </p:txEl>
                                          </p:spTgt>
                                        </p:tgtEl>
                                      </p:cBhvr>
                                    </p:animEffect>
                                    <p:anim calcmode="lin" valueType="num">
                                      <p:cBhvr>
                                        <p:cTn id="92" dur="1000" fill="hold"/>
                                        <p:tgtEl>
                                          <p:spTgt spid="25605">
                                            <p:txEl>
                                              <p:pRg st="15" end="15"/>
                                            </p:txEl>
                                          </p:spTgt>
                                        </p:tgtEl>
                                        <p:attrNameLst>
                                          <p:attrName>ppt_x</p:attrName>
                                        </p:attrNameLst>
                                      </p:cBhvr>
                                      <p:tavLst>
                                        <p:tav tm="0">
                                          <p:val>
                                            <p:strVal val="#ppt_x"/>
                                          </p:val>
                                        </p:tav>
                                        <p:tav tm="100000">
                                          <p:val>
                                            <p:strVal val="#ppt_x"/>
                                          </p:val>
                                        </p:tav>
                                      </p:tavLst>
                                    </p:anim>
                                    <p:anim calcmode="lin" valueType="num">
                                      <p:cBhvr>
                                        <p:cTn id="93" dur="1000" fill="hold"/>
                                        <p:tgtEl>
                                          <p:spTgt spid="25605">
                                            <p:txEl>
                                              <p:pRg st="15" end="15"/>
                                            </p:txEl>
                                          </p:spTgt>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nodeType="clickEffect">
                                  <p:stCondLst>
                                    <p:cond delay="0"/>
                                  </p:stCondLst>
                                  <p:childTnLst>
                                    <p:set>
                                      <p:cBhvr>
                                        <p:cTn id="97" dur="1" fill="hold">
                                          <p:stCondLst>
                                            <p:cond delay="0"/>
                                          </p:stCondLst>
                                        </p:cTn>
                                        <p:tgtEl>
                                          <p:spTgt spid="25605">
                                            <p:txEl>
                                              <p:pRg st="16" end="16"/>
                                            </p:txEl>
                                          </p:spTgt>
                                        </p:tgtEl>
                                        <p:attrNameLst>
                                          <p:attrName>style.visibility</p:attrName>
                                        </p:attrNameLst>
                                      </p:cBhvr>
                                      <p:to>
                                        <p:strVal val="visible"/>
                                      </p:to>
                                    </p:set>
                                    <p:animEffect transition="in" filter="fade">
                                      <p:cBhvr>
                                        <p:cTn id="98" dur="1000"/>
                                        <p:tgtEl>
                                          <p:spTgt spid="25605">
                                            <p:txEl>
                                              <p:pRg st="16" end="16"/>
                                            </p:txEl>
                                          </p:spTgt>
                                        </p:tgtEl>
                                      </p:cBhvr>
                                    </p:animEffect>
                                    <p:anim calcmode="lin" valueType="num">
                                      <p:cBhvr>
                                        <p:cTn id="99" dur="1000" fill="hold"/>
                                        <p:tgtEl>
                                          <p:spTgt spid="25605">
                                            <p:txEl>
                                              <p:pRg st="16" end="16"/>
                                            </p:txEl>
                                          </p:spTgt>
                                        </p:tgtEl>
                                        <p:attrNameLst>
                                          <p:attrName>ppt_x</p:attrName>
                                        </p:attrNameLst>
                                      </p:cBhvr>
                                      <p:tavLst>
                                        <p:tav tm="0">
                                          <p:val>
                                            <p:strVal val="#ppt_x"/>
                                          </p:val>
                                        </p:tav>
                                        <p:tav tm="100000">
                                          <p:val>
                                            <p:strVal val="#ppt_x"/>
                                          </p:val>
                                        </p:tav>
                                      </p:tavLst>
                                    </p:anim>
                                    <p:anim calcmode="lin" valueType="num">
                                      <p:cBhvr>
                                        <p:cTn id="100" dur="1000" fill="hold"/>
                                        <p:tgtEl>
                                          <p:spTgt spid="25605">
                                            <p:txEl>
                                              <p:pRg st="16" end="1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8" name="Rectangle 4"/>
          <p:cNvSpPr>
            <a:spLocks noGrp="1" noChangeArrowheads="1"/>
          </p:cNvSpPr>
          <p:nvPr>
            <p:ph idx="4294967295"/>
          </p:nvPr>
        </p:nvSpPr>
        <p:spPr>
          <a:xfrm>
            <a:off x="0" y="381000"/>
            <a:ext cx="8534400" cy="6477000"/>
          </a:xfrm>
          <a:effectLst/>
        </p:spPr>
        <p:txBody>
          <a:bodyPr>
            <a:normAutofit/>
          </a:bodyPr>
          <a:lstStyle/>
          <a:p>
            <a:pPr algn="just" rtl="0" eaLnBrk="1" hangingPunct="1">
              <a:lnSpc>
                <a:spcPct val="90000"/>
              </a:lnSpc>
              <a:buFont typeface="Wingdings" pitchFamily="2" charset="2"/>
              <a:buNone/>
              <a:defRPr/>
            </a:pPr>
            <a:endParaRPr lang="en-US" sz="1000" b="1" dirty="0" smtClean="0">
              <a:solidFill>
                <a:srgbClr val="FFFF99"/>
              </a:solidFill>
              <a:latin typeface="Book Antiqua" pitchFamily="18" charset="0"/>
            </a:endParaRPr>
          </a:p>
          <a:p>
            <a:pPr algn="just" rtl="0" eaLnBrk="1" hangingPunct="1">
              <a:lnSpc>
                <a:spcPct val="90000"/>
              </a:lnSpc>
              <a:buFont typeface="Wingdings" pitchFamily="2" charset="2"/>
              <a:buNone/>
              <a:defRPr/>
            </a:pPr>
            <a:endParaRPr lang="en-US" sz="1000" b="1" u="sng" dirty="0" smtClean="0">
              <a:solidFill>
                <a:srgbClr val="FFFF99"/>
              </a:solidFill>
              <a:latin typeface="Book Antiqua" pitchFamily="18" charset="0"/>
            </a:endParaRPr>
          </a:p>
          <a:p>
            <a:pPr algn="just" rtl="0" eaLnBrk="1" hangingPunct="1">
              <a:lnSpc>
                <a:spcPct val="90000"/>
              </a:lnSpc>
              <a:buClr>
                <a:srgbClr val="66FFFF"/>
              </a:buClr>
              <a:defRPr/>
            </a:pPr>
            <a:r>
              <a:rPr lang="en-US" sz="3000" dirty="0" smtClean="0">
                <a:solidFill>
                  <a:srgbClr val="FFFF00"/>
                </a:solidFill>
                <a:latin typeface="Arial" pitchFamily="34" charset="0"/>
                <a:cs typeface="Arial" pitchFamily="34" charset="0"/>
              </a:rPr>
              <a:t>Allergic reactions to the anesthetic agent:</a:t>
            </a:r>
          </a:p>
          <a:p>
            <a:pPr algn="just" rtl="0" eaLnBrk="1" hangingPunct="1">
              <a:lnSpc>
                <a:spcPct val="90000"/>
              </a:lnSpc>
              <a:buClr>
                <a:srgbClr val="66FFFF"/>
              </a:buClr>
              <a:defRPr/>
            </a:pPr>
            <a:endParaRPr lang="en-US" sz="3000" dirty="0" smtClean="0">
              <a:latin typeface="Arial" pitchFamily="34" charset="0"/>
              <a:cs typeface="Arial" pitchFamily="34" charset="0"/>
            </a:endParaRPr>
          </a:p>
          <a:p>
            <a:pPr algn="l" rtl="0" eaLnBrk="1" hangingPunct="1">
              <a:lnSpc>
                <a:spcPct val="90000"/>
              </a:lnSpc>
              <a:buClr>
                <a:srgbClr val="66FFFF"/>
              </a:buClr>
              <a:buFont typeface="Wingdings" pitchFamily="2" charset="2"/>
              <a:buNone/>
              <a:defRPr/>
            </a:pPr>
            <a:r>
              <a:rPr lang="en-US" sz="3000" dirty="0" smtClean="0">
                <a:latin typeface="Arial" pitchFamily="34" charset="0"/>
                <a:cs typeface="Arial" pitchFamily="34" charset="0"/>
                <a:sym typeface="Wingdings 3" pitchFamily="18" charset="2"/>
              </a:rPr>
              <a:t>         </a:t>
            </a:r>
            <a:r>
              <a:rPr lang="en-US" sz="2400" dirty="0" smtClean="0">
                <a:latin typeface="Arial" pitchFamily="34" charset="0"/>
                <a:cs typeface="Arial" pitchFamily="34" charset="0"/>
                <a:sym typeface="Wingdings" pitchFamily="2" charset="2"/>
              </a:rPr>
              <a:t></a:t>
            </a:r>
            <a:r>
              <a:rPr lang="en-US" sz="3000" dirty="0" smtClean="0">
                <a:latin typeface="Arial" pitchFamily="34" charset="0"/>
                <a:cs typeface="Arial" pitchFamily="34" charset="0"/>
                <a:sym typeface="Wingdings 3" pitchFamily="18" charset="2"/>
              </a:rPr>
              <a:t> </a:t>
            </a:r>
            <a:r>
              <a:rPr lang="en-US" sz="2600" dirty="0" smtClean="0">
                <a:latin typeface="Arial" pitchFamily="34" charset="0"/>
                <a:cs typeface="Arial" pitchFamily="34" charset="0"/>
                <a:sym typeface="Wingdings 3" pitchFamily="18" charset="2"/>
              </a:rPr>
              <a:t>Minor effects </a:t>
            </a:r>
          </a:p>
          <a:p>
            <a:pPr algn="l" rtl="0" eaLnBrk="1" hangingPunct="1">
              <a:lnSpc>
                <a:spcPct val="90000"/>
              </a:lnSpc>
              <a:buClr>
                <a:srgbClr val="66FFFF"/>
              </a:buClr>
              <a:buFont typeface="Wingdings" pitchFamily="2" charset="2"/>
              <a:buNone/>
              <a:defRPr/>
            </a:pPr>
            <a:r>
              <a:rPr lang="en-US" sz="2600" dirty="0" smtClean="0">
                <a:latin typeface="Arial" pitchFamily="34" charset="0"/>
                <a:cs typeface="Arial" pitchFamily="34" charset="0"/>
                <a:sym typeface="Wingdings 3" pitchFamily="18" charset="2"/>
              </a:rPr>
              <a:t>         e.g. Postoperative nausea &amp; vomiting                                  </a:t>
            </a:r>
          </a:p>
          <a:p>
            <a:pPr algn="l" rtl="0" eaLnBrk="1" hangingPunct="1">
              <a:lnSpc>
                <a:spcPct val="90000"/>
              </a:lnSpc>
              <a:buClr>
                <a:srgbClr val="66FFFF"/>
              </a:buClr>
              <a:buFont typeface="Wingdings" pitchFamily="2" charset="2"/>
              <a:buNone/>
              <a:defRPr/>
            </a:pPr>
            <a:r>
              <a:rPr lang="en-US" sz="2600" dirty="0" smtClean="0">
                <a:latin typeface="Arial" pitchFamily="34" charset="0"/>
                <a:cs typeface="Arial" pitchFamily="34" charset="0"/>
                <a:sym typeface="Wingdings 3" pitchFamily="18" charset="2"/>
              </a:rPr>
              <a:t>           </a:t>
            </a:r>
            <a:r>
              <a:rPr lang="en-US" sz="2600" dirty="0" smtClean="0">
                <a:latin typeface="Arial" pitchFamily="34" charset="0"/>
                <a:cs typeface="Arial" pitchFamily="34" charset="0"/>
                <a:sym typeface="Wingdings" pitchFamily="2" charset="2"/>
              </a:rPr>
              <a:t></a:t>
            </a:r>
            <a:r>
              <a:rPr lang="en-US" sz="2600" dirty="0" smtClean="0">
                <a:latin typeface="Arial" pitchFamily="34" charset="0"/>
                <a:cs typeface="Arial" pitchFamily="34" charset="0"/>
                <a:sym typeface="Wingdings 3" pitchFamily="18" charset="2"/>
              </a:rPr>
              <a:t> Major effects  </a:t>
            </a:r>
          </a:p>
          <a:p>
            <a:pPr algn="ctr" rtl="0" eaLnBrk="1" hangingPunct="1">
              <a:lnSpc>
                <a:spcPct val="90000"/>
              </a:lnSpc>
              <a:buClr>
                <a:srgbClr val="66FFFF"/>
              </a:buClr>
              <a:buFont typeface="Wingdings" pitchFamily="2" charset="2"/>
              <a:buNone/>
              <a:defRPr/>
            </a:pPr>
            <a:r>
              <a:rPr lang="en-US" sz="2600" dirty="0" smtClean="0">
                <a:latin typeface="Arial" pitchFamily="34" charset="0"/>
                <a:cs typeface="Arial" pitchFamily="34" charset="0"/>
                <a:sym typeface="Wingdings 3" pitchFamily="18" charset="2"/>
              </a:rPr>
              <a:t>         e.g. Cardiovascular </a:t>
            </a:r>
            <a:r>
              <a:rPr lang="en-US" sz="2600" dirty="0" err="1" smtClean="0">
                <a:latin typeface="Arial" pitchFamily="34" charset="0"/>
                <a:cs typeface="Arial" pitchFamily="34" charset="0"/>
                <a:sym typeface="Wingdings 3" pitchFamily="18" charset="2"/>
              </a:rPr>
              <a:t>collapse,respiratory</a:t>
            </a:r>
            <a:r>
              <a:rPr lang="en-US" sz="2600" dirty="0" smtClean="0">
                <a:latin typeface="Arial" pitchFamily="34" charset="0"/>
                <a:cs typeface="Arial" pitchFamily="34" charset="0"/>
                <a:sym typeface="Wingdings 3" pitchFamily="18" charset="2"/>
              </a:rPr>
              <a:t> depression.</a:t>
            </a:r>
          </a:p>
          <a:p>
            <a:pPr algn="l" rtl="0" eaLnBrk="1" hangingPunct="1">
              <a:lnSpc>
                <a:spcPct val="90000"/>
              </a:lnSpc>
              <a:buClr>
                <a:srgbClr val="66FFFF"/>
              </a:buClr>
              <a:buFont typeface="Wingdings" pitchFamily="2" charset="2"/>
              <a:buNone/>
              <a:defRPr/>
            </a:pPr>
            <a:r>
              <a:rPr lang="en-US" sz="2600" dirty="0" smtClean="0">
                <a:latin typeface="Arial" pitchFamily="34" charset="0"/>
                <a:cs typeface="Arial" pitchFamily="34" charset="0"/>
                <a:sym typeface="Wingdings 3" pitchFamily="18" charset="2"/>
              </a:rPr>
              <a:t> </a:t>
            </a:r>
            <a:endParaRPr lang="en-US" sz="2600" dirty="0" smtClean="0">
              <a:latin typeface="Arial" pitchFamily="34" charset="0"/>
              <a:cs typeface="Arial" pitchFamily="34" charset="0"/>
            </a:endParaRPr>
          </a:p>
          <a:p>
            <a:pPr algn="just" rtl="0" eaLnBrk="1" hangingPunct="1">
              <a:lnSpc>
                <a:spcPct val="90000"/>
              </a:lnSpc>
              <a:buFont typeface="Wingdings" pitchFamily="2" charset="2"/>
              <a:buNone/>
              <a:defRPr/>
            </a:pPr>
            <a:r>
              <a:rPr lang="en-US" sz="2600" dirty="0" smtClean="0">
                <a:latin typeface="Arial" pitchFamily="34" charset="0"/>
                <a:cs typeface="Arial" pitchFamily="34" charset="0"/>
              </a:rPr>
              <a:t> </a:t>
            </a:r>
          </a:p>
        </p:txBody>
      </p:sp>
    </p:spTree>
    <p:extLst>
      <p:ext uri="{BB962C8B-B14F-4D97-AF65-F5344CB8AC3E}">
        <p14:creationId xmlns:p14="http://schemas.microsoft.com/office/powerpoint/2010/main" val="1044545"/>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628">
                                            <p:txEl>
                                              <p:pRg st="2" end="2"/>
                                            </p:txEl>
                                          </p:spTgt>
                                        </p:tgtEl>
                                        <p:attrNameLst>
                                          <p:attrName>style.visibility</p:attrName>
                                        </p:attrNameLst>
                                      </p:cBhvr>
                                      <p:to>
                                        <p:strVal val="visible"/>
                                      </p:to>
                                    </p:set>
                                    <p:animEffect transition="in" filter="fade">
                                      <p:cBhvr>
                                        <p:cTn id="7" dur="1000"/>
                                        <p:tgtEl>
                                          <p:spTgt spid="26628">
                                            <p:txEl>
                                              <p:pRg st="2" end="2"/>
                                            </p:txEl>
                                          </p:spTgt>
                                        </p:tgtEl>
                                      </p:cBhvr>
                                    </p:animEffect>
                                    <p:anim calcmode="lin" valueType="num">
                                      <p:cBhvr>
                                        <p:cTn id="8" dur="1000" fill="hold"/>
                                        <p:tgtEl>
                                          <p:spTgt spid="26628">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662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6628">
                                            <p:txEl>
                                              <p:pRg st="4" end="4"/>
                                            </p:txEl>
                                          </p:spTgt>
                                        </p:tgtEl>
                                        <p:attrNameLst>
                                          <p:attrName>style.visibility</p:attrName>
                                        </p:attrNameLst>
                                      </p:cBhvr>
                                      <p:to>
                                        <p:strVal val="visible"/>
                                      </p:to>
                                    </p:set>
                                    <p:animEffect transition="in" filter="fade">
                                      <p:cBhvr>
                                        <p:cTn id="14" dur="1000"/>
                                        <p:tgtEl>
                                          <p:spTgt spid="26628">
                                            <p:txEl>
                                              <p:pRg st="4" end="4"/>
                                            </p:txEl>
                                          </p:spTgt>
                                        </p:tgtEl>
                                      </p:cBhvr>
                                    </p:animEffect>
                                    <p:anim calcmode="lin" valueType="num">
                                      <p:cBhvr>
                                        <p:cTn id="15" dur="1000" fill="hold"/>
                                        <p:tgtEl>
                                          <p:spTgt spid="26628">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26628">
                                            <p:txEl>
                                              <p:pRg st="4" end="4"/>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6628">
                                            <p:txEl>
                                              <p:pRg st="5" end="5"/>
                                            </p:txEl>
                                          </p:spTgt>
                                        </p:tgtEl>
                                        <p:attrNameLst>
                                          <p:attrName>style.visibility</p:attrName>
                                        </p:attrNameLst>
                                      </p:cBhvr>
                                      <p:to>
                                        <p:strVal val="visible"/>
                                      </p:to>
                                    </p:set>
                                    <p:animEffect transition="in" filter="fade">
                                      <p:cBhvr>
                                        <p:cTn id="19" dur="1000"/>
                                        <p:tgtEl>
                                          <p:spTgt spid="26628">
                                            <p:txEl>
                                              <p:pRg st="5" end="5"/>
                                            </p:txEl>
                                          </p:spTgt>
                                        </p:tgtEl>
                                      </p:cBhvr>
                                    </p:animEffect>
                                    <p:anim calcmode="lin" valueType="num">
                                      <p:cBhvr>
                                        <p:cTn id="20" dur="1000" fill="hold"/>
                                        <p:tgtEl>
                                          <p:spTgt spid="26628">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26628">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6628">
                                            <p:txEl>
                                              <p:pRg st="6" end="6"/>
                                            </p:txEl>
                                          </p:spTgt>
                                        </p:tgtEl>
                                        <p:attrNameLst>
                                          <p:attrName>style.visibility</p:attrName>
                                        </p:attrNameLst>
                                      </p:cBhvr>
                                      <p:to>
                                        <p:strVal val="visible"/>
                                      </p:to>
                                    </p:set>
                                    <p:animEffect transition="in" filter="fade">
                                      <p:cBhvr>
                                        <p:cTn id="26" dur="1000"/>
                                        <p:tgtEl>
                                          <p:spTgt spid="26628">
                                            <p:txEl>
                                              <p:pRg st="6" end="6"/>
                                            </p:txEl>
                                          </p:spTgt>
                                        </p:tgtEl>
                                      </p:cBhvr>
                                    </p:animEffect>
                                    <p:anim calcmode="lin" valueType="num">
                                      <p:cBhvr>
                                        <p:cTn id="27" dur="1000" fill="hold"/>
                                        <p:tgtEl>
                                          <p:spTgt spid="26628">
                                            <p:txEl>
                                              <p:pRg st="6" end="6"/>
                                            </p:txEl>
                                          </p:spTgt>
                                        </p:tgtEl>
                                        <p:attrNameLst>
                                          <p:attrName>ppt_x</p:attrName>
                                        </p:attrNameLst>
                                      </p:cBhvr>
                                      <p:tavLst>
                                        <p:tav tm="0">
                                          <p:val>
                                            <p:strVal val="#ppt_x"/>
                                          </p:val>
                                        </p:tav>
                                        <p:tav tm="100000">
                                          <p:val>
                                            <p:strVal val="#ppt_x"/>
                                          </p:val>
                                        </p:tav>
                                      </p:tavLst>
                                    </p:anim>
                                    <p:anim calcmode="lin" valueType="num">
                                      <p:cBhvr>
                                        <p:cTn id="28" dur="1000" fill="hold"/>
                                        <p:tgtEl>
                                          <p:spTgt spid="26628">
                                            <p:txEl>
                                              <p:pRg st="6" end="6"/>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6628">
                                            <p:txEl>
                                              <p:pRg st="7" end="7"/>
                                            </p:txEl>
                                          </p:spTgt>
                                        </p:tgtEl>
                                        <p:attrNameLst>
                                          <p:attrName>style.visibility</p:attrName>
                                        </p:attrNameLst>
                                      </p:cBhvr>
                                      <p:to>
                                        <p:strVal val="visible"/>
                                      </p:to>
                                    </p:set>
                                    <p:animEffect transition="in" filter="fade">
                                      <p:cBhvr>
                                        <p:cTn id="31" dur="1000"/>
                                        <p:tgtEl>
                                          <p:spTgt spid="26628">
                                            <p:txEl>
                                              <p:pRg st="7" end="7"/>
                                            </p:txEl>
                                          </p:spTgt>
                                        </p:tgtEl>
                                      </p:cBhvr>
                                    </p:animEffect>
                                    <p:anim calcmode="lin" valueType="num">
                                      <p:cBhvr>
                                        <p:cTn id="32" dur="1000" fill="hold"/>
                                        <p:tgtEl>
                                          <p:spTgt spid="26628">
                                            <p:txEl>
                                              <p:pRg st="7" end="7"/>
                                            </p:txEl>
                                          </p:spTgt>
                                        </p:tgtEl>
                                        <p:attrNameLst>
                                          <p:attrName>ppt_x</p:attrName>
                                        </p:attrNameLst>
                                      </p:cBhvr>
                                      <p:tavLst>
                                        <p:tav tm="0">
                                          <p:val>
                                            <p:strVal val="#ppt_x"/>
                                          </p:val>
                                        </p:tav>
                                        <p:tav tm="100000">
                                          <p:val>
                                            <p:strVal val="#ppt_x"/>
                                          </p:val>
                                        </p:tav>
                                      </p:tavLst>
                                    </p:anim>
                                    <p:anim calcmode="lin" valueType="num">
                                      <p:cBhvr>
                                        <p:cTn id="33" dur="1000" fill="hold"/>
                                        <p:tgtEl>
                                          <p:spTgt spid="26628">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251520" y="332656"/>
            <a:ext cx="6246440" cy="1077218"/>
          </a:xfrm>
          <a:prstGeom prst="rect">
            <a:avLst/>
          </a:prstGeom>
        </p:spPr>
        <p:txBody>
          <a:bodyPr wrap="square">
            <a:spAutoFit/>
          </a:bodyPr>
          <a:lstStyle/>
          <a:p>
            <a:r>
              <a:rPr lang="en-US" sz="3200" b="1" dirty="0" smtClean="0">
                <a:ln w="18415" cmpd="sng">
                  <a:noFill/>
                  <a:prstDash val="solid"/>
                </a:ln>
                <a:solidFill>
                  <a:srgbClr val="FFC000"/>
                </a:solidFill>
                <a:effectLst>
                  <a:outerShdw blurRad="63500" dir="3600000" algn="tl" rotWithShape="0">
                    <a:srgbClr val="000000">
                      <a:alpha val="70000"/>
                    </a:srgbClr>
                  </a:outerShdw>
                </a:effectLst>
                <a:cs typeface="Arial" pitchFamily="34" charset="0"/>
              </a:rPr>
              <a:t>Complications due to surgery :</a:t>
            </a:r>
            <a:r>
              <a:rPr lang="en-US" sz="3200" dirty="0" smtClean="0">
                <a:solidFill>
                  <a:schemeClr val="accent2">
                    <a:lumMod val="75000"/>
                  </a:schemeClr>
                </a:solidFill>
              </a:rPr>
              <a:t/>
            </a:r>
            <a:br>
              <a:rPr lang="en-US" sz="3200" dirty="0" smtClean="0">
                <a:solidFill>
                  <a:schemeClr val="accent2">
                    <a:lumMod val="75000"/>
                  </a:schemeClr>
                </a:solidFill>
              </a:rPr>
            </a:br>
            <a:endParaRPr lang="en-US" sz="3200" dirty="0">
              <a:solidFill>
                <a:schemeClr val="accent2">
                  <a:lumMod val="75000"/>
                </a:schemeClr>
              </a:solidFill>
            </a:endParaRPr>
          </a:p>
        </p:txBody>
      </p:sp>
      <p:sp>
        <p:nvSpPr>
          <p:cNvPr id="5" name="مربع نص 4"/>
          <p:cNvSpPr txBox="1"/>
          <p:nvPr/>
        </p:nvSpPr>
        <p:spPr>
          <a:xfrm>
            <a:off x="785786" y="1142984"/>
            <a:ext cx="4786346" cy="5078313"/>
          </a:xfrm>
          <a:prstGeom prst="rect">
            <a:avLst/>
          </a:prstGeom>
          <a:noFill/>
        </p:spPr>
        <p:txBody>
          <a:bodyPr wrap="square" rtlCol="1">
            <a:spAutoFit/>
          </a:bodyPr>
          <a:lstStyle/>
          <a:p>
            <a:pPr>
              <a:buFont typeface="Arial" pitchFamily="34" charset="0"/>
              <a:buChar char="•"/>
            </a:pPr>
            <a:r>
              <a:rPr lang="en-US" sz="2800" dirty="0" smtClean="0">
                <a:solidFill>
                  <a:srgbClr val="FFC000"/>
                </a:solidFill>
              </a:rPr>
              <a:t>Immediate </a:t>
            </a:r>
            <a:r>
              <a:rPr lang="en-US" sz="2800" dirty="0" smtClean="0"/>
              <a:t>(0-24hrs)</a:t>
            </a:r>
          </a:p>
          <a:p>
            <a:r>
              <a:rPr lang="en-US" sz="2000" dirty="0" smtClean="0"/>
              <a:t>Primary hemorrhage</a:t>
            </a:r>
          </a:p>
          <a:p>
            <a:r>
              <a:rPr lang="en-US" sz="2000" dirty="0" smtClean="0"/>
              <a:t>Basal </a:t>
            </a:r>
            <a:r>
              <a:rPr lang="en-US" sz="2000" dirty="0" err="1" smtClean="0"/>
              <a:t>atelactasis</a:t>
            </a:r>
            <a:r>
              <a:rPr lang="en-US" sz="2000" dirty="0" smtClean="0"/>
              <a:t> </a:t>
            </a:r>
          </a:p>
          <a:p>
            <a:r>
              <a:rPr lang="en-US" sz="2000" dirty="0" smtClean="0"/>
              <a:t>Shock  </a:t>
            </a:r>
          </a:p>
          <a:p>
            <a:endParaRPr lang="en-US" sz="2000" dirty="0" smtClean="0"/>
          </a:p>
          <a:p>
            <a:pPr>
              <a:buFont typeface="Arial" pitchFamily="34" charset="0"/>
              <a:buChar char="•"/>
            </a:pPr>
            <a:r>
              <a:rPr lang="en-US" sz="2800" dirty="0" smtClean="0">
                <a:solidFill>
                  <a:srgbClr val="FFC000"/>
                </a:solidFill>
              </a:rPr>
              <a:t>Early </a:t>
            </a:r>
            <a:r>
              <a:rPr lang="en-US" sz="2800" dirty="0" smtClean="0"/>
              <a:t>(2days- 3weeks)</a:t>
            </a:r>
          </a:p>
          <a:p>
            <a:pPr>
              <a:buFont typeface="Arial" pitchFamily="34" charset="0"/>
              <a:buChar char="•"/>
            </a:pPr>
            <a:r>
              <a:rPr lang="en-US" sz="2000" dirty="0" smtClean="0"/>
              <a:t>Mental state change </a:t>
            </a:r>
          </a:p>
          <a:p>
            <a:pPr>
              <a:buFont typeface="Arial" pitchFamily="34" charset="0"/>
              <a:buChar char="•"/>
            </a:pPr>
            <a:r>
              <a:rPr lang="en-US" sz="2000" dirty="0" smtClean="0"/>
              <a:t>Fever </a:t>
            </a:r>
          </a:p>
          <a:p>
            <a:pPr>
              <a:buFont typeface="Arial" pitchFamily="34" charset="0"/>
              <a:buChar char="•"/>
            </a:pPr>
            <a:r>
              <a:rPr lang="en-US" sz="2000" dirty="0" smtClean="0"/>
              <a:t>2ndry hemorrhage</a:t>
            </a:r>
          </a:p>
          <a:p>
            <a:pPr>
              <a:buFont typeface="Arial" pitchFamily="34" charset="0"/>
              <a:buChar char="•"/>
            </a:pPr>
            <a:r>
              <a:rPr lang="en-US" sz="2000" dirty="0" smtClean="0"/>
              <a:t>Wound </a:t>
            </a:r>
            <a:r>
              <a:rPr lang="en-US" sz="2000" dirty="0" err="1" smtClean="0"/>
              <a:t>infecton</a:t>
            </a:r>
            <a:endParaRPr lang="en-US" sz="2000" dirty="0" smtClean="0"/>
          </a:p>
          <a:p>
            <a:pPr>
              <a:buFont typeface="Arial" pitchFamily="34" charset="0"/>
              <a:buChar char="•"/>
            </a:pPr>
            <a:r>
              <a:rPr lang="en-US" sz="2000" dirty="0" smtClean="0"/>
              <a:t>Paralytic </a:t>
            </a:r>
            <a:r>
              <a:rPr lang="en-US" sz="2000" dirty="0" err="1" smtClean="0"/>
              <a:t>ileus</a:t>
            </a:r>
            <a:r>
              <a:rPr lang="en-US" sz="2000" dirty="0" smtClean="0"/>
              <a:t> </a:t>
            </a:r>
          </a:p>
          <a:p>
            <a:pPr>
              <a:buFont typeface="Arial" pitchFamily="34" charset="0"/>
              <a:buChar char="•"/>
            </a:pPr>
            <a:r>
              <a:rPr lang="en-US" sz="2800" dirty="0" smtClean="0">
                <a:solidFill>
                  <a:srgbClr val="FFC000"/>
                </a:solidFill>
              </a:rPr>
              <a:t>Late </a:t>
            </a:r>
            <a:r>
              <a:rPr lang="en-US" sz="2800" dirty="0" smtClean="0"/>
              <a:t>(Weeks –months)</a:t>
            </a:r>
          </a:p>
          <a:p>
            <a:r>
              <a:rPr lang="en-US" sz="2000" dirty="0" smtClean="0"/>
              <a:t>Bowel obstruction </a:t>
            </a:r>
          </a:p>
          <a:p>
            <a:r>
              <a:rPr lang="en-US" sz="2000" dirty="0" err="1" smtClean="0"/>
              <a:t>Incisonal</a:t>
            </a:r>
            <a:r>
              <a:rPr lang="en-US" sz="2000" dirty="0" smtClean="0"/>
              <a:t> hernia </a:t>
            </a:r>
          </a:p>
          <a:p>
            <a:endParaRPr lang="ar-SA" sz="2000" dirty="0"/>
          </a:p>
        </p:txBody>
      </p:sp>
    </p:spTree>
    <p:extLst>
      <p:ext uri="{BB962C8B-B14F-4D97-AF65-F5344CB8AC3E}">
        <p14:creationId xmlns:p14="http://schemas.microsoft.com/office/powerpoint/2010/main" val="288104380"/>
      </p:ext>
    </p:extLst>
  </p:cSld>
  <p:clrMapOvr>
    <a:masterClrMapping/>
  </p:clrMapOvr>
  <p:transition spd="med">
    <p:cover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251520" y="332656"/>
            <a:ext cx="6246440" cy="1077218"/>
          </a:xfrm>
          <a:prstGeom prst="rect">
            <a:avLst/>
          </a:prstGeom>
        </p:spPr>
        <p:txBody>
          <a:bodyPr wrap="square">
            <a:spAutoFit/>
          </a:bodyPr>
          <a:lstStyle/>
          <a:p>
            <a:r>
              <a:rPr lang="en-US" sz="3200" b="1" dirty="0" smtClean="0">
                <a:ln w="18415" cmpd="sng">
                  <a:noFill/>
                  <a:prstDash val="solid"/>
                </a:ln>
                <a:solidFill>
                  <a:srgbClr val="FFC000"/>
                </a:solidFill>
                <a:effectLst>
                  <a:outerShdw blurRad="63500" dir="3600000" algn="tl" rotWithShape="0">
                    <a:srgbClr val="000000">
                      <a:alpha val="70000"/>
                    </a:srgbClr>
                  </a:outerShdw>
                </a:effectLst>
                <a:cs typeface="Arial" pitchFamily="34" charset="0"/>
              </a:rPr>
              <a:t>Complications due to surgery :</a:t>
            </a:r>
            <a:r>
              <a:rPr lang="en-US" sz="3200" dirty="0" smtClean="0">
                <a:solidFill>
                  <a:schemeClr val="accent2">
                    <a:lumMod val="75000"/>
                  </a:schemeClr>
                </a:solidFill>
              </a:rPr>
              <a:t/>
            </a:r>
            <a:br>
              <a:rPr lang="en-US" sz="3200" dirty="0" smtClean="0">
                <a:solidFill>
                  <a:schemeClr val="accent2">
                    <a:lumMod val="75000"/>
                  </a:schemeClr>
                </a:solidFill>
              </a:rPr>
            </a:br>
            <a:endParaRPr lang="en-US" sz="3200" dirty="0">
              <a:solidFill>
                <a:schemeClr val="accent2">
                  <a:lumMod val="75000"/>
                </a:schemeClr>
              </a:solidFill>
            </a:endParaRPr>
          </a:p>
        </p:txBody>
      </p:sp>
      <p:sp>
        <p:nvSpPr>
          <p:cNvPr id="3" name="Rectangle 2"/>
          <p:cNvSpPr/>
          <p:nvPr/>
        </p:nvSpPr>
        <p:spPr>
          <a:xfrm>
            <a:off x="714348" y="1928802"/>
            <a:ext cx="6606480" cy="2677656"/>
          </a:xfrm>
          <a:prstGeom prst="rect">
            <a:avLst/>
          </a:prstGeom>
        </p:spPr>
        <p:txBody>
          <a:bodyPr wrap="square">
            <a:spAutoFit/>
          </a:bodyPr>
          <a:lstStyle/>
          <a:p>
            <a:pPr>
              <a:buFont typeface="Arial" pitchFamily="34" charset="0"/>
              <a:buChar char="•"/>
            </a:pPr>
            <a:r>
              <a:rPr lang="en-US" dirty="0" smtClean="0"/>
              <a:t> Hemorrhage</a:t>
            </a:r>
          </a:p>
          <a:p>
            <a:pPr>
              <a:buFont typeface="Arial" pitchFamily="34" charset="0"/>
              <a:buChar char="•"/>
            </a:pPr>
            <a:r>
              <a:rPr lang="en-US" dirty="0" smtClean="0"/>
              <a:t> Wound</a:t>
            </a:r>
          </a:p>
          <a:p>
            <a:pPr>
              <a:buFont typeface="Arial" pitchFamily="34" charset="0"/>
              <a:buChar char="•"/>
            </a:pPr>
            <a:r>
              <a:rPr lang="en-US" dirty="0" smtClean="0"/>
              <a:t> Cardiovascular</a:t>
            </a:r>
          </a:p>
          <a:p>
            <a:pPr>
              <a:buFont typeface="Arial" pitchFamily="34" charset="0"/>
              <a:buChar char="•"/>
            </a:pPr>
            <a:r>
              <a:rPr lang="en-US" dirty="0" smtClean="0"/>
              <a:t> Respiratory</a:t>
            </a:r>
          </a:p>
          <a:p>
            <a:pPr>
              <a:buFont typeface="Arial" pitchFamily="34" charset="0"/>
              <a:buChar char="•"/>
            </a:pPr>
            <a:r>
              <a:rPr lang="en-US" dirty="0" smtClean="0"/>
              <a:t> Gastrointestinal</a:t>
            </a:r>
          </a:p>
          <a:p>
            <a:pPr>
              <a:buFont typeface="Arial" pitchFamily="34" charset="0"/>
              <a:buChar char="•"/>
            </a:pPr>
            <a:r>
              <a:rPr lang="en-US" dirty="0" smtClean="0"/>
              <a:t> Urinary tract</a:t>
            </a:r>
          </a:p>
          <a:p>
            <a:pPr>
              <a:buFont typeface="Arial" pitchFamily="34" charset="0"/>
              <a:buChar char="•"/>
            </a:pPr>
            <a:r>
              <a:rPr lang="en-US" dirty="0" smtClean="0"/>
              <a:t> Cerebral </a:t>
            </a:r>
            <a:endParaRPr lang="en-US" dirty="0"/>
          </a:p>
        </p:txBody>
      </p:sp>
    </p:spTree>
    <p:extLst>
      <p:ext uri="{BB962C8B-B14F-4D97-AF65-F5344CB8AC3E}">
        <p14:creationId xmlns:p14="http://schemas.microsoft.com/office/powerpoint/2010/main" val="2757497150"/>
      </p:ext>
    </p:extLst>
  </p:cSld>
  <p:clrMapOvr>
    <a:masterClrMapping/>
  </p:clrMapOvr>
  <p:transition spd="med">
    <p:cover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827088" y="142875"/>
            <a:ext cx="8316912" cy="1071563"/>
          </a:xfrm>
        </p:spPr>
        <p:txBody>
          <a:bodyPr>
            <a:normAutofit fontScale="90000"/>
          </a:bodyPr>
          <a:lstStyle/>
          <a:p>
            <a:r>
              <a:rPr lang="en-US" dirty="0" smtClean="0">
                <a:solidFill>
                  <a:srgbClr val="C00000"/>
                </a:solidFill>
              </a:rPr>
              <a:t/>
            </a:r>
            <a:br>
              <a:rPr lang="en-US" dirty="0" smtClean="0">
                <a:solidFill>
                  <a:srgbClr val="C00000"/>
                </a:solidFill>
              </a:rPr>
            </a:br>
            <a:r>
              <a:rPr lang="en-US" dirty="0" smtClean="0">
                <a:solidFill>
                  <a:srgbClr val="FF0000"/>
                </a:solidFill>
                <a:latin typeface="Arial" pitchFamily="34" charset="0"/>
                <a:cs typeface="Arial" pitchFamily="34" charset="0"/>
              </a:rPr>
              <a:t>Hemorrhage</a:t>
            </a:r>
            <a:r>
              <a:rPr lang="ar-SA" dirty="0" smtClean="0">
                <a:solidFill>
                  <a:srgbClr val="C00000"/>
                </a:solidFill>
              </a:rPr>
              <a:t/>
            </a:r>
            <a:br>
              <a:rPr lang="ar-SA" dirty="0" smtClean="0">
                <a:solidFill>
                  <a:srgbClr val="C00000"/>
                </a:solidFill>
              </a:rPr>
            </a:br>
            <a:endParaRPr lang="ar-SA" dirty="0">
              <a:solidFill>
                <a:srgbClr val="C00000"/>
              </a:solidFill>
            </a:endParaRPr>
          </a:p>
        </p:txBody>
      </p:sp>
      <p:sp>
        <p:nvSpPr>
          <p:cNvPr id="3" name="Subtitle 2"/>
          <p:cNvSpPr>
            <a:spLocks noGrp="1"/>
          </p:cNvSpPr>
          <p:nvPr>
            <p:ph type="subTitle" idx="4294967295"/>
          </p:nvPr>
        </p:nvSpPr>
        <p:spPr>
          <a:xfrm>
            <a:off x="457200" y="1066800"/>
            <a:ext cx="8686800" cy="6019800"/>
          </a:xfrm>
        </p:spPr>
        <p:txBody>
          <a:bodyPr>
            <a:normAutofit/>
          </a:bodyPr>
          <a:lstStyle/>
          <a:p>
            <a:pPr algn="l" rtl="0">
              <a:buNone/>
            </a:pPr>
            <a:endParaRPr lang="ar-SA" dirty="0"/>
          </a:p>
          <a:p>
            <a:pPr algn="l" rtl="0"/>
            <a:r>
              <a:rPr lang="en-US" dirty="0">
                <a:solidFill>
                  <a:srgbClr val="FFC000"/>
                </a:solidFill>
              </a:rPr>
              <a:t>A</a:t>
            </a:r>
            <a:r>
              <a:rPr lang="en-US" dirty="0" smtClean="0">
                <a:solidFill>
                  <a:srgbClr val="FFC000"/>
                </a:solidFill>
              </a:rPr>
              <a:t>- primary </a:t>
            </a:r>
            <a:r>
              <a:rPr lang="en-US" dirty="0" smtClean="0">
                <a:solidFill>
                  <a:srgbClr val="FFC000"/>
                </a:solidFill>
                <a:latin typeface="Arial" pitchFamily="34" charset="0"/>
                <a:cs typeface="Arial" pitchFamily="34" charset="0"/>
              </a:rPr>
              <a:t>Hemorrhage </a:t>
            </a:r>
            <a:r>
              <a:rPr lang="en-US" dirty="0" smtClean="0">
                <a:solidFill>
                  <a:srgbClr val="FFC000"/>
                </a:solidFill>
              </a:rPr>
              <a:t>:</a:t>
            </a:r>
            <a:endParaRPr lang="ar-SA" dirty="0" smtClean="0">
              <a:solidFill>
                <a:srgbClr val="FFC000"/>
              </a:solidFill>
            </a:endParaRPr>
          </a:p>
          <a:p>
            <a:pPr algn="l" rtl="0">
              <a:buFont typeface="Arial" pitchFamily="34" charset="0"/>
              <a:buChar char="•"/>
            </a:pPr>
            <a:r>
              <a:rPr lang="en-US" sz="2000" dirty="0"/>
              <a:t>I</a:t>
            </a:r>
            <a:r>
              <a:rPr lang="en-US" sz="2000" dirty="0" smtClean="0"/>
              <a:t>nadequate </a:t>
            </a:r>
            <a:r>
              <a:rPr lang="en-US" sz="2000" dirty="0" err="1" smtClean="0"/>
              <a:t>hemostasis</a:t>
            </a:r>
            <a:r>
              <a:rPr lang="en-US" sz="2000" dirty="0" smtClean="0"/>
              <a:t>.</a:t>
            </a:r>
          </a:p>
          <a:p>
            <a:pPr algn="l" rtl="0">
              <a:buFont typeface="Arial" pitchFamily="34" charset="0"/>
              <a:buChar char="•"/>
            </a:pPr>
            <a:r>
              <a:rPr lang="en-US" sz="2000" dirty="0"/>
              <a:t>U</a:t>
            </a:r>
            <a:r>
              <a:rPr lang="en-US" sz="2000" dirty="0" smtClean="0"/>
              <a:t>nrecognized damage to blood vessels. </a:t>
            </a:r>
            <a:endParaRPr lang="en-US" sz="2000" dirty="0"/>
          </a:p>
          <a:p>
            <a:pPr algn="l" rtl="0">
              <a:buFont typeface="Arial" pitchFamily="34" charset="0"/>
              <a:buChar char="•"/>
            </a:pPr>
            <a:r>
              <a:rPr lang="en-US" sz="2000" dirty="0"/>
              <a:t>D</a:t>
            </a:r>
            <a:r>
              <a:rPr lang="en-US" sz="2000" dirty="0" smtClean="0"/>
              <a:t>efective vascular </a:t>
            </a:r>
            <a:r>
              <a:rPr lang="en-US" sz="2000" dirty="0" err="1" smtClean="0"/>
              <a:t>anastomosis</a:t>
            </a:r>
            <a:r>
              <a:rPr lang="en-US" sz="2000" dirty="0" smtClean="0"/>
              <a:t>. </a:t>
            </a:r>
          </a:p>
          <a:p>
            <a:pPr algn="l" rtl="0">
              <a:buFont typeface="Arial" pitchFamily="34" charset="0"/>
              <a:buChar char="•"/>
            </a:pPr>
            <a:r>
              <a:rPr lang="en-US" sz="2000" dirty="0"/>
              <a:t>C</a:t>
            </a:r>
            <a:r>
              <a:rPr lang="en-US" sz="2000" dirty="0" smtClean="0"/>
              <a:t>lotting factor deficiency. </a:t>
            </a:r>
          </a:p>
          <a:p>
            <a:pPr algn="l" rtl="0">
              <a:buFont typeface="Arial" pitchFamily="34" charset="0"/>
              <a:buChar char="•"/>
            </a:pPr>
            <a:r>
              <a:rPr lang="en-US" sz="2000" dirty="0" err="1"/>
              <a:t>I</a:t>
            </a:r>
            <a:r>
              <a:rPr lang="en-US" sz="2000" dirty="0" err="1" smtClean="0"/>
              <a:t>ntraoperative</a:t>
            </a:r>
            <a:r>
              <a:rPr lang="en-US" sz="2000" dirty="0" smtClean="0"/>
              <a:t> anticoagulants  </a:t>
            </a:r>
            <a:endParaRPr lang="en-US" dirty="0"/>
          </a:p>
          <a:p>
            <a:pPr algn="l" rtl="0"/>
            <a:endParaRPr lang="en-US" dirty="0" smtClean="0"/>
          </a:p>
          <a:p>
            <a:pPr algn="l" rtl="0"/>
            <a:r>
              <a:rPr lang="en-US" sz="2400" dirty="0" smtClean="0">
                <a:solidFill>
                  <a:schemeClr val="accent2">
                    <a:lumMod val="75000"/>
                  </a:schemeClr>
                </a:solidFill>
              </a:rPr>
              <a:t>Early recognition &amp; management </a:t>
            </a:r>
          </a:p>
          <a:p>
            <a:pPr algn="l" rtl="0"/>
            <a:endParaRPr lang="en-US" dirty="0" smtClean="0"/>
          </a:p>
          <a:p>
            <a:pPr algn="l" rtl="0">
              <a:buFont typeface="Arial" pitchFamily="34" charset="0"/>
              <a:buChar char="•"/>
            </a:pPr>
            <a:r>
              <a:rPr lang="en-US" sz="2000" dirty="0" smtClean="0"/>
              <a:t> </a:t>
            </a:r>
            <a:r>
              <a:rPr lang="en-US" sz="2000" dirty="0"/>
              <a:t>S</a:t>
            </a:r>
            <a:r>
              <a:rPr lang="en-US" sz="2000" dirty="0" smtClean="0"/>
              <a:t>urgical re-exploration is usually required</a:t>
            </a:r>
            <a:endParaRPr lang="en-US" sz="2000" dirty="0"/>
          </a:p>
        </p:txBody>
      </p:sp>
    </p:spTree>
    <p:extLst>
      <p:ext uri="{BB962C8B-B14F-4D97-AF65-F5344CB8AC3E}">
        <p14:creationId xmlns:p14="http://schemas.microsoft.com/office/powerpoint/2010/main" val="2992544271"/>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1000"/>
                                        <p:tgtEl>
                                          <p:spTgt spid="3">
                                            <p:txEl>
                                              <p:pRg st="5" end="5"/>
                                            </p:txEl>
                                          </p:spTgt>
                                        </p:tgtEl>
                                      </p:cBhvr>
                                    </p:animEffect>
                                    <p:anim calcmode="lin" valueType="num">
                                      <p:cBhvr>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fade">
                                      <p:cBhvr>
                                        <p:cTn id="41" dur="1000"/>
                                        <p:tgtEl>
                                          <p:spTgt spid="3">
                                            <p:txEl>
                                              <p:pRg st="6" end="6"/>
                                            </p:txEl>
                                          </p:spTgt>
                                        </p:tgtEl>
                                      </p:cBhvr>
                                    </p:animEffect>
                                    <p:anim calcmode="lin" valueType="num">
                                      <p:cBhvr>
                                        <p:cTn id="4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8" end="8"/>
                                            </p:txEl>
                                          </p:spTgt>
                                        </p:tgtEl>
                                        <p:attrNameLst>
                                          <p:attrName>style.visibility</p:attrName>
                                        </p:attrNameLst>
                                      </p:cBhvr>
                                      <p:to>
                                        <p:strVal val="visible"/>
                                      </p:to>
                                    </p:set>
                                    <p:animEffect transition="in" filter="fade">
                                      <p:cBhvr>
                                        <p:cTn id="48" dur="1000"/>
                                        <p:tgtEl>
                                          <p:spTgt spid="3">
                                            <p:txEl>
                                              <p:pRg st="8" end="8"/>
                                            </p:txEl>
                                          </p:spTgt>
                                        </p:tgtEl>
                                      </p:cBhvr>
                                    </p:animEffect>
                                    <p:anim calcmode="lin" valueType="num">
                                      <p:cBhvr>
                                        <p:cTn id="49"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Effect transition="in" filter="fade">
                                      <p:cBhvr>
                                        <p:cTn id="55" dur="1000"/>
                                        <p:tgtEl>
                                          <p:spTgt spid="3">
                                            <p:txEl>
                                              <p:pRg st="10" end="10"/>
                                            </p:txEl>
                                          </p:spTgt>
                                        </p:tgtEl>
                                      </p:cBhvr>
                                    </p:animEffect>
                                    <p:anim calcmode="lin" valueType="num">
                                      <p:cBhvr>
                                        <p:cTn id="56"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381000"/>
            <a:ext cx="8839200" cy="5459413"/>
          </a:xfrm>
        </p:spPr>
        <p:txBody>
          <a:bodyPr/>
          <a:lstStyle/>
          <a:p>
            <a:pPr algn="l" rtl="0"/>
            <a:r>
              <a:rPr lang="en-US" dirty="0" smtClean="0">
                <a:solidFill>
                  <a:srgbClr val="FFC000"/>
                </a:solidFill>
              </a:rPr>
              <a:t>B-secondary hemorrhage:</a:t>
            </a:r>
          </a:p>
          <a:p>
            <a:pPr algn="l" rtl="0">
              <a:buNone/>
            </a:pPr>
            <a:endParaRPr lang="ar-SA" dirty="0" smtClean="0">
              <a:solidFill>
                <a:schemeClr val="tx1">
                  <a:lumMod val="65000"/>
                  <a:lumOff val="35000"/>
                </a:schemeClr>
              </a:solidFill>
            </a:endParaRPr>
          </a:p>
          <a:p>
            <a:pPr algn="l" rtl="0"/>
            <a:r>
              <a:rPr lang="en-US" sz="2400" dirty="0" smtClean="0"/>
              <a:t>Usually Related to infection.</a:t>
            </a:r>
            <a:endParaRPr lang="ar-SA" sz="2400" dirty="0" smtClean="0"/>
          </a:p>
          <a:p>
            <a:pPr algn="l" rtl="0">
              <a:buNone/>
            </a:pPr>
            <a:endParaRPr lang="en-US" sz="2400" dirty="0" smtClean="0"/>
          </a:p>
          <a:p>
            <a:pPr algn="l" rtl="0"/>
            <a:r>
              <a:rPr lang="en-US" sz="2400" dirty="0" smtClean="0"/>
              <a:t>Treatment  </a:t>
            </a:r>
            <a:endParaRPr lang="en-US" sz="2400" dirty="0"/>
          </a:p>
          <a:p>
            <a:pPr algn="l" rtl="0">
              <a:buNone/>
            </a:pPr>
            <a:r>
              <a:rPr lang="en-US" sz="2400" dirty="0" smtClean="0"/>
              <a:t> </a:t>
            </a:r>
            <a:r>
              <a:rPr lang="en-US" sz="2400" dirty="0" err="1" smtClean="0"/>
              <a:t>traet</a:t>
            </a:r>
            <a:r>
              <a:rPr lang="en-US" sz="2400" dirty="0" smtClean="0"/>
              <a:t> the Underlying cause ( infection)</a:t>
            </a:r>
          </a:p>
          <a:p>
            <a:pPr algn="l" rtl="0">
              <a:buNone/>
            </a:pPr>
            <a:endParaRPr lang="en-US" sz="2400" dirty="0" smtClean="0"/>
          </a:p>
          <a:p>
            <a:pPr algn="l" rtl="0">
              <a:buNone/>
            </a:pPr>
            <a:endParaRPr lang="en-US" dirty="0"/>
          </a:p>
        </p:txBody>
      </p:sp>
    </p:spTree>
    <p:extLst>
      <p:ext uri="{BB962C8B-B14F-4D97-AF65-F5344CB8AC3E}">
        <p14:creationId xmlns:p14="http://schemas.microsoft.com/office/powerpoint/2010/main" val="2706526021"/>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1000"/>
                                        <p:tgtEl>
                                          <p:spTgt spid="3">
                                            <p:txEl>
                                              <p:pRg st="5" end="5"/>
                                            </p:txEl>
                                          </p:spTgt>
                                        </p:tgtEl>
                                      </p:cBhvr>
                                    </p:animEffect>
                                    <p:anim calcmode="lin" valueType="num">
                                      <p:cBhvr>
                                        <p:cTn id="2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42875"/>
            <a:ext cx="8229600" cy="1143000"/>
          </a:xfrm>
        </p:spPr>
        <p:txBody>
          <a:bodyPr>
            <a:normAutofit/>
          </a:bodyPr>
          <a:lstStyle/>
          <a:p>
            <a:r>
              <a:rPr lang="en-US" dirty="0" smtClean="0">
                <a:solidFill>
                  <a:schemeClr val="accent3"/>
                </a:solidFill>
                <a:latin typeface="Arial" pitchFamily="34" charset="0"/>
                <a:cs typeface="Arial" pitchFamily="34" charset="0"/>
              </a:rPr>
              <a:t>Wound Complications</a:t>
            </a:r>
            <a:endParaRPr lang="ar-SA" dirty="0">
              <a:solidFill>
                <a:schemeClr val="accent3"/>
              </a:solidFill>
              <a:latin typeface="Arial" pitchFamily="34" charset="0"/>
              <a:cs typeface="Arial" pitchFamily="34" charset="0"/>
            </a:endParaRPr>
          </a:p>
        </p:txBody>
      </p:sp>
      <p:sp>
        <p:nvSpPr>
          <p:cNvPr id="3" name="Content Placeholder 2"/>
          <p:cNvSpPr>
            <a:spLocks noGrp="1"/>
          </p:cNvSpPr>
          <p:nvPr>
            <p:ph idx="4294967295"/>
          </p:nvPr>
        </p:nvSpPr>
        <p:spPr>
          <a:xfrm>
            <a:off x="0" y="1143000"/>
            <a:ext cx="9144000" cy="5268913"/>
          </a:xfrm>
        </p:spPr>
        <p:txBody>
          <a:bodyPr>
            <a:noAutofit/>
          </a:bodyPr>
          <a:lstStyle/>
          <a:p>
            <a:pPr algn="l" rtl="0"/>
            <a:endParaRPr lang="en-US" sz="1600" dirty="0" smtClean="0">
              <a:solidFill>
                <a:schemeClr val="tx1">
                  <a:lumMod val="65000"/>
                  <a:lumOff val="35000"/>
                </a:schemeClr>
              </a:solidFill>
            </a:endParaRPr>
          </a:p>
          <a:p>
            <a:pPr algn="l" rtl="0"/>
            <a:r>
              <a:rPr lang="en-US" sz="3200" dirty="0">
                <a:solidFill>
                  <a:srgbClr val="FFFF00"/>
                </a:solidFill>
                <a:latin typeface="Arial Rounded MT Bold" pitchFamily="34" charset="0"/>
              </a:rPr>
              <a:t>1</a:t>
            </a:r>
            <a:r>
              <a:rPr lang="en-US" sz="3200" dirty="0" smtClean="0">
                <a:solidFill>
                  <a:srgbClr val="FFFF00"/>
                </a:solidFill>
                <a:latin typeface="Arial Rounded MT Bold" pitchFamily="34" charset="0"/>
              </a:rPr>
              <a:t>- Infection:</a:t>
            </a:r>
          </a:p>
          <a:p>
            <a:pPr algn="l" rtl="0">
              <a:buNone/>
            </a:pPr>
            <a:r>
              <a:rPr lang="en-US" sz="1600" b="1" dirty="0" smtClean="0"/>
              <a:t>Classification</a:t>
            </a:r>
          </a:p>
          <a:p>
            <a:pPr marL="576072" indent="-457200" algn="l" rtl="0">
              <a:buFont typeface="+mj-lt"/>
              <a:buAutoNum type="arabicPeriod"/>
            </a:pPr>
            <a:r>
              <a:rPr lang="en-US" sz="1600" dirty="0" smtClean="0"/>
              <a:t>Superficial(skin and SC tissue) </a:t>
            </a:r>
          </a:p>
          <a:p>
            <a:pPr marL="576072" indent="-457200" algn="l" rtl="0">
              <a:buFont typeface="+mj-lt"/>
              <a:buAutoNum type="arabicPeriod"/>
            </a:pPr>
            <a:r>
              <a:rPr lang="en-US" sz="1600" dirty="0" smtClean="0"/>
              <a:t>deep(fascia and muscle ) </a:t>
            </a:r>
          </a:p>
          <a:p>
            <a:pPr marL="576072" indent="-457200" algn="l" rtl="0">
              <a:buFont typeface="+mj-lt"/>
              <a:buAutoNum type="arabicPeriod"/>
            </a:pPr>
            <a:r>
              <a:rPr lang="en-US" sz="1600" dirty="0" smtClean="0"/>
              <a:t>space (anatomical space and organ)</a:t>
            </a:r>
          </a:p>
          <a:p>
            <a:pPr algn="l" rtl="0">
              <a:buNone/>
            </a:pPr>
            <a:endParaRPr lang="en-US" sz="1600" b="1" dirty="0" smtClean="0"/>
          </a:p>
          <a:p>
            <a:pPr algn="l" rtl="0">
              <a:buNone/>
            </a:pPr>
            <a:r>
              <a:rPr lang="en-US" sz="1600" b="1" dirty="0" smtClean="0"/>
              <a:t>Causes</a:t>
            </a:r>
          </a:p>
          <a:p>
            <a:pPr algn="l" rtl="0">
              <a:buNone/>
            </a:pPr>
            <a:r>
              <a:rPr lang="en-US" sz="1600" dirty="0" smtClean="0"/>
              <a:t>It based on the site of operation </a:t>
            </a:r>
          </a:p>
          <a:p>
            <a:pPr algn="l" rtl="0"/>
            <a:r>
              <a:rPr lang="en-US" sz="1600" dirty="0" smtClean="0"/>
              <a:t>  staph. In thoracic , </a:t>
            </a:r>
            <a:r>
              <a:rPr lang="en-US" sz="1600" dirty="0" err="1" smtClean="0"/>
              <a:t>neuro</a:t>
            </a:r>
            <a:r>
              <a:rPr lang="en-US" sz="1600" dirty="0" smtClean="0"/>
              <a:t> , vascular, breast , </a:t>
            </a:r>
            <a:r>
              <a:rPr lang="en-US" sz="1600" dirty="0" err="1" smtClean="0"/>
              <a:t>ophtha</a:t>
            </a:r>
            <a:r>
              <a:rPr lang="en-US" sz="1600" dirty="0" smtClean="0"/>
              <a:t> </a:t>
            </a:r>
          </a:p>
          <a:p>
            <a:pPr algn="l" rtl="0"/>
            <a:r>
              <a:rPr lang="en-US" sz="1600" dirty="0" smtClean="0"/>
              <a:t>G –negative for GIT and urologic operation </a:t>
            </a:r>
          </a:p>
          <a:p>
            <a:pPr algn="l" rtl="0"/>
            <a:r>
              <a:rPr lang="en-US" sz="1600" dirty="0" err="1" smtClean="0"/>
              <a:t>Strept</a:t>
            </a:r>
            <a:r>
              <a:rPr lang="en-US" sz="1600" dirty="0" smtClean="0"/>
              <a:t>. Head and neck </a:t>
            </a:r>
          </a:p>
          <a:p>
            <a:pPr algn="l" rtl="0">
              <a:buNone/>
            </a:pPr>
            <a:endParaRPr lang="en-US" sz="1600" b="1" dirty="0" smtClean="0"/>
          </a:p>
          <a:p>
            <a:pPr algn="l" rtl="0">
              <a:buNone/>
            </a:pPr>
            <a:r>
              <a:rPr lang="en-US" sz="1600" b="1" dirty="0" smtClean="0"/>
              <a:t>Symptoms &amp; signs </a:t>
            </a:r>
          </a:p>
          <a:p>
            <a:pPr algn="l" rtl="0">
              <a:buNone/>
            </a:pPr>
            <a:r>
              <a:rPr lang="en-US" sz="1600" dirty="0" smtClean="0"/>
              <a:t>hotness, redness , swelling  , pain </a:t>
            </a:r>
          </a:p>
          <a:p>
            <a:pPr algn="l" rtl="0">
              <a:buNone/>
            </a:pPr>
            <a:r>
              <a:rPr lang="en-US" sz="1600" dirty="0" smtClean="0"/>
              <a:t>And in sever cases may lead to systemic symptoms like fever , chills and rigor </a:t>
            </a:r>
          </a:p>
          <a:p>
            <a:pPr algn="l" rtl="0">
              <a:buNone/>
            </a:pPr>
            <a:endParaRPr lang="en-US" sz="1600" b="1" dirty="0" smtClean="0"/>
          </a:p>
          <a:p>
            <a:pPr algn="l" rtl="0">
              <a:buNone/>
            </a:pPr>
            <a:endParaRPr lang="en-US" sz="1600" b="1" dirty="0" smtClean="0"/>
          </a:p>
          <a:p>
            <a:pPr algn="l" rtl="0">
              <a:buNone/>
            </a:pPr>
            <a:r>
              <a:rPr lang="en-US" sz="1600" dirty="0" smtClean="0"/>
              <a:t>Treatment </a:t>
            </a:r>
          </a:p>
          <a:p>
            <a:pPr marL="576072" indent="-457200" algn="l" rtl="0">
              <a:buFont typeface="+mj-lt"/>
              <a:buAutoNum type="arabicPeriod"/>
            </a:pPr>
            <a:r>
              <a:rPr lang="en-US" sz="1600" dirty="0" smtClean="0"/>
              <a:t>Superficial &gt;&gt; incision and drainage with or without systemic antibiotic</a:t>
            </a:r>
          </a:p>
          <a:p>
            <a:pPr marL="576072" indent="-457200" algn="l" rtl="0">
              <a:buFont typeface="+mj-lt"/>
              <a:buAutoNum type="arabicPeriod"/>
            </a:pPr>
            <a:r>
              <a:rPr lang="en-US" sz="1600" dirty="0" smtClean="0"/>
              <a:t>Deep &gt;&gt;&gt; surgical debridement with systemic antibiotic </a:t>
            </a:r>
          </a:p>
          <a:p>
            <a:pPr marL="576072" indent="-457200" algn="l" rtl="0">
              <a:buFont typeface="+mj-lt"/>
              <a:buAutoNum type="arabicPeriod"/>
            </a:pPr>
            <a:r>
              <a:rPr lang="en-US" sz="1600" dirty="0" smtClean="0"/>
              <a:t>Space &gt;&gt;&gt; CT scan guided percutaneous drainage and may need open drainage </a:t>
            </a:r>
          </a:p>
          <a:p>
            <a:pPr algn="l" rtl="0"/>
            <a:endParaRPr lang="en-US" sz="1600" dirty="0" smtClean="0"/>
          </a:p>
          <a:p>
            <a:pPr algn="l" rtl="0"/>
            <a:endParaRPr lang="en-US" sz="1600" dirty="0" smtClean="0">
              <a:solidFill>
                <a:schemeClr val="tx1">
                  <a:lumMod val="65000"/>
                  <a:lumOff val="35000"/>
                </a:schemeClr>
              </a:solidFill>
            </a:endParaRPr>
          </a:p>
          <a:p>
            <a:pPr algn="l" rtl="0">
              <a:buNone/>
            </a:pPr>
            <a:r>
              <a:rPr lang="en-US" sz="1600" dirty="0" smtClean="0"/>
              <a:t>    </a:t>
            </a:r>
            <a:endParaRPr lang="ar-SA" sz="1600" dirty="0"/>
          </a:p>
        </p:txBody>
      </p:sp>
    </p:spTree>
    <p:extLst>
      <p:ext uri="{BB962C8B-B14F-4D97-AF65-F5344CB8AC3E}">
        <p14:creationId xmlns:p14="http://schemas.microsoft.com/office/powerpoint/2010/main" val="1503118813"/>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Effect transition="in" filter="fade">
                                      <p:cBhvr>
                                        <p:cTn id="56" dur="1000"/>
                                        <p:tgtEl>
                                          <p:spTgt spid="3">
                                            <p:txEl>
                                              <p:pRg st="8" end="8"/>
                                            </p:txEl>
                                          </p:spTgt>
                                        </p:tgtEl>
                                      </p:cBhvr>
                                    </p:animEffect>
                                    <p:anim calcmode="lin" valueType="num">
                                      <p:cBhvr>
                                        <p:cTn id="5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9" end="9"/>
                                            </p:txEl>
                                          </p:spTgt>
                                        </p:tgtEl>
                                        <p:attrNameLst>
                                          <p:attrName>style.visibility</p:attrName>
                                        </p:attrNameLst>
                                      </p:cBhvr>
                                      <p:to>
                                        <p:strVal val="visible"/>
                                      </p:to>
                                    </p:set>
                                    <p:animEffect transition="in" filter="fade">
                                      <p:cBhvr>
                                        <p:cTn id="63" dur="1000"/>
                                        <p:tgtEl>
                                          <p:spTgt spid="3">
                                            <p:txEl>
                                              <p:pRg st="9" end="9"/>
                                            </p:txEl>
                                          </p:spTgt>
                                        </p:tgtEl>
                                      </p:cBhvr>
                                    </p:animEffect>
                                    <p:anim calcmode="lin" valueType="num">
                                      <p:cBhvr>
                                        <p:cTn id="64"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3">
                                            <p:txEl>
                                              <p:pRg st="10" end="10"/>
                                            </p:txEl>
                                          </p:spTgt>
                                        </p:tgtEl>
                                        <p:attrNameLst>
                                          <p:attrName>style.visibility</p:attrName>
                                        </p:attrNameLst>
                                      </p:cBhvr>
                                      <p:to>
                                        <p:strVal val="visible"/>
                                      </p:to>
                                    </p:set>
                                    <p:animEffect transition="in" filter="fade">
                                      <p:cBhvr>
                                        <p:cTn id="70" dur="1000"/>
                                        <p:tgtEl>
                                          <p:spTgt spid="3">
                                            <p:txEl>
                                              <p:pRg st="10" end="10"/>
                                            </p:txEl>
                                          </p:spTgt>
                                        </p:tgtEl>
                                      </p:cBhvr>
                                    </p:animEffect>
                                    <p:anim calcmode="lin" valueType="num">
                                      <p:cBhvr>
                                        <p:cTn id="71"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3">
                                            <p:txEl>
                                              <p:pRg st="11" end="11"/>
                                            </p:txEl>
                                          </p:spTgt>
                                        </p:tgtEl>
                                        <p:attrNameLst>
                                          <p:attrName>style.visibility</p:attrName>
                                        </p:attrNameLst>
                                      </p:cBhvr>
                                      <p:to>
                                        <p:strVal val="visible"/>
                                      </p:to>
                                    </p:set>
                                    <p:animEffect transition="in" filter="fade">
                                      <p:cBhvr>
                                        <p:cTn id="77" dur="1000"/>
                                        <p:tgtEl>
                                          <p:spTgt spid="3">
                                            <p:txEl>
                                              <p:pRg st="11" end="11"/>
                                            </p:txEl>
                                          </p:spTgt>
                                        </p:tgtEl>
                                      </p:cBhvr>
                                    </p:animEffect>
                                    <p:anim calcmode="lin" valueType="num">
                                      <p:cBhvr>
                                        <p:cTn id="78"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3">
                                            <p:txEl>
                                              <p:pRg st="13" end="13"/>
                                            </p:txEl>
                                          </p:spTgt>
                                        </p:tgtEl>
                                        <p:attrNameLst>
                                          <p:attrName>style.visibility</p:attrName>
                                        </p:attrNameLst>
                                      </p:cBhvr>
                                      <p:to>
                                        <p:strVal val="visible"/>
                                      </p:to>
                                    </p:set>
                                    <p:animEffect transition="in" filter="fade">
                                      <p:cBhvr>
                                        <p:cTn id="84" dur="1000"/>
                                        <p:tgtEl>
                                          <p:spTgt spid="3">
                                            <p:txEl>
                                              <p:pRg st="13" end="13"/>
                                            </p:txEl>
                                          </p:spTgt>
                                        </p:tgtEl>
                                      </p:cBhvr>
                                    </p:animEffect>
                                    <p:anim calcmode="lin" valueType="num">
                                      <p:cBhvr>
                                        <p:cTn id="85"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nodeType="clickEffect">
                                  <p:stCondLst>
                                    <p:cond delay="0"/>
                                  </p:stCondLst>
                                  <p:childTnLst>
                                    <p:set>
                                      <p:cBhvr>
                                        <p:cTn id="90" dur="1" fill="hold">
                                          <p:stCondLst>
                                            <p:cond delay="0"/>
                                          </p:stCondLst>
                                        </p:cTn>
                                        <p:tgtEl>
                                          <p:spTgt spid="3">
                                            <p:txEl>
                                              <p:pRg st="14" end="14"/>
                                            </p:txEl>
                                          </p:spTgt>
                                        </p:tgtEl>
                                        <p:attrNameLst>
                                          <p:attrName>style.visibility</p:attrName>
                                        </p:attrNameLst>
                                      </p:cBhvr>
                                      <p:to>
                                        <p:strVal val="visible"/>
                                      </p:to>
                                    </p:set>
                                    <p:animEffect transition="in" filter="fade">
                                      <p:cBhvr>
                                        <p:cTn id="91" dur="1000"/>
                                        <p:tgtEl>
                                          <p:spTgt spid="3">
                                            <p:txEl>
                                              <p:pRg st="14" end="14"/>
                                            </p:txEl>
                                          </p:spTgt>
                                        </p:tgtEl>
                                      </p:cBhvr>
                                    </p:animEffect>
                                    <p:anim calcmode="lin" valueType="num">
                                      <p:cBhvr>
                                        <p:cTn id="92"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93" dur="1000" fill="hold"/>
                                        <p:tgtEl>
                                          <p:spTgt spid="3">
                                            <p:txEl>
                                              <p:pRg st="14" end="14"/>
                                            </p:txEl>
                                          </p:spTgt>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nodeType="clickEffect">
                                  <p:stCondLst>
                                    <p:cond delay="0"/>
                                  </p:stCondLst>
                                  <p:childTnLst>
                                    <p:set>
                                      <p:cBhvr>
                                        <p:cTn id="97" dur="1" fill="hold">
                                          <p:stCondLst>
                                            <p:cond delay="0"/>
                                          </p:stCondLst>
                                        </p:cTn>
                                        <p:tgtEl>
                                          <p:spTgt spid="3">
                                            <p:txEl>
                                              <p:pRg st="15" end="15"/>
                                            </p:txEl>
                                          </p:spTgt>
                                        </p:tgtEl>
                                        <p:attrNameLst>
                                          <p:attrName>style.visibility</p:attrName>
                                        </p:attrNameLst>
                                      </p:cBhvr>
                                      <p:to>
                                        <p:strVal val="visible"/>
                                      </p:to>
                                    </p:set>
                                    <p:animEffect transition="in" filter="fade">
                                      <p:cBhvr>
                                        <p:cTn id="98" dur="1000"/>
                                        <p:tgtEl>
                                          <p:spTgt spid="3">
                                            <p:txEl>
                                              <p:pRg st="15" end="15"/>
                                            </p:txEl>
                                          </p:spTgt>
                                        </p:tgtEl>
                                      </p:cBhvr>
                                    </p:animEffect>
                                    <p:anim calcmode="lin" valueType="num">
                                      <p:cBhvr>
                                        <p:cTn id="99" dur="1000" fill="hold"/>
                                        <p:tgtEl>
                                          <p:spTgt spid="3">
                                            <p:txEl>
                                              <p:pRg st="15" end="15"/>
                                            </p:txEl>
                                          </p:spTgt>
                                        </p:tgtEl>
                                        <p:attrNameLst>
                                          <p:attrName>ppt_x</p:attrName>
                                        </p:attrNameLst>
                                      </p:cBhvr>
                                      <p:tavLst>
                                        <p:tav tm="0">
                                          <p:val>
                                            <p:strVal val="#ppt_x"/>
                                          </p:val>
                                        </p:tav>
                                        <p:tav tm="100000">
                                          <p:val>
                                            <p:strVal val="#ppt_x"/>
                                          </p:val>
                                        </p:tav>
                                      </p:tavLst>
                                    </p:anim>
                                    <p:anim calcmode="lin" valueType="num">
                                      <p:cBhvr>
                                        <p:cTn id="100" dur="1000" fill="hold"/>
                                        <p:tgtEl>
                                          <p:spTgt spid="3">
                                            <p:txEl>
                                              <p:pRg st="15" end="15"/>
                                            </p:txEl>
                                          </p:spTgt>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nodeType="clickEffect">
                                  <p:stCondLst>
                                    <p:cond delay="0"/>
                                  </p:stCondLst>
                                  <p:childTnLst>
                                    <p:set>
                                      <p:cBhvr>
                                        <p:cTn id="104" dur="1" fill="hold">
                                          <p:stCondLst>
                                            <p:cond delay="0"/>
                                          </p:stCondLst>
                                        </p:cTn>
                                        <p:tgtEl>
                                          <p:spTgt spid="3">
                                            <p:txEl>
                                              <p:pRg st="18" end="18"/>
                                            </p:txEl>
                                          </p:spTgt>
                                        </p:tgtEl>
                                        <p:attrNameLst>
                                          <p:attrName>style.visibility</p:attrName>
                                        </p:attrNameLst>
                                      </p:cBhvr>
                                      <p:to>
                                        <p:strVal val="visible"/>
                                      </p:to>
                                    </p:set>
                                    <p:animEffect transition="in" filter="fade">
                                      <p:cBhvr>
                                        <p:cTn id="105" dur="1000"/>
                                        <p:tgtEl>
                                          <p:spTgt spid="3">
                                            <p:txEl>
                                              <p:pRg st="18" end="18"/>
                                            </p:txEl>
                                          </p:spTgt>
                                        </p:tgtEl>
                                      </p:cBhvr>
                                    </p:animEffect>
                                    <p:anim calcmode="lin" valueType="num">
                                      <p:cBhvr>
                                        <p:cTn id="106" dur="1000" fill="hold"/>
                                        <p:tgtEl>
                                          <p:spTgt spid="3">
                                            <p:txEl>
                                              <p:pRg st="18" end="18"/>
                                            </p:txEl>
                                          </p:spTgt>
                                        </p:tgtEl>
                                        <p:attrNameLst>
                                          <p:attrName>ppt_x</p:attrName>
                                        </p:attrNameLst>
                                      </p:cBhvr>
                                      <p:tavLst>
                                        <p:tav tm="0">
                                          <p:val>
                                            <p:strVal val="#ppt_x"/>
                                          </p:val>
                                        </p:tav>
                                        <p:tav tm="100000">
                                          <p:val>
                                            <p:strVal val="#ppt_x"/>
                                          </p:val>
                                        </p:tav>
                                      </p:tavLst>
                                    </p:anim>
                                    <p:anim calcmode="lin" valueType="num">
                                      <p:cBhvr>
                                        <p:cTn id="107" dur="1000" fill="hold"/>
                                        <p:tgtEl>
                                          <p:spTgt spid="3">
                                            <p:txEl>
                                              <p:pRg st="18" end="18"/>
                                            </p:txEl>
                                          </p:spTgt>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2" presetClass="entr" presetSubtype="0" fill="hold" nodeType="clickEffect">
                                  <p:stCondLst>
                                    <p:cond delay="0"/>
                                  </p:stCondLst>
                                  <p:childTnLst>
                                    <p:set>
                                      <p:cBhvr>
                                        <p:cTn id="111" dur="1" fill="hold">
                                          <p:stCondLst>
                                            <p:cond delay="0"/>
                                          </p:stCondLst>
                                        </p:cTn>
                                        <p:tgtEl>
                                          <p:spTgt spid="3">
                                            <p:txEl>
                                              <p:pRg st="19" end="19"/>
                                            </p:txEl>
                                          </p:spTgt>
                                        </p:tgtEl>
                                        <p:attrNameLst>
                                          <p:attrName>style.visibility</p:attrName>
                                        </p:attrNameLst>
                                      </p:cBhvr>
                                      <p:to>
                                        <p:strVal val="visible"/>
                                      </p:to>
                                    </p:set>
                                    <p:animEffect transition="in" filter="fade">
                                      <p:cBhvr>
                                        <p:cTn id="112" dur="1000"/>
                                        <p:tgtEl>
                                          <p:spTgt spid="3">
                                            <p:txEl>
                                              <p:pRg st="19" end="19"/>
                                            </p:txEl>
                                          </p:spTgt>
                                        </p:tgtEl>
                                      </p:cBhvr>
                                    </p:animEffect>
                                    <p:anim calcmode="lin" valueType="num">
                                      <p:cBhvr>
                                        <p:cTn id="113" dur="1000" fill="hold"/>
                                        <p:tgtEl>
                                          <p:spTgt spid="3">
                                            <p:txEl>
                                              <p:pRg st="19" end="19"/>
                                            </p:txEl>
                                          </p:spTgt>
                                        </p:tgtEl>
                                        <p:attrNameLst>
                                          <p:attrName>ppt_x</p:attrName>
                                        </p:attrNameLst>
                                      </p:cBhvr>
                                      <p:tavLst>
                                        <p:tav tm="0">
                                          <p:val>
                                            <p:strVal val="#ppt_x"/>
                                          </p:val>
                                        </p:tav>
                                        <p:tav tm="100000">
                                          <p:val>
                                            <p:strVal val="#ppt_x"/>
                                          </p:val>
                                        </p:tav>
                                      </p:tavLst>
                                    </p:anim>
                                    <p:anim calcmode="lin" valueType="num">
                                      <p:cBhvr>
                                        <p:cTn id="114" dur="1000" fill="hold"/>
                                        <p:tgtEl>
                                          <p:spTgt spid="3">
                                            <p:txEl>
                                              <p:pRg st="19" end="19"/>
                                            </p:txEl>
                                          </p:spTgt>
                                        </p:tgtEl>
                                        <p:attrNameLst>
                                          <p:attrName>ppt_y</p:attrName>
                                        </p:attrNameLst>
                                      </p:cBhvr>
                                      <p:tavLst>
                                        <p:tav tm="0">
                                          <p:val>
                                            <p:strVal val="#ppt_y+.1"/>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42" presetClass="entr" presetSubtype="0" fill="hold" nodeType="clickEffect">
                                  <p:stCondLst>
                                    <p:cond delay="0"/>
                                  </p:stCondLst>
                                  <p:childTnLst>
                                    <p:set>
                                      <p:cBhvr>
                                        <p:cTn id="118" dur="1" fill="hold">
                                          <p:stCondLst>
                                            <p:cond delay="0"/>
                                          </p:stCondLst>
                                        </p:cTn>
                                        <p:tgtEl>
                                          <p:spTgt spid="3">
                                            <p:txEl>
                                              <p:pRg st="20" end="20"/>
                                            </p:txEl>
                                          </p:spTgt>
                                        </p:tgtEl>
                                        <p:attrNameLst>
                                          <p:attrName>style.visibility</p:attrName>
                                        </p:attrNameLst>
                                      </p:cBhvr>
                                      <p:to>
                                        <p:strVal val="visible"/>
                                      </p:to>
                                    </p:set>
                                    <p:animEffect transition="in" filter="fade">
                                      <p:cBhvr>
                                        <p:cTn id="119" dur="1000"/>
                                        <p:tgtEl>
                                          <p:spTgt spid="3">
                                            <p:txEl>
                                              <p:pRg st="20" end="20"/>
                                            </p:txEl>
                                          </p:spTgt>
                                        </p:tgtEl>
                                      </p:cBhvr>
                                    </p:animEffect>
                                    <p:anim calcmode="lin" valueType="num">
                                      <p:cBhvr>
                                        <p:cTn id="120" dur="1000" fill="hold"/>
                                        <p:tgtEl>
                                          <p:spTgt spid="3">
                                            <p:txEl>
                                              <p:pRg st="20" end="20"/>
                                            </p:txEl>
                                          </p:spTgt>
                                        </p:tgtEl>
                                        <p:attrNameLst>
                                          <p:attrName>ppt_x</p:attrName>
                                        </p:attrNameLst>
                                      </p:cBhvr>
                                      <p:tavLst>
                                        <p:tav tm="0">
                                          <p:val>
                                            <p:strVal val="#ppt_x"/>
                                          </p:val>
                                        </p:tav>
                                        <p:tav tm="100000">
                                          <p:val>
                                            <p:strVal val="#ppt_x"/>
                                          </p:val>
                                        </p:tav>
                                      </p:tavLst>
                                    </p:anim>
                                    <p:anim calcmode="lin" valueType="num">
                                      <p:cBhvr>
                                        <p:cTn id="121" dur="1000" fill="hold"/>
                                        <p:tgtEl>
                                          <p:spTgt spid="3">
                                            <p:txEl>
                                              <p:pRg st="20" end="20"/>
                                            </p:txEl>
                                          </p:spTgt>
                                        </p:tgtEl>
                                        <p:attrNameLst>
                                          <p:attrName>ppt_y</p:attrName>
                                        </p:attrNameLst>
                                      </p:cBhvr>
                                      <p:tavLst>
                                        <p:tav tm="0">
                                          <p:val>
                                            <p:strVal val="#ppt_y+.1"/>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42" presetClass="entr" presetSubtype="0" fill="hold" nodeType="clickEffect">
                                  <p:stCondLst>
                                    <p:cond delay="0"/>
                                  </p:stCondLst>
                                  <p:childTnLst>
                                    <p:set>
                                      <p:cBhvr>
                                        <p:cTn id="125" dur="1" fill="hold">
                                          <p:stCondLst>
                                            <p:cond delay="0"/>
                                          </p:stCondLst>
                                        </p:cTn>
                                        <p:tgtEl>
                                          <p:spTgt spid="3">
                                            <p:txEl>
                                              <p:pRg st="21" end="21"/>
                                            </p:txEl>
                                          </p:spTgt>
                                        </p:tgtEl>
                                        <p:attrNameLst>
                                          <p:attrName>style.visibility</p:attrName>
                                        </p:attrNameLst>
                                      </p:cBhvr>
                                      <p:to>
                                        <p:strVal val="visible"/>
                                      </p:to>
                                    </p:set>
                                    <p:animEffect transition="in" filter="fade">
                                      <p:cBhvr>
                                        <p:cTn id="126" dur="1000"/>
                                        <p:tgtEl>
                                          <p:spTgt spid="3">
                                            <p:txEl>
                                              <p:pRg st="21" end="21"/>
                                            </p:txEl>
                                          </p:spTgt>
                                        </p:tgtEl>
                                      </p:cBhvr>
                                    </p:animEffect>
                                    <p:anim calcmode="lin" valueType="num">
                                      <p:cBhvr>
                                        <p:cTn id="127" dur="1000" fill="hold"/>
                                        <p:tgtEl>
                                          <p:spTgt spid="3">
                                            <p:txEl>
                                              <p:pRg st="21" end="21"/>
                                            </p:txEl>
                                          </p:spTgt>
                                        </p:tgtEl>
                                        <p:attrNameLst>
                                          <p:attrName>ppt_x</p:attrName>
                                        </p:attrNameLst>
                                      </p:cBhvr>
                                      <p:tavLst>
                                        <p:tav tm="0">
                                          <p:val>
                                            <p:strVal val="#ppt_x"/>
                                          </p:val>
                                        </p:tav>
                                        <p:tav tm="100000">
                                          <p:val>
                                            <p:strVal val="#ppt_x"/>
                                          </p:val>
                                        </p:tav>
                                      </p:tavLst>
                                    </p:anim>
                                    <p:anim calcmode="lin" valueType="num">
                                      <p:cBhvr>
                                        <p:cTn id="128" dur="1000" fill="hold"/>
                                        <p:tgtEl>
                                          <p:spTgt spid="3">
                                            <p:txEl>
                                              <p:pRg st="21" end="2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7467600" cy="1143000"/>
          </a:xfrm>
        </p:spPr>
        <p:txBody>
          <a:bodyPr>
            <a:normAutofit fontScale="90000"/>
          </a:bodyPr>
          <a:lstStyle/>
          <a:p>
            <a:pPr eaLnBrk="1" hangingPunct="1">
              <a:defRPr/>
            </a:pPr>
            <a:r>
              <a:rPr lang="en-US" b="1" dirty="0" smtClean="0">
                <a:ln w="18415" cmpd="sng">
                  <a:noFill/>
                  <a:prstDash val="solid"/>
                </a:ln>
                <a:solidFill>
                  <a:srgbClr val="0000FF"/>
                </a:solidFill>
                <a:effectLst>
                  <a:outerShdw blurRad="63500" dir="3600000" algn="tl" rotWithShape="0">
                    <a:srgbClr val="000000">
                      <a:alpha val="70000"/>
                    </a:srgbClr>
                  </a:outerShdw>
                </a:effectLst>
              </a:rPr>
              <a:t>Check list for 1</a:t>
            </a:r>
            <a:r>
              <a:rPr lang="en-US" b="1" baseline="30000" dirty="0" smtClean="0">
                <a:ln w="18415" cmpd="sng">
                  <a:noFill/>
                  <a:prstDash val="solid"/>
                </a:ln>
                <a:solidFill>
                  <a:srgbClr val="0000FF"/>
                </a:solidFill>
                <a:effectLst>
                  <a:outerShdw blurRad="63500" dir="3600000" algn="tl" rotWithShape="0">
                    <a:srgbClr val="000000">
                      <a:alpha val="70000"/>
                    </a:srgbClr>
                  </a:outerShdw>
                </a:effectLst>
              </a:rPr>
              <a:t>st</a:t>
            </a:r>
            <a:r>
              <a:rPr lang="en-US" b="1" dirty="0" smtClean="0">
                <a:ln w="18415" cmpd="sng">
                  <a:noFill/>
                  <a:prstDash val="solid"/>
                </a:ln>
                <a:solidFill>
                  <a:srgbClr val="0000FF"/>
                </a:solidFill>
                <a:effectLst>
                  <a:outerShdw blurRad="63500" dir="3600000" algn="tl" rotWithShape="0">
                    <a:srgbClr val="000000">
                      <a:alpha val="70000"/>
                    </a:srgbClr>
                  </a:outerShdw>
                </a:effectLst>
              </a:rPr>
              <a:t> postoperative assessment </a:t>
            </a:r>
            <a:endParaRPr lang="ar-SA" b="1" dirty="0">
              <a:ln w="18415" cmpd="sng">
                <a:noFill/>
                <a:prstDash val="solid"/>
              </a:ln>
              <a:solidFill>
                <a:srgbClr val="0000FF"/>
              </a:solidFill>
              <a:effectLst>
                <a:outerShdw blurRad="63500" dir="3600000" algn="tl" rotWithShape="0">
                  <a:srgbClr val="000000">
                    <a:alpha val="70000"/>
                  </a:srgbClr>
                </a:outerShdw>
              </a:effectLst>
            </a:endParaRPr>
          </a:p>
        </p:txBody>
      </p:sp>
      <p:sp>
        <p:nvSpPr>
          <p:cNvPr id="3" name="Content Placeholder 2"/>
          <p:cNvSpPr>
            <a:spLocks noGrp="1"/>
          </p:cNvSpPr>
          <p:nvPr>
            <p:ph idx="4294967295"/>
          </p:nvPr>
        </p:nvSpPr>
        <p:spPr>
          <a:xfrm>
            <a:off x="0" y="1600200"/>
            <a:ext cx="7467600" cy="4525963"/>
          </a:xfrm>
        </p:spPr>
        <p:txBody>
          <a:bodyPr>
            <a:normAutofit/>
          </a:bodyPr>
          <a:lstStyle/>
          <a:p>
            <a:pPr algn="l" rtl="0" eaLnBrk="1" hangingPunct="1">
              <a:defRPr/>
            </a:pPr>
            <a:r>
              <a:rPr lang="en-US" dirty="0" smtClean="0">
                <a:solidFill>
                  <a:srgbClr val="FFC000"/>
                </a:solidFill>
              </a:rPr>
              <a:t>Intraoperative Hx &amp;postoperative instructions:</a:t>
            </a:r>
          </a:p>
          <a:p>
            <a:pPr algn="l" rtl="0" eaLnBrk="1" hangingPunct="1">
              <a:buFont typeface="Wingdings" pitchFamily="2" charset="2"/>
              <a:buChar char="ü"/>
              <a:defRPr/>
            </a:pPr>
            <a:r>
              <a:rPr lang="en-US" sz="2800" dirty="0" smtClean="0">
                <a:solidFill>
                  <a:srgbClr val="FFFFFF"/>
                </a:solidFill>
              </a:rPr>
              <a:t>Past medical Hx</a:t>
            </a:r>
          </a:p>
          <a:p>
            <a:pPr algn="l" rtl="0" eaLnBrk="1" hangingPunct="1">
              <a:buFont typeface="Wingdings" pitchFamily="2" charset="2"/>
              <a:buChar char="ü"/>
              <a:defRPr/>
            </a:pPr>
            <a:r>
              <a:rPr lang="en-US" sz="2800" dirty="0" smtClean="0">
                <a:solidFill>
                  <a:srgbClr val="FFFFFF"/>
                </a:solidFill>
              </a:rPr>
              <a:t>Medications</a:t>
            </a:r>
          </a:p>
          <a:p>
            <a:pPr algn="l" rtl="0" eaLnBrk="1" hangingPunct="1">
              <a:buFont typeface="Wingdings" pitchFamily="2" charset="2"/>
              <a:buChar char="ü"/>
              <a:defRPr/>
            </a:pPr>
            <a:r>
              <a:rPr lang="en-US" sz="2800" dirty="0" smtClean="0">
                <a:solidFill>
                  <a:srgbClr val="FFFFFF"/>
                </a:solidFill>
              </a:rPr>
              <a:t>Allergies</a:t>
            </a:r>
          </a:p>
          <a:p>
            <a:pPr algn="l" rtl="0" eaLnBrk="1" hangingPunct="1">
              <a:buFont typeface="Wingdings" pitchFamily="2" charset="2"/>
              <a:buChar char="ü"/>
              <a:defRPr/>
            </a:pPr>
            <a:r>
              <a:rPr lang="en-US" sz="2800" dirty="0" smtClean="0">
                <a:solidFill>
                  <a:srgbClr val="FFFFFF"/>
                </a:solidFill>
              </a:rPr>
              <a:t>Intraoperative complications</a:t>
            </a:r>
          </a:p>
          <a:p>
            <a:pPr algn="l" rtl="0" eaLnBrk="1" hangingPunct="1">
              <a:buFont typeface="Wingdings" pitchFamily="2" charset="2"/>
              <a:buChar char="ü"/>
              <a:defRPr/>
            </a:pPr>
            <a:r>
              <a:rPr lang="en-US" sz="2800" dirty="0" smtClean="0">
                <a:solidFill>
                  <a:srgbClr val="FFFFFF"/>
                </a:solidFill>
              </a:rPr>
              <a:t>Postoperative instructions</a:t>
            </a:r>
          </a:p>
          <a:p>
            <a:pPr algn="l" rtl="0" eaLnBrk="1" hangingPunct="1">
              <a:buFont typeface="Wingdings" pitchFamily="2" charset="2"/>
              <a:buChar char="ü"/>
              <a:defRPr/>
            </a:pPr>
            <a:r>
              <a:rPr lang="en-US" sz="2800" dirty="0" smtClean="0">
                <a:solidFill>
                  <a:srgbClr val="FFFFFF"/>
                </a:solidFill>
              </a:rPr>
              <a:t>Recommended Rx &amp; prophylaxis</a:t>
            </a:r>
          </a:p>
          <a:p>
            <a:pPr algn="l" rtl="0" eaLnBrk="1" hangingPunct="1">
              <a:buFont typeface="Wingdings" pitchFamily="2" charset="2"/>
              <a:buNone/>
              <a:defRPr/>
            </a:pPr>
            <a:endParaRPr lang="en-US" sz="2400" dirty="0" smtClean="0"/>
          </a:p>
          <a:p>
            <a:pPr algn="l" rtl="0" eaLnBrk="1" hangingPunct="1">
              <a:buFont typeface="Wingdings" pitchFamily="2" charset="2"/>
              <a:buChar char="ü"/>
              <a:defRPr/>
            </a:pPr>
            <a:endParaRPr lang="ar-SA" sz="2400" dirty="0" smtClean="0"/>
          </a:p>
        </p:txBody>
      </p:sp>
    </p:spTree>
    <p:extLst>
      <p:ext uri="{BB962C8B-B14F-4D97-AF65-F5344CB8AC3E}">
        <p14:creationId xmlns:p14="http://schemas.microsoft.com/office/powerpoint/2010/main" val="2301584948"/>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1000"/>
                                        <p:tgtEl>
                                          <p:spTgt spid="3">
                                            <p:txEl>
                                              <p:pRg st="4" end="4"/>
                                            </p:txEl>
                                          </p:spTgt>
                                        </p:tgtEl>
                                      </p:cBhvr>
                                    </p:animEffect>
                                    <p:anim calcmode="lin" valueType="num">
                                      <p:cBhvr>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1000"/>
                                        <p:tgtEl>
                                          <p:spTgt spid="3">
                                            <p:txEl>
                                              <p:pRg st="5" end="5"/>
                                            </p:txEl>
                                          </p:spTgt>
                                        </p:tgtEl>
                                      </p:cBhvr>
                                    </p:animEffect>
                                    <p:anim calcmode="lin" valueType="num">
                                      <p:cBhvr>
                                        <p:cTn id="4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Effect transition="in" filter="fade">
                                      <p:cBhvr>
                                        <p:cTn id="46" dur="1000"/>
                                        <p:tgtEl>
                                          <p:spTgt spid="3">
                                            <p:txEl>
                                              <p:pRg st="6" end="6"/>
                                            </p:txEl>
                                          </p:spTgt>
                                        </p:tgtEl>
                                      </p:cBhvr>
                                    </p:animEffect>
                                    <p:anim calcmode="lin" valueType="num">
                                      <p:cBhvr>
                                        <p:cTn id="4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42875"/>
            <a:ext cx="8229600" cy="1143000"/>
          </a:xfrm>
        </p:spPr>
        <p:txBody>
          <a:bodyPr>
            <a:normAutofit/>
          </a:bodyPr>
          <a:lstStyle/>
          <a:p>
            <a:r>
              <a:rPr lang="en-US" dirty="0" smtClean="0">
                <a:solidFill>
                  <a:srgbClr val="FFC000"/>
                </a:solidFill>
                <a:latin typeface="Arial" pitchFamily="34" charset="0"/>
                <a:cs typeface="Arial" pitchFamily="34" charset="0"/>
              </a:rPr>
              <a:t>Wound Complications</a:t>
            </a:r>
            <a:endParaRPr lang="ar-SA" dirty="0">
              <a:solidFill>
                <a:srgbClr val="FFC000"/>
              </a:solidFill>
              <a:latin typeface="Arial" pitchFamily="34" charset="0"/>
              <a:cs typeface="Arial" pitchFamily="34" charset="0"/>
            </a:endParaRPr>
          </a:p>
        </p:txBody>
      </p:sp>
      <p:sp>
        <p:nvSpPr>
          <p:cNvPr id="3" name="Content Placeholder 2"/>
          <p:cNvSpPr>
            <a:spLocks noGrp="1"/>
          </p:cNvSpPr>
          <p:nvPr>
            <p:ph idx="4294967295"/>
          </p:nvPr>
        </p:nvSpPr>
        <p:spPr>
          <a:xfrm>
            <a:off x="0" y="1219200"/>
            <a:ext cx="8991600" cy="5192713"/>
          </a:xfrm>
        </p:spPr>
        <p:txBody>
          <a:bodyPr>
            <a:normAutofit/>
          </a:bodyPr>
          <a:lstStyle/>
          <a:p>
            <a:pPr algn="l" rtl="0"/>
            <a:endParaRPr lang="en-US" sz="2800" dirty="0" smtClean="0">
              <a:solidFill>
                <a:schemeClr val="tx1">
                  <a:lumMod val="65000"/>
                  <a:lumOff val="35000"/>
                </a:schemeClr>
              </a:solidFill>
            </a:endParaRPr>
          </a:p>
          <a:p>
            <a:pPr algn="l" rtl="0"/>
            <a:endParaRPr lang="en-US" sz="2800" dirty="0" smtClean="0"/>
          </a:p>
          <a:p>
            <a:pPr algn="l" rtl="0"/>
            <a:r>
              <a:rPr lang="en-US" sz="2800" dirty="0" smtClean="0">
                <a:solidFill>
                  <a:srgbClr val="FFFF00"/>
                </a:solidFill>
                <a:latin typeface="Arial Rounded MT Bold" pitchFamily="34" charset="0"/>
              </a:rPr>
              <a:t>2-Hematoma</a:t>
            </a:r>
          </a:p>
          <a:p>
            <a:pPr algn="l" rtl="0">
              <a:buNone/>
            </a:pPr>
            <a:r>
              <a:rPr lang="en-US" sz="2000" dirty="0" smtClean="0"/>
              <a:t>Localized collection of blood.</a:t>
            </a:r>
          </a:p>
          <a:p>
            <a:pPr algn="l" rtl="0">
              <a:buNone/>
            </a:pPr>
            <a:r>
              <a:rPr lang="en-US" sz="2000" dirty="0" smtClean="0"/>
              <a:t>Treatment :</a:t>
            </a:r>
          </a:p>
          <a:p>
            <a:pPr algn="l" rtl="0">
              <a:buNone/>
            </a:pPr>
            <a:r>
              <a:rPr lang="en-US" sz="2000" dirty="0" smtClean="0"/>
              <a:t>Small hematoma : spontaneously absorbed</a:t>
            </a:r>
          </a:p>
          <a:p>
            <a:pPr algn="l" rtl="0">
              <a:buNone/>
            </a:pPr>
            <a:r>
              <a:rPr lang="en-US" sz="2000" dirty="0" smtClean="0"/>
              <a:t>Large hematoma : may required drainage</a:t>
            </a:r>
            <a:endParaRPr lang="en-US" sz="2000" dirty="0"/>
          </a:p>
          <a:p>
            <a:pPr algn="l" rtl="0"/>
            <a:endParaRPr lang="en-US" sz="2800" dirty="0" smtClean="0">
              <a:solidFill>
                <a:schemeClr val="tx1">
                  <a:lumMod val="65000"/>
                  <a:lumOff val="35000"/>
                </a:schemeClr>
              </a:solidFill>
            </a:endParaRPr>
          </a:p>
          <a:p>
            <a:pPr algn="l" rtl="0">
              <a:buNone/>
            </a:pPr>
            <a:r>
              <a:rPr lang="en-US" sz="2800" dirty="0" smtClean="0"/>
              <a:t>    </a:t>
            </a:r>
            <a:endParaRPr lang="ar-SA" sz="2800" dirty="0"/>
          </a:p>
        </p:txBody>
      </p:sp>
    </p:spTree>
    <p:extLst>
      <p:ext uri="{BB962C8B-B14F-4D97-AF65-F5344CB8AC3E}">
        <p14:creationId xmlns:p14="http://schemas.microsoft.com/office/powerpoint/2010/main" val="1503118813"/>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descr="hema.jpg"/>
          <p:cNvPicPr>
            <a:picLocks noGrp="1" noChangeAspect="1"/>
          </p:cNvPicPr>
          <p:nvPr>
            <p:ph idx="4294967295"/>
          </p:nvPr>
        </p:nvPicPr>
        <p:blipFill>
          <a:blip r:embed="rId2" cstate="print"/>
          <a:stretch>
            <a:fillRect/>
          </a:stretch>
        </p:blipFill>
        <p:spPr>
          <a:xfrm>
            <a:off x="762000" y="838200"/>
            <a:ext cx="7391400" cy="5257800"/>
          </a:xfrm>
        </p:spPr>
      </p:pic>
    </p:spTree>
    <p:extLst>
      <p:ext uri="{BB962C8B-B14F-4D97-AF65-F5344CB8AC3E}">
        <p14:creationId xmlns:p14="http://schemas.microsoft.com/office/powerpoint/2010/main" val="2098072192"/>
      </p:ext>
    </p:extLst>
  </p:cSld>
  <p:clrMapOvr>
    <a:masterClrMapping/>
  </p:clrMapOvr>
  <p:transition spd="med">
    <p:cover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9144000" cy="6356350"/>
          </a:xfrm>
        </p:spPr>
        <p:txBody>
          <a:bodyPr>
            <a:normAutofit lnSpcReduction="10000"/>
          </a:bodyPr>
          <a:lstStyle/>
          <a:p>
            <a:pPr algn="l" rtl="0"/>
            <a:r>
              <a:rPr lang="en-US" dirty="0" smtClean="0">
                <a:solidFill>
                  <a:srgbClr val="FFC000"/>
                </a:solidFill>
              </a:rPr>
              <a:t>3-Seroma</a:t>
            </a:r>
          </a:p>
          <a:p>
            <a:pPr algn="l" rtl="0">
              <a:buNone/>
            </a:pPr>
            <a:r>
              <a:rPr lang="en-US" sz="2200" dirty="0" smtClean="0"/>
              <a:t>Localized collection of serous fluid.</a:t>
            </a:r>
          </a:p>
          <a:p>
            <a:pPr algn="l" rtl="0">
              <a:buNone/>
            </a:pPr>
            <a:r>
              <a:rPr lang="en-US" sz="2200" dirty="0" smtClean="0"/>
              <a:t>Common sites : breast and abdominal surgery </a:t>
            </a:r>
          </a:p>
          <a:p>
            <a:pPr algn="l" rtl="0">
              <a:buNone/>
            </a:pPr>
            <a:r>
              <a:rPr lang="en-US" sz="2200" dirty="0" smtClean="0"/>
              <a:t>Treatment </a:t>
            </a:r>
          </a:p>
          <a:p>
            <a:pPr algn="l" rtl="0">
              <a:buNone/>
            </a:pPr>
            <a:r>
              <a:rPr lang="en-US" sz="1800" dirty="0" smtClean="0"/>
              <a:t>Small  </a:t>
            </a:r>
            <a:r>
              <a:rPr lang="en-US" sz="1800" dirty="0" err="1" smtClean="0"/>
              <a:t>seroma</a:t>
            </a:r>
            <a:r>
              <a:rPr lang="en-US" sz="1800" dirty="0" smtClean="0"/>
              <a:t> : spontaneously absorbed</a:t>
            </a:r>
          </a:p>
          <a:p>
            <a:pPr algn="l" rtl="0">
              <a:buNone/>
            </a:pPr>
            <a:r>
              <a:rPr lang="en-US" sz="1800" dirty="0" smtClean="0"/>
              <a:t>Large </a:t>
            </a:r>
            <a:r>
              <a:rPr lang="en-US" sz="1800" dirty="0" err="1" smtClean="0"/>
              <a:t>seroma</a:t>
            </a:r>
            <a:r>
              <a:rPr lang="en-US" sz="1800" dirty="0" smtClean="0"/>
              <a:t> : may required drainage</a:t>
            </a:r>
          </a:p>
          <a:p>
            <a:pPr algn="l" rtl="0"/>
            <a:r>
              <a:rPr lang="en-US" dirty="0" smtClean="0">
                <a:solidFill>
                  <a:srgbClr val="FFC000"/>
                </a:solidFill>
              </a:rPr>
              <a:t>4</a:t>
            </a:r>
            <a:r>
              <a:rPr lang="en-US" sz="2800" dirty="0" smtClean="0">
                <a:solidFill>
                  <a:srgbClr val="FFC000"/>
                </a:solidFill>
              </a:rPr>
              <a:t>-incisional hernia</a:t>
            </a:r>
          </a:p>
          <a:p>
            <a:pPr algn="l" rtl="0">
              <a:buNone/>
            </a:pPr>
            <a:r>
              <a:rPr lang="en-US" sz="2200" dirty="0" smtClean="0"/>
              <a:t>10 %</a:t>
            </a:r>
          </a:p>
          <a:p>
            <a:pPr algn="l" rtl="0">
              <a:buNone/>
            </a:pPr>
            <a:endParaRPr lang="en-US" sz="2200" dirty="0" smtClean="0"/>
          </a:p>
          <a:p>
            <a:pPr algn="l" rtl="0">
              <a:buNone/>
            </a:pPr>
            <a:r>
              <a:rPr lang="en-US" sz="2200" dirty="0" smtClean="0"/>
              <a:t>Risk Factors: chronic cough , and causes of </a:t>
            </a:r>
          </a:p>
          <a:p>
            <a:pPr algn="l" rtl="0">
              <a:buNone/>
            </a:pPr>
            <a:r>
              <a:rPr lang="en-US" sz="2200" dirty="0" smtClean="0"/>
              <a:t>Increase abdominal pressure like lifting </a:t>
            </a:r>
          </a:p>
          <a:p>
            <a:pPr algn="l" rtl="0">
              <a:buNone/>
            </a:pPr>
            <a:r>
              <a:rPr lang="en-US" sz="2200" dirty="0" smtClean="0"/>
              <a:t>Heavy object …etc</a:t>
            </a:r>
          </a:p>
          <a:p>
            <a:pPr algn="l" rtl="0">
              <a:buNone/>
            </a:pPr>
            <a:endParaRPr lang="en-US" sz="2200" dirty="0" smtClean="0"/>
          </a:p>
          <a:p>
            <a:pPr algn="l" rtl="0">
              <a:buNone/>
            </a:pPr>
            <a:r>
              <a:rPr lang="en-US" sz="2200" dirty="0" smtClean="0"/>
              <a:t>Treatment :</a:t>
            </a:r>
          </a:p>
          <a:p>
            <a:pPr algn="l" rtl="0">
              <a:buNone/>
            </a:pPr>
            <a:r>
              <a:rPr lang="en-US" sz="2200" dirty="0" err="1" smtClean="0"/>
              <a:t>Herniorrhaphy</a:t>
            </a:r>
            <a:endParaRPr lang="en-US" sz="2200" dirty="0" smtClean="0"/>
          </a:p>
          <a:p>
            <a:pPr algn="l" rtl="0">
              <a:buNone/>
            </a:pPr>
            <a:r>
              <a:rPr lang="en-US" sz="2200" dirty="0" err="1" smtClean="0"/>
              <a:t>Hernioplasty</a:t>
            </a:r>
            <a:r>
              <a:rPr lang="en-US" sz="2200" dirty="0" smtClean="0"/>
              <a:t> ( with mesh)</a:t>
            </a:r>
          </a:p>
          <a:p>
            <a:pPr algn="l" rtl="0"/>
            <a:endParaRPr lang="en-US" dirty="0"/>
          </a:p>
        </p:txBody>
      </p:sp>
      <p:pic>
        <p:nvPicPr>
          <p:cNvPr id="4" name="Picture 3" descr="Seroma-Drainage.jpg"/>
          <p:cNvPicPr>
            <a:picLocks noChangeAspect="1"/>
          </p:cNvPicPr>
          <p:nvPr/>
        </p:nvPicPr>
        <p:blipFill>
          <a:blip r:embed="rId3" cstate="print"/>
          <a:stretch>
            <a:fillRect/>
          </a:stretch>
        </p:blipFill>
        <p:spPr>
          <a:xfrm>
            <a:off x="5436096" y="2492896"/>
            <a:ext cx="3243431" cy="2552700"/>
          </a:xfrm>
          <a:prstGeom prst="rect">
            <a:avLst/>
          </a:prstGeom>
        </p:spPr>
      </p:pic>
    </p:spTree>
    <p:extLst>
      <p:ext uri="{BB962C8B-B14F-4D97-AF65-F5344CB8AC3E}">
        <p14:creationId xmlns:p14="http://schemas.microsoft.com/office/powerpoint/2010/main" val="1473806162"/>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anim calcmode="lin" valueType="num">
                                      <p:cBhvr>
                                        <p:cTn id="3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Effect transition="in" filter="fade">
                                      <p:cBhvr>
                                        <p:cTn id="49" dur="1000"/>
                                        <p:tgtEl>
                                          <p:spTgt spid="3">
                                            <p:txEl>
                                              <p:pRg st="9" end="9"/>
                                            </p:txEl>
                                          </p:spTgt>
                                        </p:tgtEl>
                                      </p:cBhvr>
                                    </p:animEffect>
                                    <p:anim calcmode="lin" valueType="num">
                                      <p:cBhvr>
                                        <p:cTn id="50"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10" end="10"/>
                                            </p:txEl>
                                          </p:spTgt>
                                        </p:tgtEl>
                                        <p:attrNameLst>
                                          <p:attrName>style.visibility</p:attrName>
                                        </p:attrNameLst>
                                      </p:cBhvr>
                                      <p:to>
                                        <p:strVal val="visible"/>
                                      </p:to>
                                    </p:set>
                                    <p:animEffect transition="in" filter="fade">
                                      <p:cBhvr>
                                        <p:cTn id="56" dur="1000"/>
                                        <p:tgtEl>
                                          <p:spTgt spid="3">
                                            <p:txEl>
                                              <p:pRg st="10" end="10"/>
                                            </p:txEl>
                                          </p:spTgt>
                                        </p:tgtEl>
                                      </p:cBhvr>
                                    </p:animEffect>
                                    <p:anim calcmode="lin" valueType="num">
                                      <p:cBhvr>
                                        <p:cTn id="57"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11" end="11"/>
                                            </p:txEl>
                                          </p:spTgt>
                                        </p:tgtEl>
                                        <p:attrNameLst>
                                          <p:attrName>style.visibility</p:attrName>
                                        </p:attrNameLst>
                                      </p:cBhvr>
                                      <p:to>
                                        <p:strVal val="visible"/>
                                      </p:to>
                                    </p:set>
                                    <p:animEffect transition="in" filter="fade">
                                      <p:cBhvr>
                                        <p:cTn id="63" dur="1000"/>
                                        <p:tgtEl>
                                          <p:spTgt spid="3">
                                            <p:txEl>
                                              <p:pRg st="11" end="11"/>
                                            </p:txEl>
                                          </p:spTgt>
                                        </p:tgtEl>
                                      </p:cBhvr>
                                    </p:animEffect>
                                    <p:anim calcmode="lin" valueType="num">
                                      <p:cBhvr>
                                        <p:cTn id="64"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3">
                                            <p:txEl>
                                              <p:pRg st="13" end="13"/>
                                            </p:txEl>
                                          </p:spTgt>
                                        </p:tgtEl>
                                        <p:attrNameLst>
                                          <p:attrName>style.visibility</p:attrName>
                                        </p:attrNameLst>
                                      </p:cBhvr>
                                      <p:to>
                                        <p:strVal val="visible"/>
                                      </p:to>
                                    </p:set>
                                    <p:animEffect transition="in" filter="fade">
                                      <p:cBhvr>
                                        <p:cTn id="70" dur="1000"/>
                                        <p:tgtEl>
                                          <p:spTgt spid="3">
                                            <p:txEl>
                                              <p:pRg st="13" end="13"/>
                                            </p:txEl>
                                          </p:spTgt>
                                        </p:tgtEl>
                                      </p:cBhvr>
                                    </p:animEffect>
                                    <p:anim calcmode="lin" valueType="num">
                                      <p:cBhvr>
                                        <p:cTn id="71"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3">
                                            <p:txEl>
                                              <p:pRg st="14" end="14"/>
                                            </p:txEl>
                                          </p:spTgt>
                                        </p:tgtEl>
                                        <p:attrNameLst>
                                          <p:attrName>style.visibility</p:attrName>
                                        </p:attrNameLst>
                                      </p:cBhvr>
                                      <p:to>
                                        <p:strVal val="visible"/>
                                      </p:to>
                                    </p:set>
                                    <p:animEffect transition="in" filter="fade">
                                      <p:cBhvr>
                                        <p:cTn id="77" dur="1000"/>
                                        <p:tgtEl>
                                          <p:spTgt spid="3">
                                            <p:txEl>
                                              <p:pRg st="14" end="14"/>
                                            </p:txEl>
                                          </p:spTgt>
                                        </p:tgtEl>
                                      </p:cBhvr>
                                    </p:animEffect>
                                    <p:anim calcmode="lin" valueType="num">
                                      <p:cBhvr>
                                        <p:cTn id="78"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4" end="14"/>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3">
                                            <p:txEl>
                                              <p:pRg st="15" end="15"/>
                                            </p:txEl>
                                          </p:spTgt>
                                        </p:tgtEl>
                                        <p:attrNameLst>
                                          <p:attrName>style.visibility</p:attrName>
                                        </p:attrNameLst>
                                      </p:cBhvr>
                                      <p:to>
                                        <p:strVal val="visible"/>
                                      </p:to>
                                    </p:set>
                                    <p:animEffect transition="in" filter="fade">
                                      <p:cBhvr>
                                        <p:cTn id="84" dur="1000"/>
                                        <p:tgtEl>
                                          <p:spTgt spid="3">
                                            <p:txEl>
                                              <p:pRg st="15" end="15"/>
                                            </p:txEl>
                                          </p:spTgt>
                                        </p:tgtEl>
                                      </p:cBhvr>
                                    </p:animEffect>
                                    <p:anim calcmode="lin" valueType="num">
                                      <p:cBhvr>
                                        <p:cTn id="85" dur="1000" fill="hold"/>
                                        <p:tgtEl>
                                          <p:spTgt spid="3">
                                            <p:txEl>
                                              <p:pRg st="15" end="15"/>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5" end="1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incisional_hernia.jpg"/>
          <p:cNvPicPr>
            <a:picLocks noChangeAspect="1"/>
          </p:cNvPicPr>
          <p:nvPr/>
        </p:nvPicPr>
        <p:blipFill>
          <a:blip r:embed="rId2" cstate="print"/>
          <a:stretch>
            <a:fillRect/>
          </a:stretch>
        </p:blipFill>
        <p:spPr>
          <a:xfrm>
            <a:off x="685800" y="304800"/>
            <a:ext cx="8001000" cy="5715000"/>
          </a:xfrm>
          <a:prstGeom prst="rect">
            <a:avLst/>
          </a:prstGeom>
        </p:spPr>
      </p:pic>
    </p:spTree>
    <p:extLst>
      <p:ext uri="{BB962C8B-B14F-4D97-AF65-F5344CB8AC3E}">
        <p14:creationId xmlns:p14="http://schemas.microsoft.com/office/powerpoint/2010/main" val="153191858"/>
      </p:ext>
    </p:extLst>
  </p:cSld>
  <p:clrMapOvr>
    <a:masterClrMapping/>
  </p:clrMapOvr>
  <p:transition spd="med">
    <p:cover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Title 1"/>
          <p:cNvSpPr>
            <a:spLocks noGrp="1"/>
          </p:cNvSpPr>
          <p:nvPr>
            <p:ph type="title" idx="4294967295"/>
          </p:nvPr>
        </p:nvSpPr>
        <p:spPr>
          <a:xfrm>
            <a:off x="1668439" y="-152400"/>
            <a:ext cx="7467600" cy="1143000"/>
          </a:xfrm>
        </p:spPr>
        <p:txBody>
          <a:bodyPr/>
          <a:lstStyle/>
          <a:p>
            <a:pPr eaLnBrk="1" hangingPunct="1"/>
            <a:r>
              <a:rPr lang="en-US" dirty="0" smtClean="0">
                <a:solidFill>
                  <a:srgbClr val="FFC000"/>
                </a:solidFill>
                <a:latin typeface="Arial Rounded MT Bold" pitchFamily="34" charset="0"/>
                <a:cs typeface="Arial" pitchFamily="34" charset="0"/>
              </a:rPr>
              <a:t>Hypothermia</a:t>
            </a:r>
          </a:p>
        </p:txBody>
      </p:sp>
      <p:sp>
        <p:nvSpPr>
          <p:cNvPr id="17411" name="Content Placeholder 2"/>
          <p:cNvSpPr>
            <a:spLocks noGrp="1"/>
          </p:cNvSpPr>
          <p:nvPr>
            <p:ph idx="4294967295"/>
          </p:nvPr>
        </p:nvSpPr>
        <p:spPr>
          <a:xfrm>
            <a:off x="0" y="1219199"/>
            <a:ext cx="8839200" cy="4935539"/>
          </a:xfrm>
        </p:spPr>
        <p:txBody>
          <a:bodyPr>
            <a:normAutofit/>
          </a:bodyPr>
          <a:lstStyle/>
          <a:p>
            <a:pPr algn="l" rtl="0" eaLnBrk="1" hangingPunct="1">
              <a:lnSpc>
                <a:spcPct val="80000"/>
              </a:lnSpc>
              <a:defRPr/>
            </a:pPr>
            <a:r>
              <a:rPr lang="en-US" sz="2500" dirty="0" smtClean="0">
                <a:solidFill>
                  <a:schemeClr val="bg1">
                    <a:lumMod val="20000"/>
                    <a:lumOff val="80000"/>
                  </a:schemeClr>
                </a:solidFill>
              </a:rPr>
              <a:t>Body temperature below 35° C.</a:t>
            </a:r>
          </a:p>
          <a:p>
            <a:pPr algn="l" rtl="0" eaLnBrk="1" hangingPunct="1">
              <a:lnSpc>
                <a:spcPct val="80000"/>
              </a:lnSpc>
              <a:defRPr/>
            </a:pPr>
            <a:r>
              <a:rPr lang="en-US" sz="2500" dirty="0" smtClean="0">
                <a:solidFill>
                  <a:schemeClr val="bg1">
                    <a:lumMod val="20000"/>
                    <a:lumOff val="80000"/>
                  </a:schemeClr>
                </a:solidFill>
              </a:rPr>
              <a:t>Causes : Trauma, Exposure, Cool Fluids – IV / Irrigation</a:t>
            </a:r>
            <a:endParaRPr lang="en-US" sz="2600" dirty="0" smtClean="0">
              <a:solidFill>
                <a:schemeClr val="bg1">
                  <a:lumMod val="20000"/>
                  <a:lumOff val="80000"/>
                </a:schemeClr>
              </a:solidFill>
            </a:endParaRPr>
          </a:p>
          <a:p>
            <a:pPr algn="l" rtl="0" eaLnBrk="1" hangingPunct="1">
              <a:lnSpc>
                <a:spcPct val="80000"/>
              </a:lnSpc>
              <a:defRPr/>
            </a:pPr>
            <a:r>
              <a:rPr lang="en-US" sz="2500" dirty="0" smtClean="0">
                <a:solidFill>
                  <a:schemeClr val="bg1">
                    <a:lumMod val="20000"/>
                    <a:lumOff val="80000"/>
                  </a:schemeClr>
                </a:solidFill>
              </a:rPr>
              <a:t>Hypothermia could lead to:</a:t>
            </a:r>
          </a:p>
          <a:p>
            <a:pPr lvl="1" algn="l" rtl="0" eaLnBrk="1" hangingPunct="1">
              <a:lnSpc>
                <a:spcPct val="80000"/>
              </a:lnSpc>
              <a:defRPr/>
            </a:pPr>
            <a:r>
              <a:rPr lang="en-US" sz="2200" dirty="0" err="1" smtClean="0">
                <a:solidFill>
                  <a:schemeClr val="bg1">
                    <a:lumMod val="20000"/>
                    <a:lumOff val="80000"/>
                  </a:schemeClr>
                </a:solidFill>
              </a:rPr>
              <a:t>Coagulopathy</a:t>
            </a:r>
            <a:endParaRPr lang="en-US" sz="2200" dirty="0" smtClean="0">
              <a:solidFill>
                <a:schemeClr val="bg1">
                  <a:lumMod val="20000"/>
                  <a:lumOff val="80000"/>
                </a:schemeClr>
              </a:solidFill>
            </a:endParaRPr>
          </a:p>
          <a:p>
            <a:pPr lvl="1" algn="l" rtl="0" eaLnBrk="1" hangingPunct="1">
              <a:lnSpc>
                <a:spcPct val="80000"/>
              </a:lnSpc>
              <a:defRPr/>
            </a:pPr>
            <a:r>
              <a:rPr lang="en-US" sz="2200" dirty="0" smtClean="0">
                <a:solidFill>
                  <a:schemeClr val="bg1">
                    <a:lumMod val="20000"/>
                    <a:lumOff val="80000"/>
                  </a:schemeClr>
                </a:solidFill>
              </a:rPr>
              <a:t>Platelet dysfunction</a:t>
            </a:r>
          </a:p>
          <a:p>
            <a:pPr lvl="1" algn="l" rtl="0">
              <a:lnSpc>
                <a:spcPct val="80000"/>
              </a:lnSpc>
              <a:defRPr/>
            </a:pPr>
            <a:r>
              <a:rPr lang="en-US" sz="2200" dirty="0" smtClean="0">
                <a:solidFill>
                  <a:schemeClr val="bg1">
                    <a:lumMod val="20000"/>
                    <a:lumOff val="80000"/>
                  </a:schemeClr>
                </a:solidFill>
              </a:rPr>
              <a:t>Increased O2 consumption due to shivering</a:t>
            </a:r>
          </a:p>
          <a:p>
            <a:pPr algn="l" rtl="0" eaLnBrk="1" hangingPunct="1">
              <a:lnSpc>
                <a:spcPct val="80000"/>
              </a:lnSpc>
              <a:defRPr/>
            </a:pPr>
            <a:r>
              <a:rPr lang="en-US" sz="2500" dirty="0" smtClean="0">
                <a:solidFill>
                  <a:schemeClr val="bg1">
                    <a:lumMod val="20000"/>
                    <a:lumOff val="80000"/>
                  </a:schemeClr>
                </a:solidFill>
              </a:rPr>
              <a:t>Mild: 32 – 35C </a:t>
            </a:r>
          </a:p>
          <a:p>
            <a:pPr algn="l" rtl="0" eaLnBrk="1" hangingPunct="1">
              <a:lnSpc>
                <a:spcPct val="80000"/>
              </a:lnSpc>
              <a:defRPr/>
            </a:pPr>
            <a:r>
              <a:rPr lang="en-US" sz="2500" dirty="0" smtClean="0">
                <a:solidFill>
                  <a:schemeClr val="bg1">
                    <a:lumMod val="20000"/>
                    <a:lumOff val="80000"/>
                  </a:schemeClr>
                </a:solidFill>
              </a:rPr>
              <a:t>Mod: 28 – 32C </a:t>
            </a:r>
          </a:p>
          <a:p>
            <a:pPr algn="l" rtl="0" eaLnBrk="1" hangingPunct="1">
              <a:lnSpc>
                <a:spcPct val="80000"/>
              </a:lnSpc>
              <a:defRPr/>
            </a:pPr>
            <a:r>
              <a:rPr lang="en-US" sz="2500" dirty="0" smtClean="0">
                <a:solidFill>
                  <a:schemeClr val="bg1">
                    <a:lumMod val="20000"/>
                    <a:lumOff val="80000"/>
                  </a:schemeClr>
                </a:solidFill>
              </a:rPr>
              <a:t>Severe: 25 – 28C </a:t>
            </a:r>
          </a:p>
          <a:p>
            <a:pPr algn="l" rtl="0" eaLnBrk="1" hangingPunct="1">
              <a:lnSpc>
                <a:spcPct val="80000"/>
              </a:lnSpc>
              <a:defRPr/>
            </a:pPr>
            <a:r>
              <a:rPr lang="en-US" sz="2500" dirty="0" smtClean="0">
                <a:solidFill>
                  <a:srgbClr val="FFC000"/>
                </a:solidFill>
              </a:rPr>
              <a:t>Treatment</a:t>
            </a:r>
            <a:r>
              <a:rPr lang="en-US" sz="2500" dirty="0" smtClean="0">
                <a:solidFill>
                  <a:schemeClr val="bg1">
                    <a:lumMod val="20000"/>
                    <a:lumOff val="80000"/>
                  </a:schemeClr>
                </a:solidFill>
              </a:rPr>
              <a:t> with warmers like forced air devices and warm fluids.</a:t>
            </a:r>
          </a:p>
          <a:p>
            <a:pPr algn="l" rtl="0">
              <a:lnSpc>
                <a:spcPct val="80000"/>
              </a:lnSpc>
              <a:defRPr/>
            </a:pPr>
            <a:r>
              <a:rPr lang="en-US" sz="2500" dirty="0" err="1" smtClean="0">
                <a:solidFill>
                  <a:srgbClr val="FFC000"/>
                </a:solidFill>
              </a:rPr>
              <a:t>Meperidine</a:t>
            </a:r>
            <a:r>
              <a:rPr lang="en-US" sz="2500" dirty="0">
                <a:solidFill>
                  <a:srgbClr val="FFC000"/>
                </a:solidFill>
              </a:rPr>
              <a:t> (</a:t>
            </a:r>
            <a:r>
              <a:rPr lang="en-US" sz="2500" dirty="0"/>
              <a:t>opioid analgesic</a:t>
            </a:r>
            <a:r>
              <a:rPr lang="en-US" sz="2500" dirty="0">
                <a:solidFill>
                  <a:srgbClr val="FFC000"/>
                </a:solidFill>
              </a:rPr>
              <a:t>) </a:t>
            </a:r>
            <a:r>
              <a:rPr lang="en-US" sz="2500" dirty="0" smtClean="0">
                <a:solidFill>
                  <a:schemeClr val="bg1">
                    <a:lumMod val="20000"/>
                    <a:lumOff val="80000"/>
                  </a:schemeClr>
                </a:solidFill>
              </a:rPr>
              <a:t>in small doses can be used to stop the shivering.</a:t>
            </a:r>
          </a:p>
        </p:txBody>
      </p:sp>
    </p:spTree>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fade">
                                      <p:cBhvr>
                                        <p:cTn id="7" dur="1000"/>
                                        <p:tgtEl>
                                          <p:spTgt spid="35842"/>
                                        </p:tgtEl>
                                      </p:cBhvr>
                                    </p:animEffect>
                                    <p:anim calcmode="lin" valueType="num">
                                      <p:cBhvr>
                                        <p:cTn id="8" dur="1000" fill="hold"/>
                                        <p:tgtEl>
                                          <p:spTgt spid="35842"/>
                                        </p:tgtEl>
                                        <p:attrNameLst>
                                          <p:attrName>ppt_x</p:attrName>
                                        </p:attrNameLst>
                                      </p:cBhvr>
                                      <p:tavLst>
                                        <p:tav tm="0">
                                          <p:val>
                                            <p:strVal val="#ppt_x"/>
                                          </p:val>
                                        </p:tav>
                                        <p:tav tm="100000">
                                          <p:val>
                                            <p:strVal val="#ppt_x"/>
                                          </p:val>
                                        </p:tav>
                                      </p:tavLst>
                                    </p:anim>
                                    <p:anim calcmode="lin" valueType="num">
                                      <p:cBhvr>
                                        <p:cTn id="9" dur="1000" fill="hold"/>
                                        <p:tgtEl>
                                          <p:spTgt spid="3584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7411">
                                            <p:txEl>
                                              <p:pRg st="0" end="0"/>
                                            </p:txEl>
                                          </p:spTgt>
                                        </p:tgtEl>
                                        <p:attrNameLst>
                                          <p:attrName>style.visibility</p:attrName>
                                        </p:attrNameLst>
                                      </p:cBhvr>
                                      <p:to>
                                        <p:strVal val="visible"/>
                                      </p:to>
                                    </p:set>
                                    <p:animEffect transition="in" filter="fade">
                                      <p:cBhvr>
                                        <p:cTn id="14" dur="1000"/>
                                        <p:tgtEl>
                                          <p:spTgt spid="17411">
                                            <p:txEl>
                                              <p:pRg st="0" end="0"/>
                                            </p:txEl>
                                          </p:spTgt>
                                        </p:tgtEl>
                                      </p:cBhvr>
                                    </p:animEffect>
                                    <p:anim calcmode="lin" valueType="num">
                                      <p:cBhvr>
                                        <p:cTn id="15" dur="1000" fill="hold"/>
                                        <p:tgtEl>
                                          <p:spTgt spid="17411">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1741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7411">
                                            <p:txEl>
                                              <p:pRg st="1" end="1"/>
                                            </p:txEl>
                                          </p:spTgt>
                                        </p:tgtEl>
                                        <p:attrNameLst>
                                          <p:attrName>style.visibility</p:attrName>
                                        </p:attrNameLst>
                                      </p:cBhvr>
                                      <p:to>
                                        <p:strVal val="visible"/>
                                      </p:to>
                                    </p:set>
                                    <p:animEffect transition="in" filter="fade">
                                      <p:cBhvr>
                                        <p:cTn id="21" dur="1000"/>
                                        <p:tgtEl>
                                          <p:spTgt spid="17411">
                                            <p:txEl>
                                              <p:pRg st="1" end="1"/>
                                            </p:txEl>
                                          </p:spTgt>
                                        </p:tgtEl>
                                      </p:cBhvr>
                                    </p:animEffect>
                                    <p:anim calcmode="lin" valueType="num">
                                      <p:cBhvr>
                                        <p:cTn id="22" dur="1000" fill="hold"/>
                                        <p:tgtEl>
                                          <p:spTgt spid="17411">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1741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7411">
                                            <p:txEl>
                                              <p:pRg st="2" end="2"/>
                                            </p:txEl>
                                          </p:spTgt>
                                        </p:tgtEl>
                                        <p:attrNameLst>
                                          <p:attrName>style.visibility</p:attrName>
                                        </p:attrNameLst>
                                      </p:cBhvr>
                                      <p:to>
                                        <p:strVal val="visible"/>
                                      </p:to>
                                    </p:set>
                                    <p:animEffect transition="in" filter="fade">
                                      <p:cBhvr>
                                        <p:cTn id="28" dur="1000"/>
                                        <p:tgtEl>
                                          <p:spTgt spid="17411">
                                            <p:txEl>
                                              <p:pRg st="2" end="2"/>
                                            </p:txEl>
                                          </p:spTgt>
                                        </p:tgtEl>
                                      </p:cBhvr>
                                    </p:animEffect>
                                    <p:anim calcmode="lin" valueType="num">
                                      <p:cBhvr>
                                        <p:cTn id="29" dur="1000" fill="hold"/>
                                        <p:tgtEl>
                                          <p:spTgt spid="17411">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17411">
                                            <p:txEl>
                                              <p:pRg st="2" end="2"/>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7411">
                                            <p:txEl>
                                              <p:pRg st="3" end="3"/>
                                            </p:txEl>
                                          </p:spTgt>
                                        </p:tgtEl>
                                        <p:attrNameLst>
                                          <p:attrName>style.visibility</p:attrName>
                                        </p:attrNameLst>
                                      </p:cBhvr>
                                      <p:to>
                                        <p:strVal val="visible"/>
                                      </p:to>
                                    </p:set>
                                    <p:animEffect transition="in" filter="fade">
                                      <p:cBhvr>
                                        <p:cTn id="33" dur="1000"/>
                                        <p:tgtEl>
                                          <p:spTgt spid="17411">
                                            <p:txEl>
                                              <p:pRg st="3" end="3"/>
                                            </p:txEl>
                                          </p:spTgt>
                                        </p:tgtEl>
                                      </p:cBhvr>
                                    </p:animEffect>
                                    <p:anim calcmode="lin" valueType="num">
                                      <p:cBhvr>
                                        <p:cTn id="34" dur="1000" fill="hold"/>
                                        <p:tgtEl>
                                          <p:spTgt spid="17411">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17411">
                                            <p:txEl>
                                              <p:pRg st="3" end="3"/>
                                            </p:txEl>
                                          </p:spTgt>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17411">
                                            <p:txEl>
                                              <p:pRg st="4" end="4"/>
                                            </p:txEl>
                                          </p:spTgt>
                                        </p:tgtEl>
                                        <p:attrNameLst>
                                          <p:attrName>style.visibility</p:attrName>
                                        </p:attrNameLst>
                                      </p:cBhvr>
                                      <p:to>
                                        <p:strVal val="visible"/>
                                      </p:to>
                                    </p:set>
                                    <p:animEffect transition="in" filter="fade">
                                      <p:cBhvr>
                                        <p:cTn id="38" dur="1000"/>
                                        <p:tgtEl>
                                          <p:spTgt spid="17411">
                                            <p:txEl>
                                              <p:pRg st="4" end="4"/>
                                            </p:txEl>
                                          </p:spTgt>
                                        </p:tgtEl>
                                      </p:cBhvr>
                                    </p:animEffect>
                                    <p:anim calcmode="lin" valueType="num">
                                      <p:cBhvr>
                                        <p:cTn id="39" dur="1000" fill="hold"/>
                                        <p:tgtEl>
                                          <p:spTgt spid="17411">
                                            <p:txEl>
                                              <p:pRg st="4" end="4"/>
                                            </p:txEl>
                                          </p:spTgt>
                                        </p:tgtEl>
                                        <p:attrNameLst>
                                          <p:attrName>ppt_x</p:attrName>
                                        </p:attrNameLst>
                                      </p:cBhvr>
                                      <p:tavLst>
                                        <p:tav tm="0">
                                          <p:val>
                                            <p:strVal val="#ppt_x"/>
                                          </p:val>
                                        </p:tav>
                                        <p:tav tm="100000">
                                          <p:val>
                                            <p:strVal val="#ppt_x"/>
                                          </p:val>
                                        </p:tav>
                                      </p:tavLst>
                                    </p:anim>
                                    <p:anim calcmode="lin" valueType="num">
                                      <p:cBhvr>
                                        <p:cTn id="40" dur="1000" fill="hold"/>
                                        <p:tgtEl>
                                          <p:spTgt spid="17411">
                                            <p:txEl>
                                              <p:pRg st="4" end="4"/>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7411">
                                            <p:txEl>
                                              <p:pRg st="5" end="5"/>
                                            </p:txEl>
                                          </p:spTgt>
                                        </p:tgtEl>
                                        <p:attrNameLst>
                                          <p:attrName>style.visibility</p:attrName>
                                        </p:attrNameLst>
                                      </p:cBhvr>
                                      <p:to>
                                        <p:strVal val="visible"/>
                                      </p:to>
                                    </p:set>
                                    <p:animEffect transition="in" filter="fade">
                                      <p:cBhvr>
                                        <p:cTn id="43" dur="1000"/>
                                        <p:tgtEl>
                                          <p:spTgt spid="17411">
                                            <p:txEl>
                                              <p:pRg st="5" end="5"/>
                                            </p:txEl>
                                          </p:spTgt>
                                        </p:tgtEl>
                                      </p:cBhvr>
                                    </p:animEffect>
                                    <p:anim calcmode="lin" valueType="num">
                                      <p:cBhvr>
                                        <p:cTn id="44" dur="1000" fill="hold"/>
                                        <p:tgtEl>
                                          <p:spTgt spid="17411">
                                            <p:txEl>
                                              <p:pRg st="5" end="5"/>
                                            </p:txEl>
                                          </p:spTgt>
                                        </p:tgtEl>
                                        <p:attrNameLst>
                                          <p:attrName>ppt_x</p:attrName>
                                        </p:attrNameLst>
                                      </p:cBhvr>
                                      <p:tavLst>
                                        <p:tav tm="0">
                                          <p:val>
                                            <p:strVal val="#ppt_x"/>
                                          </p:val>
                                        </p:tav>
                                        <p:tav tm="100000">
                                          <p:val>
                                            <p:strVal val="#ppt_x"/>
                                          </p:val>
                                        </p:tav>
                                      </p:tavLst>
                                    </p:anim>
                                    <p:anim calcmode="lin" valueType="num">
                                      <p:cBhvr>
                                        <p:cTn id="45" dur="1000" fill="hold"/>
                                        <p:tgtEl>
                                          <p:spTgt spid="1741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17411">
                                            <p:txEl>
                                              <p:pRg st="6" end="6"/>
                                            </p:txEl>
                                          </p:spTgt>
                                        </p:tgtEl>
                                        <p:attrNameLst>
                                          <p:attrName>style.visibility</p:attrName>
                                        </p:attrNameLst>
                                      </p:cBhvr>
                                      <p:to>
                                        <p:strVal val="visible"/>
                                      </p:to>
                                    </p:set>
                                    <p:animEffect transition="in" filter="fade">
                                      <p:cBhvr>
                                        <p:cTn id="50" dur="1000"/>
                                        <p:tgtEl>
                                          <p:spTgt spid="17411">
                                            <p:txEl>
                                              <p:pRg st="6" end="6"/>
                                            </p:txEl>
                                          </p:spTgt>
                                        </p:tgtEl>
                                      </p:cBhvr>
                                    </p:animEffect>
                                    <p:anim calcmode="lin" valueType="num">
                                      <p:cBhvr>
                                        <p:cTn id="51" dur="1000" fill="hold"/>
                                        <p:tgtEl>
                                          <p:spTgt spid="17411">
                                            <p:txEl>
                                              <p:pRg st="6" end="6"/>
                                            </p:txEl>
                                          </p:spTgt>
                                        </p:tgtEl>
                                        <p:attrNameLst>
                                          <p:attrName>ppt_x</p:attrName>
                                        </p:attrNameLst>
                                      </p:cBhvr>
                                      <p:tavLst>
                                        <p:tav tm="0">
                                          <p:val>
                                            <p:strVal val="#ppt_x"/>
                                          </p:val>
                                        </p:tav>
                                        <p:tav tm="100000">
                                          <p:val>
                                            <p:strVal val="#ppt_x"/>
                                          </p:val>
                                        </p:tav>
                                      </p:tavLst>
                                    </p:anim>
                                    <p:anim calcmode="lin" valueType="num">
                                      <p:cBhvr>
                                        <p:cTn id="52" dur="1000" fill="hold"/>
                                        <p:tgtEl>
                                          <p:spTgt spid="1741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17411">
                                            <p:txEl>
                                              <p:pRg st="7" end="7"/>
                                            </p:txEl>
                                          </p:spTgt>
                                        </p:tgtEl>
                                        <p:attrNameLst>
                                          <p:attrName>style.visibility</p:attrName>
                                        </p:attrNameLst>
                                      </p:cBhvr>
                                      <p:to>
                                        <p:strVal val="visible"/>
                                      </p:to>
                                    </p:set>
                                    <p:animEffect transition="in" filter="fade">
                                      <p:cBhvr>
                                        <p:cTn id="57" dur="1000"/>
                                        <p:tgtEl>
                                          <p:spTgt spid="17411">
                                            <p:txEl>
                                              <p:pRg st="7" end="7"/>
                                            </p:txEl>
                                          </p:spTgt>
                                        </p:tgtEl>
                                      </p:cBhvr>
                                    </p:animEffect>
                                    <p:anim calcmode="lin" valueType="num">
                                      <p:cBhvr>
                                        <p:cTn id="58" dur="1000" fill="hold"/>
                                        <p:tgtEl>
                                          <p:spTgt spid="17411">
                                            <p:txEl>
                                              <p:pRg st="7" end="7"/>
                                            </p:txEl>
                                          </p:spTgt>
                                        </p:tgtEl>
                                        <p:attrNameLst>
                                          <p:attrName>ppt_x</p:attrName>
                                        </p:attrNameLst>
                                      </p:cBhvr>
                                      <p:tavLst>
                                        <p:tav tm="0">
                                          <p:val>
                                            <p:strVal val="#ppt_x"/>
                                          </p:val>
                                        </p:tav>
                                        <p:tav tm="100000">
                                          <p:val>
                                            <p:strVal val="#ppt_x"/>
                                          </p:val>
                                        </p:tav>
                                      </p:tavLst>
                                    </p:anim>
                                    <p:anim calcmode="lin" valueType="num">
                                      <p:cBhvr>
                                        <p:cTn id="59" dur="1000" fill="hold"/>
                                        <p:tgtEl>
                                          <p:spTgt spid="17411">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17411">
                                            <p:txEl>
                                              <p:pRg st="8" end="8"/>
                                            </p:txEl>
                                          </p:spTgt>
                                        </p:tgtEl>
                                        <p:attrNameLst>
                                          <p:attrName>style.visibility</p:attrName>
                                        </p:attrNameLst>
                                      </p:cBhvr>
                                      <p:to>
                                        <p:strVal val="visible"/>
                                      </p:to>
                                    </p:set>
                                    <p:animEffect transition="in" filter="fade">
                                      <p:cBhvr>
                                        <p:cTn id="64" dur="1000"/>
                                        <p:tgtEl>
                                          <p:spTgt spid="17411">
                                            <p:txEl>
                                              <p:pRg st="8" end="8"/>
                                            </p:txEl>
                                          </p:spTgt>
                                        </p:tgtEl>
                                      </p:cBhvr>
                                    </p:animEffect>
                                    <p:anim calcmode="lin" valueType="num">
                                      <p:cBhvr>
                                        <p:cTn id="65" dur="1000" fill="hold"/>
                                        <p:tgtEl>
                                          <p:spTgt spid="17411">
                                            <p:txEl>
                                              <p:pRg st="8" end="8"/>
                                            </p:txEl>
                                          </p:spTgt>
                                        </p:tgtEl>
                                        <p:attrNameLst>
                                          <p:attrName>ppt_x</p:attrName>
                                        </p:attrNameLst>
                                      </p:cBhvr>
                                      <p:tavLst>
                                        <p:tav tm="0">
                                          <p:val>
                                            <p:strVal val="#ppt_x"/>
                                          </p:val>
                                        </p:tav>
                                        <p:tav tm="100000">
                                          <p:val>
                                            <p:strVal val="#ppt_x"/>
                                          </p:val>
                                        </p:tav>
                                      </p:tavLst>
                                    </p:anim>
                                    <p:anim calcmode="lin" valueType="num">
                                      <p:cBhvr>
                                        <p:cTn id="66" dur="1000" fill="hold"/>
                                        <p:tgtEl>
                                          <p:spTgt spid="17411">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nodeType="clickEffect">
                                  <p:stCondLst>
                                    <p:cond delay="0"/>
                                  </p:stCondLst>
                                  <p:childTnLst>
                                    <p:set>
                                      <p:cBhvr>
                                        <p:cTn id="70" dur="1" fill="hold">
                                          <p:stCondLst>
                                            <p:cond delay="0"/>
                                          </p:stCondLst>
                                        </p:cTn>
                                        <p:tgtEl>
                                          <p:spTgt spid="17411">
                                            <p:txEl>
                                              <p:pRg st="9" end="9"/>
                                            </p:txEl>
                                          </p:spTgt>
                                        </p:tgtEl>
                                        <p:attrNameLst>
                                          <p:attrName>style.visibility</p:attrName>
                                        </p:attrNameLst>
                                      </p:cBhvr>
                                      <p:to>
                                        <p:strVal val="visible"/>
                                      </p:to>
                                    </p:set>
                                    <p:animEffect transition="in" filter="fade">
                                      <p:cBhvr>
                                        <p:cTn id="71" dur="1000"/>
                                        <p:tgtEl>
                                          <p:spTgt spid="17411">
                                            <p:txEl>
                                              <p:pRg st="9" end="9"/>
                                            </p:txEl>
                                          </p:spTgt>
                                        </p:tgtEl>
                                      </p:cBhvr>
                                    </p:animEffect>
                                    <p:anim calcmode="lin" valueType="num">
                                      <p:cBhvr>
                                        <p:cTn id="72" dur="1000" fill="hold"/>
                                        <p:tgtEl>
                                          <p:spTgt spid="17411">
                                            <p:txEl>
                                              <p:pRg st="9" end="9"/>
                                            </p:txEl>
                                          </p:spTgt>
                                        </p:tgtEl>
                                        <p:attrNameLst>
                                          <p:attrName>ppt_x</p:attrName>
                                        </p:attrNameLst>
                                      </p:cBhvr>
                                      <p:tavLst>
                                        <p:tav tm="0">
                                          <p:val>
                                            <p:strVal val="#ppt_x"/>
                                          </p:val>
                                        </p:tav>
                                        <p:tav tm="100000">
                                          <p:val>
                                            <p:strVal val="#ppt_x"/>
                                          </p:val>
                                        </p:tav>
                                      </p:tavLst>
                                    </p:anim>
                                    <p:anim calcmode="lin" valueType="num">
                                      <p:cBhvr>
                                        <p:cTn id="73" dur="1000" fill="hold"/>
                                        <p:tgtEl>
                                          <p:spTgt spid="17411">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nodeType="clickEffect">
                                  <p:stCondLst>
                                    <p:cond delay="0"/>
                                  </p:stCondLst>
                                  <p:childTnLst>
                                    <p:set>
                                      <p:cBhvr>
                                        <p:cTn id="77" dur="1" fill="hold">
                                          <p:stCondLst>
                                            <p:cond delay="0"/>
                                          </p:stCondLst>
                                        </p:cTn>
                                        <p:tgtEl>
                                          <p:spTgt spid="17411">
                                            <p:txEl>
                                              <p:pRg st="10" end="10"/>
                                            </p:txEl>
                                          </p:spTgt>
                                        </p:tgtEl>
                                        <p:attrNameLst>
                                          <p:attrName>style.visibility</p:attrName>
                                        </p:attrNameLst>
                                      </p:cBhvr>
                                      <p:to>
                                        <p:strVal val="visible"/>
                                      </p:to>
                                    </p:set>
                                    <p:animEffect transition="in" filter="fade">
                                      <p:cBhvr>
                                        <p:cTn id="78" dur="1000"/>
                                        <p:tgtEl>
                                          <p:spTgt spid="17411">
                                            <p:txEl>
                                              <p:pRg st="10" end="10"/>
                                            </p:txEl>
                                          </p:spTgt>
                                        </p:tgtEl>
                                      </p:cBhvr>
                                    </p:animEffect>
                                    <p:anim calcmode="lin" valueType="num">
                                      <p:cBhvr>
                                        <p:cTn id="79" dur="1000" fill="hold"/>
                                        <p:tgtEl>
                                          <p:spTgt spid="17411">
                                            <p:txEl>
                                              <p:pRg st="10" end="10"/>
                                            </p:txEl>
                                          </p:spTgt>
                                        </p:tgtEl>
                                        <p:attrNameLst>
                                          <p:attrName>ppt_x</p:attrName>
                                        </p:attrNameLst>
                                      </p:cBhvr>
                                      <p:tavLst>
                                        <p:tav tm="0">
                                          <p:val>
                                            <p:strVal val="#ppt_x"/>
                                          </p:val>
                                        </p:tav>
                                        <p:tav tm="100000">
                                          <p:val>
                                            <p:strVal val="#ppt_x"/>
                                          </p:val>
                                        </p:tav>
                                      </p:tavLst>
                                    </p:anim>
                                    <p:anim calcmode="lin" valueType="num">
                                      <p:cBhvr>
                                        <p:cTn id="80" dur="1000" fill="hold"/>
                                        <p:tgtEl>
                                          <p:spTgt spid="17411">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Title 1"/>
          <p:cNvSpPr>
            <a:spLocks noGrp="1"/>
          </p:cNvSpPr>
          <p:nvPr>
            <p:ph type="title" idx="4294967295"/>
          </p:nvPr>
        </p:nvSpPr>
        <p:spPr>
          <a:xfrm>
            <a:off x="0" y="260350"/>
            <a:ext cx="7467600" cy="1143000"/>
          </a:xfrm>
        </p:spPr>
        <p:txBody>
          <a:bodyPr/>
          <a:lstStyle/>
          <a:p>
            <a:pPr algn="ctr" eaLnBrk="1" hangingPunct="1"/>
            <a:r>
              <a:rPr lang="en-US" dirty="0" smtClean="0">
                <a:solidFill>
                  <a:srgbClr val="FFC000"/>
                </a:solidFill>
                <a:latin typeface="Arial" pitchFamily="34" charset="0"/>
                <a:cs typeface="Arial" pitchFamily="34" charset="0"/>
              </a:rPr>
              <a:t>Forced Air Warming</a:t>
            </a:r>
          </a:p>
        </p:txBody>
      </p:sp>
      <p:sp>
        <p:nvSpPr>
          <p:cNvPr id="17411" name="Content Placeholder 2"/>
          <p:cNvSpPr>
            <a:spLocks noGrp="1"/>
          </p:cNvSpPr>
          <p:nvPr>
            <p:ph idx="4294967295"/>
          </p:nvPr>
        </p:nvSpPr>
        <p:spPr>
          <a:xfrm>
            <a:off x="0" y="1219200"/>
            <a:ext cx="8991600" cy="4864100"/>
          </a:xfrm>
        </p:spPr>
        <p:txBody>
          <a:bodyPr/>
          <a:lstStyle/>
          <a:p>
            <a:pPr algn="l" rtl="0" eaLnBrk="1" hangingPunct="1">
              <a:lnSpc>
                <a:spcPct val="80000"/>
              </a:lnSpc>
              <a:defRPr/>
            </a:pPr>
            <a:endParaRPr lang="en-US" sz="2500" dirty="0" smtClean="0">
              <a:solidFill>
                <a:schemeClr val="bg1">
                  <a:lumMod val="20000"/>
                  <a:lumOff val="80000"/>
                </a:schemeClr>
              </a:solidFill>
            </a:endParaRPr>
          </a:p>
          <a:p>
            <a:pPr algn="l" rtl="0" eaLnBrk="1" hangingPunct="1">
              <a:lnSpc>
                <a:spcPct val="80000"/>
              </a:lnSpc>
              <a:defRPr/>
            </a:pPr>
            <a:r>
              <a:rPr lang="en-US" sz="2500" dirty="0" smtClean="0">
                <a:solidFill>
                  <a:schemeClr val="bg1">
                    <a:lumMod val="20000"/>
                    <a:lumOff val="80000"/>
                  </a:schemeClr>
                </a:solidFill>
              </a:rPr>
              <a:t>A hollow latex blanket covers the patient and hot air is forced through it. </a:t>
            </a:r>
          </a:p>
          <a:p>
            <a:pPr algn="l" rtl="0" eaLnBrk="1" hangingPunct="1">
              <a:lnSpc>
                <a:spcPct val="80000"/>
              </a:lnSpc>
              <a:defRPr/>
            </a:pPr>
            <a:r>
              <a:rPr lang="en-US" sz="2500" dirty="0" smtClean="0">
                <a:solidFill>
                  <a:schemeClr val="bg1">
                    <a:lumMod val="20000"/>
                    <a:lumOff val="80000"/>
                  </a:schemeClr>
                </a:solidFill>
              </a:rPr>
              <a:t>It can be used before, during or after the operation</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12092" y="2819400"/>
            <a:ext cx="5061942" cy="3770614"/>
          </a:xfrm>
          <a:prstGeom prst="rect">
            <a:avLst/>
          </a:prstGeom>
        </p:spPr>
      </p:pic>
    </p:spTree>
    <p:extLst>
      <p:ext uri="{BB962C8B-B14F-4D97-AF65-F5344CB8AC3E}">
        <p14:creationId xmlns:p14="http://schemas.microsoft.com/office/powerpoint/2010/main" val="3897557738"/>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fade">
                                      <p:cBhvr>
                                        <p:cTn id="7" dur="1000"/>
                                        <p:tgtEl>
                                          <p:spTgt spid="35842"/>
                                        </p:tgtEl>
                                      </p:cBhvr>
                                    </p:animEffect>
                                    <p:anim calcmode="lin" valueType="num">
                                      <p:cBhvr>
                                        <p:cTn id="8" dur="1000" fill="hold"/>
                                        <p:tgtEl>
                                          <p:spTgt spid="35842"/>
                                        </p:tgtEl>
                                        <p:attrNameLst>
                                          <p:attrName>ppt_x</p:attrName>
                                        </p:attrNameLst>
                                      </p:cBhvr>
                                      <p:tavLst>
                                        <p:tav tm="0">
                                          <p:val>
                                            <p:strVal val="#ppt_x"/>
                                          </p:val>
                                        </p:tav>
                                        <p:tav tm="100000">
                                          <p:val>
                                            <p:strVal val="#ppt_x"/>
                                          </p:val>
                                        </p:tav>
                                      </p:tavLst>
                                    </p:anim>
                                    <p:anim calcmode="lin" valueType="num">
                                      <p:cBhvr>
                                        <p:cTn id="9" dur="1000" fill="hold"/>
                                        <p:tgtEl>
                                          <p:spTgt spid="3584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7411">
                                            <p:txEl>
                                              <p:pRg st="1" end="1"/>
                                            </p:txEl>
                                          </p:spTgt>
                                        </p:tgtEl>
                                        <p:attrNameLst>
                                          <p:attrName>style.visibility</p:attrName>
                                        </p:attrNameLst>
                                      </p:cBhvr>
                                      <p:to>
                                        <p:strVal val="visible"/>
                                      </p:to>
                                    </p:set>
                                    <p:animEffect transition="in" filter="fade">
                                      <p:cBhvr>
                                        <p:cTn id="14" dur="1000"/>
                                        <p:tgtEl>
                                          <p:spTgt spid="17411">
                                            <p:txEl>
                                              <p:pRg st="1" end="1"/>
                                            </p:txEl>
                                          </p:spTgt>
                                        </p:tgtEl>
                                      </p:cBhvr>
                                    </p:animEffect>
                                    <p:anim calcmode="lin" valueType="num">
                                      <p:cBhvr>
                                        <p:cTn id="15" dur="1000" fill="hold"/>
                                        <p:tgtEl>
                                          <p:spTgt spid="17411">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741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7411">
                                            <p:txEl>
                                              <p:pRg st="2" end="2"/>
                                            </p:txEl>
                                          </p:spTgt>
                                        </p:tgtEl>
                                        <p:attrNameLst>
                                          <p:attrName>style.visibility</p:attrName>
                                        </p:attrNameLst>
                                      </p:cBhvr>
                                      <p:to>
                                        <p:strVal val="visible"/>
                                      </p:to>
                                    </p:set>
                                    <p:animEffect transition="in" filter="fade">
                                      <p:cBhvr>
                                        <p:cTn id="21" dur="1000"/>
                                        <p:tgtEl>
                                          <p:spTgt spid="17411">
                                            <p:txEl>
                                              <p:pRg st="2" end="2"/>
                                            </p:txEl>
                                          </p:spTgt>
                                        </p:tgtEl>
                                      </p:cBhvr>
                                    </p:animEffect>
                                    <p:anim calcmode="lin" valueType="num">
                                      <p:cBhvr>
                                        <p:cTn id="22" dur="1000" fill="hold"/>
                                        <p:tgtEl>
                                          <p:spTgt spid="17411">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741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Title 1"/>
          <p:cNvSpPr>
            <a:spLocks noGrp="1"/>
          </p:cNvSpPr>
          <p:nvPr>
            <p:ph type="title" idx="4294967295"/>
          </p:nvPr>
        </p:nvSpPr>
        <p:spPr>
          <a:xfrm>
            <a:off x="0" y="333375"/>
            <a:ext cx="7467600" cy="1143000"/>
          </a:xfrm>
        </p:spPr>
        <p:txBody>
          <a:bodyPr/>
          <a:lstStyle/>
          <a:p>
            <a:pPr algn="ctr" eaLnBrk="1" hangingPunct="1"/>
            <a:r>
              <a:rPr lang="en-US" dirty="0" smtClean="0">
                <a:solidFill>
                  <a:srgbClr val="FFC000"/>
                </a:solidFill>
                <a:latin typeface="Arial Rounded MT Bold" pitchFamily="34" charset="0"/>
                <a:cs typeface="Arial" pitchFamily="34" charset="0"/>
              </a:rPr>
              <a:t>Postoperative Fever</a:t>
            </a:r>
          </a:p>
        </p:txBody>
      </p:sp>
      <p:sp>
        <p:nvSpPr>
          <p:cNvPr id="4" name="Content Placeholder 2"/>
          <p:cNvSpPr txBox="1">
            <a:spLocks/>
          </p:cNvSpPr>
          <p:nvPr/>
        </p:nvSpPr>
        <p:spPr>
          <a:xfrm>
            <a:off x="152400" y="1371601"/>
            <a:ext cx="8839200" cy="5009728"/>
          </a:xfrm>
          <a:prstGeom prst="rect">
            <a:avLst/>
          </a:prstGeom>
        </p:spPr>
        <p:txBody>
          <a:bodyPr vert="horz" lIns="54864" tIns="91440" rtlCol="0">
            <a:normAutofit/>
          </a:bodyPr>
          <a:lstStyle>
            <a:lvl1pPr marL="438912" indent="-320040" algn="r" rtl="1"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r" rtl="1"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r" rtl="1"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r" rtl="1"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r" rtl="1"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r" rtl="1"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r" rtl="1"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r" rtl="1"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r" rtl="1"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pPr algn="l" rtl="0">
              <a:lnSpc>
                <a:spcPct val="80000"/>
              </a:lnSpc>
              <a:defRPr/>
            </a:pPr>
            <a:r>
              <a:rPr lang="en-US" sz="2400" dirty="0" smtClean="0"/>
              <a:t>Body temperature greater than 38.5° C</a:t>
            </a:r>
          </a:p>
          <a:p>
            <a:pPr algn="l" rtl="0">
              <a:lnSpc>
                <a:spcPct val="80000"/>
              </a:lnSpc>
              <a:defRPr/>
            </a:pPr>
            <a:r>
              <a:rPr lang="en-US" sz="2400" dirty="0" smtClean="0"/>
              <a:t>Occurs in about </a:t>
            </a:r>
            <a:r>
              <a:rPr lang="en-US" sz="2400" dirty="0" smtClean="0">
                <a:solidFill>
                  <a:srgbClr val="FFC000"/>
                </a:solidFill>
              </a:rPr>
              <a:t>40% </a:t>
            </a:r>
            <a:r>
              <a:rPr lang="en-US" sz="2400" dirty="0" smtClean="0"/>
              <a:t>of patients after a</a:t>
            </a:r>
            <a:r>
              <a:rPr lang="en-US" sz="2400" dirty="0" smtClean="0">
                <a:solidFill>
                  <a:srgbClr val="FFC000"/>
                </a:solidFill>
              </a:rPr>
              <a:t> major surgery.</a:t>
            </a:r>
          </a:p>
          <a:p>
            <a:pPr algn="l" rtl="0">
              <a:lnSpc>
                <a:spcPct val="80000"/>
              </a:lnSpc>
              <a:defRPr/>
            </a:pPr>
            <a:r>
              <a:rPr lang="en-US" sz="2400" dirty="0" smtClean="0"/>
              <a:t>In most patients it resolves without specific treatment, however a patient must be evaluated for the following causes:</a:t>
            </a:r>
          </a:p>
          <a:p>
            <a:pPr lvl="1" algn="l" rtl="0">
              <a:lnSpc>
                <a:spcPct val="80000"/>
              </a:lnSpc>
              <a:defRPr/>
            </a:pPr>
            <a:endParaRPr lang="en-US" sz="1500" dirty="0" smtClean="0">
              <a:solidFill>
                <a:schemeClr val="bg1">
                  <a:lumMod val="20000"/>
                  <a:lumOff val="80000"/>
                </a:schemeClr>
              </a:solidFill>
            </a:endParaRPr>
          </a:p>
          <a:p>
            <a:pPr lvl="1" algn="l" rtl="0">
              <a:lnSpc>
                <a:spcPct val="80000"/>
              </a:lnSpc>
              <a:defRPr/>
            </a:pPr>
            <a:endParaRPr lang="en-US" sz="1500" dirty="0" smtClean="0">
              <a:solidFill>
                <a:schemeClr val="bg1">
                  <a:lumMod val="20000"/>
                  <a:lumOff val="80000"/>
                </a:schemeClr>
              </a:solidFill>
            </a:endParaRPr>
          </a:p>
          <a:p>
            <a:pPr lvl="1" algn="l" rtl="0">
              <a:lnSpc>
                <a:spcPct val="80000"/>
              </a:lnSpc>
              <a:buFont typeface="Arial" pitchFamily="34" charset="0"/>
              <a:buChar char="•"/>
              <a:defRPr/>
            </a:pPr>
            <a:r>
              <a:rPr lang="en-US" sz="2400" dirty="0" smtClean="0">
                <a:solidFill>
                  <a:schemeClr val="tx1">
                    <a:lumMod val="85000"/>
                  </a:schemeClr>
                </a:solidFill>
              </a:rPr>
              <a:t>Pneumonia</a:t>
            </a:r>
          </a:p>
          <a:p>
            <a:pPr lvl="1" algn="l" rtl="0">
              <a:lnSpc>
                <a:spcPct val="80000"/>
              </a:lnSpc>
              <a:buFont typeface="Arial" pitchFamily="34" charset="0"/>
              <a:buChar char="•"/>
              <a:defRPr/>
            </a:pPr>
            <a:r>
              <a:rPr lang="en-US" sz="2400" dirty="0" smtClean="0">
                <a:solidFill>
                  <a:schemeClr val="tx1">
                    <a:lumMod val="85000"/>
                  </a:schemeClr>
                </a:solidFill>
              </a:rPr>
              <a:t>Atelectasis </a:t>
            </a:r>
          </a:p>
          <a:p>
            <a:pPr lvl="1" algn="l" rtl="0">
              <a:lnSpc>
                <a:spcPct val="80000"/>
              </a:lnSpc>
              <a:buFont typeface="Arial" pitchFamily="34" charset="0"/>
              <a:buChar char="•"/>
              <a:defRPr/>
            </a:pPr>
            <a:r>
              <a:rPr lang="en-US" sz="2400" dirty="0" smtClean="0">
                <a:solidFill>
                  <a:schemeClr val="tx1">
                    <a:lumMod val="85000"/>
                  </a:schemeClr>
                </a:solidFill>
              </a:rPr>
              <a:t> Wound Infections </a:t>
            </a:r>
          </a:p>
          <a:p>
            <a:pPr lvl="1" algn="l" rtl="0">
              <a:lnSpc>
                <a:spcPct val="80000"/>
              </a:lnSpc>
              <a:buFont typeface="Arial" pitchFamily="34" charset="0"/>
              <a:buChar char="•"/>
              <a:defRPr/>
            </a:pPr>
            <a:r>
              <a:rPr lang="en-US" sz="2400" dirty="0" smtClean="0">
                <a:solidFill>
                  <a:schemeClr val="tx1">
                    <a:lumMod val="85000"/>
                  </a:schemeClr>
                </a:solidFill>
              </a:rPr>
              <a:t>UTI </a:t>
            </a:r>
          </a:p>
          <a:p>
            <a:pPr lvl="1" algn="l" rtl="0">
              <a:lnSpc>
                <a:spcPct val="80000"/>
              </a:lnSpc>
              <a:buFont typeface="Arial" pitchFamily="34" charset="0"/>
              <a:buChar char="•"/>
              <a:defRPr/>
            </a:pPr>
            <a:r>
              <a:rPr lang="en-US" sz="2400" dirty="0" smtClean="0">
                <a:solidFill>
                  <a:schemeClr val="tx1">
                    <a:lumMod val="85000"/>
                  </a:schemeClr>
                </a:solidFill>
              </a:rPr>
              <a:t>Deep vein thrombosis\Pulmonary embolism </a:t>
            </a:r>
          </a:p>
          <a:p>
            <a:pPr lvl="1" algn="l" rtl="0">
              <a:lnSpc>
                <a:spcPct val="80000"/>
              </a:lnSpc>
              <a:buFont typeface="Arial" pitchFamily="34" charset="0"/>
              <a:buChar char="•"/>
              <a:defRPr/>
            </a:pPr>
            <a:r>
              <a:rPr lang="en-US" sz="2400" dirty="0" smtClean="0">
                <a:solidFill>
                  <a:schemeClr val="tx1">
                    <a:lumMod val="85000"/>
                  </a:schemeClr>
                </a:solidFill>
              </a:rPr>
              <a:t>Abscess</a:t>
            </a:r>
          </a:p>
          <a:p>
            <a:pPr lvl="1" algn="l" rtl="0">
              <a:lnSpc>
                <a:spcPct val="80000"/>
              </a:lnSpc>
              <a:buFont typeface="Arial" pitchFamily="34" charset="0"/>
              <a:buChar char="•"/>
              <a:defRPr/>
            </a:pPr>
            <a:r>
              <a:rPr lang="en-US" sz="2400" dirty="0" smtClean="0">
                <a:solidFill>
                  <a:schemeClr val="tx1">
                    <a:lumMod val="85000"/>
                  </a:schemeClr>
                </a:solidFill>
              </a:rPr>
              <a:t>Medication</a:t>
            </a:r>
          </a:p>
          <a:p>
            <a:pPr lvl="2" algn="l" rtl="0">
              <a:lnSpc>
                <a:spcPct val="80000"/>
              </a:lnSpc>
              <a:defRPr/>
            </a:pPr>
            <a:endParaRPr lang="en-US" sz="1300" dirty="0" smtClean="0"/>
          </a:p>
          <a:p>
            <a:pPr lvl="2" algn="l" rtl="0">
              <a:lnSpc>
                <a:spcPct val="80000"/>
              </a:lnSpc>
              <a:defRPr/>
            </a:pPr>
            <a:endParaRPr lang="en-US" sz="1300" dirty="0" smtClean="0"/>
          </a:p>
          <a:p>
            <a:pPr lvl="2" algn="l" rtl="0">
              <a:lnSpc>
                <a:spcPct val="80000"/>
              </a:lnSpc>
              <a:buFont typeface="Wingdings" pitchFamily="2" charset="2"/>
              <a:buNone/>
              <a:defRPr/>
            </a:pPr>
            <a:endParaRPr lang="en-US" sz="1300" dirty="0" smtClean="0"/>
          </a:p>
        </p:txBody>
      </p:sp>
    </p:spTree>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fade">
                                      <p:cBhvr>
                                        <p:cTn id="7" dur="1000"/>
                                        <p:tgtEl>
                                          <p:spTgt spid="36866"/>
                                        </p:tgtEl>
                                      </p:cBhvr>
                                    </p:animEffect>
                                    <p:anim calcmode="lin" valueType="num">
                                      <p:cBhvr>
                                        <p:cTn id="8" dur="1000" fill="hold"/>
                                        <p:tgtEl>
                                          <p:spTgt spid="36866"/>
                                        </p:tgtEl>
                                        <p:attrNameLst>
                                          <p:attrName>ppt_x</p:attrName>
                                        </p:attrNameLst>
                                      </p:cBhvr>
                                      <p:tavLst>
                                        <p:tav tm="0">
                                          <p:val>
                                            <p:strVal val="#ppt_x"/>
                                          </p:val>
                                        </p:tav>
                                        <p:tav tm="100000">
                                          <p:val>
                                            <p:strVal val="#ppt_x"/>
                                          </p:val>
                                        </p:tav>
                                      </p:tavLst>
                                    </p:anim>
                                    <p:anim calcmode="lin" valueType="num">
                                      <p:cBhvr>
                                        <p:cTn id="9" dur="1000" fill="hold"/>
                                        <p:tgtEl>
                                          <p:spTgt spid="3686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1000"/>
                                        <p:tgtEl>
                                          <p:spTgt spid="4">
                                            <p:txEl>
                                              <p:pRg st="1" end="1"/>
                                            </p:txEl>
                                          </p:spTgt>
                                        </p:tgtEl>
                                      </p:cBhvr>
                                    </p:animEffect>
                                    <p:anim calcmode="lin" valueType="num">
                                      <p:cBhvr>
                                        <p:cTn id="22"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Effect transition="in" filter="fade">
                                      <p:cBhvr>
                                        <p:cTn id="28" dur="1000"/>
                                        <p:tgtEl>
                                          <p:spTgt spid="4">
                                            <p:txEl>
                                              <p:pRg st="2" end="2"/>
                                            </p:txEl>
                                          </p:spTgt>
                                        </p:tgtEl>
                                      </p:cBhvr>
                                    </p:animEffect>
                                    <p:anim calcmode="lin" valueType="num">
                                      <p:cBhvr>
                                        <p:cTn id="29"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Effect transition="in" filter="fade">
                                      <p:cBhvr>
                                        <p:cTn id="35" dur="1000"/>
                                        <p:tgtEl>
                                          <p:spTgt spid="4">
                                            <p:txEl>
                                              <p:pRg st="5" end="5"/>
                                            </p:txEl>
                                          </p:spTgt>
                                        </p:tgtEl>
                                      </p:cBhvr>
                                    </p:animEffect>
                                    <p:anim calcmode="lin" valueType="num">
                                      <p:cBhvr>
                                        <p:cTn id="36"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5" end="5"/>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4">
                                            <p:txEl>
                                              <p:pRg st="6" end="6"/>
                                            </p:txEl>
                                          </p:spTgt>
                                        </p:tgtEl>
                                        <p:attrNameLst>
                                          <p:attrName>style.visibility</p:attrName>
                                        </p:attrNameLst>
                                      </p:cBhvr>
                                      <p:to>
                                        <p:strVal val="visible"/>
                                      </p:to>
                                    </p:set>
                                    <p:animEffect transition="in" filter="fade">
                                      <p:cBhvr>
                                        <p:cTn id="40" dur="1000"/>
                                        <p:tgtEl>
                                          <p:spTgt spid="4">
                                            <p:txEl>
                                              <p:pRg st="6" end="6"/>
                                            </p:txEl>
                                          </p:spTgt>
                                        </p:tgtEl>
                                      </p:cBhvr>
                                    </p:animEffect>
                                    <p:anim calcmode="lin" valueType="num">
                                      <p:cBhvr>
                                        <p:cTn id="41"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4">
                                            <p:txEl>
                                              <p:pRg st="6" end="6"/>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4">
                                            <p:txEl>
                                              <p:pRg st="7" end="7"/>
                                            </p:txEl>
                                          </p:spTgt>
                                        </p:tgtEl>
                                        <p:attrNameLst>
                                          <p:attrName>style.visibility</p:attrName>
                                        </p:attrNameLst>
                                      </p:cBhvr>
                                      <p:to>
                                        <p:strVal val="visible"/>
                                      </p:to>
                                    </p:set>
                                    <p:animEffect transition="in" filter="fade">
                                      <p:cBhvr>
                                        <p:cTn id="45" dur="1000"/>
                                        <p:tgtEl>
                                          <p:spTgt spid="4">
                                            <p:txEl>
                                              <p:pRg st="7" end="7"/>
                                            </p:txEl>
                                          </p:spTgt>
                                        </p:tgtEl>
                                      </p:cBhvr>
                                    </p:animEffect>
                                    <p:anim calcmode="lin" valueType="num">
                                      <p:cBhvr>
                                        <p:cTn id="46"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7" dur="1000" fill="hold"/>
                                        <p:tgtEl>
                                          <p:spTgt spid="4">
                                            <p:txEl>
                                              <p:pRg st="7" end="7"/>
                                            </p:txEl>
                                          </p:spTgt>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4">
                                            <p:txEl>
                                              <p:pRg st="8" end="8"/>
                                            </p:txEl>
                                          </p:spTgt>
                                        </p:tgtEl>
                                        <p:attrNameLst>
                                          <p:attrName>style.visibility</p:attrName>
                                        </p:attrNameLst>
                                      </p:cBhvr>
                                      <p:to>
                                        <p:strVal val="visible"/>
                                      </p:to>
                                    </p:set>
                                    <p:animEffect transition="in" filter="fade">
                                      <p:cBhvr>
                                        <p:cTn id="50" dur="1000"/>
                                        <p:tgtEl>
                                          <p:spTgt spid="4">
                                            <p:txEl>
                                              <p:pRg st="8" end="8"/>
                                            </p:txEl>
                                          </p:spTgt>
                                        </p:tgtEl>
                                      </p:cBhvr>
                                    </p:animEffect>
                                    <p:anim calcmode="lin" valueType="num">
                                      <p:cBhvr>
                                        <p:cTn id="51"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52" dur="1000" fill="hold"/>
                                        <p:tgtEl>
                                          <p:spTgt spid="4">
                                            <p:txEl>
                                              <p:pRg st="8" end="8"/>
                                            </p:txEl>
                                          </p:spTgt>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4">
                                            <p:txEl>
                                              <p:pRg st="9" end="9"/>
                                            </p:txEl>
                                          </p:spTgt>
                                        </p:tgtEl>
                                        <p:attrNameLst>
                                          <p:attrName>style.visibility</p:attrName>
                                        </p:attrNameLst>
                                      </p:cBhvr>
                                      <p:to>
                                        <p:strVal val="visible"/>
                                      </p:to>
                                    </p:set>
                                    <p:animEffect transition="in" filter="fade">
                                      <p:cBhvr>
                                        <p:cTn id="55" dur="1000"/>
                                        <p:tgtEl>
                                          <p:spTgt spid="4">
                                            <p:txEl>
                                              <p:pRg st="9" end="9"/>
                                            </p:txEl>
                                          </p:spTgt>
                                        </p:tgtEl>
                                      </p:cBhvr>
                                    </p:animEffect>
                                    <p:anim calcmode="lin" valueType="num">
                                      <p:cBhvr>
                                        <p:cTn id="56" dur="1000" fill="hold"/>
                                        <p:tgtEl>
                                          <p:spTgt spid="4">
                                            <p:txEl>
                                              <p:pRg st="9" end="9"/>
                                            </p:txEl>
                                          </p:spTgt>
                                        </p:tgtEl>
                                        <p:attrNameLst>
                                          <p:attrName>ppt_x</p:attrName>
                                        </p:attrNameLst>
                                      </p:cBhvr>
                                      <p:tavLst>
                                        <p:tav tm="0">
                                          <p:val>
                                            <p:strVal val="#ppt_x"/>
                                          </p:val>
                                        </p:tav>
                                        <p:tav tm="100000">
                                          <p:val>
                                            <p:strVal val="#ppt_x"/>
                                          </p:val>
                                        </p:tav>
                                      </p:tavLst>
                                    </p:anim>
                                    <p:anim calcmode="lin" valueType="num">
                                      <p:cBhvr>
                                        <p:cTn id="57" dur="1000" fill="hold"/>
                                        <p:tgtEl>
                                          <p:spTgt spid="4">
                                            <p:txEl>
                                              <p:pRg st="9" end="9"/>
                                            </p:txEl>
                                          </p:spTgt>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4">
                                            <p:txEl>
                                              <p:pRg st="10" end="10"/>
                                            </p:txEl>
                                          </p:spTgt>
                                        </p:tgtEl>
                                        <p:attrNameLst>
                                          <p:attrName>style.visibility</p:attrName>
                                        </p:attrNameLst>
                                      </p:cBhvr>
                                      <p:to>
                                        <p:strVal val="visible"/>
                                      </p:to>
                                    </p:set>
                                    <p:animEffect transition="in" filter="fade">
                                      <p:cBhvr>
                                        <p:cTn id="60" dur="1000"/>
                                        <p:tgtEl>
                                          <p:spTgt spid="4">
                                            <p:txEl>
                                              <p:pRg st="10" end="10"/>
                                            </p:txEl>
                                          </p:spTgt>
                                        </p:tgtEl>
                                      </p:cBhvr>
                                    </p:animEffect>
                                    <p:anim calcmode="lin" valueType="num">
                                      <p:cBhvr>
                                        <p:cTn id="61" dur="1000" fill="hold"/>
                                        <p:tgtEl>
                                          <p:spTgt spid="4">
                                            <p:txEl>
                                              <p:pRg st="10" end="10"/>
                                            </p:txEl>
                                          </p:spTgt>
                                        </p:tgtEl>
                                        <p:attrNameLst>
                                          <p:attrName>ppt_x</p:attrName>
                                        </p:attrNameLst>
                                      </p:cBhvr>
                                      <p:tavLst>
                                        <p:tav tm="0">
                                          <p:val>
                                            <p:strVal val="#ppt_x"/>
                                          </p:val>
                                        </p:tav>
                                        <p:tav tm="100000">
                                          <p:val>
                                            <p:strVal val="#ppt_x"/>
                                          </p:val>
                                        </p:tav>
                                      </p:tavLst>
                                    </p:anim>
                                    <p:anim calcmode="lin" valueType="num">
                                      <p:cBhvr>
                                        <p:cTn id="62" dur="1000" fill="hold"/>
                                        <p:tgtEl>
                                          <p:spTgt spid="4">
                                            <p:txEl>
                                              <p:pRg st="10" end="10"/>
                                            </p:txEl>
                                          </p:spTgt>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4">
                                            <p:txEl>
                                              <p:pRg st="11" end="11"/>
                                            </p:txEl>
                                          </p:spTgt>
                                        </p:tgtEl>
                                        <p:attrNameLst>
                                          <p:attrName>style.visibility</p:attrName>
                                        </p:attrNameLst>
                                      </p:cBhvr>
                                      <p:to>
                                        <p:strVal val="visible"/>
                                      </p:to>
                                    </p:set>
                                    <p:animEffect transition="in" filter="fade">
                                      <p:cBhvr>
                                        <p:cTn id="65" dur="1000"/>
                                        <p:tgtEl>
                                          <p:spTgt spid="4">
                                            <p:txEl>
                                              <p:pRg st="11" end="11"/>
                                            </p:txEl>
                                          </p:spTgt>
                                        </p:tgtEl>
                                      </p:cBhvr>
                                    </p:animEffect>
                                    <p:anim calcmode="lin" valueType="num">
                                      <p:cBhvr>
                                        <p:cTn id="66" dur="1000" fill="hold"/>
                                        <p:tgtEl>
                                          <p:spTgt spid="4">
                                            <p:txEl>
                                              <p:pRg st="11" end="11"/>
                                            </p:txEl>
                                          </p:spTgt>
                                        </p:tgtEl>
                                        <p:attrNameLst>
                                          <p:attrName>ppt_x</p:attrName>
                                        </p:attrNameLst>
                                      </p:cBhvr>
                                      <p:tavLst>
                                        <p:tav tm="0">
                                          <p:val>
                                            <p:strVal val="#ppt_x"/>
                                          </p:val>
                                        </p:tav>
                                        <p:tav tm="100000">
                                          <p:val>
                                            <p:strVal val="#ppt_x"/>
                                          </p:val>
                                        </p:tav>
                                      </p:tavLst>
                                    </p:anim>
                                    <p:anim calcmode="lin" valueType="num">
                                      <p:cBhvr>
                                        <p:cTn id="67" dur="1000" fill="hold"/>
                                        <p:tgtEl>
                                          <p:spTgt spid="4">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228600" y="1440758"/>
            <a:ext cx="8915400" cy="5804666"/>
          </a:xfrm>
          <a:prstGeom prst="rect">
            <a:avLst/>
          </a:prstGeom>
        </p:spPr>
        <p:txBody>
          <a:bodyPr wrap="square">
            <a:spAutoFit/>
          </a:bodyPr>
          <a:lstStyle/>
          <a:p>
            <a:pPr eaLnBrk="1" hangingPunct="1">
              <a:lnSpc>
                <a:spcPct val="80000"/>
              </a:lnSpc>
              <a:buFont typeface="Arial" pitchFamily="34" charset="0"/>
              <a:buChar char="•"/>
              <a:defRPr/>
            </a:pPr>
            <a:r>
              <a:rPr lang="en-US" sz="2000" dirty="0" smtClean="0">
                <a:solidFill>
                  <a:srgbClr val="FFC000"/>
                </a:solidFill>
              </a:rPr>
              <a:t> Within 48 Hours</a:t>
            </a:r>
          </a:p>
          <a:p>
            <a:pPr eaLnBrk="1" hangingPunct="1">
              <a:lnSpc>
                <a:spcPct val="80000"/>
              </a:lnSpc>
              <a:defRPr/>
            </a:pPr>
            <a:endParaRPr lang="en-US" sz="2000" dirty="0" smtClean="0">
              <a:solidFill>
                <a:schemeClr val="bg1">
                  <a:lumMod val="20000"/>
                  <a:lumOff val="80000"/>
                </a:schemeClr>
              </a:solidFill>
            </a:endParaRPr>
          </a:p>
          <a:p>
            <a:pPr lvl="1" eaLnBrk="1" hangingPunct="1">
              <a:lnSpc>
                <a:spcPct val="80000"/>
              </a:lnSpc>
              <a:defRPr/>
            </a:pPr>
            <a:r>
              <a:rPr lang="en-US" sz="2000" dirty="0" smtClean="0">
                <a:solidFill>
                  <a:schemeClr val="bg1">
                    <a:lumMod val="20000"/>
                    <a:lumOff val="80000"/>
                  </a:schemeClr>
                </a:solidFill>
              </a:rPr>
              <a:t>-   Usually Atelectasis</a:t>
            </a:r>
          </a:p>
          <a:p>
            <a:pPr lvl="1" eaLnBrk="1" hangingPunct="1">
              <a:lnSpc>
                <a:spcPct val="80000"/>
              </a:lnSpc>
              <a:defRPr/>
            </a:pPr>
            <a:endParaRPr lang="en-US" sz="2000" dirty="0" smtClean="0">
              <a:solidFill>
                <a:schemeClr val="bg1">
                  <a:lumMod val="20000"/>
                  <a:lumOff val="80000"/>
                </a:schemeClr>
              </a:solidFill>
            </a:endParaRPr>
          </a:p>
          <a:p>
            <a:pPr eaLnBrk="1" hangingPunct="1">
              <a:lnSpc>
                <a:spcPct val="80000"/>
              </a:lnSpc>
              <a:buFont typeface="Arial" pitchFamily="34" charset="0"/>
              <a:buChar char="•"/>
              <a:defRPr/>
            </a:pPr>
            <a:r>
              <a:rPr lang="en-US" sz="2000" dirty="0" smtClean="0">
                <a:solidFill>
                  <a:srgbClr val="FFC000"/>
                </a:solidFill>
              </a:rPr>
              <a:t>  After 48 Hours</a:t>
            </a:r>
          </a:p>
          <a:p>
            <a:pPr lvl="2" eaLnBrk="1" hangingPunct="1">
              <a:lnSpc>
                <a:spcPct val="80000"/>
              </a:lnSpc>
              <a:defRPr/>
            </a:pPr>
            <a:endParaRPr lang="en-US" sz="2000" dirty="0" smtClean="0">
              <a:solidFill>
                <a:schemeClr val="bg1">
                  <a:lumMod val="20000"/>
                  <a:lumOff val="80000"/>
                </a:schemeClr>
              </a:solidFill>
            </a:endParaRPr>
          </a:p>
          <a:p>
            <a:pPr marL="800100" lvl="1" indent="-342900">
              <a:lnSpc>
                <a:spcPct val="80000"/>
              </a:lnSpc>
              <a:buFontTx/>
              <a:buChar char="-"/>
              <a:defRPr/>
            </a:pPr>
            <a:r>
              <a:rPr lang="en-US" sz="2000" dirty="0" smtClean="0">
                <a:solidFill>
                  <a:schemeClr val="bg1">
                    <a:lumMod val="20000"/>
                    <a:lumOff val="80000"/>
                  </a:schemeClr>
                </a:solidFill>
              </a:rPr>
              <a:t>UTI</a:t>
            </a:r>
          </a:p>
          <a:p>
            <a:pPr marL="800100" lvl="1" indent="-342900">
              <a:lnSpc>
                <a:spcPct val="80000"/>
              </a:lnSpc>
              <a:buFontTx/>
              <a:buChar char="-"/>
              <a:defRPr/>
            </a:pPr>
            <a:r>
              <a:rPr lang="en-US" sz="2000" dirty="0" smtClean="0">
                <a:solidFill>
                  <a:schemeClr val="bg1">
                    <a:lumMod val="20000"/>
                    <a:lumOff val="80000"/>
                  </a:schemeClr>
                </a:solidFill>
              </a:rPr>
              <a:t>Catheter related phlebitis </a:t>
            </a:r>
          </a:p>
          <a:p>
            <a:pPr marL="800100" lvl="1" indent="-342900">
              <a:lnSpc>
                <a:spcPct val="80000"/>
              </a:lnSpc>
              <a:buFontTx/>
              <a:buChar char="-"/>
              <a:defRPr/>
            </a:pPr>
            <a:r>
              <a:rPr lang="en-US" sz="2000" dirty="0" smtClean="0">
                <a:solidFill>
                  <a:schemeClr val="bg1">
                    <a:lumMod val="20000"/>
                    <a:lumOff val="80000"/>
                  </a:schemeClr>
                </a:solidFill>
              </a:rPr>
              <a:t>Pneumonia</a:t>
            </a:r>
            <a:endParaRPr lang="en-US" sz="2000" dirty="0">
              <a:solidFill>
                <a:schemeClr val="bg1">
                  <a:lumMod val="20000"/>
                  <a:lumOff val="80000"/>
                </a:schemeClr>
              </a:solidFill>
            </a:endParaRPr>
          </a:p>
          <a:p>
            <a:pPr marL="1257300" lvl="2" indent="-342900" eaLnBrk="1" hangingPunct="1">
              <a:lnSpc>
                <a:spcPct val="80000"/>
              </a:lnSpc>
              <a:buFontTx/>
              <a:buChar char="-"/>
              <a:defRPr/>
            </a:pPr>
            <a:endParaRPr lang="en-US" sz="2000" dirty="0" smtClean="0">
              <a:solidFill>
                <a:schemeClr val="bg1">
                  <a:lumMod val="20000"/>
                  <a:lumOff val="80000"/>
                </a:schemeClr>
              </a:solidFill>
            </a:endParaRPr>
          </a:p>
          <a:p>
            <a:pPr marL="342900" indent="-342900">
              <a:lnSpc>
                <a:spcPct val="80000"/>
              </a:lnSpc>
              <a:buFont typeface="Arial" pitchFamily="34" charset="0"/>
              <a:buChar char="•"/>
              <a:defRPr/>
            </a:pPr>
            <a:r>
              <a:rPr lang="en-US" sz="2000" dirty="0" smtClean="0">
                <a:solidFill>
                  <a:srgbClr val="FFC000"/>
                </a:solidFill>
              </a:rPr>
              <a:t>After the 5</a:t>
            </a:r>
            <a:r>
              <a:rPr lang="en-US" sz="2000" baseline="30000" dirty="0" smtClean="0">
                <a:solidFill>
                  <a:srgbClr val="FFC000"/>
                </a:solidFill>
              </a:rPr>
              <a:t>th</a:t>
            </a:r>
            <a:r>
              <a:rPr lang="en-US" sz="2000" dirty="0" smtClean="0">
                <a:solidFill>
                  <a:srgbClr val="FFC000"/>
                </a:solidFill>
              </a:rPr>
              <a:t> PO day</a:t>
            </a:r>
          </a:p>
          <a:p>
            <a:pPr>
              <a:lnSpc>
                <a:spcPct val="80000"/>
              </a:lnSpc>
              <a:defRPr/>
            </a:pPr>
            <a:endParaRPr lang="en-US" sz="2000" dirty="0" smtClean="0">
              <a:solidFill>
                <a:srgbClr val="FFC000"/>
              </a:solidFill>
            </a:endParaRPr>
          </a:p>
          <a:p>
            <a:pPr>
              <a:lnSpc>
                <a:spcPct val="80000"/>
              </a:lnSpc>
              <a:defRPr/>
            </a:pPr>
            <a:r>
              <a:rPr lang="en-US" sz="2000" dirty="0" smtClean="0">
                <a:solidFill>
                  <a:schemeClr val="tx1">
                    <a:lumMod val="85000"/>
                  </a:schemeClr>
                </a:solidFill>
              </a:rPr>
              <a:t>     -  Wound infection</a:t>
            </a:r>
          </a:p>
          <a:p>
            <a:pPr>
              <a:lnSpc>
                <a:spcPct val="80000"/>
              </a:lnSpc>
              <a:defRPr/>
            </a:pPr>
            <a:r>
              <a:rPr lang="en-US" sz="2000" dirty="0">
                <a:solidFill>
                  <a:schemeClr val="tx1">
                    <a:lumMod val="85000"/>
                  </a:schemeClr>
                </a:solidFill>
              </a:rPr>
              <a:t> </a:t>
            </a:r>
            <a:r>
              <a:rPr lang="en-US" sz="2000" dirty="0" smtClean="0">
                <a:solidFill>
                  <a:schemeClr val="tx1">
                    <a:lumMod val="85000"/>
                  </a:schemeClr>
                </a:solidFill>
              </a:rPr>
              <a:t>    -  Anastomotic breakdown</a:t>
            </a:r>
          </a:p>
          <a:p>
            <a:pPr>
              <a:lnSpc>
                <a:spcPct val="80000"/>
              </a:lnSpc>
              <a:defRPr/>
            </a:pPr>
            <a:r>
              <a:rPr lang="en-US" sz="2000" dirty="0">
                <a:solidFill>
                  <a:schemeClr val="tx1">
                    <a:lumMod val="85000"/>
                  </a:schemeClr>
                </a:solidFill>
              </a:rPr>
              <a:t> </a:t>
            </a:r>
            <a:r>
              <a:rPr lang="en-US" sz="2000" dirty="0" smtClean="0">
                <a:solidFill>
                  <a:schemeClr val="tx1">
                    <a:lumMod val="85000"/>
                  </a:schemeClr>
                </a:solidFill>
              </a:rPr>
              <a:t>    -  Intra-Abdominal abscess</a:t>
            </a:r>
          </a:p>
          <a:p>
            <a:pPr>
              <a:lnSpc>
                <a:spcPct val="80000"/>
              </a:lnSpc>
              <a:defRPr/>
            </a:pPr>
            <a:endParaRPr lang="en-US" sz="2000" dirty="0" smtClean="0">
              <a:solidFill>
                <a:schemeClr val="tx1">
                  <a:lumMod val="85000"/>
                </a:schemeClr>
              </a:solidFill>
            </a:endParaRPr>
          </a:p>
          <a:p>
            <a:pPr marL="342900" indent="-342900">
              <a:lnSpc>
                <a:spcPct val="80000"/>
              </a:lnSpc>
              <a:buFont typeface="Arial" pitchFamily="34" charset="0"/>
              <a:buChar char="•"/>
              <a:defRPr/>
            </a:pPr>
            <a:r>
              <a:rPr lang="en-US" sz="2000" dirty="0">
                <a:solidFill>
                  <a:srgbClr val="FFC000"/>
                </a:solidFill>
              </a:rPr>
              <a:t>After the </a:t>
            </a:r>
            <a:r>
              <a:rPr lang="en-US" sz="2000" dirty="0" smtClean="0">
                <a:solidFill>
                  <a:srgbClr val="FFC000"/>
                </a:solidFill>
              </a:rPr>
              <a:t>7th </a:t>
            </a:r>
            <a:r>
              <a:rPr lang="en-US" sz="2000" dirty="0">
                <a:solidFill>
                  <a:srgbClr val="FFC000"/>
                </a:solidFill>
              </a:rPr>
              <a:t>PO day</a:t>
            </a:r>
          </a:p>
          <a:p>
            <a:pPr>
              <a:lnSpc>
                <a:spcPct val="80000"/>
              </a:lnSpc>
              <a:defRPr/>
            </a:pPr>
            <a:endParaRPr lang="en-US" sz="2000" dirty="0">
              <a:solidFill>
                <a:srgbClr val="FFC000"/>
              </a:solidFill>
            </a:endParaRPr>
          </a:p>
          <a:p>
            <a:pPr>
              <a:lnSpc>
                <a:spcPct val="80000"/>
              </a:lnSpc>
              <a:defRPr/>
            </a:pPr>
            <a:r>
              <a:rPr lang="en-US" sz="2000" dirty="0">
                <a:solidFill>
                  <a:schemeClr val="tx1">
                    <a:lumMod val="85000"/>
                  </a:schemeClr>
                </a:solidFill>
              </a:rPr>
              <a:t>     -  </a:t>
            </a:r>
            <a:r>
              <a:rPr lang="en-US" sz="2000" dirty="0" smtClean="0">
                <a:solidFill>
                  <a:schemeClr val="tx1">
                    <a:lumMod val="85000"/>
                  </a:schemeClr>
                </a:solidFill>
              </a:rPr>
              <a:t>Deep vein thrombosis</a:t>
            </a:r>
            <a:endParaRPr lang="en-US" sz="2000" dirty="0">
              <a:solidFill>
                <a:schemeClr val="tx1">
                  <a:lumMod val="85000"/>
                </a:schemeClr>
              </a:solidFill>
            </a:endParaRPr>
          </a:p>
          <a:p>
            <a:pPr>
              <a:lnSpc>
                <a:spcPct val="80000"/>
              </a:lnSpc>
              <a:defRPr/>
            </a:pPr>
            <a:r>
              <a:rPr lang="en-US" sz="2000" dirty="0">
                <a:solidFill>
                  <a:schemeClr val="tx1">
                    <a:lumMod val="85000"/>
                  </a:schemeClr>
                </a:solidFill>
              </a:rPr>
              <a:t>     -  </a:t>
            </a:r>
            <a:r>
              <a:rPr lang="en-US" sz="2000" dirty="0" smtClean="0">
                <a:solidFill>
                  <a:schemeClr val="tx1">
                    <a:lumMod val="85000"/>
                  </a:schemeClr>
                </a:solidFill>
              </a:rPr>
              <a:t>Pulmonary embolism</a:t>
            </a:r>
            <a:endParaRPr lang="en-US" sz="2000" dirty="0">
              <a:solidFill>
                <a:schemeClr val="tx1">
                  <a:lumMod val="85000"/>
                </a:schemeClr>
              </a:solidFill>
            </a:endParaRPr>
          </a:p>
          <a:p>
            <a:pPr>
              <a:lnSpc>
                <a:spcPct val="80000"/>
              </a:lnSpc>
              <a:defRPr/>
            </a:pPr>
            <a:endParaRPr lang="en-US" sz="2000" dirty="0" smtClean="0">
              <a:solidFill>
                <a:schemeClr val="tx1">
                  <a:lumMod val="85000"/>
                </a:schemeClr>
              </a:solidFill>
            </a:endParaRPr>
          </a:p>
          <a:p>
            <a:pPr>
              <a:lnSpc>
                <a:spcPct val="80000"/>
              </a:lnSpc>
              <a:defRPr/>
            </a:pPr>
            <a:endParaRPr lang="en-US" sz="2000" dirty="0" smtClean="0">
              <a:solidFill>
                <a:schemeClr val="tx1">
                  <a:lumMod val="85000"/>
                </a:schemeClr>
              </a:solidFill>
            </a:endParaRPr>
          </a:p>
          <a:p>
            <a:pPr>
              <a:lnSpc>
                <a:spcPct val="80000"/>
              </a:lnSpc>
              <a:defRPr/>
            </a:pPr>
            <a:endParaRPr lang="en-US" sz="2000" dirty="0" smtClean="0">
              <a:solidFill>
                <a:schemeClr val="bg1">
                  <a:lumMod val="20000"/>
                  <a:lumOff val="80000"/>
                </a:schemeClr>
              </a:solidFill>
            </a:endParaRPr>
          </a:p>
        </p:txBody>
      </p:sp>
      <p:sp>
        <p:nvSpPr>
          <p:cNvPr id="3" name="Title 1"/>
          <p:cNvSpPr txBox="1">
            <a:spLocks/>
          </p:cNvSpPr>
          <p:nvPr/>
        </p:nvSpPr>
        <p:spPr>
          <a:xfrm>
            <a:off x="683568" y="332656"/>
            <a:ext cx="7467600" cy="114300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lvl1pPr algn="l" rtl="1" eaLnBrk="1" latinLnBrk="0" hangingPunct="1">
              <a:spcBef>
                <a:spcPct val="0"/>
              </a:spcBef>
              <a:buNone/>
              <a:defRPr kumimoji="0" sz="4500" b="1" kern="1200">
                <a:solidFill>
                  <a:schemeClr val="accent1">
                    <a:satMod val="150000"/>
                  </a:schemeClr>
                </a:solidFill>
                <a:effectLst/>
                <a:latin typeface="+mj-lt"/>
                <a:ea typeface="+mj-ea"/>
                <a:cs typeface="+mj-cs"/>
              </a:defRPr>
            </a:lvl1pPr>
            <a:extLst/>
          </a:lstStyle>
          <a:p>
            <a:pPr algn="ctr"/>
            <a:r>
              <a:rPr lang="en-US" dirty="0" smtClean="0">
                <a:solidFill>
                  <a:srgbClr val="FFFF00"/>
                </a:solidFill>
                <a:latin typeface="Arial" pitchFamily="34" charset="0"/>
                <a:cs typeface="Arial" pitchFamily="34" charset="0"/>
              </a:rPr>
              <a:t>Postoperative Fever</a:t>
            </a:r>
          </a:p>
        </p:txBody>
      </p:sp>
    </p:spTree>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fade">
                                      <p:cBhvr>
                                        <p:cTn id="14" dur="1000"/>
                                        <p:tgtEl>
                                          <p:spTgt spid="2">
                                            <p:txEl>
                                              <p:pRg st="0" end="0"/>
                                            </p:txEl>
                                          </p:spTgt>
                                        </p:tgtEl>
                                      </p:cBhvr>
                                    </p:animEffect>
                                    <p:anim calcmode="lin" valueType="num">
                                      <p:cBhvr>
                                        <p:cTn id="15"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
                                            <p:txEl>
                                              <p:pRg st="4" end="4"/>
                                            </p:txEl>
                                          </p:spTgt>
                                        </p:tgtEl>
                                        <p:attrNameLst>
                                          <p:attrName>style.visibility</p:attrName>
                                        </p:attrNameLst>
                                      </p:cBhvr>
                                      <p:to>
                                        <p:strVal val="visible"/>
                                      </p:to>
                                    </p:set>
                                    <p:animEffect transition="in" filter="fade">
                                      <p:cBhvr>
                                        <p:cTn id="26" dur="1000"/>
                                        <p:tgtEl>
                                          <p:spTgt spid="2">
                                            <p:txEl>
                                              <p:pRg st="4" end="4"/>
                                            </p:txEl>
                                          </p:spTgt>
                                        </p:tgtEl>
                                      </p:cBhvr>
                                    </p:animEffect>
                                    <p:anim calcmode="lin" valueType="num">
                                      <p:cBhvr>
                                        <p:cTn id="27"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4" end="4"/>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fade">
                                      <p:cBhvr>
                                        <p:cTn id="31" dur="1000"/>
                                        <p:tgtEl>
                                          <p:spTgt spid="2">
                                            <p:txEl>
                                              <p:pRg st="6" end="6"/>
                                            </p:txEl>
                                          </p:spTgt>
                                        </p:tgtEl>
                                      </p:cBhvr>
                                    </p:animEffect>
                                    <p:anim calcmode="lin" valueType="num">
                                      <p:cBhvr>
                                        <p:cTn id="32"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2">
                                            <p:txEl>
                                              <p:pRg st="6" end="6"/>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
                                            <p:txEl>
                                              <p:pRg st="7" end="7"/>
                                            </p:txEl>
                                          </p:spTgt>
                                        </p:tgtEl>
                                        <p:attrNameLst>
                                          <p:attrName>style.visibility</p:attrName>
                                        </p:attrNameLst>
                                      </p:cBhvr>
                                      <p:to>
                                        <p:strVal val="visible"/>
                                      </p:to>
                                    </p:set>
                                    <p:animEffect transition="in" filter="fade">
                                      <p:cBhvr>
                                        <p:cTn id="36" dur="1000"/>
                                        <p:tgtEl>
                                          <p:spTgt spid="2">
                                            <p:txEl>
                                              <p:pRg st="7" end="7"/>
                                            </p:txEl>
                                          </p:spTgt>
                                        </p:tgtEl>
                                      </p:cBhvr>
                                    </p:animEffect>
                                    <p:anim calcmode="lin" valueType="num">
                                      <p:cBhvr>
                                        <p:cTn id="37"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38" dur="1000" fill="hold"/>
                                        <p:tgtEl>
                                          <p:spTgt spid="2">
                                            <p:txEl>
                                              <p:pRg st="7" end="7"/>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2">
                                            <p:txEl>
                                              <p:pRg st="8" end="8"/>
                                            </p:txEl>
                                          </p:spTgt>
                                        </p:tgtEl>
                                        <p:attrNameLst>
                                          <p:attrName>style.visibility</p:attrName>
                                        </p:attrNameLst>
                                      </p:cBhvr>
                                      <p:to>
                                        <p:strVal val="visible"/>
                                      </p:to>
                                    </p:set>
                                    <p:animEffect transition="in" filter="fade">
                                      <p:cBhvr>
                                        <p:cTn id="41" dur="1000"/>
                                        <p:tgtEl>
                                          <p:spTgt spid="2">
                                            <p:txEl>
                                              <p:pRg st="8" end="8"/>
                                            </p:txEl>
                                          </p:spTgt>
                                        </p:tgtEl>
                                      </p:cBhvr>
                                    </p:animEffect>
                                    <p:anim calcmode="lin" valueType="num">
                                      <p:cBhvr>
                                        <p:cTn id="42"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43"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2">
                                            <p:txEl>
                                              <p:pRg st="10" end="10"/>
                                            </p:txEl>
                                          </p:spTgt>
                                        </p:tgtEl>
                                        <p:attrNameLst>
                                          <p:attrName>style.visibility</p:attrName>
                                        </p:attrNameLst>
                                      </p:cBhvr>
                                      <p:to>
                                        <p:strVal val="visible"/>
                                      </p:to>
                                    </p:set>
                                    <p:animEffect transition="in" filter="fade">
                                      <p:cBhvr>
                                        <p:cTn id="48" dur="1000"/>
                                        <p:tgtEl>
                                          <p:spTgt spid="2">
                                            <p:txEl>
                                              <p:pRg st="10" end="10"/>
                                            </p:txEl>
                                          </p:spTgt>
                                        </p:tgtEl>
                                      </p:cBhvr>
                                    </p:animEffect>
                                    <p:anim calcmode="lin" valueType="num">
                                      <p:cBhvr>
                                        <p:cTn id="49"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50" dur="1000" fill="hold"/>
                                        <p:tgtEl>
                                          <p:spTgt spid="2">
                                            <p:txEl>
                                              <p:pRg st="10" end="10"/>
                                            </p:txEl>
                                          </p:spTgt>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2">
                                            <p:txEl>
                                              <p:pRg st="12" end="12"/>
                                            </p:txEl>
                                          </p:spTgt>
                                        </p:tgtEl>
                                        <p:attrNameLst>
                                          <p:attrName>style.visibility</p:attrName>
                                        </p:attrNameLst>
                                      </p:cBhvr>
                                      <p:to>
                                        <p:strVal val="visible"/>
                                      </p:to>
                                    </p:set>
                                    <p:animEffect transition="in" filter="fade">
                                      <p:cBhvr>
                                        <p:cTn id="53" dur="1000"/>
                                        <p:tgtEl>
                                          <p:spTgt spid="2">
                                            <p:txEl>
                                              <p:pRg st="12" end="12"/>
                                            </p:txEl>
                                          </p:spTgt>
                                        </p:tgtEl>
                                      </p:cBhvr>
                                    </p:animEffect>
                                    <p:anim calcmode="lin" valueType="num">
                                      <p:cBhvr>
                                        <p:cTn id="54" dur="10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55" dur="1000" fill="hold"/>
                                        <p:tgtEl>
                                          <p:spTgt spid="2">
                                            <p:txEl>
                                              <p:pRg st="12" end="12"/>
                                            </p:txEl>
                                          </p:spTgt>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
                                            <p:txEl>
                                              <p:pRg st="13" end="13"/>
                                            </p:txEl>
                                          </p:spTgt>
                                        </p:tgtEl>
                                        <p:attrNameLst>
                                          <p:attrName>style.visibility</p:attrName>
                                        </p:attrNameLst>
                                      </p:cBhvr>
                                      <p:to>
                                        <p:strVal val="visible"/>
                                      </p:to>
                                    </p:set>
                                    <p:animEffect transition="in" filter="fade">
                                      <p:cBhvr>
                                        <p:cTn id="58" dur="1000"/>
                                        <p:tgtEl>
                                          <p:spTgt spid="2">
                                            <p:txEl>
                                              <p:pRg st="13" end="13"/>
                                            </p:txEl>
                                          </p:spTgt>
                                        </p:tgtEl>
                                      </p:cBhvr>
                                    </p:animEffect>
                                    <p:anim calcmode="lin" valueType="num">
                                      <p:cBhvr>
                                        <p:cTn id="59" dur="1000" fill="hold"/>
                                        <p:tgtEl>
                                          <p:spTgt spid="2">
                                            <p:txEl>
                                              <p:pRg st="13" end="13"/>
                                            </p:txEl>
                                          </p:spTgt>
                                        </p:tgtEl>
                                        <p:attrNameLst>
                                          <p:attrName>ppt_x</p:attrName>
                                        </p:attrNameLst>
                                      </p:cBhvr>
                                      <p:tavLst>
                                        <p:tav tm="0">
                                          <p:val>
                                            <p:strVal val="#ppt_x"/>
                                          </p:val>
                                        </p:tav>
                                        <p:tav tm="100000">
                                          <p:val>
                                            <p:strVal val="#ppt_x"/>
                                          </p:val>
                                        </p:tav>
                                      </p:tavLst>
                                    </p:anim>
                                    <p:anim calcmode="lin" valueType="num">
                                      <p:cBhvr>
                                        <p:cTn id="60" dur="1000" fill="hold"/>
                                        <p:tgtEl>
                                          <p:spTgt spid="2">
                                            <p:txEl>
                                              <p:pRg st="13" end="13"/>
                                            </p:txEl>
                                          </p:spTgt>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2">
                                            <p:txEl>
                                              <p:pRg st="14" end="14"/>
                                            </p:txEl>
                                          </p:spTgt>
                                        </p:tgtEl>
                                        <p:attrNameLst>
                                          <p:attrName>style.visibility</p:attrName>
                                        </p:attrNameLst>
                                      </p:cBhvr>
                                      <p:to>
                                        <p:strVal val="visible"/>
                                      </p:to>
                                    </p:set>
                                    <p:animEffect transition="in" filter="fade">
                                      <p:cBhvr>
                                        <p:cTn id="63" dur="1000"/>
                                        <p:tgtEl>
                                          <p:spTgt spid="2">
                                            <p:txEl>
                                              <p:pRg st="14" end="14"/>
                                            </p:txEl>
                                          </p:spTgt>
                                        </p:tgtEl>
                                      </p:cBhvr>
                                    </p:animEffect>
                                    <p:anim calcmode="lin" valueType="num">
                                      <p:cBhvr>
                                        <p:cTn id="64" dur="1000" fill="hold"/>
                                        <p:tgtEl>
                                          <p:spTgt spid="2">
                                            <p:txEl>
                                              <p:pRg st="14" end="14"/>
                                            </p:txEl>
                                          </p:spTgt>
                                        </p:tgtEl>
                                        <p:attrNameLst>
                                          <p:attrName>ppt_x</p:attrName>
                                        </p:attrNameLst>
                                      </p:cBhvr>
                                      <p:tavLst>
                                        <p:tav tm="0">
                                          <p:val>
                                            <p:strVal val="#ppt_x"/>
                                          </p:val>
                                        </p:tav>
                                        <p:tav tm="100000">
                                          <p:val>
                                            <p:strVal val="#ppt_x"/>
                                          </p:val>
                                        </p:tav>
                                      </p:tavLst>
                                    </p:anim>
                                    <p:anim calcmode="lin" valueType="num">
                                      <p:cBhvr>
                                        <p:cTn id="65" dur="1000" fill="hold"/>
                                        <p:tgtEl>
                                          <p:spTgt spid="2">
                                            <p:txEl>
                                              <p:pRg st="14" end="14"/>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2">
                                            <p:txEl>
                                              <p:pRg st="16" end="16"/>
                                            </p:txEl>
                                          </p:spTgt>
                                        </p:tgtEl>
                                        <p:attrNameLst>
                                          <p:attrName>style.visibility</p:attrName>
                                        </p:attrNameLst>
                                      </p:cBhvr>
                                      <p:to>
                                        <p:strVal val="visible"/>
                                      </p:to>
                                    </p:set>
                                    <p:animEffect transition="in" filter="fade">
                                      <p:cBhvr>
                                        <p:cTn id="70" dur="1000"/>
                                        <p:tgtEl>
                                          <p:spTgt spid="2">
                                            <p:txEl>
                                              <p:pRg st="16" end="16"/>
                                            </p:txEl>
                                          </p:spTgt>
                                        </p:tgtEl>
                                      </p:cBhvr>
                                    </p:animEffect>
                                    <p:anim calcmode="lin" valueType="num">
                                      <p:cBhvr>
                                        <p:cTn id="71" dur="1000" fill="hold"/>
                                        <p:tgtEl>
                                          <p:spTgt spid="2">
                                            <p:txEl>
                                              <p:pRg st="16" end="16"/>
                                            </p:txEl>
                                          </p:spTgt>
                                        </p:tgtEl>
                                        <p:attrNameLst>
                                          <p:attrName>ppt_x</p:attrName>
                                        </p:attrNameLst>
                                      </p:cBhvr>
                                      <p:tavLst>
                                        <p:tav tm="0">
                                          <p:val>
                                            <p:strVal val="#ppt_x"/>
                                          </p:val>
                                        </p:tav>
                                        <p:tav tm="100000">
                                          <p:val>
                                            <p:strVal val="#ppt_x"/>
                                          </p:val>
                                        </p:tav>
                                      </p:tavLst>
                                    </p:anim>
                                    <p:anim calcmode="lin" valueType="num">
                                      <p:cBhvr>
                                        <p:cTn id="72" dur="1000" fill="hold"/>
                                        <p:tgtEl>
                                          <p:spTgt spid="2">
                                            <p:txEl>
                                              <p:pRg st="16" end="16"/>
                                            </p:txEl>
                                          </p:spTgt>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0"/>
                                  </p:stCondLst>
                                  <p:childTnLst>
                                    <p:set>
                                      <p:cBhvr>
                                        <p:cTn id="74" dur="1" fill="hold">
                                          <p:stCondLst>
                                            <p:cond delay="0"/>
                                          </p:stCondLst>
                                        </p:cTn>
                                        <p:tgtEl>
                                          <p:spTgt spid="2">
                                            <p:txEl>
                                              <p:pRg st="18" end="18"/>
                                            </p:txEl>
                                          </p:spTgt>
                                        </p:tgtEl>
                                        <p:attrNameLst>
                                          <p:attrName>style.visibility</p:attrName>
                                        </p:attrNameLst>
                                      </p:cBhvr>
                                      <p:to>
                                        <p:strVal val="visible"/>
                                      </p:to>
                                    </p:set>
                                    <p:animEffect transition="in" filter="fade">
                                      <p:cBhvr>
                                        <p:cTn id="75" dur="1000"/>
                                        <p:tgtEl>
                                          <p:spTgt spid="2">
                                            <p:txEl>
                                              <p:pRg st="18" end="18"/>
                                            </p:txEl>
                                          </p:spTgt>
                                        </p:tgtEl>
                                      </p:cBhvr>
                                    </p:animEffect>
                                    <p:anim calcmode="lin" valueType="num">
                                      <p:cBhvr>
                                        <p:cTn id="76" dur="1000" fill="hold"/>
                                        <p:tgtEl>
                                          <p:spTgt spid="2">
                                            <p:txEl>
                                              <p:pRg st="18" end="18"/>
                                            </p:txEl>
                                          </p:spTgt>
                                        </p:tgtEl>
                                        <p:attrNameLst>
                                          <p:attrName>ppt_x</p:attrName>
                                        </p:attrNameLst>
                                      </p:cBhvr>
                                      <p:tavLst>
                                        <p:tav tm="0">
                                          <p:val>
                                            <p:strVal val="#ppt_x"/>
                                          </p:val>
                                        </p:tav>
                                        <p:tav tm="100000">
                                          <p:val>
                                            <p:strVal val="#ppt_x"/>
                                          </p:val>
                                        </p:tav>
                                      </p:tavLst>
                                    </p:anim>
                                    <p:anim calcmode="lin" valueType="num">
                                      <p:cBhvr>
                                        <p:cTn id="77" dur="1000" fill="hold"/>
                                        <p:tgtEl>
                                          <p:spTgt spid="2">
                                            <p:txEl>
                                              <p:pRg st="18" end="18"/>
                                            </p:txEl>
                                          </p:spTgt>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2">
                                            <p:txEl>
                                              <p:pRg st="19" end="19"/>
                                            </p:txEl>
                                          </p:spTgt>
                                        </p:tgtEl>
                                        <p:attrNameLst>
                                          <p:attrName>style.visibility</p:attrName>
                                        </p:attrNameLst>
                                      </p:cBhvr>
                                      <p:to>
                                        <p:strVal val="visible"/>
                                      </p:to>
                                    </p:set>
                                    <p:animEffect transition="in" filter="fade">
                                      <p:cBhvr>
                                        <p:cTn id="80" dur="1000"/>
                                        <p:tgtEl>
                                          <p:spTgt spid="2">
                                            <p:txEl>
                                              <p:pRg st="19" end="19"/>
                                            </p:txEl>
                                          </p:spTgt>
                                        </p:tgtEl>
                                      </p:cBhvr>
                                    </p:animEffect>
                                    <p:anim calcmode="lin" valueType="num">
                                      <p:cBhvr>
                                        <p:cTn id="81" dur="1000" fill="hold"/>
                                        <p:tgtEl>
                                          <p:spTgt spid="2">
                                            <p:txEl>
                                              <p:pRg st="19" end="19"/>
                                            </p:txEl>
                                          </p:spTgt>
                                        </p:tgtEl>
                                        <p:attrNameLst>
                                          <p:attrName>ppt_x</p:attrName>
                                        </p:attrNameLst>
                                      </p:cBhvr>
                                      <p:tavLst>
                                        <p:tav tm="0">
                                          <p:val>
                                            <p:strVal val="#ppt_x"/>
                                          </p:val>
                                        </p:tav>
                                        <p:tav tm="100000">
                                          <p:val>
                                            <p:strVal val="#ppt_x"/>
                                          </p:val>
                                        </p:tav>
                                      </p:tavLst>
                                    </p:anim>
                                    <p:anim calcmode="lin" valueType="num">
                                      <p:cBhvr>
                                        <p:cTn id="82" dur="1000" fill="hold"/>
                                        <p:tgtEl>
                                          <p:spTgt spid="2">
                                            <p:txEl>
                                              <p:pRg st="19" end="1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1115616" y="1742731"/>
            <a:ext cx="6606480" cy="3342453"/>
          </a:xfrm>
          <a:prstGeom prst="rect">
            <a:avLst/>
          </a:prstGeom>
        </p:spPr>
        <p:txBody>
          <a:bodyPr wrap="square">
            <a:spAutoFit/>
          </a:bodyPr>
          <a:lstStyle/>
          <a:p>
            <a:pPr eaLnBrk="1" hangingPunct="1">
              <a:lnSpc>
                <a:spcPct val="80000"/>
              </a:lnSpc>
              <a:buFont typeface="Arial" pitchFamily="34" charset="0"/>
              <a:buChar char="•"/>
              <a:defRPr/>
            </a:pPr>
            <a:r>
              <a:rPr lang="en-US" dirty="0" smtClean="0">
                <a:solidFill>
                  <a:srgbClr val="FFC000"/>
                </a:solidFill>
              </a:rPr>
              <a:t> Regular work up includes: </a:t>
            </a:r>
          </a:p>
          <a:p>
            <a:pPr eaLnBrk="1" hangingPunct="1">
              <a:lnSpc>
                <a:spcPct val="80000"/>
              </a:lnSpc>
              <a:defRPr/>
            </a:pPr>
            <a:endParaRPr lang="en-US" dirty="0" smtClean="0">
              <a:solidFill>
                <a:schemeClr val="bg1">
                  <a:lumMod val="20000"/>
                  <a:lumOff val="80000"/>
                </a:schemeClr>
              </a:solidFill>
            </a:endParaRPr>
          </a:p>
          <a:p>
            <a:pPr marL="1257300" lvl="2" indent="-342900" eaLnBrk="1" hangingPunct="1">
              <a:lnSpc>
                <a:spcPct val="80000"/>
              </a:lnSpc>
              <a:buFont typeface="Arial" pitchFamily="34" charset="0"/>
              <a:buChar char="•"/>
              <a:defRPr/>
            </a:pPr>
            <a:r>
              <a:rPr lang="en-US" dirty="0" smtClean="0">
                <a:solidFill>
                  <a:schemeClr val="bg1">
                    <a:lumMod val="20000"/>
                    <a:lumOff val="80000"/>
                  </a:schemeClr>
                </a:solidFill>
              </a:rPr>
              <a:t>CBC</a:t>
            </a:r>
          </a:p>
          <a:p>
            <a:pPr marL="1257300" lvl="2" indent="-342900" eaLnBrk="1" hangingPunct="1">
              <a:lnSpc>
                <a:spcPct val="80000"/>
              </a:lnSpc>
              <a:buFont typeface="Arial" pitchFamily="34" charset="0"/>
              <a:buChar char="•"/>
              <a:defRPr/>
            </a:pPr>
            <a:r>
              <a:rPr lang="en-US" dirty="0" smtClean="0">
                <a:solidFill>
                  <a:schemeClr val="bg1">
                    <a:lumMod val="20000"/>
                    <a:lumOff val="80000"/>
                  </a:schemeClr>
                </a:solidFill>
              </a:rPr>
              <a:t>Blood cultures</a:t>
            </a:r>
            <a:endParaRPr lang="en-US" dirty="0">
              <a:solidFill>
                <a:schemeClr val="bg1">
                  <a:lumMod val="20000"/>
                  <a:lumOff val="80000"/>
                </a:schemeClr>
              </a:solidFill>
            </a:endParaRPr>
          </a:p>
          <a:p>
            <a:pPr marL="1257300" lvl="2" indent="-342900" eaLnBrk="1" hangingPunct="1">
              <a:lnSpc>
                <a:spcPct val="80000"/>
              </a:lnSpc>
              <a:buFont typeface="Arial" pitchFamily="34" charset="0"/>
              <a:buChar char="•"/>
              <a:defRPr/>
            </a:pPr>
            <a:r>
              <a:rPr lang="en-US" dirty="0" smtClean="0">
                <a:solidFill>
                  <a:schemeClr val="bg1">
                    <a:lumMod val="20000"/>
                    <a:lumOff val="80000"/>
                  </a:schemeClr>
                </a:solidFill>
              </a:rPr>
              <a:t>Urine analysis </a:t>
            </a:r>
            <a:r>
              <a:rPr lang="en-US" dirty="0">
                <a:solidFill>
                  <a:schemeClr val="bg1">
                    <a:lumMod val="20000"/>
                    <a:lumOff val="80000"/>
                  </a:schemeClr>
                </a:solidFill>
              </a:rPr>
              <a:t>and </a:t>
            </a:r>
            <a:r>
              <a:rPr lang="en-US" dirty="0" smtClean="0">
                <a:solidFill>
                  <a:schemeClr val="bg1">
                    <a:lumMod val="20000"/>
                    <a:lumOff val="80000"/>
                  </a:schemeClr>
                </a:solidFill>
              </a:rPr>
              <a:t>urine cultures</a:t>
            </a:r>
            <a:endParaRPr lang="en-US" dirty="0">
              <a:solidFill>
                <a:schemeClr val="bg1">
                  <a:lumMod val="20000"/>
                  <a:lumOff val="80000"/>
                </a:schemeClr>
              </a:solidFill>
            </a:endParaRPr>
          </a:p>
          <a:p>
            <a:pPr marL="1257300" lvl="2" indent="-342900" eaLnBrk="1" hangingPunct="1">
              <a:lnSpc>
                <a:spcPct val="80000"/>
              </a:lnSpc>
              <a:buFont typeface="Arial" pitchFamily="34" charset="0"/>
              <a:buChar char="•"/>
              <a:defRPr/>
            </a:pPr>
            <a:r>
              <a:rPr lang="en-US" dirty="0">
                <a:solidFill>
                  <a:schemeClr val="bg1">
                    <a:lumMod val="20000"/>
                    <a:lumOff val="80000"/>
                  </a:schemeClr>
                </a:solidFill>
              </a:rPr>
              <a:t>CXR</a:t>
            </a:r>
          </a:p>
          <a:p>
            <a:pPr marL="1257300" lvl="2" indent="-342900" eaLnBrk="1" hangingPunct="1">
              <a:lnSpc>
                <a:spcPct val="80000"/>
              </a:lnSpc>
              <a:buFont typeface="Arial" pitchFamily="34" charset="0"/>
              <a:buChar char="•"/>
              <a:defRPr/>
            </a:pPr>
            <a:r>
              <a:rPr lang="en-US" dirty="0">
                <a:solidFill>
                  <a:schemeClr val="bg1">
                    <a:lumMod val="20000"/>
                    <a:lumOff val="80000"/>
                  </a:schemeClr>
                </a:solidFill>
              </a:rPr>
              <a:t>Sputum cultures</a:t>
            </a:r>
          </a:p>
          <a:p>
            <a:pPr lvl="1" eaLnBrk="1" hangingPunct="1">
              <a:lnSpc>
                <a:spcPct val="80000"/>
              </a:lnSpc>
              <a:defRPr/>
            </a:pPr>
            <a:endParaRPr lang="en-US" dirty="0" smtClean="0">
              <a:solidFill>
                <a:schemeClr val="bg1">
                  <a:lumMod val="20000"/>
                  <a:lumOff val="80000"/>
                </a:schemeClr>
              </a:solidFill>
            </a:endParaRPr>
          </a:p>
          <a:p>
            <a:pPr lvl="1" eaLnBrk="1" hangingPunct="1">
              <a:lnSpc>
                <a:spcPct val="80000"/>
              </a:lnSpc>
              <a:defRPr/>
            </a:pPr>
            <a:endParaRPr lang="en-US" dirty="0" smtClean="0">
              <a:solidFill>
                <a:schemeClr val="bg1">
                  <a:lumMod val="20000"/>
                  <a:lumOff val="80000"/>
                </a:schemeClr>
              </a:solidFill>
            </a:endParaRPr>
          </a:p>
          <a:p>
            <a:pPr eaLnBrk="1" hangingPunct="1">
              <a:lnSpc>
                <a:spcPct val="80000"/>
              </a:lnSpc>
              <a:defRPr/>
            </a:pPr>
            <a:endParaRPr lang="en-US" dirty="0" smtClean="0">
              <a:solidFill>
                <a:schemeClr val="tx1">
                  <a:lumMod val="85000"/>
                </a:schemeClr>
              </a:solidFill>
            </a:endParaRPr>
          </a:p>
          <a:p>
            <a:pPr>
              <a:lnSpc>
                <a:spcPct val="80000"/>
              </a:lnSpc>
              <a:defRPr/>
            </a:pPr>
            <a:endParaRPr lang="en-US" dirty="0" smtClean="0">
              <a:solidFill>
                <a:schemeClr val="bg1">
                  <a:lumMod val="20000"/>
                  <a:lumOff val="80000"/>
                </a:schemeClr>
              </a:solidFill>
            </a:endParaRPr>
          </a:p>
        </p:txBody>
      </p:sp>
      <p:sp>
        <p:nvSpPr>
          <p:cNvPr id="3" name="Title 1"/>
          <p:cNvSpPr txBox="1">
            <a:spLocks/>
          </p:cNvSpPr>
          <p:nvPr/>
        </p:nvSpPr>
        <p:spPr>
          <a:xfrm>
            <a:off x="683568" y="332656"/>
            <a:ext cx="7467600" cy="114300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lvl1pPr algn="l" rtl="1" eaLnBrk="1" latinLnBrk="0" hangingPunct="1">
              <a:spcBef>
                <a:spcPct val="0"/>
              </a:spcBef>
              <a:buNone/>
              <a:defRPr kumimoji="0" sz="4500" b="1" kern="1200">
                <a:solidFill>
                  <a:schemeClr val="accent1">
                    <a:satMod val="150000"/>
                  </a:schemeClr>
                </a:solidFill>
                <a:effectLst/>
                <a:latin typeface="+mj-lt"/>
                <a:ea typeface="+mj-ea"/>
                <a:cs typeface="+mj-cs"/>
              </a:defRPr>
            </a:lvl1pPr>
            <a:extLst/>
          </a:lstStyle>
          <a:p>
            <a:pPr algn="ctr"/>
            <a:r>
              <a:rPr lang="en-US" dirty="0" smtClean="0">
                <a:solidFill>
                  <a:srgbClr val="FFFF00"/>
                </a:solidFill>
                <a:latin typeface="Arial" pitchFamily="34" charset="0"/>
                <a:cs typeface="Arial" pitchFamily="34" charset="0"/>
              </a:rPr>
              <a:t>Postoperative Fever</a:t>
            </a:r>
          </a:p>
        </p:txBody>
      </p:sp>
    </p:spTree>
    <p:extLst>
      <p:ext uri="{BB962C8B-B14F-4D97-AF65-F5344CB8AC3E}">
        <p14:creationId xmlns:p14="http://schemas.microsoft.com/office/powerpoint/2010/main" val="4249284478"/>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fade">
                                      <p:cBhvr>
                                        <p:cTn id="14" dur="1000"/>
                                        <p:tgtEl>
                                          <p:spTgt spid="2">
                                            <p:txEl>
                                              <p:pRg st="0" end="0"/>
                                            </p:txEl>
                                          </p:spTgt>
                                        </p:tgtEl>
                                      </p:cBhvr>
                                    </p:animEffect>
                                    <p:anim calcmode="lin" valueType="num">
                                      <p:cBhvr>
                                        <p:cTn id="15"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Effect transition="in" filter="fade">
                                      <p:cBhvr>
                                        <p:cTn id="26" dur="1000"/>
                                        <p:tgtEl>
                                          <p:spTgt spid="2">
                                            <p:txEl>
                                              <p:pRg st="3" end="3"/>
                                            </p:txEl>
                                          </p:spTgt>
                                        </p:tgtEl>
                                      </p:cBhvr>
                                    </p:animEffect>
                                    <p:anim calcmode="lin" valueType="num">
                                      <p:cBhvr>
                                        <p:cTn id="27"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Effect transition="in" filter="fade">
                                      <p:cBhvr>
                                        <p:cTn id="31" dur="1000"/>
                                        <p:tgtEl>
                                          <p:spTgt spid="2">
                                            <p:txEl>
                                              <p:pRg st="4" end="4"/>
                                            </p:txEl>
                                          </p:spTgt>
                                        </p:tgtEl>
                                      </p:cBhvr>
                                    </p:animEffect>
                                    <p:anim calcmode="lin" valueType="num">
                                      <p:cBhvr>
                                        <p:cTn id="32"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2">
                                            <p:txEl>
                                              <p:pRg st="4" end="4"/>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
                                            <p:txEl>
                                              <p:pRg st="5" end="5"/>
                                            </p:txEl>
                                          </p:spTgt>
                                        </p:tgtEl>
                                        <p:attrNameLst>
                                          <p:attrName>style.visibility</p:attrName>
                                        </p:attrNameLst>
                                      </p:cBhvr>
                                      <p:to>
                                        <p:strVal val="visible"/>
                                      </p:to>
                                    </p:set>
                                    <p:animEffect transition="in" filter="fade">
                                      <p:cBhvr>
                                        <p:cTn id="36" dur="1000"/>
                                        <p:tgtEl>
                                          <p:spTgt spid="2">
                                            <p:txEl>
                                              <p:pRg st="5" end="5"/>
                                            </p:txEl>
                                          </p:spTgt>
                                        </p:tgtEl>
                                      </p:cBhvr>
                                    </p:animEffect>
                                    <p:anim calcmode="lin" valueType="num">
                                      <p:cBhvr>
                                        <p:cTn id="37"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2">
                                            <p:txEl>
                                              <p:pRg st="5" end="5"/>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2">
                                            <p:txEl>
                                              <p:pRg st="6" end="6"/>
                                            </p:txEl>
                                          </p:spTgt>
                                        </p:tgtEl>
                                        <p:attrNameLst>
                                          <p:attrName>style.visibility</p:attrName>
                                        </p:attrNameLst>
                                      </p:cBhvr>
                                      <p:to>
                                        <p:strVal val="visible"/>
                                      </p:to>
                                    </p:set>
                                    <p:animEffect transition="in" filter="fade">
                                      <p:cBhvr>
                                        <p:cTn id="41" dur="1000"/>
                                        <p:tgtEl>
                                          <p:spTgt spid="2">
                                            <p:txEl>
                                              <p:pRg st="6" end="6"/>
                                            </p:txEl>
                                          </p:spTgt>
                                        </p:tgtEl>
                                      </p:cBhvr>
                                    </p:animEffect>
                                    <p:anim calcmode="lin" valueType="num">
                                      <p:cBhvr>
                                        <p:cTn id="42"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7848600" cy="1143000"/>
          </a:xfrm>
        </p:spPr>
        <p:txBody>
          <a:bodyPr>
            <a:normAutofit fontScale="90000"/>
          </a:bodyPr>
          <a:lstStyle/>
          <a:p>
            <a:pPr algn="ctr" eaLnBrk="1" hangingPunct="1">
              <a:defRPr/>
            </a:pPr>
            <a:r>
              <a:rPr lang="en-US" b="1" dirty="0" smtClean="0">
                <a:ln w="18415" cmpd="sng">
                  <a:noFill/>
                  <a:prstDash val="solid"/>
                </a:ln>
                <a:solidFill>
                  <a:srgbClr val="FFC000"/>
                </a:solidFill>
                <a:effectLst>
                  <a:outerShdw blurRad="63500" dir="3600000" algn="tl" rotWithShape="0">
                    <a:srgbClr val="000000">
                      <a:alpha val="70000"/>
                    </a:srgbClr>
                  </a:outerShdw>
                </a:effectLst>
                <a:latin typeface="Arial" pitchFamily="34" charset="0"/>
                <a:cs typeface="Arial" pitchFamily="34" charset="0"/>
              </a:rPr>
              <a:t>Cardiovascular Complications</a:t>
            </a:r>
            <a:endParaRPr lang="ar-SA" dirty="0">
              <a:ln w="18415" cmpd="sng">
                <a:noFill/>
                <a:prstDash val="solid"/>
              </a:ln>
              <a:solidFill>
                <a:srgbClr val="FFC000"/>
              </a:solidFill>
              <a:latin typeface="Arial" pitchFamily="34" charset="0"/>
              <a:cs typeface="Arial" pitchFamily="34" charset="0"/>
            </a:endParaRPr>
          </a:p>
        </p:txBody>
      </p:sp>
      <p:sp>
        <p:nvSpPr>
          <p:cNvPr id="3" name="Content Placeholder 2"/>
          <p:cNvSpPr>
            <a:spLocks noGrp="1"/>
          </p:cNvSpPr>
          <p:nvPr>
            <p:ph idx="4294967295"/>
          </p:nvPr>
        </p:nvSpPr>
        <p:spPr>
          <a:xfrm>
            <a:off x="0" y="1371600"/>
            <a:ext cx="8991600" cy="4495800"/>
          </a:xfrm>
        </p:spPr>
        <p:txBody>
          <a:bodyPr>
            <a:noAutofit/>
          </a:bodyPr>
          <a:lstStyle/>
          <a:p>
            <a:pPr algn="l" rtl="0" eaLnBrk="1" hangingPunct="1">
              <a:defRPr/>
            </a:pPr>
            <a:r>
              <a:rPr lang="en-US" sz="2400" b="1" dirty="0" smtClean="0">
                <a:solidFill>
                  <a:schemeClr val="bg1">
                    <a:lumMod val="20000"/>
                    <a:lumOff val="80000"/>
                  </a:schemeClr>
                </a:solidFill>
              </a:rPr>
              <a:t>Could be life threatening </a:t>
            </a:r>
          </a:p>
          <a:p>
            <a:pPr algn="l" rtl="0" eaLnBrk="1" hangingPunct="1">
              <a:defRPr/>
            </a:pPr>
            <a:r>
              <a:rPr lang="en-US" sz="2400" b="1" dirty="0" smtClean="0">
                <a:solidFill>
                  <a:schemeClr val="bg1">
                    <a:lumMod val="20000"/>
                    <a:lumOff val="80000"/>
                  </a:schemeClr>
                </a:solidFill>
              </a:rPr>
              <a:t>Incidence is reduced by preparation and correction of any existing cardiac condition pre-operatively.</a:t>
            </a:r>
          </a:p>
          <a:p>
            <a:pPr marL="118872" indent="0" algn="l" rtl="0" eaLnBrk="1" hangingPunct="1">
              <a:buNone/>
              <a:defRPr/>
            </a:pPr>
            <a:endParaRPr lang="en-US" sz="2400" b="1" dirty="0">
              <a:solidFill>
                <a:schemeClr val="bg1">
                  <a:lumMod val="20000"/>
                  <a:lumOff val="80000"/>
                </a:schemeClr>
              </a:solidFill>
            </a:endParaRPr>
          </a:p>
          <a:p>
            <a:pPr marL="118872" indent="0" algn="l" rtl="0" eaLnBrk="1" hangingPunct="1">
              <a:buNone/>
              <a:defRPr/>
            </a:pPr>
            <a:r>
              <a:rPr lang="en-US" sz="2800" b="1" dirty="0" smtClean="0">
                <a:solidFill>
                  <a:srgbClr val="FFC000"/>
                </a:solidFill>
              </a:rPr>
              <a:t>It includes: </a:t>
            </a:r>
          </a:p>
          <a:p>
            <a:pPr algn="l" rtl="0" eaLnBrk="1" hangingPunct="1">
              <a:defRPr/>
            </a:pPr>
            <a:r>
              <a:rPr lang="en-US" sz="2400" b="1" dirty="0">
                <a:solidFill>
                  <a:schemeClr val="bg1">
                    <a:lumMod val="20000"/>
                    <a:lumOff val="80000"/>
                  </a:schemeClr>
                </a:solidFill>
              </a:rPr>
              <a:t> </a:t>
            </a:r>
            <a:r>
              <a:rPr lang="en-US" sz="2400" b="1" dirty="0" smtClean="0">
                <a:solidFill>
                  <a:schemeClr val="bg1">
                    <a:lumMod val="20000"/>
                    <a:lumOff val="80000"/>
                  </a:schemeClr>
                </a:solidFill>
              </a:rPr>
              <a:t>MI</a:t>
            </a:r>
            <a:endParaRPr lang="en-US" sz="1800" b="1" dirty="0" smtClean="0">
              <a:solidFill>
                <a:schemeClr val="bg1">
                  <a:lumMod val="20000"/>
                  <a:lumOff val="80000"/>
                </a:schemeClr>
              </a:solidFill>
            </a:endParaRPr>
          </a:p>
          <a:p>
            <a:pPr algn="l" rtl="0" eaLnBrk="1" hangingPunct="1">
              <a:defRPr/>
            </a:pPr>
            <a:r>
              <a:rPr lang="en-US" sz="2400" b="1" dirty="0" smtClean="0">
                <a:solidFill>
                  <a:schemeClr val="bg1">
                    <a:lumMod val="20000"/>
                    <a:lumOff val="80000"/>
                  </a:schemeClr>
                </a:solidFill>
              </a:rPr>
              <a:t>Arrhythmia</a:t>
            </a:r>
          </a:p>
          <a:p>
            <a:pPr algn="l" rtl="0" eaLnBrk="1" hangingPunct="1">
              <a:defRPr/>
            </a:pPr>
            <a:r>
              <a:rPr lang="en-US" sz="2400" b="1" dirty="0" smtClean="0">
                <a:solidFill>
                  <a:schemeClr val="bg1">
                    <a:lumMod val="20000"/>
                    <a:lumOff val="80000"/>
                  </a:schemeClr>
                </a:solidFill>
              </a:rPr>
              <a:t>DVT</a:t>
            </a:r>
            <a:endParaRPr lang="en-US" sz="2800" b="1" dirty="0">
              <a:solidFill>
                <a:schemeClr val="bg1">
                  <a:lumMod val="20000"/>
                  <a:lumOff val="80000"/>
                </a:schemeClr>
              </a:solidFill>
            </a:endParaRPr>
          </a:p>
        </p:txBody>
      </p:sp>
    </p:spTree>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7467600" cy="1143000"/>
          </a:xfrm>
        </p:spPr>
        <p:txBody>
          <a:bodyPr>
            <a:normAutofit fontScale="90000"/>
          </a:bodyPr>
          <a:lstStyle/>
          <a:p>
            <a:pPr eaLnBrk="1" hangingPunct="1">
              <a:defRPr/>
            </a:pPr>
            <a:r>
              <a:rPr lang="en-US" b="1" dirty="0" smtClean="0">
                <a:ln w="18415" cmpd="sng">
                  <a:noFill/>
                  <a:prstDash val="solid"/>
                </a:ln>
                <a:solidFill>
                  <a:srgbClr val="0000FF"/>
                </a:solidFill>
                <a:effectLst>
                  <a:outerShdw blurRad="63500" dir="3600000" algn="tl" rotWithShape="0">
                    <a:srgbClr val="000000">
                      <a:alpha val="70000"/>
                    </a:srgbClr>
                  </a:outerShdw>
                </a:effectLst>
              </a:rPr>
              <a:t>Check list for 1</a:t>
            </a:r>
            <a:r>
              <a:rPr lang="en-US" b="1" baseline="30000" dirty="0" smtClean="0">
                <a:ln w="18415" cmpd="sng">
                  <a:noFill/>
                  <a:prstDash val="solid"/>
                </a:ln>
                <a:solidFill>
                  <a:srgbClr val="0000FF"/>
                </a:solidFill>
                <a:effectLst>
                  <a:outerShdw blurRad="63500" dir="3600000" algn="tl" rotWithShape="0">
                    <a:srgbClr val="000000">
                      <a:alpha val="70000"/>
                    </a:srgbClr>
                  </a:outerShdw>
                </a:effectLst>
              </a:rPr>
              <a:t>st</a:t>
            </a:r>
            <a:r>
              <a:rPr lang="en-US" b="1" dirty="0" smtClean="0">
                <a:ln w="18415" cmpd="sng">
                  <a:noFill/>
                  <a:prstDash val="solid"/>
                </a:ln>
                <a:solidFill>
                  <a:srgbClr val="0000FF"/>
                </a:solidFill>
                <a:effectLst>
                  <a:outerShdw blurRad="63500" dir="3600000" algn="tl" rotWithShape="0">
                    <a:srgbClr val="000000">
                      <a:alpha val="70000"/>
                    </a:srgbClr>
                  </a:outerShdw>
                </a:effectLst>
              </a:rPr>
              <a:t> postoperative assessment </a:t>
            </a:r>
            <a:endParaRPr lang="ar-SA" b="1" dirty="0">
              <a:ln w="18415" cmpd="sng">
                <a:noFill/>
                <a:prstDash val="solid"/>
              </a:ln>
              <a:solidFill>
                <a:srgbClr val="0000FF"/>
              </a:solidFill>
              <a:effectLst>
                <a:outerShdw blurRad="63500" dir="3600000" algn="tl" rotWithShape="0">
                  <a:srgbClr val="000000">
                    <a:alpha val="70000"/>
                  </a:srgbClr>
                </a:outerShdw>
              </a:effectLst>
            </a:endParaRPr>
          </a:p>
        </p:txBody>
      </p:sp>
      <p:sp>
        <p:nvSpPr>
          <p:cNvPr id="3" name="Content Placeholder 2"/>
          <p:cNvSpPr>
            <a:spLocks noGrp="1"/>
          </p:cNvSpPr>
          <p:nvPr>
            <p:ph idx="4294967295"/>
          </p:nvPr>
        </p:nvSpPr>
        <p:spPr>
          <a:xfrm>
            <a:off x="0" y="1600200"/>
            <a:ext cx="7467600" cy="4525963"/>
          </a:xfrm>
        </p:spPr>
        <p:txBody>
          <a:bodyPr>
            <a:normAutofit/>
          </a:bodyPr>
          <a:lstStyle/>
          <a:p>
            <a:pPr algn="l" rtl="0" eaLnBrk="1" hangingPunct="1">
              <a:defRPr/>
            </a:pPr>
            <a:r>
              <a:rPr lang="en-US" sz="3200" dirty="0" smtClean="0">
                <a:solidFill>
                  <a:srgbClr val="FFC000"/>
                </a:solidFill>
              </a:rPr>
              <a:t>Respiratory assessment status</a:t>
            </a:r>
            <a:r>
              <a:rPr lang="en-US" sz="3600" dirty="0" smtClean="0">
                <a:solidFill>
                  <a:srgbClr val="FFC000"/>
                </a:solidFill>
              </a:rPr>
              <a:t>:</a:t>
            </a:r>
          </a:p>
          <a:p>
            <a:pPr algn="l" rtl="0" eaLnBrk="1" hangingPunct="1">
              <a:buFont typeface="Wingdings" pitchFamily="2" charset="2"/>
              <a:buChar char="ü"/>
              <a:defRPr/>
            </a:pPr>
            <a:r>
              <a:rPr lang="en-US" sz="2800" dirty="0" smtClean="0">
                <a:solidFill>
                  <a:srgbClr val="FFFFFF"/>
                </a:solidFill>
              </a:rPr>
              <a:t>O2 saturation.</a:t>
            </a:r>
          </a:p>
          <a:p>
            <a:pPr algn="l" rtl="0" eaLnBrk="1" hangingPunct="1">
              <a:buFont typeface="Wingdings" pitchFamily="2" charset="2"/>
              <a:buChar char="ü"/>
              <a:defRPr/>
            </a:pPr>
            <a:r>
              <a:rPr lang="en-US" sz="2800" dirty="0" smtClean="0">
                <a:solidFill>
                  <a:srgbClr val="FFFFFF"/>
                </a:solidFill>
              </a:rPr>
              <a:t>Effort of breathing ..</a:t>
            </a:r>
          </a:p>
          <a:p>
            <a:pPr algn="l" rtl="0" eaLnBrk="1" hangingPunct="1">
              <a:buFont typeface="Wingdings" pitchFamily="2" charset="2"/>
              <a:buChar char="ü"/>
              <a:defRPr/>
            </a:pPr>
            <a:r>
              <a:rPr lang="en-US" sz="2800" dirty="0" smtClean="0">
                <a:solidFill>
                  <a:srgbClr val="FFFFFF"/>
                </a:solidFill>
              </a:rPr>
              <a:t>Respiratory rate.</a:t>
            </a:r>
          </a:p>
          <a:p>
            <a:pPr algn="l" rtl="0" eaLnBrk="1" hangingPunct="1">
              <a:buFont typeface="Wingdings" pitchFamily="2" charset="2"/>
              <a:buChar char="ü"/>
              <a:defRPr/>
            </a:pPr>
            <a:r>
              <a:rPr lang="en-US" sz="2800" dirty="0" smtClean="0">
                <a:solidFill>
                  <a:srgbClr val="FFFFFF"/>
                </a:solidFill>
              </a:rPr>
              <a:t>Trachea central or not.</a:t>
            </a:r>
          </a:p>
          <a:p>
            <a:pPr algn="l" rtl="0" eaLnBrk="1" hangingPunct="1">
              <a:buFont typeface="Wingdings" pitchFamily="2" charset="2"/>
              <a:buChar char="ü"/>
              <a:defRPr/>
            </a:pPr>
            <a:r>
              <a:rPr lang="en-US" sz="2800" dirty="0" smtClean="0">
                <a:solidFill>
                  <a:srgbClr val="FFFFFF"/>
                </a:solidFill>
              </a:rPr>
              <a:t>Symmetry of inspiration and expiration.</a:t>
            </a:r>
          </a:p>
          <a:p>
            <a:pPr algn="l" rtl="0" eaLnBrk="1" hangingPunct="1">
              <a:buFont typeface="Wingdings" pitchFamily="2" charset="2"/>
              <a:buChar char="ü"/>
              <a:defRPr/>
            </a:pPr>
            <a:r>
              <a:rPr lang="en-US" sz="2800" dirty="0" smtClean="0">
                <a:solidFill>
                  <a:srgbClr val="FFFFFF"/>
                </a:solidFill>
              </a:rPr>
              <a:t>Breath sounds.</a:t>
            </a:r>
          </a:p>
          <a:p>
            <a:pPr algn="l" rtl="0" eaLnBrk="1" hangingPunct="1">
              <a:buFont typeface="Wingdings" pitchFamily="2" charset="2"/>
              <a:buChar char="ü"/>
              <a:defRPr/>
            </a:pPr>
            <a:r>
              <a:rPr lang="en-US" sz="2800" dirty="0" smtClean="0">
                <a:solidFill>
                  <a:srgbClr val="FFFFFF"/>
                </a:solidFill>
              </a:rPr>
              <a:t>Percussion.</a:t>
            </a:r>
            <a:endParaRPr lang="ar-SA" dirty="0">
              <a:solidFill>
                <a:srgbClr val="FFFFFF"/>
              </a:solidFill>
            </a:endParaRPr>
          </a:p>
        </p:txBody>
      </p:sp>
    </p:spTree>
    <p:extLst>
      <p:ext uri="{BB962C8B-B14F-4D97-AF65-F5344CB8AC3E}">
        <p14:creationId xmlns:p14="http://schemas.microsoft.com/office/powerpoint/2010/main" val="1431967787"/>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7848600" cy="1143000"/>
          </a:xfrm>
        </p:spPr>
        <p:txBody>
          <a:bodyPr>
            <a:normAutofit/>
          </a:bodyPr>
          <a:lstStyle/>
          <a:p>
            <a:pPr algn="ctr" eaLnBrk="1" hangingPunct="1">
              <a:defRPr/>
            </a:pPr>
            <a:r>
              <a:rPr lang="en-US" b="1" dirty="0" smtClean="0">
                <a:ln w="18415" cmpd="sng">
                  <a:noFill/>
                  <a:prstDash val="solid"/>
                </a:ln>
                <a:solidFill>
                  <a:srgbClr val="FF0000"/>
                </a:solidFill>
                <a:effectLst>
                  <a:outerShdw blurRad="63500" dir="3600000" algn="tl" rotWithShape="0">
                    <a:srgbClr val="000000">
                      <a:alpha val="70000"/>
                    </a:srgbClr>
                  </a:outerShdw>
                </a:effectLst>
                <a:latin typeface="Arial" pitchFamily="34" charset="0"/>
                <a:cs typeface="Arial" pitchFamily="34" charset="0"/>
              </a:rPr>
              <a:t>MI</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1" y="1143000"/>
            <a:ext cx="9144000" cy="5599113"/>
          </a:xfrm>
        </p:spPr>
        <p:txBody>
          <a:bodyPr>
            <a:normAutofit/>
          </a:bodyPr>
          <a:lstStyle/>
          <a:p>
            <a:pPr algn="l" rtl="0" eaLnBrk="1" hangingPunct="1">
              <a:defRPr/>
            </a:pPr>
            <a:r>
              <a:rPr lang="en-US" sz="2000" b="1" dirty="0" smtClean="0">
                <a:solidFill>
                  <a:schemeClr val="tx1">
                    <a:lumMod val="95000"/>
                  </a:schemeClr>
                </a:solidFill>
              </a:rPr>
              <a:t>Two thirds occur between the</a:t>
            </a:r>
            <a:r>
              <a:rPr lang="en-US" sz="2000" b="1" dirty="0" smtClean="0">
                <a:solidFill>
                  <a:srgbClr val="FFC000"/>
                </a:solidFill>
              </a:rPr>
              <a:t> 2</a:t>
            </a:r>
            <a:r>
              <a:rPr lang="en-US" sz="2000" b="1" baseline="30000" dirty="0" smtClean="0">
                <a:solidFill>
                  <a:srgbClr val="FFC000"/>
                </a:solidFill>
              </a:rPr>
              <a:t>nd</a:t>
            </a:r>
            <a:r>
              <a:rPr lang="en-US" sz="2000" b="1" dirty="0" smtClean="0">
                <a:solidFill>
                  <a:srgbClr val="FFC000"/>
                </a:solidFill>
              </a:rPr>
              <a:t> to 5</a:t>
            </a:r>
            <a:r>
              <a:rPr lang="en-US" sz="2000" b="1" baseline="30000" dirty="0" smtClean="0">
                <a:solidFill>
                  <a:srgbClr val="FFC000"/>
                </a:solidFill>
              </a:rPr>
              <a:t>th</a:t>
            </a:r>
            <a:r>
              <a:rPr lang="en-US" sz="2000" b="1" dirty="0" smtClean="0">
                <a:solidFill>
                  <a:srgbClr val="FFC000"/>
                </a:solidFill>
              </a:rPr>
              <a:t> </a:t>
            </a:r>
            <a:r>
              <a:rPr lang="en-US" sz="2000" b="1" dirty="0" smtClean="0">
                <a:solidFill>
                  <a:schemeClr val="tx1">
                    <a:lumMod val="95000"/>
                  </a:schemeClr>
                </a:solidFill>
              </a:rPr>
              <a:t>day post OP</a:t>
            </a:r>
          </a:p>
          <a:p>
            <a:pPr algn="l" rtl="0" eaLnBrk="1" hangingPunct="1">
              <a:defRPr/>
            </a:pPr>
            <a:r>
              <a:rPr lang="en-US" sz="2000" b="1" dirty="0" smtClean="0">
                <a:solidFill>
                  <a:srgbClr val="FFC000"/>
                </a:solidFill>
              </a:rPr>
              <a:t>Risk factors include:</a:t>
            </a:r>
          </a:p>
          <a:p>
            <a:pPr marL="118872" indent="0" algn="l" rtl="0" eaLnBrk="1" hangingPunct="1">
              <a:buNone/>
              <a:defRPr/>
            </a:pPr>
            <a:r>
              <a:rPr lang="en-US" sz="2000" b="1" dirty="0" smtClean="0">
                <a:solidFill>
                  <a:schemeClr val="tx1">
                    <a:lumMod val="95000"/>
                  </a:schemeClr>
                </a:solidFill>
              </a:rPr>
              <a:t>-Previous MI within the past 6 months</a:t>
            </a:r>
          </a:p>
          <a:p>
            <a:pPr marL="118872" indent="0" algn="l" rtl="0" eaLnBrk="1" hangingPunct="1">
              <a:buNone/>
              <a:defRPr/>
            </a:pPr>
            <a:r>
              <a:rPr lang="en-US" sz="2000" b="1" dirty="0" smtClean="0">
                <a:solidFill>
                  <a:schemeClr val="tx1">
                    <a:lumMod val="95000"/>
                  </a:schemeClr>
                </a:solidFill>
              </a:rPr>
              <a:t>-Chronic heart failure</a:t>
            </a:r>
          </a:p>
          <a:p>
            <a:pPr marL="118872" indent="0" algn="l" rtl="0" eaLnBrk="1" hangingPunct="1">
              <a:buNone/>
              <a:defRPr/>
            </a:pPr>
            <a:r>
              <a:rPr lang="en-US" sz="2000" b="1" dirty="0" smtClean="0">
                <a:solidFill>
                  <a:schemeClr val="tx1">
                    <a:lumMod val="95000"/>
                  </a:schemeClr>
                </a:solidFill>
              </a:rPr>
              <a:t>-Angina</a:t>
            </a:r>
          </a:p>
          <a:p>
            <a:pPr marL="118872" indent="0" algn="l" rtl="0" eaLnBrk="1" hangingPunct="1">
              <a:buNone/>
              <a:defRPr/>
            </a:pPr>
            <a:r>
              <a:rPr lang="en-US" sz="2000" b="1" dirty="0" smtClean="0">
                <a:solidFill>
                  <a:schemeClr val="tx1">
                    <a:lumMod val="95000"/>
                  </a:schemeClr>
                </a:solidFill>
              </a:rPr>
              <a:t>-Advanced age</a:t>
            </a:r>
          </a:p>
          <a:p>
            <a:pPr algn="l" rtl="0">
              <a:defRPr/>
            </a:pPr>
            <a:r>
              <a:rPr lang="en-US" sz="2000" b="1" dirty="0" smtClean="0">
                <a:solidFill>
                  <a:srgbClr val="FFC000"/>
                </a:solidFill>
              </a:rPr>
              <a:t>Presentation:</a:t>
            </a:r>
            <a:endParaRPr lang="en-US" sz="2000" b="1" dirty="0">
              <a:solidFill>
                <a:srgbClr val="FFC000"/>
              </a:solidFill>
            </a:endParaRPr>
          </a:p>
          <a:p>
            <a:pPr marL="118872" indent="0" algn="l" rtl="0">
              <a:buNone/>
              <a:defRPr/>
            </a:pPr>
            <a:r>
              <a:rPr lang="en-US" sz="2000" b="1" dirty="0" smtClean="0">
                <a:solidFill>
                  <a:schemeClr val="tx1">
                    <a:lumMod val="95000"/>
                  </a:schemeClr>
                </a:solidFill>
              </a:rPr>
              <a:t>-Often asymptomatic</a:t>
            </a:r>
            <a:endParaRPr lang="en-US" sz="2000" b="1" dirty="0">
              <a:solidFill>
                <a:schemeClr val="tx1">
                  <a:lumMod val="95000"/>
                </a:schemeClr>
              </a:solidFill>
            </a:endParaRPr>
          </a:p>
          <a:p>
            <a:pPr marL="118872" indent="0" algn="l" rtl="0">
              <a:buNone/>
              <a:defRPr/>
            </a:pPr>
            <a:r>
              <a:rPr lang="en-US" sz="2000" b="1" dirty="0" smtClean="0">
                <a:solidFill>
                  <a:schemeClr val="tx1">
                    <a:lumMod val="95000"/>
                  </a:schemeClr>
                </a:solidFill>
              </a:rPr>
              <a:t>-Symptoms include: new onset CHF, new onset dysrhythmia, hypotension, chest pain, tachycardia</a:t>
            </a:r>
            <a:r>
              <a:rPr lang="en-US" sz="2000" b="1" dirty="0">
                <a:solidFill>
                  <a:schemeClr val="tx1">
                    <a:lumMod val="95000"/>
                  </a:schemeClr>
                </a:solidFill>
              </a:rPr>
              <a:t> </a:t>
            </a:r>
            <a:r>
              <a:rPr lang="en-US" sz="2000" b="1" dirty="0" smtClean="0">
                <a:solidFill>
                  <a:schemeClr val="tx1">
                    <a:lumMod val="95000"/>
                  </a:schemeClr>
                </a:solidFill>
              </a:rPr>
              <a:t>,nausea and vomiting. </a:t>
            </a:r>
            <a:endParaRPr lang="en-US" sz="2000" b="1" dirty="0">
              <a:solidFill>
                <a:schemeClr val="tx1">
                  <a:lumMod val="95000"/>
                </a:schemeClr>
              </a:solidFill>
            </a:endParaRPr>
          </a:p>
          <a:p>
            <a:pPr algn="l" rtl="0">
              <a:defRPr/>
            </a:pPr>
            <a:r>
              <a:rPr lang="en-US" sz="2000" b="1" dirty="0" smtClean="0">
                <a:solidFill>
                  <a:srgbClr val="FFC000"/>
                </a:solidFill>
              </a:rPr>
              <a:t>Investigations:</a:t>
            </a:r>
            <a:endParaRPr lang="en-US" sz="2000" b="1" dirty="0">
              <a:solidFill>
                <a:srgbClr val="FFC000"/>
              </a:solidFill>
            </a:endParaRPr>
          </a:p>
          <a:p>
            <a:pPr marL="118872" indent="0" algn="l" rtl="0">
              <a:buNone/>
              <a:defRPr/>
            </a:pPr>
            <a:r>
              <a:rPr lang="en-US" sz="2000" b="1" dirty="0" smtClean="0">
                <a:solidFill>
                  <a:schemeClr val="tx1">
                    <a:lumMod val="95000"/>
                  </a:schemeClr>
                </a:solidFill>
              </a:rPr>
              <a:t>-ECG</a:t>
            </a:r>
          </a:p>
          <a:p>
            <a:pPr marL="118872" indent="0" algn="l" rtl="0">
              <a:buNone/>
              <a:defRPr/>
            </a:pPr>
            <a:r>
              <a:rPr lang="en-US" sz="2000" b="1" dirty="0" smtClean="0">
                <a:solidFill>
                  <a:schemeClr val="tx1">
                    <a:lumMod val="95000"/>
                  </a:schemeClr>
                </a:solidFill>
              </a:rPr>
              <a:t>-Troponin I </a:t>
            </a:r>
            <a:r>
              <a:rPr lang="en-US" sz="2000" b="1" dirty="0">
                <a:solidFill>
                  <a:schemeClr val="tx1">
                    <a:lumMod val="95000"/>
                  </a:schemeClr>
                </a:solidFill>
              </a:rPr>
              <a:t>\ </a:t>
            </a:r>
            <a:r>
              <a:rPr lang="en-US" sz="2000" b="1" dirty="0" err="1">
                <a:solidFill>
                  <a:schemeClr val="tx1">
                    <a:lumMod val="95000"/>
                  </a:schemeClr>
                </a:solidFill>
              </a:rPr>
              <a:t>creatinine</a:t>
            </a:r>
            <a:r>
              <a:rPr lang="en-US" sz="2000" b="1" dirty="0">
                <a:solidFill>
                  <a:schemeClr val="tx1">
                    <a:lumMod val="95000"/>
                  </a:schemeClr>
                </a:solidFill>
              </a:rPr>
              <a:t> </a:t>
            </a:r>
            <a:r>
              <a:rPr lang="en-US" sz="2000" b="1" dirty="0" smtClean="0">
                <a:solidFill>
                  <a:schemeClr val="tx1">
                    <a:lumMod val="95000"/>
                  </a:schemeClr>
                </a:solidFill>
              </a:rPr>
              <a:t>kinase MB fraction</a:t>
            </a:r>
          </a:p>
          <a:p>
            <a:pPr algn="l" rtl="0">
              <a:defRPr/>
            </a:pPr>
            <a:r>
              <a:rPr lang="en-US" sz="2000" b="1" dirty="0" smtClean="0">
                <a:solidFill>
                  <a:srgbClr val="FFC000"/>
                </a:solidFill>
              </a:rPr>
              <a:t>Treatment:</a:t>
            </a:r>
            <a:endParaRPr lang="en-US" sz="2000" b="1" dirty="0">
              <a:solidFill>
                <a:srgbClr val="FFC000"/>
              </a:solidFill>
            </a:endParaRPr>
          </a:p>
          <a:p>
            <a:pPr marL="118872" indent="0" algn="l" rtl="0">
              <a:buNone/>
              <a:defRPr/>
            </a:pPr>
            <a:r>
              <a:rPr lang="en-US" sz="2000" b="1" dirty="0" smtClean="0">
                <a:solidFill>
                  <a:schemeClr val="tx1">
                    <a:lumMod val="95000"/>
                  </a:schemeClr>
                </a:solidFill>
              </a:rPr>
              <a:t>-Nitrates, Aspirin, Oxygen, Pain control, Heparin and ICU monitoring</a:t>
            </a:r>
            <a:endParaRPr lang="en-US" sz="2000" b="1" dirty="0">
              <a:solidFill>
                <a:schemeClr val="tx1">
                  <a:lumMod val="95000"/>
                </a:schemeClr>
              </a:solidFill>
            </a:endParaRPr>
          </a:p>
          <a:p>
            <a:pPr marL="118872" indent="0" algn="l" rtl="0">
              <a:buNone/>
              <a:defRPr/>
            </a:pPr>
            <a:endParaRPr lang="en-US" sz="2000" b="1" dirty="0">
              <a:solidFill>
                <a:schemeClr val="tx1">
                  <a:lumMod val="95000"/>
                </a:schemeClr>
              </a:solidFill>
            </a:endParaRPr>
          </a:p>
          <a:p>
            <a:pPr marL="118872" indent="0" algn="l" rtl="0" eaLnBrk="1" hangingPunct="1">
              <a:buNone/>
              <a:defRPr/>
            </a:pPr>
            <a:endParaRPr lang="en-US" sz="2000" b="1" dirty="0" smtClean="0">
              <a:solidFill>
                <a:schemeClr val="tx1">
                  <a:lumMod val="95000"/>
                </a:schemeClr>
              </a:solidFill>
            </a:endParaRPr>
          </a:p>
          <a:p>
            <a:pPr algn="l" rtl="0" eaLnBrk="1" hangingPunct="1">
              <a:buFont typeface="Wingdings" pitchFamily="2" charset="2"/>
              <a:buNone/>
              <a:defRPr/>
            </a:pPr>
            <a:endParaRPr lang="ar-SA" sz="2400" dirty="0"/>
          </a:p>
        </p:txBody>
      </p:sp>
    </p:spTree>
    <p:extLst>
      <p:ext uri="{BB962C8B-B14F-4D97-AF65-F5344CB8AC3E}">
        <p14:creationId xmlns:p14="http://schemas.microsoft.com/office/powerpoint/2010/main" val="1082341266"/>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1000"/>
                                        <p:tgtEl>
                                          <p:spTgt spid="3">
                                            <p:txEl>
                                              <p:pRg st="4" end="4"/>
                                            </p:txEl>
                                          </p:spTgt>
                                        </p:tgtEl>
                                      </p:cBhvr>
                                    </p:animEffect>
                                    <p:anim calcmode="lin" valueType="num">
                                      <p:cBhvr>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1000"/>
                                        <p:tgtEl>
                                          <p:spTgt spid="3">
                                            <p:txEl>
                                              <p:pRg st="5" end="5"/>
                                            </p:txEl>
                                          </p:spTgt>
                                        </p:tgtEl>
                                      </p:cBhvr>
                                    </p:animEffect>
                                    <p:anim calcmode="lin" valueType="num">
                                      <p:cBhvr>
                                        <p:cTn id="4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Effect transition="in" filter="fade">
                                      <p:cBhvr>
                                        <p:cTn id="48" dur="1000"/>
                                        <p:tgtEl>
                                          <p:spTgt spid="3">
                                            <p:txEl>
                                              <p:pRg st="6" end="6"/>
                                            </p:txEl>
                                          </p:spTgt>
                                        </p:tgtEl>
                                      </p:cBhvr>
                                    </p:animEffect>
                                    <p:anim calcmode="lin" valueType="num">
                                      <p:cBhvr>
                                        <p:cTn id="4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6" end="6"/>
                                            </p:txEl>
                                          </p:spTgt>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
                                            <p:txEl>
                                              <p:pRg st="7" end="7"/>
                                            </p:txEl>
                                          </p:spTgt>
                                        </p:tgtEl>
                                        <p:attrNameLst>
                                          <p:attrName>style.visibility</p:attrName>
                                        </p:attrNameLst>
                                      </p:cBhvr>
                                      <p:to>
                                        <p:strVal val="visible"/>
                                      </p:to>
                                    </p:set>
                                    <p:animEffect transition="in" filter="fade">
                                      <p:cBhvr>
                                        <p:cTn id="53" dur="1000"/>
                                        <p:tgtEl>
                                          <p:spTgt spid="3">
                                            <p:txEl>
                                              <p:pRg st="7" end="7"/>
                                            </p:txEl>
                                          </p:spTgt>
                                        </p:tgtEl>
                                      </p:cBhvr>
                                    </p:animEffect>
                                    <p:anim calcmode="lin" valueType="num">
                                      <p:cBhvr>
                                        <p:cTn id="5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7" end="7"/>
                                            </p:txEl>
                                          </p:spTgt>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3">
                                            <p:txEl>
                                              <p:pRg st="8" end="8"/>
                                            </p:txEl>
                                          </p:spTgt>
                                        </p:tgtEl>
                                        <p:attrNameLst>
                                          <p:attrName>style.visibility</p:attrName>
                                        </p:attrNameLst>
                                      </p:cBhvr>
                                      <p:to>
                                        <p:strVal val="visible"/>
                                      </p:to>
                                    </p:set>
                                    <p:animEffect transition="in" filter="fade">
                                      <p:cBhvr>
                                        <p:cTn id="58" dur="1000"/>
                                        <p:tgtEl>
                                          <p:spTgt spid="3">
                                            <p:txEl>
                                              <p:pRg st="8" end="8"/>
                                            </p:txEl>
                                          </p:spTgt>
                                        </p:tgtEl>
                                      </p:cBhvr>
                                    </p:animEffect>
                                    <p:anim calcmode="lin" valueType="num">
                                      <p:cBhvr>
                                        <p:cTn id="59"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0"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3">
                                            <p:txEl>
                                              <p:pRg st="9" end="9"/>
                                            </p:txEl>
                                          </p:spTgt>
                                        </p:tgtEl>
                                        <p:attrNameLst>
                                          <p:attrName>style.visibility</p:attrName>
                                        </p:attrNameLst>
                                      </p:cBhvr>
                                      <p:to>
                                        <p:strVal val="visible"/>
                                      </p:to>
                                    </p:set>
                                    <p:animEffect transition="in" filter="fade">
                                      <p:cBhvr>
                                        <p:cTn id="65" dur="1000"/>
                                        <p:tgtEl>
                                          <p:spTgt spid="3">
                                            <p:txEl>
                                              <p:pRg st="9" end="9"/>
                                            </p:txEl>
                                          </p:spTgt>
                                        </p:tgtEl>
                                      </p:cBhvr>
                                    </p:animEffect>
                                    <p:anim calcmode="lin" valueType="num">
                                      <p:cBhvr>
                                        <p:cTn id="66"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7" dur="1000" fill="hold"/>
                                        <p:tgtEl>
                                          <p:spTgt spid="3">
                                            <p:txEl>
                                              <p:pRg st="9" end="9"/>
                                            </p:txEl>
                                          </p:spTgt>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3">
                                            <p:txEl>
                                              <p:pRg st="10" end="10"/>
                                            </p:txEl>
                                          </p:spTgt>
                                        </p:tgtEl>
                                        <p:attrNameLst>
                                          <p:attrName>style.visibility</p:attrName>
                                        </p:attrNameLst>
                                      </p:cBhvr>
                                      <p:to>
                                        <p:strVal val="visible"/>
                                      </p:to>
                                    </p:set>
                                    <p:animEffect transition="in" filter="fade">
                                      <p:cBhvr>
                                        <p:cTn id="70" dur="1000"/>
                                        <p:tgtEl>
                                          <p:spTgt spid="3">
                                            <p:txEl>
                                              <p:pRg st="10" end="10"/>
                                            </p:txEl>
                                          </p:spTgt>
                                        </p:tgtEl>
                                      </p:cBhvr>
                                    </p:animEffect>
                                    <p:anim calcmode="lin" valueType="num">
                                      <p:cBhvr>
                                        <p:cTn id="71"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3">
                                            <p:txEl>
                                              <p:pRg st="11" end="11"/>
                                            </p:txEl>
                                          </p:spTgt>
                                        </p:tgtEl>
                                        <p:attrNameLst>
                                          <p:attrName>style.visibility</p:attrName>
                                        </p:attrNameLst>
                                      </p:cBhvr>
                                      <p:to>
                                        <p:strVal val="visible"/>
                                      </p:to>
                                    </p:set>
                                    <p:animEffect transition="in" filter="fade">
                                      <p:cBhvr>
                                        <p:cTn id="75" dur="1000"/>
                                        <p:tgtEl>
                                          <p:spTgt spid="3">
                                            <p:txEl>
                                              <p:pRg st="11" end="11"/>
                                            </p:txEl>
                                          </p:spTgt>
                                        </p:tgtEl>
                                      </p:cBhvr>
                                    </p:animEffect>
                                    <p:anim calcmode="lin" valueType="num">
                                      <p:cBhvr>
                                        <p:cTn id="76"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77"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grpId="0" nodeType="clickEffect">
                                  <p:stCondLst>
                                    <p:cond delay="0"/>
                                  </p:stCondLst>
                                  <p:childTnLst>
                                    <p:set>
                                      <p:cBhvr>
                                        <p:cTn id="81" dur="1" fill="hold">
                                          <p:stCondLst>
                                            <p:cond delay="0"/>
                                          </p:stCondLst>
                                        </p:cTn>
                                        <p:tgtEl>
                                          <p:spTgt spid="3">
                                            <p:txEl>
                                              <p:pRg st="12" end="12"/>
                                            </p:txEl>
                                          </p:spTgt>
                                        </p:tgtEl>
                                        <p:attrNameLst>
                                          <p:attrName>style.visibility</p:attrName>
                                        </p:attrNameLst>
                                      </p:cBhvr>
                                      <p:to>
                                        <p:strVal val="visible"/>
                                      </p:to>
                                    </p:set>
                                    <p:animEffect transition="in" filter="fade">
                                      <p:cBhvr>
                                        <p:cTn id="82" dur="1000"/>
                                        <p:tgtEl>
                                          <p:spTgt spid="3">
                                            <p:txEl>
                                              <p:pRg st="12" end="12"/>
                                            </p:txEl>
                                          </p:spTgt>
                                        </p:tgtEl>
                                      </p:cBhvr>
                                    </p:animEffect>
                                    <p:anim calcmode="lin" valueType="num">
                                      <p:cBhvr>
                                        <p:cTn id="83"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84" dur="1000" fill="hold"/>
                                        <p:tgtEl>
                                          <p:spTgt spid="3">
                                            <p:txEl>
                                              <p:pRg st="12" end="12"/>
                                            </p:txEl>
                                          </p:spTgt>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
                                            <p:txEl>
                                              <p:pRg st="13" end="13"/>
                                            </p:txEl>
                                          </p:spTgt>
                                        </p:tgtEl>
                                        <p:attrNameLst>
                                          <p:attrName>style.visibility</p:attrName>
                                        </p:attrNameLst>
                                      </p:cBhvr>
                                      <p:to>
                                        <p:strVal val="visible"/>
                                      </p:to>
                                    </p:set>
                                    <p:animEffect transition="in" filter="fade">
                                      <p:cBhvr>
                                        <p:cTn id="87" dur="1000"/>
                                        <p:tgtEl>
                                          <p:spTgt spid="3">
                                            <p:txEl>
                                              <p:pRg st="13" end="13"/>
                                            </p:txEl>
                                          </p:spTgt>
                                        </p:tgtEl>
                                      </p:cBhvr>
                                    </p:animEffect>
                                    <p:anim calcmode="lin" valueType="num">
                                      <p:cBhvr>
                                        <p:cTn id="88"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89"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7848600" cy="1143000"/>
          </a:xfrm>
        </p:spPr>
        <p:txBody>
          <a:bodyPr>
            <a:normAutofit/>
          </a:bodyPr>
          <a:lstStyle/>
          <a:p>
            <a:pPr algn="ctr" eaLnBrk="1" hangingPunct="1">
              <a:defRPr/>
            </a:pPr>
            <a:r>
              <a:rPr lang="en-US" b="1" dirty="0" smtClean="0">
                <a:ln w="18415" cmpd="sng">
                  <a:noFill/>
                  <a:prstDash val="solid"/>
                </a:ln>
                <a:solidFill>
                  <a:srgbClr val="FF0000"/>
                </a:solidFill>
                <a:effectLst>
                  <a:outerShdw blurRad="63500" dir="3600000" algn="tl" rotWithShape="0">
                    <a:srgbClr val="000000">
                      <a:alpha val="70000"/>
                    </a:srgbClr>
                  </a:outerShdw>
                </a:effectLst>
                <a:latin typeface="Arial" pitchFamily="34" charset="0"/>
                <a:cs typeface="Arial" pitchFamily="34" charset="0"/>
              </a:rPr>
              <a:t>Arrhythmia</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152401" y="1066800"/>
            <a:ext cx="8991600" cy="5675313"/>
          </a:xfrm>
        </p:spPr>
        <p:txBody>
          <a:bodyPr>
            <a:normAutofit fontScale="92500" lnSpcReduction="20000"/>
          </a:bodyPr>
          <a:lstStyle/>
          <a:p>
            <a:pPr algn="l" rtl="0" eaLnBrk="1" hangingPunct="1">
              <a:defRPr/>
            </a:pPr>
            <a:r>
              <a:rPr lang="en-US" sz="2000" b="1" dirty="0" smtClean="0">
                <a:solidFill>
                  <a:schemeClr val="tx1">
                    <a:lumMod val="95000"/>
                  </a:schemeClr>
                </a:solidFill>
              </a:rPr>
              <a:t>Usually due to reversible causes like hypokalemia, hypoxemia, alkalosis and stress after the operation.</a:t>
            </a:r>
          </a:p>
          <a:p>
            <a:pPr algn="l" rtl="0" eaLnBrk="1" hangingPunct="1">
              <a:defRPr/>
            </a:pPr>
            <a:r>
              <a:rPr lang="en-US" sz="2000" b="1" dirty="0" smtClean="0">
                <a:solidFill>
                  <a:schemeClr val="tx1">
                    <a:lumMod val="95000"/>
                  </a:schemeClr>
                </a:solidFill>
              </a:rPr>
              <a:t>Could be the  </a:t>
            </a:r>
            <a:r>
              <a:rPr lang="en-US" sz="2000" b="1" dirty="0" smtClean="0">
                <a:solidFill>
                  <a:srgbClr val="00B0F0"/>
                </a:solidFill>
              </a:rPr>
              <a:t>1</a:t>
            </a:r>
            <a:r>
              <a:rPr lang="en-US" sz="2000" b="1" baseline="30000" dirty="0" smtClean="0">
                <a:solidFill>
                  <a:srgbClr val="00B0F0"/>
                </a:solidFill>
              </a:rPr>
              <a:t>st</a:t>
            </a:r>
            <a:r>
              <a:rPr lang="en-US" sz="2000" b="1" dirty="0" smtClean="0">
                <a:solidFill>
                  <a:srgbClr val="00B0F0"/>
                </a:solidFill>
              </a:rPr>
              <a:t> sign </a:t>
            </a:r>
            <a:r>
              <a:rPr lang="en-US" sz="2000" b="1" dirty="0" smtClean="0">
                <a:solidFill>
                  <a:schemeClr val="tx1">
                    <a:lumMod val="95000"/>
                  </a:schemeClr>
                </a:solidFill>
              </a:rPr>
              <a:t>of a post-OP MI.</a:t>
            </a:r>
          </a:p>
          <a:p>
            <a:pPr algn="l" rtl="0" eaLnBrk="1" hangingPunct="1">
              <a:defRPr/>
            </a:pPr>
            <a:r>
              <a:rPr lang="en-US" sz="2000" b="1" dirty="0" smtClean="0">
                <a:solidFill>
                  <a:schemeClr val="tx1">
                    <a:lumMod val="95000"/>
                  </a:schemeClr>
                </a:solidFill>
              </a:rPr>
              <a:t>Usually asymptomatic but could present with chest pain, palpitations or dyspnea.</a:t>
            </a:r>
          </a:p>
          <a:p>
            <a:pPr algn="l" rtl="0" eaLnBrk="1" hangingPunct="1">
              <a:defRPr/>
            </a:pPr>
            <a:r>
              <a:rPr lang="en-US" sz="2000" b="1" dirty="0" smtClean="0">
                <a:solidFill>
                  <a:srgbClr val="FFC000"/>
                </a:solidFill>
              </a:rPr>
              <a:t>Atrial flutter\fibrillation:</a:t>
            </a:r>
          </a:p>
          <a:p>
            <a:pPr marL="118872" indent="0" algn="l" rtl="0" eaLnBrk="1" hangingPunct="1">
              <a:buNone/>
              <a:defRPr/>
            </a:pPr>
            <a:r>
              <a:rPr lang="en-US" sz="2000" b="1" dirty="0" smtClean="0">
                <a:solidFill>
                  <a:schemeClr val="tx1">
                    <a:lumMod val="95000"/>
                  </a:schemeClr>
                </a:solidFill>
              </a:rPr>
              <a:t>-If the patient is stable, the heart rate could be controlled with</a:t>
            </a:r>
          </a:p>
          <a:p>
            <a:pPr marL="118872" indent="0" algn="l" rtl="0" eaLnBrk="1" hangingPunct="1">
              <a:buNone/>
              <a:defRPr/>
            </a:pPr>
            <a:r>
              <a:rPr lang="en-US" sz="2000" b="1" dirty="0" smtClean="0">
                <a:solidFill>
                  <a:schemeClr val="tx1">
                    <a:lumMod val="95000"/>
                  </a:schemeClr>
                </a:solidFill>
              </a:rPr>
              <a:t>  </a:t>
            </a:r>
            <a:r>
              <a:rPr lang="el-GR" sz="2000" b="1" dirty="0" smtClean="0">
                <a:solidFill>
                  <a:schemeClr val="tx1">
                    <a:lumMod val="95000"/>
                  </a:schemeClr>
                </a:solidFill>
              </a:rPr>
              <a:t>β</a:t>
            </a:r>
            <a:r>
              <a:rPr lang="en-US" sz="2000" b="1" dirty="0" smtClean="0">
                <a:solidFill>
                  <a:schemeClr val="tx1">
                    <a:lumMod val="95000"/>
                  </a:schemeClr>
                </a:solidFill>
              </a:rPr>
              <a:t>-blockers, digitalis or </a:t>
            </a:r>
            <a:r>
              <a:rPr lang="en-US" sz="2000" b="1" dirty="0" err="1" smtClean="0">
                <a:solidFill>
                  <a:schemeClr val="tx1">
                    <a:lumMod val="95000"/>
                  </a:schemeClr>
                </a:solidFill>
              </a:rPr>
              <a:t>Ca</a:t>
            </a:r>
            <a:r>
              <a:rPr lang="en-US" sz="2000" b="1" dirty="0" smtClean="0">
                <a:solidFill>
                  <a:schemeClr val="tx1">
                    <a:lumMod val="95000"/>
                  </a:schemeClr>
                </a:solidFill>
              </a:rPr>
              <a:t> channel blockers. </a:t>
            </a:r>
          </a:p>
          <a:p>
            <a:pPr marL="118872" indent="0" algn="l" rtl="0" eaLnBrk="1" hangingPunct="1">
              <a:buNone/>
              <a:defRPr/>
            </a:pPr>
            <a:r>
              <a:rPr lang="en-US" sz="2000" b="1" dirty="0" smtClean="0">
                <a:solidFill>
                  <a:schemeClr val="tx1">
                    <a:lumMod val="95000"/>
                  </a:schemeClr>
                </a:solidFill>
              </a:rPr>
              <a:t>-If the patient is unstable (</a:t>
            </a:r>
            <a:r>
              <a:rPr lang="en-US" sz="2000" b="1" dirty="0" err="1" smtClean="0">
                <a:solidFill>
                  <a:schemeClr val="tx1">
                    <a:lumMod val="95000"/>
                  </a:schemeClr>
                </a:solidFill>
              </a:rPr>
              <a:t>eg</a:t>
            </a:r>
            <a:r>
              <a:rPr lang="en-US" sz="2000" b="1" dirty="0" smtClean="0">
                <a:solidFill>
                  <a:schemeClr val="tx1">
                    <a:lumMod val="95000"/>
                  </a:schemeClr>
                </a:solidFill>
              </a:rPr>
              <a:t>. In shock) </a:t>
            </a:r>
            <a:r>
              <a:rPr lang="en-US" sz="2000" b="1" dirty="0" err="1" smtClean="0">
                <a:solidFill>
                  <a:srgbClr val="00B0F0"/>
                </a:solidFill>
              </a:rPr>
              <a:t>cardioversion</a:t>
            </a:r>
            <a:r>
              <a:rPr lang="en-US" sz="2000" b="1" dirty="0" smtClean="0">
                <a:solidFill>
                  <a:srgbClr val="00B0F0"/>
                </a:solidFill>
              </a:rPr>
              <a:t> </a:t>
            </a:r>
            <a:r>
              <a:rPr lang="en-US" sz="2000" b="1" dirty="0" smtClean="0">
                <a:solidFill>
                  <a:schemeClr val="tx1">
                    <a:lumMod val="95000"/>
                  </a:schemeClr>
                </a:solidFill>
              </a:rPr>
              <a:t>is used.</a:t>
            </a:r>
          </a:p>
          <a:p>
            <a:pPr marL="118872" indent="0" algn="l" rtl="0" eaLnBrk="1" hangingPunct="1">
              <a:buNone/>
              <a:defRPr/>
            </a:pPr>
            <a:r>
              <a:rPr lang="en-US" sz="2000" b="1" dirty="0" smtClean="0">
                <a:solidFill>
                  <a:schemeClr val="tx1">
                    <a:lumMod val="95000"/>
                  </a:schemeClr>
                </a:solidFill>
              </a:rPr>
              <a:t>-If hypokalemia is present, it should be corrected.</a:t>
            </a:r>
          </a:p>
          <a:p>
            <a:pPr algn="l" rtl="0">
              <a:defRPr/>
            </a:pPr>
            <a:r>
              <a:rPr lang="en-US" sz="2000" b="1" dirty="0" smtClean="0">
                <a:solidFill>
                  <a:srgbClr val="FFC000"/>
                </a:solidFill>
              </a:rPr>
              <a:t>Premature Ventricular contractions (PVC):</a:t>
            </a:r>
            <a:endParaRPr lang="en-US" sz="2000" b="1" dirty="0">
              <a:solidFill>
                <a:srgbClr val="FFC000"/>
              </a:solidFill>
            </a:endParaRPr>
          </a:p>
          <a:p>
            <a:pPr marL="118872" indent="0" algn="l" rtl="0">
              <a:buNone/>
              <a:defRPr/>
            </a:pPr>
            <a:r>
              <a:rPr lang="en-US" sz="2000" b="1" dirty="0" smtClean="0">
                <a:solidFill>
                  <a:schemeClr val="tx1">
                    <a:lumMod val="95000"/>
                  </a:schemeClr>
                </a:solidFill>
              </a:rPr>
              <a:t>-Risk factors include: </a:t>
            </a:r>
            <a:r>
              <a:rPr lang="en-US" sz="2000" b="1" dirty="0" err="1" smtClean="0">
                <a:solidFill>
                  <a:schemeClr val="tx1">
                    <a:lumMod val="95000"/>
                  </a:schemeClr>
                </a:solidFill>
              </a:rPr>
              <a:t>hypercapnia</a:t>
            </a:r>
            <a:r>
              <a:rPr lang="en-US" sz="2000" b="1" dirty="0" smtClean="0">
                <a:solidFill>
                  <a:schemeClr val="tx1">
                    <a:lumMod val="95000"/>
                  </a:schemeClr>
                </a:solidFill>
              </a:rPr>
              <a:t>, hypoxemia, fluid overload.</a:t>
            </a:r>
            <a:endParaRPr lang="en-US" sz="2000" b="1" dirty="0">
              <a:solidFill>
                <a:schemeClr val="tx1">
                  <a:lumMod val="95000"/>
                </a:schemeClr>
              </a:solidFill>
            </a:endParaRPr>
          </a:p>
          <a:p>
            <a:pPr marL="118872" indent="0" algn="l" rtl="0">
              <a:buNone/>
              <a:defRPr/>
            </a:pPr>
            <a:r>
              <a:rPr lang="en-US" sz="2000" b="1" dirty="0" smtClean="0">
                <a:solidFill>
                  <a:schemeClr val="tx1">
                    <a:lumMod val="95000"/>
                  </a:schemeClr>
                </a:solidFill>
              </a:rPr>
              <a:t>-Oxygen, sedation, analgesia and correction of  fluid\electrolyte disturbances is the treatment of choice.</a:t>
            </a:r>
            <a:endParaRPr lang="en-US" sz="2000" b="1" dirty="0">
              <a:solidFill>
                <a:schemeClr val="tx1">
                  <a:lumMod val="95000"/>
                </a:schemeClr>
              </a:solidFill>
            </a:endParaRPr>
          </a:p>
          <a:p>
            <a:pPr algn="l" rtl="0">
              <a:defRPr/>
            </a:pPr>
            <a:r>
              <a:rPr lang="en-US" sz="2000" b="1" dirty="0" smtClean="0">
                <a:solidFill>
                  <a:srgbClr val="FFC000"/>
                </a:solidFill>
              </a:rPr>
              <a:t>Ventricular Tachycardia:</a:t>
            </a:r>
            <a:endParaRPr lang="en-US" sz="2000" b="1" dirty="0">
              <a:solidFill>
                <a:srgbClr val="FFC000"/>
              </a:solidFill>
            </a:endParaRPr>
          </a:p>
          <a:p>
            <a:pPr marL="118872" indent="0" algn="l" rtl="0">
              <a:buNone/>
              <a:defRPr/>
            </a:pPr>
            <a:r>
              <a:rPr lang="en-US" sz="2000" b="1" dirty="0" smtClean="0">
                <a:solidFill>
                  <a:schemeClr val="tx1">
                    <a:lumMod val="95000"/>
                  </a:schemeClr>
                </a:solidFill>
              </a:rPr>
              <a:t>-Could lead to the life threatening ventricular fibrillation. </a:t>
            </a:r>
          </a:p>
          <a:p>
            <a:pPr marL="118872" indent="0" algn="l" rtl="0">
              <a:buNone/>
              <a:defRPr/>
            </a:pPr>
            <a:r>
              <a:rPr lang="en-US" sz="2000" b="1" dirty="0" smtClean="0">
                <a:solidFill>
                  <a:schemeClr val="tx1">
                    <a:lumMod val="95000"/>
                  </a:schemeClr>
                </a:solidFill>
              </a:rPr>
              <a:t>-</a:t>
            </a:r>
            <a:r>
              <a:rPr lang="en-US" sz="2000" b="1" dirty="0" err="1" smtClean="0">
                <a:solidFill>
                  <a:schemeClr val="tx1">
                    <a:lumMod val="95000"/>
                  </a:schemeClr>
                </a:solidFill>
              </a:rPr>
              <a:t>Lidocaine</a:t>
            </a:r>
            <a:r>
              <a:rPr lang="en-US" sz="2000" b="1" dirty="0" smtClean="0">
                <a:solidFill>
                  <a:schemeClr val="tx1">
                    <a:lumMod val="95000"/>
                  </a:schemeClr>
                </a:solidFill>
              </a:rPr>
              <a:t> is the treatment of choice </a:t>
            </a:r>
          </a:p>
          <a:p>
            <a:pPr algn="l" rtl="0">
              <a:defRPr/>
            </a:pPr>
            <a:r>
              <a:rPr lang="en-US" sz="2000" b="1" dirty="0" smtClean="0">
                <a:solidFill>
                  <a:srgbClr val="FFC000"/>
                </a:solidFill>
              </a:rPr>
              <a:t>Complete Heart Block:</a:t>
            </a:r>
            <a:endParaRPr lang="en-US" sz="2000" b="1" dirty="0">
              <a:solidFill>
                <a:srgbClr val="FFC000"/>
              </a:solidFill>
            </a:endParaRPr>
          </a:p>
          <a:p>
            <a:pPr marL="118872" indent="0" algn="l" rtl="0">
              <a:buNone/>
              <a:defRPr/>
            </a:pPr>
            <a:r>
              <a:rPr lang="en-US" sz="2000" b="1" dirty="0" smtClean="0">
                <a:solidFill>
                  <a:schemeClr val="tx1">
                    <a:lumMod val="95000"/>
                  </a:schemeClr>
                </a:solidFill>
              </a:rPr>
              <a:t>-Insertion of a pacemaker is necessary. </a:t>
            </a:r>
            <a:endParaRPr lang="en-US" sz="2000" b="1" dirty="0">
              <a:solidFill>
                <a:schemeClr val="tx1">
                  <a:lumMod val="95000"/>
                </a:schemeClr>
              </a:solidFill>
            </a:endParaRPr>
          </a:p>
          <a:p>
            <a:pPr marL="118872" indent="0" algn="l" rtl="0">
              <a:buNone/>
              <a:defRPr/>
            </a:pPr>
            <a:endParaRPr lang="en-US" sz="2000" b="1" dirty="0">
              <a:solidFill>
                <a:schemeClr val="tx1">
                  <a:lumMod val="95000"/>
                </a:schemeClr>
              </a:solidFill>
            </a:endParaRPr>
          </a:p>
          <a:p>
            <a:pPr marL="118872" indent="0" algn="l" rtl="0" eaLnBrk="1" hangingPunct="1">
              <a:buNone/>
              <a:defRPr/>
            </a:pPr>
            <a:endParaRPr lang="en-US" sz="2000" b="1" dirty="0" smtClean="0">
              <a:solidFill>
                <a:schemeClr val="tx1">
                  <a:lumMod val="95000"/>
                </a:schemeClr>
              </a:solidFill>
            </a:endParaRPr>
          </a:p>
          <a:p>
            <a:pPr algn="l" rtl="0" eaLnBrk="1" hangingPunct="1">
              <a:buFont typeface="Wingdings" pitchFamily="2" charset="2"/>
              <a:buNone/>
              <a:defRPr/>
            </a:pPr>
            <a:endParaRPr lang="ar-SA" sz="2400" dirty="0"/>
          </a:p>
        </p:txBody>
      </p:sp>
    </p:spTree>
    <p:extLst>
      <p:ext uri="{BB962C8B-B14F-4D97-AF65-F5344CB8AC3E}">
        <p14:creationId xmlns:p14="http://schemas.microsoft.com/office/powerpoint/2010/main" val="2122586011"/>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animEffect transition="in" filter="fade">
                                      <p:cBhvr>
                                        <p:cTn id="45" dur="1000"/>
                                        <p:tgtEl>
                                          <p:spTgt spid="3">
                                            <p:txEl>
                                              <p:pRg st="5" end="5"/>
                                            </p:txEl>
                                          </p:spTgt>
                                        </p:tgtEl>
                                      </p:cBhvr>
                                    </p:animEffect>
                                    <p:anim calcmode="lin" valueType="num">
                                      <p:cBhvr>
                                        <p:cTn id="4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Effect transition="in" filter="fade">
                                      <p:cBhvr>
                                        <p:cTn id="50" dur="1000"/>
                                        <p:tgtEl>
                                          <p:spTgt spid="3">
                                            <p:txEl>
                                              <p:pRg st="6" end="6"/>
                                            </p:txEl>
                                          </p:spTgt>
                                        </p:tgtEl>
                                      </p:cBhvr>
                                    </p:animEffect>
                                    <p:anim calcmode="lin" valueType="num">
                                      <p:cBhvr>
                                        <p:cTn id="5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6" end="6"/>
                                            </p:txEl>
                                          </p:spTgt>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Effect transition="in" filter="fade">
                                      <p:cBhvr>
                                        <p:cTn id="55" dur="1000"/>
                                        <p:tgtEl>
                                          <p:spTgt spid="3">
                                            <p:txEl>
                                              <p:pRg st="7" end="7"/>
                                            </p:txEl>
                                          </p:spTgt>
                                        </p:tgtEl>
                                      </p:cBhvr>
                                    </p:animEffect>
                                    <p:anim calcmode="lin" valueType="num">
                                      <p:cBhvr>
                                        <p:cTn id="56"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3">
                                            <p:txEl>
                                              <p:pRg st="8" end="8"/>
                                            </p:txEl>
                                          </p:spTgt>
                                        </p:tgtEl>
                                        <p:attrNameLst>
                                          <p:attrName>style.visibility</p:attrName>
                                        </p:attrNameLst>
                                      </p:cBhvr>
                                      <p:to>
                                        <p:strVal val="visible"/>
                                      </p:to>
                                    </p:set>
                                    <p:animEffect transition="in" filter="fade">
                                      <p:cBhvr>
                                        <p:cTn id="62" dur="1000"/>
                                        <p:tgtEl>
                                          <p:spTgt spid="3">
                                            <p:txEl>
                                              <p:pRg st="8" end="8"/>
                                            </p:txEl>
                                          </p:spTgt>
                                        </p:tgtEl>
                                      </p:cBhvr>
                                    </p:animEffect>
                                    <p:anim calcmode="lin" valueType="num">
                                      <p:cBhvr>
                                        <p:cTn id="6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4" dur="1000" fill="hold"/>
                                        <p:tgtEl>
                                          <p:spTgt spid="3">
                                            <p:txEl>
                                              <p:pRg st="8" end="8"/>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Effect transition="in" filter="fade">
                                      <p:cBhvr>
                                        <p:cTn id="67" dur="1000"/>
                                        <p:tgtEl>
                                          <p:spTgt spid="3">
                                            <p:txEl>
                                              <p:pRg st="9" end="9"/>
                                            </p:txEl>
                                          </p:spTgt>
                                        </p:tgtEl>
                                      </p:cBhvr>
                                    </p:animEffect>
                                    <p:anim calcmode="lin" valueType="num">
                                      <p:cBhvr>
                                        <p:cTn id="6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9" dur="1000" fill="hold"/>
                                        <p:tgtEl>
                                          <p:spTgt spid="3">
                                            <p:txEl>
                                              <p:pRg st="9" end="9"/>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
                                            <p:txEl>
                                              <p:pRg st="10" end="10"/>
                                            </p:txEl>
                                          </p:spTgt>
                                        </p:tgtEl>
                                        <p:attrNameLst>
                                          <p:attrName>style.visibility</p:attrName>
                                        </p:attrNameLst>
                                      </p:cBhvr>
                                      <p:to>
                                        <p:strVal val="visible"/>
                                      </p:to>
                                    </p:set>
                                    <p:animEffect transition="in" filter="fade">
                                      <p:cBhvr>
                                        <p:cTn id="72" dur="1000"/>
                                        <p:tgtEl>
                                          <p:spTgt spid="3">
                                            <p:txEl>
                                              <p:pRg st="10" end="10"/>
                                            </p:txEl>
                                          </p:spTgt>
                                        </p:tgtEl>
                                      </p:cBhvr>
                                    </p:animEffect>
                                    <p:anim calcmode="lin" valueType="num">
                                      <p:cBhvr>
                                        <p:cTn id="73"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4"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grpId="0" nodeType="clickEffect">
                                  <p:stCondLst>
                                    <p:cond delay="0"/>
                                  </p:stCondLst>
                                  <p:childTnLst>
                                    <p:set>
                                      <p:cBhvr>
                                        <p:cTn id="78" dur="1" fill="hold">
                                          <p:stCondLst>
                                            <p:cond delay="0"/>
                                          </p:stCondLst>
                                        </p:cTn>
                                        <p:tgtEl>
                                          <p:spTgt spid="3">
                                            <p:txEl>
                                              <p:pRg st="11" end="11"/>
                                            </p:txEl>
                                          </p:spTgt>
                                        </p:tgtEl>
                                        <p:attrNameLst>
                                          <p:attrName>style.visibility</p:attrName>
                                        </p:attrNameLst>
                                      </p:cBhvr>
                                      <p:to>
                                        <p:strVal val="visible"/>
                                      </p:to>
                                    </p:set>
                                    <p:animEffect transition="in" filter="fade">
                                      <p:cBhvr>
                                        <p:cTn id="79" dur="1000"/>
                                        <p:tgtEl>
                                          <p:spTgt spid="3">
                                            <p:txEl>
                                              <p:pRg st="11" end="11"/>
                                            </p:txEl>
                                          </p:spTgt>
                                        </p:tgtEl>
                                      </p:cBhvr>
                                    </p:animEffect>
                                    <p:anim calcmode="lin" valueType="num">
                                      <p:cBhvr>
                                        <p:cTn id="80"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81" dur="1000" fill="hold"/>
                                        <p:tgtEl>
                                          <p:spTgt spid="3">
                                            <p:txEl>
                                              <p:pRg st="11" end="11"/>
                                            </p:txEl>
                                          </p:spTgt>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3">
                                            <p:txEl>
                                              <p:pRg st="12" end="12"/>
                                            </p:txEl>
                                          </p:spTgt>
                                        </p:tgtEl>
                                        <p:attrNameLst>
                                          <p:attrName>style.visibility</p:attrName>
                                        </p:attrNameLst>
                                      </p:cBhvr>
                                      <p:to>
                                        <p:strVal val="visible"/>
                                      </p:to>
                                    </p:set>
                                    <p:animEffect transition="in" filter="fade">
                                      <p:cBhvr>
                                        <p:cTn id="84" dur="1000"/>
                                        <p:tgtEl>
                                          <p:spTgt spid="3">
                                            <p:txEl>
                                              <p:pRg st="12" end="12"/>
                                            </p:txEl>
                                          </p:spTgt>
                                        </p:tgtEl>
                                      </p:cBhvr>
                                    </p:animEffect>
                                    <p:anim calcmode="lin" valueType="num">
                                      <p:cBhvr>
                                        <p:cTn id="85"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2" end="12"/>
                                            </p:txEl>
                                          </p:spTgt>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3">
                                            <p:txEl>
                                              <p:pRg st="13" end="13"/>
                                            </p:txEl>
                                          </p:spTgt>
                                        </p:tgtEl>
                                        <p:attrNameLst>
                                          <p:attrName>style.visibility</p:attrName>
                                        </p:attrNameLst>
                                      </p:cBhvr>
                                      <p:to>
                                        <p:strVal val="visible"/>
                                      </p:to>
                                    </p:set>
                                    <p:animEffect transition="in" filter="fade">
                                      <p:cBhvr>
                                        <p:cTn id="89" dur="1000"/>
                                        <p:tgtEl>
                                          <p:spTgt spid="3">
                                            <p:txEl>
                                              <p:pRg st="13" end="13"/>
                                            </p:txEl>
                                          </p:spTgt>
                                        </p:tgtEl>
                                      </p:cBhvr>
                                    </p:animEffect>
                                    <p:anim calcmode="lin" valueType="num">
                                      <p:cBhvr>
                                        <p:cTn id="90"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91"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2" presetClass="entr" presetSubtype="0" fill="hold" grpId="0" nodeType="clickEffect">
                                  <p:stCondLst>
                                    <p:cond delay="0"/>
                                  </p:stCondLst>
                                  <p:childTnLst>
                                    <p:set>
                                      <p:cBhvr>
                                        <p:cTn id="95" dur="1" fill="hold">
                                          <p:stCondLst>
                                            <p:cond delay="0"/>
                                          </p:stCondLst>
                                        </p:cTn>
                                        <p:tgtEl>
                                          <p:spTgt spid="3">
                                            <p:txEl>
                                              <p:pRg st="14" end="14"/>
                                            </p:txEl>
                                          </p:spTgt>
                                        </p:tgtEl>
                                        <p:attrNameLst>
                                          <p:attrName>style.visibility</p:attrName>
                                        </p:attrNameLst>
                                      </p:cBhvr>
                                      <p:to>
                                        <p:strVal val="visible"/>
                                      </p:to>
                                    </p:set>
                                    <p:animEffect transition="in" filter="fade">
                                      <p:cBhvr>
                                        <p:cTn id="96" dur="1000"/>
                                        <p:tgtEl>
                                          <p:spTgt spid="3">
                                            <p:txEl>
                                              <p:pRg st="14" end="14"/>
                                            </p:txEl>
                                          </p:spTgt>
                                        </p:tgtEl>
                                      </p:cBhvr>
                                    </p:animEffect>
                                    <p:anim calcmode="lin" valueType="num">
                                      <p:cBhvr>
                                        <p:cTn id="97"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98" dur="1000" fill="hold"/>
                                        <p:tgtEl>
                                          <p:spTgt spid="3">
                                            <p:txEl>
                                              <p:pRg st="14" end="14"/>
                                            </p:txEl>
                                          </p:spTgt>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3">
                                            <p:txEl>
                                              <p:pRg st="15" end="15"/>
                                            </p:txEl>
                                          </p:spTgt>
                                        </p:tgtEl>
                                        <p:attrNameLst>
                                          <p:attrName>style.visibility</p:attrName>
                                        </p:attrNameLst>
                                      </p:cBhvr>
                                      <p:to>
                                        <p:strVal val="visible"/>
                                      </p:to>
                                    </p:set>
                                    <p:animEffect transition="in" filter="fade">
                                      <p:cBhvr>
                                        <p:cTn id="101" dur="1000"/>
                                        <p:tgtEl>
                                          <p:spTgt spid="3">
                                            <p:txEl>
                                              <p:pRg st="15" end="15"/>
                                            </p:txEl>
                                          </p:spTgt>
                                        </p:tgtEl>
                                      </p:cBhvr>
                                    </p:animEffect>
                                    <p:anim calcmode="lin" valueType="num">
                                      <p:cBhvr>
                                        <p:cTn id="102" dur="1000" fill="hold"/>
                                        <p:tgtEl>
                                          <p:spTgt spid="3">
                                            <p:txEl>
                                              <p:pRg st="15" end="15"/>
                                            </p:txEl>
                                          </p:spTgt>
                                        </p:tgtEl>
                                        <p:attrNameLst>
                                          <p:attrName>ppt_x</p:attrName>
                                        </p:attrNameLst>
                                      </p:cBhvr>
                                      <p:tavLst>
                                        <p:tav tm="0">
                                          <p:val>
                                            <p:strVal val="#ppt_x"/>
                                          </p:val>
                                        </p:tav>
                                        <p:tav tm="100000">
                                          <p:val>
                                            <p:strVal val="#ppt_x"/>
                                          </p:val>
                                        </p:tav>
                                      </p:tavLst>
                                    </p:anim>
                                    <p:anim calcmode="lin" valueType="num">
                                      <p:cBhvr>
                                        <p:cTn id="103" dur="1000" fill="hold"/>
                                        <p:tgtEl>
                                          <p:spTgt spid="3">
                                            <p:txEl>
                                              <p:pRg st="15" end="1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7848600" cy="1143000"/>
          </a:xfrm>
        </p:spPr>
        <p:txBody>
          <a:bodyPr>
            <a:normAutofit/>
          </a:bodyPr>
          <a:lstStyle/>
          <a:p>
            <a:pPr algn="ctr" eaLnBrk="1" hangingPunct="1">
              <a:defRPr/>
            </a:pPr>
            <a:r>
              <a:rPr lang="en-US" b="1" dirty="0" smtClean="0">
                <a:ln w="18415" cmpd="sng">
                  <a:noFill/>
                  <a:prstDash val="solid"/>
                </a:ln>
                <a:solidFill>
                  <a:srgbClr val="FF0000"/>
                </a:solidFill>
                <a:effectLst>
                  <a:outerShdw blurRad="63500" dir="3600000" algn="tl" rotWithShape="0">
                    <a:srgbClr val="000000">
                      <a:alpha val="70000"/>
                    </a:srgbClr>
                  </a:outerShdw>
                </a:effectLst>
                <a:latin typeface="Arial" pitchFamily="34" charset="0"/>
                <a:cs typeface="Arial" pitchFamily="34" charset="0"/>
              </a:rPr>
              <a:t>DVT</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0" y="1169988"/>
            <a:ext cx="8991600" cy="5572125"/>
          </a:xfrm>
        </p:spPr>
        <p:txBody>
          <a:bodyPr>
            <a:normAutofit/>
          </a:bodyPr>
          <a:lstStyle/>
          <a:p>
            <a:pPr algn="l" rtl="0" eaLnBrk="1" hangingPunct="1">
              <a:defRPr/>
            </a:pPr>
            <a:r>
              <a:rPr lang="en-US" sz="2000" b="1" dirty="0" smtClean="0">
                <a:solidFill>
                  <a:srgbClr val="FFC000"/>
                </a:solidFill>
              </a:rPr>
              <a:t>Risk Factors:</a:t>
            </a:r>
          </a:p>
          <a:p>
            <a:pPr algn="l" rtl="0">
              <a:buFont typeface="Arial" pitchFamily="34" charset="0"/>
              <a:buChar char="•"/>
              <a:defRPr/>
            </a:pPr>
            <a:r>
              <a:rPr lang="en-US" sz="2000" b="1" dirty="0" smtClean="0">
                <a:solidFill>
                  <a:schemeClr val="bg1">
                    <a:lumMod val="20000"/>
                    <a:lumOff val="80000"/>
                  </a:schemeClr>
                </a:solidFill>
              </a:rPr>
              <a:t>Advanced </a:t>
            </a:r>
            <a:r>
              <a:rPr lang="en-US" sz="2000" b="1" dirty="0">
                <a:solidFill>
                  <a:schemeClr val="bg1">
                    <a:lumMod val="20000"/>
                    <a:lumOff val="80000"/>
                  </a:schemeClr>
                </a:solidFill>
              </a:rPr>
              <a:t>age</a:t>
            </a:r>
          </a:p>
          <a:p>
            <a:pPr algn="l" rtl="0">
              <a:buFont typeface="Arial" pitchFamily="34" charset="0"/>
              <a:buChar char="•"/>
              <a:defRPr/>
            </a:pPr>
            <a:r>
              <a:rPr lang="en-US" sz="2000" b="1" dirty="0">
                <a:solidFill>
                  <a:schemeClr val="bg1">
                    <a:lumMod val="20000"/>
                    <a:lumOff val="80000"/>
                  </a:schemeClr>
                </a:solidFill>
              </a:rPr>
              <a:t>Obesity</a:t>
            </a:r>
          </a:p>
          <a:p>
            <a:pPr algn="l" rtl="0">
              <a:buFont typeface="Arial" pitchFamily="34" charset="0"/>
              <a:buChar char="•"/>
              <a:defRPr/>
            </a:pPr>
            <a:r>
              <a:rPr lang="en-US" sz="2000" b="1" dirty="0">
                <a:solidFill>
                  <a:schemeClr val="bg1">
                    <a:lumMod val="20000"/>
                    <a:lumOff val="80000"/>
                  </a:schemeClr>
                </a:solidFill>
              </a:rPr>
              <a:t>Hormonal therapy </a:t>
            </a:r>
          </a:p>
          <a:p>
            <a:pPr algn="l" rtl="0">
              <a:buFont typeface="Arial" pitchFamily="34" charset="0"/>
              <a:buChar char="•"/>
              <a:defRPr/>
            </a:pPr>
            <a:r>
              <a:rPr lang="en-US" sz="2000" b="1" dirty="0">
                <a:solidFill>
                  <a:schemeClr val="bg1">
                    <a:lumMod val="20000"/>
                    <a:lumOff val="80000"/>
                  </a:schemeClr>
                </a:solidFill>
              </a:rPr>
              <a:t>Immobilization</a:t>
            </a:r>
          </a:p>
          <a:p>
            <a:pPr algn="l" rtl="0">
              <a:buFont typeface="Arial" pitchFamily="34" charset="0"/>
              <a:buChar char="•"/>
              <a:defRPr/>
            </a:pPr>
            <a:r>
              <a:rPr lang="en-US" sz="2000" b="1" dirty="0">
                <a:solidFill>
                  <a:schemeClr val="bg1">
                    <a:lumMod val="20000"/>
                    <a:lumOff val="80000"/>
                  </a:schemeClr>
                </a:solidFill>
              </a:rPr>
              <a:t>Smoking</a:t>
            </a:r>
          </a:p>
          <a:p>
            <a:pPr algn="l" rtl="0">
              <a:buFont typeface="Arial" pitchFamily="34" charset="0"/>
              <a:buChar char="•"/>
              <a:defRPr/>
            </a:pPr>
            <a:r>
              <a:rPr lang="en-US" sz="2000" b="1" dirty="0">
                <a:solidFill>
                  <a:schemeClr val="bg1">
                    <a:lumMod val="20000"/>
                    <a:lumOff val="80000"/>
                  </a:schemeClr>
                </a:solidFill>
              </a:rPr>
              <a:t>DM\HTN</a:t>
            </a:r>
          </a:p>
          <a:p>
            <a:pPr algn="l" rtl="0">
              <a:defRPr/>
            </a:pPr>
            <a:r>
              <a:rPr lang="en-US" sz="2000" b="1" dirty="0" smtClean="0">
                <a:solidFill>
                  <a:srgbClr val="FFC000"/>
                </a:solidFill>
              </a:rPr>
              <a:t>Symptoms:</a:t>
            </a:r>
            <a:endParaRPr lang="en-US" sz="2000" b="1" dirty="0">
              <a:solidFill>
                <a:srgbClr val="FFC000"/>
              </a:solidFill>
            </a:endParaRPr>
          </a:p>
          <a:p>
            <a:pPr marL="118872" indent="0" algn="l" rtl="0">
              <a:buNone/>
              <a:defRPr/>
            </a:pPr>
            <a:r>
              <a:rPr lang="en-US" sz="2000" b="1" dirty="0" smtClean="0">
                <a:solidFill>
                  <a:schemeClr val="tx1">
                    <a:lumMod val="95000"/>
                  </a:schemeClr>
                </a:solidFill>
              </a:rPr>
              <a:t>- 50% are asymptomatic</a:t>
            </a:r>
            <a:endParaRPr lang="en-US" sz="2000" b="1" dirty="0">
              <a:solidFill>
                <a:schemeClr val="tx1">
                  <a:lumMod val="95000"/>
                </a:schemeClr>
              </a:solidFill>
            </a:endParaRPr>
          </a:p>
          <a:p>
            <a:pPr marL="118872" indent="0" algn="l" rtl="0">
              <a:buNone/>
              <a:defRPr/>
            </a:pPr>
            <a:r>
              <a:rPr lang="en-US" sz="2000" b="1" dirty="0" smtClean="0">
                <a:solidFill>
                  <a:schemeClr val="tx1">
                    <a:lumMod val="95000"/>
                  </a:schemeClr>
                </a:solidFill>
              </a:rPr>
              <a:t>-Pulmonary embolism, lower limb pain, tenderness and swelling</a:t>
            </a:r>
            <a:endParaRPr lang="en-US" sz="2000" b="1" dirty="0">
              <a:solidFill>
                <a:schemeClr val="tx1">
                  <a:lumMod val="95000"/>
                </a:schemeClr>
              </a:solidFill>
            </a:endParaRPr>
          </a:p>
          <a:p>
            <a:pPr algn="l" rtl="0">
              <a:defRPr/>
            </a:pPr>
            <a:r>
              <a:rPr lang="en-US" sz="2000" b="1" dirty="0" smtClean="0">
                <a:solidFill>
                  <a:srgbClr val="FFC000"/>
                </a:solidFill>
              </a:rPr>
              <a:t>Homan’s sign:</a:t>
            </a:r>
            <a:endParaRPr lang="en-US" sz="2000" b="1" dirty="0">
              <a:solidFill>
                <a:srgbClr val="FFC000"/>
              </a:solidFill>
            </a:endParaRPr>
          </a:p>
          <a:p>
            <a:pPr marL="118872" indent="0" algn="l" rtl="0">
              <a:buNone/>
              <a:defRPr/>
            </a:pPr>
            <a:r>
              <a:rPr lang="en-US" sz="2000" b="1" dirty="0" smtClean="0">
                <a:solidFill>
                  <a:schemeClr val="tx1">
                    <a:lumMod val="95000"/>
                  </a:schemeClr>
                </a:solidFill>
              </a:rPr>
              <a:t>-Calf pain with dorsiflexion of the foot found in less than 1\3 of patients</a:t>
            </a:r>
          </a:p>
          <a:p>
            <a:pPr algn="l" rtl="0">
              <a:defRPr/>
            </a:pPr>
            <a:r>
              <a:rPr lang="en-US" sz="2000" b="1" dirty="0" smtClean="0">
                <a:solidFill>
                  <a:srgbClr val="FFC000"/>
                </a:solidFill>
              </a:rPr>
              <a:t>investigations:</a:t>
            </a:r>
            <a:endParaRPr lang="en-US" sz="2000" b="1" dirty="0">
              <a:solidFill>
                <a:srgbClr val="FFC000"/>
              </a:solidFill>
            </a:endParaRPr>
          </a:p>
          <a:p>
            <a:pPr marL="118872" indent="0" algn="l" rtl="0">
              <a:buNone/>
              <a:defRPr/>
            </a:pPr>
            <a:r>
              <a:rPr lang="en-US" sz="2000" b="1" dirty="0" smtClean="0">
                <a:solidFill>
                  <a:schemeClr val="tx1">
                    <a:lumMod val="95000"/>
                  </a:schemeClr>
                </a:solidFill>
              </a:rPr>
              <a:t>-Duplex US. </a:t>
            </a:r>
            <a:endParaRPr lang="en-US" sz="2000" b="1" dirty="0">
              <a:solidFill>
                <a:schemeClr val="tx1">
                  <a:lumMod val="95000"/>
                </a:schemeClr>
              </a:solidFill>
            </a:endParaRPr>
          </a:p>
          <a:p>
            <a:pPr marL="118872" indent="0" algn="l" rtl="0">
              <a:buNone/>
              <a:defRPr/>
            </a:pPr>
            <a:endParaRPr lang="en-US" sz="2000" b="1" dirty="0">
              <a:solidFill>
                <a:schemeClr val="tx1">
                  <a:lumMod val="95000"/>
                </a:schemeClr>
              </a:solidFill>
            </a:endParaRPr>
          </a:p>
          <a:p>
            <a:pPr marL="118872" indent="0" algn="l" rtl="0" eaLnBrk="1" hangingPunct="1">
              <a:buNone/>
              <a:defRPr/>
            </a:pPr>
            <a:endParaRPr lang="en-US" sz="2000" b="1" dirty="0" smtClean="0">
              <a:solidFill>
                <a:schemeClr val="tx1">
                  <a:lumMod val="95000"/>
                </a:schemeClr>
              </a:solidFill>
            </a:endParaRPr>
          </a:p>
          <a:p>
            <a:pPr algn="l" rtl="0" eaLnBrk="1" hangingPunct="1">
              <a:buFont typeface="Wingdings" pitchFamily="2" charset="2"/>
              <a:buNone/>
              <a:defRPr/>
            </a:pPr>
            <a:endParaRPr lang="ar-SA" sz="2400" dirty="0"/>
          </a:p>
        </p:txBody>
      </p:sp>
    </p:spTree>
    <p:extLst>
      <p:ext uri="{BB962C8B-B14F-4D97-AF65-F5344CB8AC3E}">
        <p14:creationId xmlns:p14="http://schemas.microsoft.com/office/powerpoint/2010/main" val="2801997076"/>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1000"/>
                                        <p:tgtEl>
                                          <p:spTgt spid="3">
                                            <p:txEl>
                                              <p:pRg st="4" end="4"/>
                                            </p:txEl>
                                          </p:spTgt>
                                        </p:tgtEl>
                                      </p:cBhvr>
                                    </p:animEffect>
                                    <p:anim calcmode="lin" valueType="num">
                                      <p:cBhvr>
                                        <p:cTn id="3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1000"/>
                                        <p:tgtEl>
                                          <p:spTgt spid="3">
                                            <p:txEl>
                                              <p:pRg st="5" end="5"/>
                                            </p:txEl>
                                          </p:spTgt>
                                        </p:tgtEl>
                                      </p:cBhvr>
                                    </p:animEffect>
                                    <p:anim calcmode="lin" valueType="num">
                                      <p:cBhvr>
                                        <p:cTn id="4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fade">
                                      <p:cBhvr>
                                        <p:cTn id="44" dur="1000"/>
                                        <p:tgtEl>
                                          <p:spTgt spid="3">
                                            <p:txEl>
                                              <p:pRg st="6" end="6"/>
                                            </p:txEl>
                                          </p:spTgt>
                                        </p:tgtEl>
                                      </p:cBhvr>
                                    </p:animEffect>
                                    <p:anim calcmode="lin" valueType="num">
                                      <p:cBhvr>
                                        <p:cTn id="4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Effect transition="in" filter="fade">
                                      <p:cBhvr>
                                        <p:cTn id="51" dur="1000"/>
                                        <p:tgtEl>
                                          <p:spTgt spid="3">
                                            <p:txEl>
                                              <p:pRg st="7" end="7"/>
                                            </p:txEl>
                                          </p:spTgt>
                                        </p:tgtEl>
                                      </p:cBhvr>
                                    </p:animEffect>
                                    <p:anim calcmode="lin" valueType="num">
                                      <p:cBhvr>
                                        <p:cTn id="5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7" end="7"/>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Effect transition="in" filter="fade">
                                      <p:cBhvr>
                                        <p:cTn id="56" dur="1000"/>
                                        <p:tgtEl>
                                          <p:spTgt spid="3">
                                            <p:txEl>
                                              <p:pRg st="8" end="8"/>
                                            </p:txEl>
                                          </p:spTgt>
                                        </p:tgtEl>
                                      </p:cBhvr>
                                    </p:animEffect>
                                    <p:anim calcmode="lin" valueType="num">
                                      <p:cBhvr>
                                        <p:cTn id="5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Effect transition="in" filter="fade">
                                      <p:cBhvr>
                                        <p:cTn id="61" dur="1000"/>
                                        <p:tgtEl>
                                          <p:spTgt spid="3">
                                            <p:txEl>
                                              <p:pRg st="9" end="9"/>
                                            </p:txEl>
                                          </p:spTgt>
                                        </p:tgtEl>
                                      </p:cBhvr>
                                    </p:animEffect>
                                    <p:anim calcmode="lin" valueType="num">
                                      <p:cBhvr>
                                        <p:cTn id="62"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3"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3">
                                            <p:txEl>
                                              <p:pRg st="10" end="10"/>
                                            </p:txEl>
                                          </p:spTgt>
                                        </p:tgtEl>
                                        <p:attrNameLst>
                                          <p:attrName>style.visibility</p:attrName>
                                        </p:attrNameLst>
                                      </p:cBhvr>
                                      <p:to>
                                        <p:strVal val="visible"/>
                                      </p:to>
                                    </p:set>
                                    <p:animEffect transition="in" filter="fade">
                                      <p:cBhvr>
                                        <p:cTn id="68" dur="1000"/>
                                        <p:tgtEl>
                                          <p:spTgt spid="3">
                                            <p:txEl>
                                              <p:pRg st="10" end="10"/>
                                            </p:txEl>
                                          </p:spTgt>
                                        </p:tgtEl>
                                      </p:cBhvr>
                                    </p:animEffect>
                                    <p:anim calcmode="lin" valueType="num">
                                      <p:cBhvr>
                                        <p:cTn id="69"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0"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Effect transition="in" filter="fade">
                                      <p:cBhvr>
                                        <p:cTn id="73" dur="1000"/>
                                        <p:tgtEl>
                                          <p:spTgt spid="3">
                                            <p:txEl>
                                              <p:pRg st="11" end="11"/>
                                            </p:txEl>
                                          </p:spTgt>
                                        </p:tgtEl>
                                      </p:cBhvr>
                                    </p:animEffect>
                                    <p:anim calcmode="lin" valueType="num">
                                      <p:cBhvr>
                                        <p:cTn id="74"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75"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3">
                                            <p:txEl>
                                              <p:pRg st="12" end="12"/>
                                            </p:txEl>
                                          </p:spTgt>
                                        </p:tgtEl>
                                        <p:attrNameLst>
                                          <p:attrName>style.visibility</p:attrName>
                                        </p:attrNameLst>
                                      </p:cBhvr>
                                      <p:to>
                                        <p:strVal val="visible"/>
                                      </p:to>
                                    </p:set>
                                    <p:animEffect transition="in" filter="fade">
                                      <p:cBhvr>
                                        <p:cTn id="80" dur="1000"/>
                                        <p:tgtEl>
                                          <p:spTgt spid="3">
                                            <p:txEl>
                                              <p:pRg st="12" end="12"/>
                                            </p:txEl>
                                          </p:spTgt>
                                        </p:tgtEl>
                                      </p:cBhvr>
                                    </p:animEffect>
                                    <p:anim calcmode="lin" valueType="num">
                                      <p:cBhvr>
                                        <p:cTn id="81"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82" dur="1000" fill="hold"/>
                                        <p:tgtEl>
                                          <p:spTgt spid="3">
                                            <p:txEl>
                                              <p:pRg st="12" end="12"/>
                                            </p:txEl>
                                          </p:spTgt>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3">
                                            <p:txEl>
                                              <p:pRg st="13" end="13"/>
                                            </p:txEl>
                                          </p:spTgt>
                                        </p:tgtEl>
                                        <p:attrNameLst>
                                          <p:attrName>style.visibility</p:attrName>
                                        </p:attrNameLst>
                                      </p:cBhvr>
                                      <p:to>
                                        <p:strVal val="visible"/>
                                      </p:to>
                                    </p:set>
                                    <p:animEffect transition="in" filter="fade">
                                      <p:cBhvr>
                                        <p:cTn id="85" dur="1000"/>
                                        <p:tgtEl>
                                          <p:spTgt spid="3">
                                            <p:txEl>
                                              <p:pRg st="13" end="13"/>
                                            </p:txEl>
                                          </p:spTgt>
                                        </p:tgtEl>
                                      </p:cBhvr>
                                    </p:animEffect>
                                    <p:anim calcmode="lin" valueType="num">
                                      <p:cBhvr>
                                        <p:cTn id="86"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87"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7848600" cy="1143000"/>
          </a:xfrm>
        </p:spPr>
        <p:txBody>
          <a:bodyPr>
            <a:normAutofit/>
          </a:bodyPr>
          <a:lstStyle/>
          <a:p>
            <a:pPr algn="ctr" eaLnBrk="1" hangingPunct="1">
              <a:defRPr/>
            </a:pPr>
            <a:r>
              <a:rPr lang="en-US" b="1" dirty="0" smtClean="0">
                <a:ln w="18415" cmpd="sng">
                  <a:noFill/>
                  <a:prstDash val="solid"/>
                </a:ln>
                <a:solidFill>
                  <a:srgbClr val="FF0000"/>
                </a:solidFill>
                <a:effectLst>
                  <a:outerShdw blurRad="63500" dir="3600000" algn="tl" rotWithShape="0">
                    <a:srgbClr val="000000">
                      <a:alpha val="70000"/>
                    </a:srgbClr>
                  </a:outerShdw>
                </a:effectLst>
                <a:latin typeface="Arial" pitchFamily="34" charset="0"/>
                <a:cs typeface="Arial" pitchFamily="34" charset="0"/>
              </a:rPr>
              <a:t>Pulmonary Embolism</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9099" y="1124744"/>
            <a:ext cx="4657299" cy="5572125"/>
          </a:xfrm>
        </p:spPr>
        <p:txBody>
          <a:bodyPr>
            <a:normAutofit fontScale="92500" lnSpcReduction="10000"/>
          </a:bodyPr>
          <a:lstStyle/>
          <a:p>
            <a:pPr algn="l" rtl="0">
              <a:defRPr/>
            </a:pPr>
            <a:r>
              <a:rPr lang="en-US" sz="1800" b="1" dirty="0" smtClean="0">
                <a:solidFill>
                  <a:srgbClr val="FFC000"/>
                </a:solidFill>
              </a:rPr>
              <a:t>Symptoms:</a:t>
            </a:r>
            <a:endParaRPr lang="en-US" sz="1800" b="1" dirty="0">
              <a:solidFill>
                <a:srgbClr val="FFC000"/>
              </a:solidFill>
            </a:endParaRPr>
          </a:p>
          <a:p>
            <a:pPr algn="l" rtl="0">
              <a:buFontTx/>
              <a:buChar char="-"/>
              <a:defRPr/>
            </a:pPr>
            <a:r>
              <a:rPr lang="en-US" sz="1800" b="1" dirty="0" smtClean="0">
                <a:solidFill>
                  <a:schemeClr val="tx1">
                    <a:lumMod val="95000"/>
                  </a:schemeClr>
                </a:solidFill>
              </a:rPr>
              <a:t>Dyspnea, fever, tachypnea and hemoptysis.</a:t>
            </a:r>
          </a:p>
          <a:p>
            <a:pPr algn="l" rtl="0">
              <a:buFontTx/>
              <a:buChar char="-"/>
              <a:defRPr/>
            </a:pPr>
            <a:endParaRPr lang="en-US" sz="1800" b="1" dirty="0">
              <a:solidFill>
                <a:schemeClr val="tx1">
                  <a:lumMod val="95000"/>
                </a:schemeClr>
              </a:solidFill>
            </a:endParaRPr>
          </a:p>
          <a:p>
            <a:pPr algn="l" rtl="0">
              <a:defRPr/>
            </a:pPr>
            <a:r>
              <a:rPr lang="en-US" sz="1800" b="1" dirty="0" smtClean="0">
                <a:solidFill>
                  <a:srgbClr val="FFC000"/>
                </a:solidFill>
              </a:rPr>
              <a:t>Investigations:</a:t>
            </a:r>
            <a:endParaRPr lang="en-US" sz="1800" b="1" dirty="0">
              <a:solidFill>
                <a:srgbClr val="FFC000"/>
              </a:solidFill>
            </a:endParaRPr>
          </a:p>
          <a:p>
            <a:pPr marL="118872" indent="0" algn="l" rtl="0">
              <a:buNone/>
              <a:defRPr/>
            </a:pPr>
            <a:r>
              <a:rPr lang="en-US" sz="1800" b="1" dirty="0" smtClean="0">
                <a:solidFill>
                  <a:schemeClr val="tx1">
                    <a:lumMod val="95000"/>
                  </a:schemeClr>
                </a:solidFill>
              </a:rPr>
              <a:t>-ABG, CT angiogram, Pulmonary angiogram [Gold Standard].</a:t>
            </a:r>
          </a:p>
          <a:p>
            <a:pPr marL="118872" indent="0" algn="l" rtl="0">
              <a:buNone/>
              <a:defRPr/>
            </a:pPr>
            <a:endParaRPr lang="en-US" sz="1800" b="1" dirty="0" smtClean="0">
              <a:solidFill>
                <a:schemeClr val="tx1">
                  <a:lumMod val="95000"/>
                </a:schemeClr>
              </a:solidFill>
            </a:endParaRPr>
          </a:p>
          <a:p>
            <a:pPr algn="l" rtl="0">
              <a:defRPr/>
            </a:pPr>
            <a:r>
              <a:rPr lang="en-US" sz="1800" b="1" dirty="0" smtClean="0">
                <a:solidFill>
                  <a:srgbClr val="FFC000"/>
                </a:solidFill>
              </a:rPr>
              <a:t>Treatment:</a:t>
            </a:r>
            <a:endParaRPr lang="en-US" sz="1800" b="1" dirty="0">
              <a:solidFill>
                <a:srgbClr val="FFC000"/>
              </a:solidFill>
            </a:endParaRPr>
          </a:p>
          <a:p>
            <a:pPr marL="118872" indent="0" algn="l" rtl="0">
              <a:buNone/>
              <a:defRPr/>
            </a:pPr>
            <a:r>
              <a:rPr lang="en-US" sz="1800" b="1" dirty="0" smtClean="0">
                <a:solidFill>
                  <a:schemeClr val="tx1">
                    <a:lumMod val="95000"/>
                  </a:schemeClr>
                </a:solidFill>
              </a:rPr>
              <a:t>-Stable Patient: Low molecular weight heparin or a green field filter. </a:t>
            </a:r>
          </a:p>
          <a:p>
            <a:pPr marL="118872" indent="0" algn="l" rtl="0">
              <a:buNone/>
              <a:defRPr/>
            </a:pPr>
            <a:r>
              <a:rPr lang="en-US" sz="1800" b="1" dirty="0" smtClean="0">
                <a:solidFill>
                  <a:schemeClr val="tx1">
                    <a:lumMod val="95000"/>
                  </a:schemeClr>
                </a:solidFill>
              </a:rPr>
              <a:t>-Unstable Patient: </a:t>
            </a:r>
            <a:r>
              <a:rPr lang="en-US" sz="1800" b="1" dirty="0">
                <a:solidFill>
                  <a:schemeClr val="tx1">
                    <a:lumMod val="95000"/>
                  </a:schemeClr>
                </a:solidFill>
              </a:rPr>
              <a:t> T</a:t>
            </a:r>
            <a:r>
              <a:rPr lang="en-US" sz="1800" b="1" dirty="0" smtClean="0">
                <a:solidFill>
                  <a:schemeClr val="tx1">
                    <a:lumMod val="95000"/>
                  </a:schemeClr>
                </a:solidFill>
              </a:rPr>
              <a:t>hrombolytic therapy, pulmonary artery </a:t>
            </a:r>
            <a:r>
              <a:rPr lang="en-US" sz="1800" b="1" dirty="0" err="1" smtClean="0">
                <a:solidFill>
                  <a:schemeClr val="tx1">
                    <a:lumMod val="95000"/>
                  </a:schemeClr>
                </a:solidFill>
              </a:rPr>
              <a:t>embolectomy</a:t>
            </a:r>
            <a:r>
              <a:rPr lang="en-US" sz="1800" b="1" dirty="0">
                <a:solidFill>
                  <a:schemeClr val="tx1">
                    <a:lumMod val="95000"/>
                  </a:schemeClr>
                </a:solidFill>
              </a:rPr>
              <a:t> </a:t>
            </a:r>
            <a:r>
              <a:rPr lang="en-US" sz="1800" b="1" dirty="0" smtClean="0">
                <a:solidFill>
                  <a:schemeClr val="tx1">
                    <a:lumMod val="95000"/>
                  </a:schemeClr>
                </a:solidFill>
              </a:rPr>
              <a:t>or catheter suction </a:t>
            </a:r>
            <a:r>
              <a:rPr lang="en-US" sz="1800" b="1" dirty="0" err="1" smtClean="0">
                <a:solidFill>
                  <a:schemeClr val="tx1">
                    <a:lumMod val="95000"/>
                  </a:schemeClr>
                </a:solidFill>
              </a:rPr>
              <a:t>embolectomy</a:t>
            </a:r>
            <a:r>
              <a:rPr lang="en-US" sz="1800" b="1" dirty="0" smtClean="0">
                <a:solidFill>
                  <a:schemeClr val="tx1">
                    <a:lumMod val="95000"/>
                  </a:schemeClr>
                </a:solidFill>
              </a:rPr>
              <a:t>.</a:t>
            </a:r>
          </a:p>
          <a:p>
            <a:pPr marL="118872" indent="0" algn="l" rtl="0">
              <a:buNone/>
              <a:defRPr/>
            </a:pPr>
            <a:endParaRPr lang="en-US" sz="1800" b="1" dirty="0">
              <a:solidFill>
                <a:schemeClr val="tx1">
                  <a:lumMod val="95000"/>
                </a:schemeClr>
              </a:solidFill>
            </a:endParaRPr>
          </a:p>
          <a:p>
            <a:pPr algn="l" rtl="0">
              <a:defRPr/>
            </a:pPr>
            <a:r>
              <a:rPr lang="en-US" sz="1800" b="1" dirty="0">
                <a:solidFill>
                  <a:srgbClr val="FFC000"/>
                </a:solidFill>
              </a:rPr>
              <a:t>Prophylactic measures for DVT\PE:</a:t>
            </a:r>
          </a:p>
          <a:p>
            <a:pPr algn="l" rtl="0">
              <a:buFont typeface="Arial" pitchFamily="34" charset="0"/>
              <a:buChar char="•"/>
              <a:defRPr/>
            </a:pPr>
            <a:r>
              <a:rPr lang="en-US" sz="1800" b="1" dirty="0">
                <a:solidFill>
                  <a:schemeClr val="bg1">
                    <a:lumMod val="20000"/>
                    <a:lumOff val="80000"/>
                  </a:schemeClr>
                </a:solidFill>
              </a:rPr>
              <a:t>Preoperative </a:t>
            </a:r>
            <a:r>
              <a:rPr lang="en-US" sz="1800" b="1" dirty="0" smtClean="0">
                <a:solidFill>
                  <a:schemeClr val="bg1">
                    <a:lumMod val="20000"/>
                    <a:lumOff val="80000"/>
                  </a:schemeClr>
                </a:solidFill>
              </a:rPr>
              <a:t>heparin. </a:t>
            </a:r>
            <a:endParaRPr lang="en-US" sz="1800" b="1" dirty="0">
              <a:solidFill>
                <a:schemeClr val="bg1">
                  <a:lumMod val="20000"/>
                  <a:lumOff val="80000"/>
                </a:schemeClr>
              </a:solidFill>
            </a:endParaRPr>
          </a:p>
          <a:p>
            <a:pPr algn="l" rtl="0">
              <a:buFont typeface="Arial" pitchFamily="34" charset="0"/>
              <a:buChar char="•"/>
              <a:defRPr/>
            </a:pPr>
            <a:r>
              <a:rPr lang="en-US" sz="1800" b="1" dirty="0">
                <a:solidFill>
                  <a:schemeClr val="bg1">
                    <a:lumMod val="20000"/>
                    <a:lumOff val="80000"/>
                  </a:schemeClr>
                </a:solidFill>
              </a:rPr>
              <a:t>Elastic </a:t>
            </a:r>
            <a:r>
              <a:rPr lang="en-US" sz="1800" b="1" dirty="0" smtClean="0">
                <a:solidFill>
                  <a:schemeClr val="bg1">
                    <a:lumMod val="20000"/>
                    <a:lumOff val="80000"/>
                  </a:schemeClr>
                </a:solidFill>
              </a:rPr>
              <a:t>stockings.</a:t>
            </a:r>
            <a:endParaRPr lang="en-US" sz="1800" b="1" dirty="0">
              <a:solidFill>
                <a:schemeClr val="bg1">
                  <a:lumMod val="20000"/>
                  <a:lumOff val="80000"/>
                </a:schemeClr>
              </a:solidFill>
            </a:endParaRPr>
          </a:p>
          <a:p>
            <a:pPr algn="l" rtl="0">
              <a:buFont typeface="Arial" pitchFamily="34" charset="0"/>
              <a:buChar char="•"/>
              <a:defRPr/>
            </a:pPr>
            <a:r>
              <a:rPr lang="en-US" sz="1800" b="1" dirty="0">
                <a:solidFill>
                  <a:schemeClr val="bg1">
                    <a:lumMod val="20000"/>
                    <a:lumOff val="80000"/>
                  </a:schemeClr>
                </a:solidFill>
              </a:rPr>
              <a:t>Early </a:t>
            </a:r>
            <a:r>
              <a:rPr lang="en-US" sz="1800" b="1" dirty="0" smtClean="0">
                <a:solidFill>
                  <a:schemeClr val="bg1">
                    <a:lumMod val="20000"/>
                    <a:lumOff val="80000"/>
                  </a:schemeClr>
                </a:solidFill>
              </a:rPr>
              <a:t>ambulation.</a:t>
            </a:r>
            <a:endParaRPr lang="en-US" sz="1800" b="1" dirty="0">
              <a:solidFill>
                <a:schemeClr val="bg1">
                  <a:lumMod val="20000"/>
                  <a:lumOff val="80000"/>
                </a:schemeClr>
              </a:solidFill>
            </a:endParaRPr>
          </a:p>
          <a:p>
            <a:pPr marL="118872" indent="0" algn="l" rtl="0">
              <a:buNone/>
              <a:defRPr/>
            </a:pPr>
            <a:endParaRPr lang="en-US" sz="1800" b="1" dirty="0">
              <a:solidFill>
                <a:schemeClr val="tx1">
                  <a:lumMod val="95000"/>
                </a:schemeClr>
              </a:solidFill>
            </a:endParaRPr>
          </a:p>
          <a:p>
            <a:pPr marL="118872" indent="0" algn="l" rtl="0" eaLnBrk="1" hangingPunct="1">
              <a:buNone/>
              <a:defRPr/>
            </a:pPr>
            <a:endParaRPr lang="en-US" sz="1800" b="1" dirty="0" smtClean="0">
              <a:solidFill>
                <a:schemeClr val="tx1">
                  <a:lumMod val="95000"/>
                </a:schemeClr>
              </a:solidFill>
            </a:endParaRPr>
          </a:p>
          <a:p>
            <a:pPr algn="l" rtl="0" eaLnBrk="1" hangingPunct="1">
              <a:buFont typeface="Wingdings" pitchFamily="2" charset="2"/>
              <a:buNone/>
              <a:defRPr/>
            </a:pPr>
            <a:endParaRPr lang="ar-SA" sz="20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32822" y="1124744"/>
            <a:ext cx="4087650" cy="5435704"/>
          </a:xfrm>
          <a:prstGeom prst="rect">
            <a:avLst/>
          </a:prstGeom>
        </p:spPr>
      </p:pic>
    </p:spTree>
    <p:extLst>
      <p:ext uri="{BB962C8B-B14F-4D97-AF65-F5344CB8AC3E}">
        <p14:creationId xmlns:p14="http://schemas.microsoft.com/office/powerpoint/2010/main" val="1194965122"/>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1000"/>
                                        <p:tgtEl>
                                          <p:spTgt spid="3">
                                            <p:txEl>
                                              <p:pRg st="6" end="6"/>
                                            </p:txEl>
                                          </p:spTgt>
                                        </p:tgtEl>
                                      </p:cBhvr>
                                    </p:animEffect>
                                    <p:anim calcmode="lin" valueType="num">
                                      <p:cBhvr>
                                        <p:cTn id="3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1000"/>
                                        <p:tgtEl>
                                          <p:spTgt spid="3">
                                            <p:txEl>
                                              <p:pRg st="7" end="7"/>
                                            </p:txEl>
                                          </p:spTgt>
                                        </p:tgtEl>
                                      </p:cBhvr>
                                    </p:animEffect>
                                    <p:anim calcmode="lin" valueType="num">
                                      <p:cBhvr>
                                        <p:cTn id="4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3">
                                            <p:txEl>
                                              <p:pRg st="8" end="8"/>
                                            </p:txEl>
                                          </p:spTgt>
                                        </p:tgtEl>
                                        <p:attrNameLst>
                                          <p:attrName>style.visibility</p:attrName>
                                        </p:attrNameLst>
                                      </p:cBhvr>
                                      <p:to>
                                        <p:strVal val="visible"/>
                                      </p:to>
                                    </p:set>
                                    <p:animEffect transition="in" filter="fade">
                                      <p:cBhvr>
                                        <p:cTn id="48" dur="1000"/>
                                        <p:tgtEl>
                                          <p:spTgt spid="3">
                                            <p:txEl>
                                              <p:pRg st="8" end="8"/>
                                            </p:txEl>
                                          </p:spTgt>
                                        </p:tgtEl>
                                      </p:cBhvr>
                                    </p:animEffect>
                                    <p:anim calcmode="lin" valueType="num">
                                      <p:cBhvr>
                                        <p:cTn id="49"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fade">
                                      <p:cBhvr>
                                        <p:cTn id="55" dur="1000"/>
                                        <p:tgtEl>
                                          <p:spTgt spid="4"/>
                                        </p:tgtEl>
                                      </p:cBhvr>
                                    </p:animEffect>
                                    <p:anim calcmode="lin" valueType="num">
                                      <p:cBhvr>
                                        <p:cTn id="56" dur="1000" fill="hold"/>
                                        <p:tgtEl>
                                          <p:spTgt spid="4"/>
                                        </p:tgtEl>
                                        <p:attrNameLst>
                                          <p:attrName>ppt_x</p:attrName>
                                        </p:attrNameLst>
                                      </p:cBhvr>
                                      <p:tavLst>
                                        <p:tav tm="0">
                                          <p:val>
                                            <p:strVal val="#ppt_x"/>
                                          </p:val>
                                        </p:tav>
                                        <p:tav tm="100000">
                                          <p:val>
                                            <p:strVal val="#ppt_x"/>
                                          </p:val>
                                        </p:tav>
                                      </p:tavLst>
                                    </p:anim>
                                    <p:anim calcmode="lin" valueType="num">
                                      <p:cBhvr>
                                        <p:cTn id="5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3">
                                            <p:txEl>
                                              <p:pRg st="10" end="10"/>
                                            </p:txEl>
                                          </p:spTgt>
                                        </p:tgtEl>
                                        <p:attrNameLst>
                                          <p:attrName>style.visibility</p:attrName>
                                        </p:attrNameLst>
                                      </p:cBhvr>
                                      <p:to>
                                        <p:strVal val="visible"/>
                                      </p:to>
                                    </p:set>
                                    <p:animEffect transition="in" filter="fade">
                                      <p:cBhvr>
                                        <p:cTn id="62" dur="1000"/>
                                        <p:tgtEl>
                                          <p:spTgt spid="3">
                                            <p:txEl>
                                              <p:pRg st="10" end="10"/>
                                            </p:txEl>
                                          </p:spTgt>
                                        </p:tgtEl>
                                      </p:cBhvr>
                                    </p:animEffect>
                                    <p:anim calcmode="lin" valueType="num">
                                      <p:cBhvr>
                                        <p:cTn id="63"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4"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Effect transition="in" filter="fade">
                                      <p:cBhvr>
                                        <p:cTn id="67" dur="1000"/>
                                        <p:tgtEl>
                                          <p:spTgt spid="3">
                                            <p:txEl>
                                              <p:pRg st="11" end="11"/>
                                            </p:txEl>
                                          </p:spTgt>
                                        </p:tgtEl>
                                      </p:cBhvr>
                                    </p:animEffect>
                                    <p:anim calcmode="lin" valueType="num">
                                      <p:cBhvr>
                                        <p:cTn id="68"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69" dur="1000" fill="hold"/>
                                        <p:tgtEl>
                                          <p:spTgt spid="3">
                                            <p:txEl>
                                              <p:pRg st="11" end="11"/>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
                                            <p:txEl>
                                              <p:pRg st="12" end="12"/>
                                            </p:txEl>
                                          </p:spTgt>
                                        </p:tgtEl>
                                        <p:attrNameLst>
                                          <p:attrName>style.visibility</p:attrName>
                                        </p:attrNameLst>
                                      </p:cBhvr>
                                      <p:to>
                                        <p:strVal val="visible"/>
                                      </p:to>
                                    </p:set>
                                    <p:animEffect transition="in" filter="fade">
                                      <p:cBhvr>
                                        <p:cTn id="72" dur="1000"/>
                                        <p:tgtEl>
                                          <p:spTgt spid="3">
                                            <p:txEl>
                                              <p:pRg st="12" end="12"/>
                                            </p:txEl>
                                          </p:spTgt>
                                        </p:tgtEl>
                                      </p:cBhvr>
                                    </p:animEffect>
                                    <p:anim calcmode="lin" valueType="num">
                                      <p:cBhvr>
                                        <p:cTn id="73"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74" dur="1000" fill="hold"/>
                                        <p:tgtEl>
                                          <p:spTgt spid="3">
                                            <p:txEl>
                                              <p:pRg st="12" end="12"/>
                                            </p:txEl>
                                          </p:spTgt>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3">
                                            <p:txEl>
                                              <p:pRg st="13" end="13"/>
                                            </p:txEl>
                                          </p:spTgt>
                                        </p:tgtEl>
                                        <p:attrNameLst>
                                          <p:attrName>style.visibility</p:attrName>
                                        </p:attrNameLst>
                                      </p:cBhvr>
                                      <p:to>
                                        <p:strVal val="visible"/>
                                      </p:to>
                                    </p:set>
                                    <p:animEffect transition="in" filter="fade">
                                      <p:cBhvr>
                                        <p:cTn id="77" dur="1000"/>
                                        <p:tgtEl>
                                          <p:spTgt spid="3">
                                            <p:txEl>
                                              <p:pRg st="13" end="13"/>
                                            </p:txEl>
                                          </p:spTgt>
                                        </p:tgtEl>
                                      </p:cBhvr>
                                    </p:animEffect>
                                    <p:anim calcmode="lin" valueType="num">
                                      <p:cBhvr>
                                        <p:cTn id="78"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5888"/>
            <a:ext cx="8229600" cy="1143000"/>
          </a:xfrm>
        </p:spPr>
        <p:txBody>
          <a:bodyPr>
            <a:normAutofit/>
          </a:bodyPr>
          <a:lstStyle/>
          <a:p>
            <a:pPr algn="ctr" eaLnBrk="1" hangingPunct="1">
              <a:defRPr/>
            </a:pPr>
            <a:r>
              <a:rPr lang="en-US" b="1" dirty="0" smtClean="0">
                <a:ln w="18415" cmpd="sng">
                  <a:noFill/>
                  <a:prstDash val="solid"/>
                </a:ln>
                <a:solidFill>
                  <a:srgbClr val="FF0000"/>
                </a:solidFill>
                <a:effectLst>
                  <a:outerShdw blurRad="63500" dir="3600000" algn="tl" rotWithShape="0">
                    <a:srgbClr val="000000">
                      <a:alpha val="70000"/>
                    </a:srgbClr>
                  </a:outerShdw>
                </a:effectLst>
                <a:latin typeface="Arial" pitchFamily="34" charset="0"/>
                <a:cs typeface="Arial" pitchFamily="34" charset="0"/>
              </a:rPr>
              <a:t>Respiratory</a:t>
            </a:r>
            <a:r>
              <a:rPr lang="en-US" b="1" dirty="0"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Arial" pitchFamily="34" charset="0"/>
                <a:cs typeface="Arial" pitchFamily="34" charset="0"/>
              </a:rPr>
              <a:t> </a:t>
            </a:r>
            <a:r>
              <a:rPr lang="en-US" b="1" dirty="0" smtClean="0">
                <a:ln w="18415" cmpd="sng">
                  <a:noFill/>
                  <a:prstDash val="solid"/>
                </a:ln>
                <a:solidFill>
                  <a:srgbClr val="FF0000"/>
                </a:solidFill>
                <a:effectLst>
                  <a:outerShdw blurRad="63500" dir="3600000" algn="tl" rotWithShape="0">
                    <a:srgbClr val="000000">
                      <a:alpha val="70000"/>
                    </a:srgbClr>
                  </a:outerShdw>
                </a:effectLst>
                <a:latin typeface="Arial" pitchFamily="34" charset="0"/>
                <a:cs typeface="Arial" pitchFamily="34" charset="0"/>
              </a:rPr>
              <a:t>Complications</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76201" y="1285875"/>
            <a:ext cx="9067800" cy="5268913"/>
          </a:xfrm>
        </p:spPr>
        <p:txBody>
          <a:bodyPr>
            <a:normAutofit fontScale="62500" lnSpcReduction="20000"/>
          </a:bodyPr>
          <a:lstStyle/>
          <a:p>
            <a:pPr algn="l" rtl="0" eaLnBrk="1" hangingPunct="1">
              <a:defRPr/>
            </a:pPr>
            <a:r>
              <a:rPr lang="en-US" sz="3800" b="1" dirty="0" smtClean="0">
                <a:solidFill>
                  <a:srgbClr val="00B0F0"/>
                </a:solidFill>
              </a:rPr>
              <a:t>Atelectasis  [Most common]</a:t>
            </a:r>
          </a:p>
          <a:p>
            <a:pPr algn="l" rtl="0" eaLnBrk="1" hangingPunct="1">
              <a:buFont typeface="Wingdings" pitchFamily="2" charset="2"/>
              <a:buNone/>
              <a:defRPr/>
            </a:pPr>
            <a:endParaRPr lang="en-US" sz="2400" b="1" dirty="0" smtClean="0">
              <a:solidFill>
                <a:schemeClr val="bg1">
                  <a:lumMod val="20000"/>
                  <a:lumOff val="80000"/>
                </a:schemeClr>
              </a:solidFill>
            </a:endParaRPr>
          </a:p>
          <a:p>
            <a:pPr algn="l" rtl="0" eaLnBrk="1" hangingPunct="1">
              <a:buFont typeface="Arial" pitchFamily="34" charset="0"/>
              <a:buChar char="•"/>
              <a:defRPr/>
            </a:pPr>
            <a:r>
              <a:rPr lang="en-US" sz="2400" b="1" dirty="0" smtClean="0">
                <a:solidFill>
                  <a:schemeClr val="bg1">
                    <a:lumMod val="20000"/>
                    <a:lumOff val="80000"/>
                  </a:schemeClr>
                </a:solidFill>
              </a:rPr>
              <a:t>Collapse of the alveoli.</a:t>
            </a:r>
          </a:p>
          <a:p>
            <a:pPr algn="l" rtl="0" eaLnBrk="1" hangingPunct="1">
              <a:buFont typeface="Arial" pitchFamily="34" charset="0"/>
              <a:buChar char="•"/>
              <a:defRPr/>
            </a:pPr>
            <a:r>
              <a:rPr lang="en-US" sz="2400" b="1" dirty="0" smtClean="0">
                <a:solidFill>
                  <a:schemeClr val="bg1">
                    <a:lumMod val="20000"/>
                    <a:lumOff val="80000"/>
                  </a:schemeClr>
                </a:solidFill>
              </a:rPr>
              <a:t>Occurs within the first 48 hours post op.</a:t>
            </a:r>
          </a:p>
          <a:p>
            <a:pPr algn="l" rtl="0" eaLnBrk="1" hangingPunct="1">
              <a:buFont typeface="Arial" pitchFamily="34" charset="0"/>
              <a:buChar char="•"/>
              <a:defRPr/>
            </a:pPr>
            <a:r>
              <a:rPr lang="en-US" sz="2400" b="1" dirty="0" smtClean="0">
                <a:solidFill>
                  <a:schemeClr val="bg1">
                    <a:lumMod val="20000"/>
                    <a:lumOff val="80000"/>
                  </a:schemeClr>
                </a:solidFill>
              </a:rPr>
              <a:t>Affects 25% of patients who have abdominal surgery.</a:t>
            </a:r>
          </a:p>
          <a:p>
            <a:pPr algn="l" rtl="0" eaLnBrk="1" hangingPunct="1">
              <a:buFont typeface="Arial" pitchFamily="34" charset="0"/>
              <a:buChar char="•"/>
              <a:defRPr/>
            </a:pPr>
            <a:endParaRPr lang="en-US" sz="2400" b="1" dirty="0" smtClean="0">
              <a:solidFill>
                <a:schemeClr val="bg1">
                  <a:lumMod val="20000"/>
                  <a:lumOff val="80000"/>
                </a:schemeClr>
              </a:solidFill>
            </a:endParaRPr>
          </a:p>
          <a:p>
            <a:pPr algn="l" rtl="0">
              <a:defRPr/>
            </a:pPr>
            <a:r>
              <a:rPr lang="en-US" sz="2800" b="1" dirty="0" smtClean="0">
                <a:solidFill>
                  <a:srgbClr val="FFC000"/>
                </a:solidFill>
              </a:rPr>
              <a:t>Risk Factors:</a:t>
            </a:r>
            <a:endParaRPr lang="en-US" sz="2800" b="1" dirty="0">
              <a:solidFill>
                <a:srgbClr val="FFC000"/>
              </a:solidFill>
            </a:endParaRPr>
          </a:p>
          <a:p>
            <a:pPr algn="l" rtl="0">
              <a:buFont typeface="Arial" pitchFamily="34" charset="0"/>
              <a:buChar char="•"/>
              <a:defRPr/>
            </a:pPr>
            <a:r>
              <a:rPr lang="en-US" sz="2400" b="1" dirty="0" smtClean="0">
                <a:solidFill>
                  <a:schemeClr val="bg1">
                    <a:lumMod val="20000"/>
                    <a:lumOff val="80000"/>
                  </a:schemeClr>
                </a:solidFill>
              </a:rPr>
              <a:t>Thoracic\abdominal surgery, COPD, smoking, poor pain control and poor ventilation during surgery.</a:t>
            </a:r>
            <a:endParaRPr lang="en-US" sz="2400" b="1" dirty="0">
              <a:solidFill>
                <a:schemeClr val="bg1">
                  <a:lumMod val="20000"/>
                  <a:lumOff val="80000"/>
                </a:schemeClr>
              </a:solidFill>
            </a:endParaRPr>
          </a:p>
          <a:p>
            <a:pPr marL="118872" indent="0" algn="l" rtl="0" eaLnBrk="1" hangingPunct="1">
              <a:buNone/>
              <a:defRPr/>
            </a:pPr>
            <a:endParaRPr lang="en-US" sz="2800" b="1" dirty="0" smtClean="0">
              <a:solidFill>
                <a:schemeClr val="bg1">
                  <a:lumMod val="20000"/>
                  <a:lumOff val="80000"/>
                </a:schemeClr>
              </a:solidFill>
            </a:endParaRPr>
          </a:p>
          <a:p>
            <a:pPr algn="l" rtl="0" eaLnBrk="1" hangingPunct="1">
              <a:defRPr/>
            </a:pPr>
            <a:r>
              <a:rPr lang="en-US" sz="2800" b="1" dirty="0" smtClean="0">
                <a:solidFill>
                  <a:srgbClr val="FFC000"/>
                </a:solidFill>
              </a:rPr>
              <a:t>Signs:</a:t>
            </a:r>
          </a:p>
          <a:p>
            <a:pPr algn="l" rtl="0" eaLnBrk="1" hangingPunct="1">
              <a:buFont typeface="Arial" pitchFamily="34" charset="0"/>
              <a:buChar char="•"/>
              <a:defRPr/>
            </a:pPr>
            <a:r>
              <a:rPr lang="en-US" sz="2400" b="1" dirty="0" smtClean="0">
                <a:solidFill>
                  <a:schemeClr val="bg1">
                    <a:lumMod val="20000"/>
                    <a:lumOff val="80000"/>
                  </a:schemeClr>
                </a:solidFill>
              </a:rPr>
              <a:t>Fever, decreased breath sounds, tachypnea, tachycardia and increased density on CXR.</a:t>
            </a:r>
          </a:p>
          <a:p>
            <a:pPr algn="l" rtl="0" eaLnBrk="1" hangingPunct="1">
              <a:defRPr/>
            </a:pPr>
            <a:endParaRPr lang="en-US" sz="2000" b="1" dirty="0" smtClean="0">
              <a:solidFill>
                <a:schemeClr val="bg1">
                  <a:lumMod val="20000"/>
                  <a:lumOff val="80000"/>
                </a:schemeClr>
              </a:solidFill>
            </a:endParaRPr>
          </a:p>
          <a:p>
            <a:pPr algn="l" rtl="0" eaLnBrk="1" hangingPunct="1">
              <a:defRPr/>
            </a:pPr>
            <a:r>
              <a:rPr lang="en-US" sz="2800" b="1" dirty="0" smtClean="0">
                <a:solidFill>
                  <a:srgbClr val="FFC000"/>
                </a:solidFill>
              </a:rPr>
              <a:t>Treatment:</a:t>
            </a:r>
          </a:p>
          <a:p>
            <a:pPr algn="l" rtl="0" eaLnBrk="1" hangingPunct="1">
              <a:buFont typeface="Arial" pitchFamily="34" charset="0"/>
              <a:buChar char="•"/>
              <a:defRPr/>
            </a:pPr>
            <a:r>
              <a:rPr lang="en-US" sz="2400" b="1" dirty="0" smtClean="0">
                <a:solidFill>
                  <a:schemeClr val="tx1">
                    <a:lumMod val="85000"/>
                  </a:schemeClr>
                </a:solidFill>
              </a:rPr>
              <a:t>Incentive </a:t>
            </a:r>
            <a:r>
              <a:rPr lang="en-US" sz="2400" b="1" dirty="0" err="1" smtClean="0">
                <a:solidFill>
                  <a:schemeClr val="tx1">
                    <a:lumMod val="85000"/>
                  </a:schemeClr>
                </a:solidFill>
              </a:rPr>
              <a:t>spirometry</a:t>
            </a:r>
            <a:r>
              <a:rPr lang="en-US" sz="2400" b="1" dirty="0" smtClean="0">
                <a:solidFill>
                  <a:schemeClr val="tx1">
                    <a:lumMod val="85000"/>
                  </a:schemeClr>
                </a:solidFill>
              </a:rPr>
              <a:t>, deep breathing, coughing, early ambulation and chest physical therapy.</a:t>
            </a:r>
          </a:p>
          <a:p>
            <a:pPr algn="l" rtl="0" eaLnBrk="1" hangingPunct="1">
              <a:buFont typeface="Wingdings" pitchFamily="2" charset="2"/>
              <a:buNone/>
              <a:defRPr/>
            </a:pPr>
            <a:r>
              <a:rPr lang="en-US" sz="2800" b="1" dirty="0" smtClean="0">
                <a:solidFill>
                  <a:schemeClr val="bg1">
                    <a:lumMod val="20000"/>
                    <a:lumOff val="80000"/>
                  </a:schemeClr>
                </a:solidFill>
              </a:rPr>
              <a:t> </a:t>
            </a:r>
            <a:endParaRPr lang="en-US" sz="3800" b="1" dirty="0" smtClean="0">
              <a:solidFill>
                <a:schemeClr val="bg1">
                  <a:lumMod val="20000"/>
                  <a:lumOff val="80000"/>
                </a:schemeClr>
              </a:solidFill>
            </a:endParaRPr>
          </a:p>
          <a:p>
            <a:pPr algn="l" rtl="0" eaLnBrk="1" hangingPunct="1">
              <a:defRPr/>
            </a:pPr>
            <a:r>
              <a:rPr lang="en-US" sz="2800" b="1" dirty="0" smtClean="0">
                <a:solidFill>
                  <a:srgbClr val="FFC000"/>
                </a:solidFill>
              </a:rPr>
              <a:t>Prophylaxis</a:t>
            </a:r>
          </a:p>
          <a:p>
            <a:pPr algn="l" rtl="0" eaLnBrk="1" hangingPunct="1">
              <a:buFont typeface="Arial" pitchFamily="34" charset="0"/>
              <a:buChar char="•"/>
              <a:defRPr/>
            </a:pPr>
            <a:r>
              <a:rPr lang="en-US" sz="2400" b="1" dirty="0" smtClean="0">
                <a:solidFill>
                  <a:schemeClr val="bg1">
                    <a:lumMod val="20000"/>
                    <a:lumOff val="80000"/>
                  </a:schemeClr>
                </a:solidFill>
              </a:rPr>
              <a:t>Smoke cessation and good pain control.</a:t>
            </a:r>
          </a:p>
          <a:p>
            <a:pPr algn="l" rtl="0" eaLnBrk="1" hangingPunct="1">
              <a:defRPr/>
            </a:pPr>
            <a:endParaRPr lang="en-US" sz="2000" b="1" dirty="0" smtClean="0">
              <a:solidFill>
                <a:schemeClr val="bg1">
                  <a:lumMod val="20000"/>
                  <a:lumOff val="80000"/>
                </a:schemeClr>
              </a:solidFill>
            </a:endParaRPr>
          </a:p>
        </p:txBody>
      </p:sp>
    </p:spTree>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1000"/>
                                        <p:tgtEl>
                                          <p:spTgt spid="3">
                                            <p:txEl>
                                              <p:pRg st="6" end="6"/>
                                            </p:txEl>
                                          </p:spTgt>
                                        </p:tgtEl>
                                      </p:cBhvr>
                                    </p:animEffect>
                                    <p:anim calcmode="lin" valueType="num">
                                      <p:cBhvr>
                                        <p:cTn id="3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fade">
                                      <p:cBhvr>
                                        <p:cTn id="41" dur="1000"/>
                                        <p:tgtEl>
                                          <p:spTgt spid="3">
                                            <p:txEl>
                                              <p:pRg st="7" end="7"/>
                                            </p:txEl>
                                          </p:spTgt>
                                        </p:tgtEl>
                                      </p:cBhvr>
                                    </p:animEffect>
                                    <p:anim calcmode="lin" valueType="num">
                                      <p:cBhvr>
                                        <p:cTn id="4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9" end="9"/>
                                            </p:txEl>
                                          </p:spTgt>
                                        </p:tgtEl>
                                        <p:attrNameLst>
                                          <p:attrName>style.visibility</p:attrName>
                                        </p:attrNameLst>
                                      </p:cBhvr>
                                      <p:to>
                                        <p:strVal val="visible"/>
                                      </p:to>
                                    </p:set>
                                    <p:animEffect transition="in" filter="fade">
                                      <p:cBhvr>
                                        <p:cTn id="48" dur="1000"/>
                                        <p:tgtEl>
                                          <p:spTgt spid="3">
                                            <p:txEl>
                                              <p:pRg st="9" end="9"/>
                                            </p:txEl>
                                          </p:spTgt>
                                        </p:tgtEl>
                                      </p:cBhvr>
                                    </p:animEffect>
                                    <p:anim calcmode="lin" valueType="num">
                                      <p:cBhvr>
                                        <p:cTn id="49"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3">
                                            <p:txEl>
                                              <p:pRg st="10" end="10"/>
                                            </p:txEl>
                                          </p:spTgt>
                                        </p:tgtEl>
                                        <p:attrNameLst>
                                          <p:attrName>style.visibility</p:attrName>
                                        </p:attrNameLst>
                                      </p:cBhvr>
                                      <p:to>
                                        <p:strVal val="visible"/>
                                      </p:to>
                                    </p:set>
                                    <p:animEffect transition="in" filter="fade">
                                      <p:cBhvr>
                                        <p:cTn id="53" dur="1000"/>
                                        <p:tgtEl>
                                          <p:spTgt spid="3">
                                            <p:txEl>
                                              <p:pRg st="10" end="10"/>
                                            </p:txEl>
                                          </p:spTgt>
                                        </p:tgtEl>
                                      </p:cBhvr>
                                    </p:animEffect>
                                    <p:anim calcmode="lin" valueType="num">
                                      <p:cBhvr>
                                        <p:cTn id="54"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3">
                                            <p:txEl>
                                              <p:pRg st="12" end="12"/>
                                            </p:txEl>
                                          </p:spTgt>
                                        </p:tgtEl>
                                        <p:attrNameLst>
                                          <p:attrName>style.visibility</p:attrName>
                                        </p:attrNameLst>
                                      </p:cBhvr>
                                      <p:to>
                                        <p:strVal val="visible"/>
                                      </p:to>
                                    </p:set>
                                    <p:animEffect transition="in" filter="fade">
                                      <p:cBhvr>
                                        <p:cTn id="60" dur="1000"/>
                                        <p:tgtEl>
                                          <p:spTgt spid="3">
                                            <p:txEl>
                                              <p:pRg st="12" end="12"/>
                                            </p:txEl>
                                          </p:spTgt>
                                        </p:tgtEl>
                                      </p:cBhvr>
                                    </p:animEffect>
                                    <p:anim calcmode="lin" valueType="num">
                                      <p:cBhvr>
                                        <p:cTn id="61"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62" dur="1000" fill="hold"/>
                                        <p:tgtEl>
                                          <p:spTgt spid="3">
                                            <p:txEl>
                                              <p:pRg st="12" end="12"/>
                                            </p:txEl>
                                          </p:spTgt>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3">
                                            <p:txEl>
                                              <p:pRg st="13" end="13"/>
                                            </p:txEl>
                                          </p:spTgt>
                                        </p:tgtEl>
                                        <p:attrNameLst>
                                          <p:attrName>style.visibility</p:attrName>
                                        </p:attrNameLst>
                                      </p:cBhvr>
                                      <p:to>
                                        <p:strVal val="visible"/>
                                      </p:to>
                                    </p:set>
                                    <p:animEffect transition="in" filter="fade">
                                      <p:cBhvr>
                                        <p:cTn id="65" dur="1000"/>
                                        <p:tgtEl>
                                          <p:spTgt spid="3">
                                            <p:txEl>
                                              <p:pRg st="13" end="13"/>
                                            </p:txEl>
                                          </p:spTgt>
                                        </p:tgtEl>
                                      </p:cBhvr>
                                    </p:animEffect>
                                    <p:anim calcmode="lin" valueType="num">
                                      <p:cBhvr>
                                        <p:cTn id="66"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67"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nodeType="clickEffect">
                                  <p:stCondLst>
                                    <p:cond delay="0"/>
                                  </p:stCondLst>
                                  <p:childTnLst>
                                    <p:set>
                                      <p:cBhvr>
                                        <p:cTn id="71" dur="1" fill="hold">
                                          <p:stCondLst>
                                            <p:cond delay="0"/>
                                          </p:stCondLst>
                                        </p:cTn>
                                        <p:tgtEl>
                                          <p:spTgt spid="3">
                                            <p:txEl>
                                              <p:pRg st="15" end="15"/>
                                            </p:txEl>
                                          </p:spTgt>
                                        </p:tgtEl>
                                        <p:attrNameLst>
                                          <p:attrName>style.visibility</p:attrName>
                                        </p:attrNameLst>
                                      </p:cBhvr>
                                      <p:to>
                                        <p:strVal val="visible"/>
                                      </p:to>
                                    </p:set>
                                    <p:animEffect transition="in" filter="fade">
                                      <p:cBhvr>
                                        <p:cTn id="72" dur="1000"/>
                                        <p:tgtEl>
                                          <p:spTgt spid="3">
                                            <p:txEl>
                                              <p:pRg st="15" end="15"/>
                                            </p:txEl>
                                          </p:spTgt>
                                        </p:tgtEl>
                                      </p:cBhvr>
                                    </p:animEffect>
                                    <p:anim calcmode="lin" valueType="num">
                                      <p:cBhvr>
                                        <p:cTn id="73" dur="1000" fill="hold"/>
                                        <p:tgtEl>
                                          <p:spTgt spid="3">
                                            <p:txEl>
                                              <p:pRg st="15" end="15"/>
                                            </p:txEl>
                                          </p:spTgt>
                                        </p:tgtEl>
                                        <p:attrNameLst>
                                          <p:attrName>ppt_x</p:attrName>
                                        </p:attrNameLst>
                                      </p:cBhvr>
                                      <p:tavLst>
                                        <p:tav tm="0">
                                          <p:val>
                                            <p:strVal val="#ppt_x"/>
                                          </p:val>
                                        </p:tav>
                                        <p:tav tm="100000">
                                          <p:val>
                                            <p:strVal val="#ppt_x"/>
                                          </p:val>
                                        </p:tav>
                                      </p:tavLst>
                                    </p:anim>
                                    <p:anim calcmode="lin" valueType="num">
                                      <p:cBhvr>
                                        <p:cTn id="74" dur="1000" fill="hold"/>
                                        <p:tgtEl>
                                          <p:spTgt spid="3">
                                            <p:txEl>
                                              <p:pRg st="15" end="15"/>
                                            </p:txEl>
                                          </p:spTgt>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3">
                                            <p:txEl>
                                              <p:pRg st="16" end="16"/>
                                            </p:txEl>
                                          </p:spTgt>
                                        </p:tgtEl>
                                        <p:attrNameLst>
                                          <p:attrName>style.visibility</p:attrName>
                                        </p:attrNameLst>
                                      </p:cBhvr>
                                      <p:to>
                                        <p:strVal val="visible"/>
                                      </p:to>
                                    </p:set>
                                    <p:animEffect transition="in" filter="fade">
                                      <p:cBhvr>
                                        <p:cTn id="77" dur="1000"/>
                                        <p:tgtEl>
                                          <p:spTgt spid="3">
                                            <p:txEl>
                                              <p:pRg st="16" end="16"/>
                                            </p:txEl>
                                          </p:spTgt>
                                        </p:tgtEl>
                                      </p:cBhvr>
                                    </p:animEffect>
                                    <p:anim calcmode="lin" valueType="num">
                                      <p:cBhvr>
                                        <p:cTn id="78" dur="1000" fill="hold"/>
                                        <p:tgtEl>
                                          <p:spTgt spid="3">
                                            <p:txEl>
                                              <p:pRg st="16" end="16"/>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6" end="1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4035" name="Picture 4"/>
          <p:cNvPicPr>
            <a:picLocks noGrp="1" noChangeAspect="1" noChangeArrowheads="1"/>
          </p:cNvPicPr>
          <p:nvPr>
            <p:ph idx="4294967295"/>
          </p:nvPr>
        </p:nvPicPr>
        <p:blipFill>
          <a:blip r:embed="rId2" cstate="print"/>
          <a:srcRect/>
          <a:stretch>
            <a:fillRect/>
          </a:stretch>
        </p:blipFill>
        <p:spPr>
          <a:xfrm>
            <a:off x="0" y="1843088"/>
            <a:ext cx="4651375" cy="4033837"/>
          </a:xfrm>
        </p:spPr>
      </p:pic>
      <p:sp>
        <p:nvSpPr>
          <p:cNvPr id="5" name="TextBox 4"/>
          <p:cNvSpPr txBox="1"/>
          <p:nvPr/>
        </p:nvSpPr>
        <p:spPr>
          <a:xfrm>
            <a:off x="2771800" y="260648"/>
            <a:ext cx="3863176" cy="923330"/>
          </a:xfrm>
          <a:prstGeom prst="rect">
            <a:avLst/>
          </a:prstGeom>
          <a:noFill/>
        </p:spPr>
        <p:txBody>
          <a:bodyPr wrap="square" rtlCol="1">
            <a:spAutoFit/>
          </a:bodyPr>
          <a:lstStyle/>
          <a:p>
            <a:pPr algn="ctr">
              <a:defRPr/>
            </a:pPr>
            <a:r>
              <a:rPr lang="en-US" sz="5400" dirty="0" smtClean="0">
                <a:solidFill>
                  <a:srgbClr val="FF0000"/>
                </a:solidFill>
              </a:rPr>
              <a:t>Atelectasis</a:t>
            </a:r>
            <a:endParaRPr lang="ar-SA" dirty="0">
              <a:solidFill>
                <a:srgbClr val="FF0000"/>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3752" y="1772816"/>
            <a:ext cx="2718048" cy="4077072"/>
          </a:xfrm>
          <a:prstGeom prst="rect">
            <a:avLst/>
          </a:prstGeom>
        </p:spPr>
      </p:pic>
      <p:sp>
        <p:nvSpPr>
          <p:cNvPr id="6" name="TextBox 5"/>
          <p:cNvSpPr txBox="1"/>
          <p:nvPr/>
        </p:nvSpPr>
        <p:spPr>
          <a:xfrm>
            <a:off x="5121188" y="6101254"/>
            <a:ext cx="3863176" cy="461665"/>
          </a:xfrm>
          <a:prstGeom prst="rect">
            <a:avLst/>
          </a:prstGeom>
          <a:noFill/>
        </p:spPr>
        <p:txBody>
          <a:bodyPr wrap="square" rtlCol="1">
            <a:spAutoFit/>
          </a:bodyPr>
          <a:lstStyle/>
          <a:p>
            <a:pPr algn="ctr">
              <a:defRPr/>
            </a:pPr>
            <a:r>
              <a:rPr lang="en-US" b="1" dirty="0">
                <a:solidFill>
                  <a:schemeClr val="tx1">
                    <a:lumMod val="85000"/>
                  </a:schemeClr>
                </a:solidFill>
              </a:rPr>
              <a:t>Incentive S</a:t>
            </a:r>
            <a:r>
              <a:rPr lang="en-US" b="1" dirty="0" smtClean="0">
                <a:solidFill>
                  <a:schemeClr val="tx1">
                    <a:lumMod val="85000"/>
                  </a:schemeClr>
                </a:solidFill>
              </a:rPr>
              <a:t>pirometer</a:t>
            </a:r>
            <a:endParaRPr lang="ar-SA" sz="1050" dirty="0">
              <a:solidFill>
                <a:schemeClr val="accent2">
                  <a:lumMod val="75000"/>
                </a:schemeClr>
              </a:solidFill>
            </a:endParaRPr>
          </a:p>
        </p:txBody>
      </p:sp>
    </p:spTree>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4035"/>
                                        </p:tgtEl>
                                        <p:attrNameLst>
                                          <p:attrName>style.visibility</p:attrName>
                                        </p:attrNameLst>
                                      </p:cBhvr>
                                      <p:to>
                                        <p:strVal val="visible"/>
                                      </p:to>
                                    </p:set>
                                    <p:animEffect transition="in" filter="fade">
                                      <p:cBhvr>
                                        <p:cTn id="14" dur="1000"/>
                                        <p:tgtEl>
                                          <p:spTgt spid="44035"/>
                                        </p:tgtEl>
                                      </p:cBhvr>
                                    </p:animEffect>
                                    <p:anim calcmode="lin" valueType="num">
                                      <p:cBhvr>
                                        <p:cTn id="15" dur="1000" fill="hold"/>
                                        <p:tgtEl>
                                          <p:spTgt spid="44035"/>
                                        </p:tgtEl>
                                        <p:attrNameLst>
                                          <p:attrName>ppt_x</p:attrName>
                                        </p:attrNameLst>
                                      </p:cBhvr>
                                      <p:tavLst>
                                        <p:tav tm="0">
                                          <p:val>
                                            <p:strVal val="#ppt_x"/>
                                          </p:val>
                                        </p:tav>
                                        <p:tav tm="100000">
                                          <p:val>
                                            <p:strVal val="#ppt_x"/>
                                          </p:val>
                                        </p:tav>
                                      </p:tavLst>
                                    </p:anim>
                                    <p:anim calcmode="lin" valueType="num">
                                      <p:cBhvr>
                                        <p:cTn id="16" dur="1000" fill="hold"/>
                                        <p:tgtEl>
                                          <p:spTgt spid="4403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5888"/>
            <a:ext cx="8229600" cy="1143000"/>
          </a:xfrm>
        </p:spPr>
        <p:txBody>
          <a:bodyPr>
            <a:normAutofit/>
          </a:bodyPr>
          <a:lstStyle/>
          <a:p>
            <a:pPr algn="ctr" eaLnBrk="1" hangingPunct="1">
              <a:defRPr/>
            </a:pPr>
            <a:r>
              <a:rPr lang="en-US" b="1" dirty="0" smtClean="0">
                <a:ln w="18415" cmpd="sng">
                  <a:noFill/>
                  <a:prstDash val="solid"/>
                </a:ln>
                <a:solidFill>
                  <a:srgbClr val="FF0000"/>
                </a:solidFill>
                <a:effectLst>
                  <a:outerShdw blurRad="63500" dir="3600000" algn="tl" rotWithShape="0">
                    <a:srgbClr val="000000">
                      <a:alpha val="70000"/>
                    </a:srgbClr>
                  </a:outerShdw>
                </a:effectLst>
                <a:latin typeface="Arial" pitchFamily="34" charset="0"/>
                <a:cs typeface="Arial" pitchFamily="34" charset="0"/>
              </a:rPr>
              <a:t>Aspiration Pneumonia</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228601" y="1285875"/>
            <a:ext cx="8915400" cy="5268913"/>
          </a:xfrm>
        </p:spPr>
        <p:txBody>
          <a:bodyPr>
            <a:normAutofit fontScale="77500" lnSpcReduction="20000"/>
          </a:bodyPr>
          <a:lstStyle/>
          <a:p>
            <a:pPr algn="l" rtl="0" eaLnBrk="1" hangingPunct="1">
              <a:buFont typeface="Wingdings" pitchFamily="2" charset="2"/>
              <a:buNone/>
              <a:defRPr/>
            </a:pPr>
            <a:endParaRPr lang="en-US" sz="2400" b="1" dirty="0" smtClean="0">
              <a:solidFill>
                <a:schemeClr val="bg1">
                  <a:lumMod val="20000"/>
                  <a:lumOff val="80000"/>
                </a:schemeClr>
              </a:solidFill>
            </a:endParaRPr>
          </a:p>
          <a:p>
            <a:pPr algn="l" rtl="0" eaLnBrk="1" hangingPunct="1">
              <a:buFont typeface="Arial" pitchFamily="34" charset="0"/>
              <a:buChar char="•"/>
              <a:defRPr/>
            </a:pPr>
            <a:r>
              <a:rPr lang="en-US" sz="2400" b="1" dirty="0" smtClean="0">
                <a:solidFill>
                  <a:schemeClr val="bg1">
                    <a:lumMod val="20000"/>
                    <a:lumOff val="80000"/>
                  </a:schemeClr>
                </a:solidFill>
              </a:rPr>
              <a:t>It is pneumonia after aspiration of gastric contents.</a:t>
            </a:r>
          </a:p>
          <a:p>
            <a:pPr algn="l" rtl="0" eaLnBrk="1" hangingPunct="1">
              <a:buFont typeface="Arial" pitchFamily="34" charset="0"/>
              <a:buChar char="•"/>
              <a:defRPr/>
            </a:pPr>
            <a:endParaRPr lang="en-US" sz="2400" b="1" dirty="0" smtClean="0">
              <a:solidFill>
                <a:schemeClr val="bg1">
                  <a:lumMod val="20000"/>
                  <a:lumOff val="80000"/>
                </a:schemeClr>
              </a:solidFill>
            </a:endParaRPr>
          </a:p>
          <a:p>
            <a:pPr algn="l" rtl="0">
              <a:defRPr/>
            </a:pPr>
            <a:r>
              <a:rPr lang="en-US" sz="2800" b="1" dirty="0" smtClean="0">
                <a:solidFill>
                  <a:srgbClr val="FFC000"/>
                </a:solidFill>
              </a:rPr>
              <a:t>Risk Factors:</a:t>
            </a:r>
            <a:endParaRPr lang="en-US" sz="2800" b="1" dirty="0">
              <a:solidFill>
                <a:srgbClr val="FFC000"/>
              </a:solidFill>
            </a:endParaRPr>
          </a:p>
          <a:p>
            <a:pPr algn="l" rtl="0">
              <a:buFont typeface="Arial" pitchFamily="34" charset="0"/>
              <a:buChar char="•"/>
              <a:defRPr/>
            </a:pPr>
            <a:r>
              <a:rPr lang="en-US" sz="2400" b="1" dirty="0" smtClean="0">
                <a:solidFill>
                  <a:schemeClr val="bg1">
                    <a:lumMod val="20000"/>
                    <a:lumOff val="80000"/>
                  </a:schemeClr>
                </a:solidFill>
              </a:rPr>
              <a:t>Intubation\</a:t>
            </a:r>
            <a:r>
              <a:rPr lang="en-US" sz="2400" b="1" dirty="0" err="1" smtClean="0">
                <a:solidFill>
                  <a:schemeClr val="bg1">
                    <a:lumMod val="20000"/>
                    <a:lumOff val="80000"/>
                  </a:schemeClr>
                </a:solidFill>
              </a:rPr>
              <a:t>extubation</a:t>
            </a:r>
            <a:r>
              <a:rPr lang="en-US" sz="2400" b="1" dirty="0" smtClean="0">
                <a:solidFill>
                  <a:schemeClr val="bg1">
                    <a:lumMod val="20000"/>
                    <a:lumOff val="80000"/>
                  </a:schemeClr>
                </a:solidFill>
              </a:rPr>
              <a:t>, impaired consciousness, dysphagia, emergent intubation with a full stomach.</a:t>
            </a:r>
            <a:endParaRPr lang="en-US" sz="2400" b="1" dirty="0">
              <a:solidFill>
                <a:schemeClr val="bg1">
                  <a:lumMod val="20000"/>
                  <a:lumOff val="80000"/>
                </a:schemeClr>
              </a:solidFill>
            </a:endParaRPr>
          </a:p>
          <a:p>
            <a:pPr marL="118872" indent="0" algn="l" rtl="0" eaLnBrk="1" hangingPunct="1">
              <a:buNone/>
              <a:defRPr/>
            </a:pPr>
            <a:endParaRPr lang="en-US" sz="2800" b="1" dirty="0" smtClean="0">
              <a:solidFill>
                <a:schemeClr val="bg1">
                  <a:lumMod val="20000"/>
                  <a:lumOff val="80000"/>
                </a:schemeClr>
              </a:solidFill>
            </a:endParaRPr>
          </a:p>
          <a:p>
            <a:pPr algn="l" rtl="0" eaLnBrk="1" hangingPunct="1">
              <a:defRPr/>
            </a:pPr>
            <a:r>
              <a:rPr lang="en-US" sz="2800" b="1" dirty="0" smtClean="0">
                <a:solidFill>
                  <a:srgbClr val="FFC000"/>
                </a:solidFill>
              </a:rPr>
              <a:t>Signs\Symptoms:</a:t>
            </a:r>
          </a:p>
          <a:p>
            <a:pPr algn="l" rtl="0" eaLnBrk="1" hangingPunct="1">
              <a:buFont typeface="Arial" pitchFamily="34" charset="0"/>
              <a:buChar char="•"/>
              <a:defRPr/>
            </a:pPr>
            <a:r>
              <a:rPr lang="en-US" sz="2400" b="1" dirty="0" smtClean="0">
                <a:solidFill>
                  <a:schemeClr val="bg1">
                    <a:lumMod val="20000"/>
                    <a:lumOff val="80000"/>
                  </a:schemeClr>
                </a:solidFill>
              </a:rPr>
              <a:t>Respiratory failure, increased sputum production, fever, cough, tachycardia, cyanosis and infiltrates on CXR.</a:t>
            </a:r>
          </a:p>
          <a:p>
            <a:pPr algn="l" rtl="0" eaLnBrk="1" hangingPunct="1">
              <a:defRPr/>
            </a:pPr>
            <a:endParaRPr lang="en-US" sz="2000" b="1" dirty="0" smtClean="0">
              <a:solidFill>
                <a:schemeClr val="bg1">
                  <a:lumMod val="20000"/>
                  <a:lumOff val="80000"/>
                </a:schemeClr>
              </a:solidFill>
            </a:endParaRPr>
          </a:p>
          <a:p>
            <a:pPr algn="l" rtl="0" eaLnBrk="1" hangingPunct="1">
              <a:defRPr/>
            </a:pPr>
            <a:r>
              <a:rPr lang="en-US" sz="2800" b="1" dirty="0" smtClean="0">
                <a:solidFill>
                  <a:srgbClr val="FFC000"/>
                </a:solidFill>
              </a:rPr>
              <a:t>Investigations:</a:t>
            </a:r>
          </a:p>
          <a:p>
            <a:pPr algn="l" rtl="0" eaLnBrk="1" hangingPunct="1">
              <a:buFont typeface="Arial" pitchFamily="34" charset="0"/>
              <a:buChar char="•"/>
              <a:defRPr/>
            </a:pPr>
            <a:r>
              <a:rPr lang="en-US" sz="2400" b="1" dirty="0" smtClean="0">
                <a:solidFill>
                  <a:schemeClr val="tx1">
                    <a:lumMod val="85000"/>
                  </a:schemeClr>
                </a:solidFill>
              </a:rPr>
              <a:t>CXR, sputum gram stain\culture and </a:t>
            </a:r>
            <a:r>
              <a:rPr lang="en-US" sz="2400" b="1" dirty="0" err="1" smtClean="0">
                <a:solidFill>
                  <a:schemeClr val="tx1">
                    <a:lumMod val="85000"/>
                  </a:schemeClr>
                </a:solidFill>
              </a:rPr>
              <a:t>bronchoalveolar</a:t>
            </a:r>
            <a:r>
              <a:rPr lang="en-US" sz="2400" b="1" dirty="0" smtClean="0">
                <a:solidFill>
                  <a:schemeClr val="tx1">
                    <a:lumMod val="85000"/>
                  </a:schemeClr>
                </a:solidFill>
              </a:rPr>
              <a:t> lavage.</a:t>
            </a:r>
          </a:p>
          <a:p>
            <a:pPr algn="l" rtl="0" eaLnBrk="1" hangingPunct="1">
              <a:buFont typeface="Wingdings" pitchFamily="2" charset="2"/>
              <a:buNone/>
              <a:defRPr/>
            </a:pPr>
            <a:r>
              <a:rPr lang="en-US" sz="2800" b="1" dirty="0" smtClean="0">
                <a:solidFill>
                  <a:schemeClr val="bg1">
                    <a:lumMod val="20000"/>
                    <a:lumOff val="80000"/>
                  </a:schemeClr>
                </a:solidFill>
              </a:rPr>
              <a:t> </a:t>
            </a:r>
            <a:endParaRPr lang="en-US" sz="3800" b="1" dirty="0" smtClean="0">
              <a:solidFill>
                <a:schemeClr val="bg1">
                  <a:lumMod val="20000"/>
                  <a:lumOff val="80000"/>
                </a:schemeClr>
              </a:solidFill>
            </a:endParaRPr>
          </a:p>
          <a:p>
            <a:pPr algn="l" rtl="0" eaLnBrk="1" hangingPunct="1">
              <a:defRPr/>
            </a:pPr>
            <a:r>
              <a:rPr lang="en-US" sz="2800" b="1" dirty="0" smtClean="0">
                <a:solidFill>
                  <a:srgbClr val="FFC000"/>
                </a:solidFill>
              </a:rPr>
              <a:t>Treatment:</a:t>
            </a:r>
          </a:p>
          <a:p>
            <a:pPr algn="l" rtl="0" eaLnBrk="1" hangingPunct="1">
              <a:buFont typeface="Arial" pitchFamily="34" charset="0"/>
              <a:buChar char="•"/>
              <a:defRPr/>
            </a:pPr>
            <a:r>
              <a:rPr lang="en-US" sz="2400" b="1" dirty="0" smtClean="0">
                <a:solidFill>
                  <a:schemeClr val="bg1">
                    <a:lumMod val="20000"/>
                    <a:lumOff val="80000"/>
                  </a:schemeClr>
                </a:solidFill>
              </a:rPr>
              <a:t>Bronchoscopy, antibiotics (if there is an infection) and intubation (if respiratory failure occurs).</a:t>
            </a:r>
          </a:p>
          <a:p>
            <a:pPr algn="l" rtl="0" eaLnBrk="1" hangingPunct="1">
              <a:defRPr/>
            </a:pPr>
            <a:endParaRPr lang="en-US" sz="2000" b="1" dirty="0" smtClean="0">
              <a:solidFill>
                <a:schemeClr val="bg1">
                  <a:lumMod val="20000"/>
                  <a:lumOff val="80000"/>
                </a:schemeClr>
              </a:solidFill>
            </a:endParaRPr>
          </a:p>
        </p:txBody>
      </p:sp>
    </p:spTree>
    <p:extLst>
      <p:ext uri="{BB962C8B-B14F-4D97-AF65-F5344CB8AC3E}">
        <p14:creationId xmlns:p14="http://schemas.microsoft.com/office/powerpoint/2010/main" val="3367417939"/>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anim calcmode="lin" valueType="num">
                                      <p:cBhvr>
                                        <p:cTn id="3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Effect transition="in" filter="fade">
                                      <p:cBhvr>
                                        <p:cTn id="49" dur="1000"/>
                                        <p:tgtEl>
                                          <p:spTgt spid="3">
                                            <p:txEl>
                                              <p:pRg st="9" end="9"/>
                                            </p:txEl>
                                          </p:spTgt>
                                        </p:tgtEl>
                                      </p:cBhvr>
                                    </p:animEffect>
                                    <p:anim calcmode="lin" valueType="num">
                                      <p:cBhvr>
                                        <p:cTn id="50"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10" end="10"/>
                                            </p:txEl>
                                          </p:spTgt>
                                        </p:tgtEl>
                                        <p:attrNameLst>
                                          <p:attrName>style.visibility</p:attrName>
                                        </p:attrNameLst>
                                      </p:cBhvr>
                                      <p:to>
                                        <p:strVal val="visible"/>
                                      </p:to>
                                    </p:set>
                                    <p:animEffect transition="in" filter="fade">
                                      <p:cBhvr>
                                        <p:cTn id="56" dur="1000"/>
                                        <p:tgtEl>
                                          <p:spTgt spid="3">
                                            <p:txEl>
                                              <p:pRg st="10" end="10"/>
                                            </p:txEl>
                                          </p:spTgt>
                                        </p:tgtEl>
                                      </p:cBhvr>
                                    </p:animEffect>
                                    <p:anim calcmode="lin" valueType="num">
                                      <p:cBhvr>
                                        <p:cTn id="57"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12" end="12"/>
                                            </p:txEl>
                                          </p:spTgt>
                                        </p:tgtEl>
                                        <p:attrNameLst>
                                          <p:attrName>style.visibility</p:attrName>
                                        </p:attrNameLst>
                                      </p:cBhvr>
                                      <p:to>
                                        <p:strVal val="visible"/>
                                      </p:to>
                                    </p:set>
                                    <p:animEffect transition="in" filter="fade">
                                      <p:cBhvr>
                                        <p:cTn id="63" dur="1000"/>
                                        <p:tgtEl>
                                          <p:spTgt spid="3">
                                            <p:txEl>
                                              <p:pRg st="12" end="12"/>
                                            </p:txEl>
                                          </p:spTgt>
                                        </p:tgtEl>
                                      </p:cBhvr>
                                    </p:animEffect>
                                    <p:anim calcmode="lin" valueType="num">
                                      <p:cBhvr>
                                        <p:cTn id="64"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3">
                                            <p:txEl>
                                              <p:pRg st="13" end="13"/>
                                            </p:txEl>
                                          </p:spTgt>
                                        </p:tgtEl>
                                        <p:attrNameLst>
                                          <p:attrName>style.visibility</p:attrName>
                                        </p:attrNameLst>
                                      </p:cBhvr>
                                      <p:to>
                                        <p:strVal val="visible"/>
                                      </p:to>
                                    </p:set>
                                    <p:animEffect transition="in" filter="fade">
                                      <p:cBhvr>
                                        <p:cTn id="70" dur="1000"/>
                                        <p:tgtEl>
                                          <p:spTgt spid="3">
                                            <p:txEl>
                                              <p:pRg st="13" end="13"/>
                                            </p:txEl>
                                          </p:spTgt>
                                        </p:tgtEl>
                                      </p:cBhvr>
                                    </p:animEffect>
                                    <p:anim calcmode="lin" valueType="num">
                                      <p:cBhvr>
                                        <p:cTn id="71"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5888"/>
            <a:ext cx="8229600" cy="1143000"/>
          </a:xfrm>
        </p:spPr>
        <p:txBody>
          <a:bodyPr>
            <a:normAutofit/>
          </a:bodyPr>
          <a:lstStyle/>
          <a:p>
            <a:pPr algn="ctr" eaLnBrk="1" hangingPunct="1">
              <a:defRPr/>
            </a:pPr>
            <a:r>
              <a:rPr lang="en-US" b="1" dirty="0" smtClean="0">
                <a:ln w="18415" cmpd="sng">
                  <a:noFill/>
                  <a:prstDash val="solid"/>
                </a:ln>
                <a:solidFill>
                  <a:srgbClr val="FF0000"/>
                </a:solidFill>
                <a:effectLst>
                  <a:outerShdw blurRad="63500" dir="3600000" algn="tl" rotWithShape="0">
                    <a:srgbClr val="000000">
                      <a:alpha val="70000"/>
                    </a:srgbClr>
                  </a:outerShdw>
                </a:effectLst>
                <a:latin typeface="Arial" pitchFamily="34" charset="0"/>
                <a:cs typeface="Arial" pitchFamily="34" charset="0"/>
              </a:rPr>
              <a:t>Post-OP Pneumonia</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1" y="1285875"/>
            <a:ext cx="9144000" cy="5268913"/>
          </a:xfrm>
        </p:spPr>
        <p:txBody>
          <a:bodyPr>
            <a:normAutofit/>
          </a:bodyPr>
          <a:lstStyle/>
          <a:p>
            <a:pPr algn="l" rtl="0">
              <a:defRPr/>
            </a:pPr>
            <a:r>
              <a:rPr lang="en-US" sz="2400" b="1" dirty="0" smtClean="0">
                <a:solidFill>
                  <a:srgbClr val="FFC000"/>
                </a:solidFill>
              </a:rPr>
              <a:t>Risk Factors:</a:t>
            </a:r>
            <a:endParaRPr lang="en-US" sz="2400" b="1" dirty="0">
              <a:solidFill>
                <a:srgbClr val="FFC000"/>
              </a:solidFill>
            </a:endParaRPr>
          </a:p>
          <a:p>
            <a:pPr algn="l" rtl="0">
              <a:buFont typeface="Arial" pitchFamily="34" charset="0"/>
              <a:buChar char="•"/>
              <a:defRPr/>
            </a:pPr>
            <a:r>
              <a:rPr lang="en-US" sz="2000" b="1" dirty="0" smtClean="0">
                <a:solidFill>
                  <a:schemeClr val="bg1">
                    <a:lumMod val="20000"/>
                    <a:lumOff val="80000"/>
                  </a:schemeClr>
                </a:solidFill>
              </a:rPr>
              <a:t>Prolonged ventilation support, peritoneal infection, atelectasis and aspiration.</a:t>
            </a:r>
            <a:endParaRPr lang="en-US" sz="2000" b="1" dirty="0">
              <a:solidFill>
                <a:schemeClr val="bg1">
                  <a:lumMod val="20000"/>
                  <a:lumOff val="80000"/>
                </a:schemeClr>
              </a:solidFill>
            </a:endParaRPr>
          </a:p>
          <a:p>
            <a:pPr marL="118872" indent="0" algn="l" rtl="0" eaLnBrk="1" hangingPunct="1">
              <a:buNone/>
              <a:defRPr/>
            </a:pPr>
            <a:endParaRPr lang="en-US" sz="2400" b="1" dirty="0" smtClean="0">
              <a:solidFill>
                <a:schemeClr val="bg1">
                  <a:lumMod val="20000"/>
                  <a:lumOff val="80000"/>
                </a:schemeClr>
              </a:solidFill>
            </a:endParaRPr>
          </a:p>
          <a:p>
            <a:pPr algn="l" rtl="0" eaLnBrk="1" hangingPunct="1">
              <a:defRPr/>
            </a:pPr>
            <a:r>
              <a:rPr lang="en-US" sz="2400" b="1" dirty="0" smtClean="0">
                <a:solidFill>
                  <a:srgbClr val="FFC000"/>
                </a:solidFill>
              </a:rPr>
              <a:t>Signs\Symptoms:</a:t>
            </a:r>
          </a:p>
          <a:p>
            <a:pPr algn="l" rtl="0" eaLnBrk="1" hangingPunct="1">
              <a:buFont typeface="Arial" pitchFamily="34" charset="0"/>
              <a:buChar char="•"/>
              <a:defRPr/>
            </a:pPr>
            <a:r>
              <a:rPr lang="en-US" sz="2000" b="1" dirty="0" smtClean="0">
                <a:solidFill>
                  <a:schemeClr val="bg1">
                    <a:lumMod val="20000"/>
                    <a:lumOff val="80000"/>
                  </a:schemeClr>
                </a:solidFill>
              </a:rPr>
              <a:t>Fever, tachypnea, increased secretions and signs of pulmonary consolidation.</a:t>
            </a:r>
          </a:p>
          <a:p>
            <a:pPr marL="118872" indent="0" algn="l" rtl="0" eaLnBrk="1" hangingPunct="1">
              <a:buNone/>
              <a:defRPr/>
            </a:pPr>
            <a:endParaRPr lang="en-US" sz="2000" b="1" dirty="0">
              <a:solidFill>
                <a:schemeClr val="bg1">
                  <a:lumMod val="20000"/>
                  <a:lumOff val="80000"/>
                </a:schemeClr>
              </a:solidFill>
            </a:endParaRPr>
          </a:p>
          <a:p>
            <a:pPr algn="l" rtl="0">
              <a:defRPr/>
            </a:pPr>
            <a:r>
              <a:rPr lang="en-US" sz="2400" b="1" dirty="0" smtClean="0">
                <a:solidFill>
                  <a:srgbClr val="FFC000"/>
                </a:solidFill>
              </a:rPr>
              <a:t>Investigations:</a:t>
            </a:r>
            <a:endParaRPr lang="en-US" sz="2400" b="1" dirty="0">
              <a:solidFill>
                <a:srgbClr val="FFC000"/>
              </a:solidFill>
            </a:endParaRPr>
          </a:p>
          <a:p>
            <a:pPr algn="l" rtl="0">
              <a:buFont typeface="Arial" pitchFamily="34" charset="0"/>
              <a:buChar char="•"/>
              <a:defRPr/>
            </a:pPr>
            <a:r>
              <a:rPr lang="en-US" sz="2000" b="1" dirty="0" smtClean="0">
                <a:solidFill>
                  <a:schemeClr val="bg1">
                    <a:lumMod val="20000"/>
                    <a:lumOff val="80000"/>
                  </a:schemeClr>
                </a:solidFill>
              </a:rPr>
              <a:t>Sputum culture and CXR showing consolidation.</a:t>
            </a:r>
            <a:endParaRPr lang="en-US" sz="2000" b="1" dirty="0">
              <a:solidFill>
                <a:schemeClr val="bg1">
                  <a:lumMod val="20000"/>
                  <a:lumOff val="80000"/>
                </a:schemeClr>
              </a:solidFill>
            </a:endParaRPr>
          </a:p>
          <a:p>
            <a:pPr marL="118872" indent="0" algn="l" rtl="0" eaLnBrk="1" hangingPunct="1">
              <a:buNone/>
              <a:defRPr/>
            </a:pPr>
            <a:endParaRPr lang="en-US" sz="1800" b="1" dirty="0" smtClean="0">
              <a:solidFill>
                <a:schemeClr val="bg1">
                  <a:lumMod val="20000"/>
                  <a:lumOff val="80000"/>
                </a:schemeClr>
              </a:solidFill>
            </a:endParaRPr>
          </a:p>
          <a:p>
            <a:pPr algn="l" rtl="0" eaLnBrk="1" hangingPunct="1">
              <a:defRPr/>
            </a:pPr>
            <a:r>
              <a:rPr lang="en-US" sz="2400" b="1" dirty="0" smtClean="0">
                <a:solidFill>
                  <a:srgbClr val="FFC000"/>
                </a:solidFill>
              </a:rPr>
              <a:t>Treatment:</a:t>
            </a:r>
          </a:p>
          <a:p>
            <a:pPr algn="l" rtl="0" eaLnBrk="1" hangingPunct="1">
              <a:buFont typeface="Arial" pitchFamily="34" charset="0"/>
              <a:buChar char="•"/>
              <a:defRPr/>
            </a:pPr>
            <a:r>
              <a:rPr lang="en-US" sz="2000" b="1" dirty="0" smtClean="0">
                <a:solidFill>
                  <a:schemeClr val="tx1">
                    <a:lumMod val="85000"/>
                  </a:schemeClr>
                </a:solidFill>
              </a:rPr>
              <a:t>Antibiotics and clearing the airway of secretions.</a:t>
            </a:r>
          </a:p>
          <a:p>
            <a:pPr algn="l" rtl="0" eaLnBrk="1" hangingPunct="1">
              <a:buFont typeface="Wingdings" pitchFamily="2" charset="2"/>
              <a:buNone/>
              <a:defRPr/>
            </a:pPr>
            <a:endParaRPr lang="en-US" sz="3600" b="1" dirty="0" smtClean="0">
              <a:solidFill>
                <a:schemeClr val="bg1">
                  <a:lumMod val="20000"/>
                  <a:lumOff val="80000"/>
                </a:schemeClr>
              </a:solidFill>
            </a:endParaRPr>
          </a:p>
        </p:txBody>
      </p:sp>
    </p:spTree>
    <p:extLst>
      <p:ext uri="{BB962C8B-B14F-4D97-AF65-F5344CB8AC3E}">
        <p14:creationId xmlns:p14="http://schemas.microsoft.com/office/powerpoint/2010/main" val="1672900944"/>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1000"/>
                                        <p:tgtEl>
                                          <p:spTgt spid="3">
                                            <p:txEl>
                                              <p:pRg st="6" end="6"/>
                                            </p:txEl>
                                          </p:spTgt>
                                        </p:tgtEl>
                                      </p:cBhvr>
                                    </p:animEffect>
                                    <p:anim calcmode="lin" valueType="num">
                                      <p:cBhvr>
                                        <p:cTn id="3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1000"/>
                                        <p:tgtEl>
                                          <p:spTgt spid="3">
                                            <p:txEl>
                                              <p:pRg st="7" end="7"/>
                                            </p:txEl>
                                          </p:spTgt>
                                        </p:tgtEl>
                                      </p:cBhvr>
                                    </p:animEffect>
                                    <p:anim calcmode="lin" valueType="num">
                                      <p:cBhvr>
                                        <p:cTn id="4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3">
                                            <p:txEl>
                                              <p:pRg st="9" end="9"/>
                                            </p:txEl>
                                          </p:spTgt>
                                        </p:tgtEl>
                                        <p:attrNameLst>
                                          <p:attrName>style.visibility</p:attrName>
                                        </p:attrNameLst>
                                      </p:cBhvr>
                                      <p:to>
                                        <p:strVal val="visible"/>
                                      </p:to>
                                    </p:set>
                                    <p:animEffect transition="in" filter="fade">
                                      <p:cBhvr>
                                        <p:cTn id="50" dur="1000"/>
                                        <p:tgtEl>
                                          <p:spTgt spid="3">
                                            <p:txEl>
                                              <p:pRg st="9" end="9"/>
                                            </p:txEl>
                                          </p:spTgt>
                                        </p:tgtEl>
                                      </p:cBhvr>
                                    </p:animEffect>
                                    <p:anim calcmode="lin" valueType="num">
                                      <p:cBhvr>
                                        <p:cTn id="5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Effect transition="in" filter="fade">
                                      <p:cBhvr>
                                        <p:cTn id="55" dur="1000"/>
                                        <p:tgtEl>
                                          <p:spTgt spid="3">
                                            <p:txEl>
                                              <p:pRg st="10" end="10"/>
                                            </p:txEl>
                                          </p:spTgt>
                                        </p:tgtEl>
                                      </p:cBhvr>
                                    </p:animEffect>
                                    <p:anim calcmode="lin" valueType="num">
                                      <p:cBhvr>
                                        <p:cTn id="56"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5888"/>
            <a:ext cx="8229600" cy="1143000"/>
          </a:xfrm>
        </p:spPr>
        <p:txBody>
          <a:bodyPr>
            <a:normAutofit/>
          </a:bodyPr>
          <a:lstStyle/>
          <a:p>
            <a:pPr algn="ctr" eaLnBrk="1" hangingPunct="1">
              <a:defRPr/>
            </a:pPr>
            <a:r>
              <a:rPr lang="en-US" b="1" dirty="0" smtClean="0">
                <a:ln w="18415" cmpd="sng">
                  <a:noFill/>
                  <a:prstDash val="solid"/>
                </a:ln>
                <a:solidFill>
                  <a:srgbClr val="FF0000"/>
                </a:solidFill>
                <a:effectLst>
                  <a:outerShdw blurRad="63500" dir="3600000" algn="tl" rotWithShape="0">
                    <a:srgbClr val="000000">
                      <a:alpha val="70000"/>
                    </a:srgbClr>
                  </a:outerShdw>
                </a:effectLst>
                <a:latin typeface="Arial" pitchFamily="34" charset="0"/>
                <a:cs typeface="Arial" pitchFamily="34" charset="0"/>
              </a:rPr>
              <a:t>Pneumothorax</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152401" y="1285875"/>
            <a:ext cx="8991600" cy="5268913"/>
          </a:xfrm>
        </p:spPr>
        <p:txBody>
          <a:bodyPr>
            <a:normAutofit lnSpcReduction="10000"/>
          </a:bodyPr>
          <a:lstStyle/>
          <a:p>
            <a:pPr algn="l" rtl="0" eaLnBrk="1" hangingPunct="1">
              <a:buFont typeface="Wingdings" pitchFamily="2" charset="2"/>
              <a:buNone/>
              <a:defRPr/>
            </a:pPr>
            <a:endParaRPr lang="en-US" sz="2000" b="1" dirty="0" smtClean="0">
              <a:solidFill>
                <a:schemeClr val="bg1">
                  <a:lumMod val="20000"/>
                  <a:lumOff val="80000"/>
                </a:schemeClr>
              </a:solidFill>
            </a:endParaRPr>
          </a:p>
          <a:p>
            <a:pPr algn="l" rtl="0" eaLnBrk="1" hangingPunct="1">
              <a:buFont typeface="Arial" pitchFamily="34" charset="0"/>
              <a:buChar char="•"/>
              <a:defRPr/>
            </a:pPr>
            <a:r>
              <a:rPr lang="en-US" sz="2000" b="1" dirty="0" smtClean="0">
                <a:solidFill>
                  <a:schemeClr val="bg1">
                    <a:lumMod val="20000"/>
                    <a:lumOff val="80000"/>
                  </a:schemeClr>
                </a:solidFill>
              </a:rPr>
              <a:t>May follow insertion of a </a:t>
            </a:r>
            <a:r>
              <a:rPr lang="en-US" sz="2000" b="1" dirty="0" err="1" smtClean="0">
                <a:solidFill>
                  <a:schemeClr val="bg1">
                    <a:lumMod val="20000"/>
                    <a:lumOff val="80000"/>
                  </a:schemeClr>
                </a:solidFill>
              </a:rPr>
              <a:t>subclavian</a:t>
            </a:r>
            <a:r>
              <a:rPr lang="en-US" sz="2000" b="1" dirty="0" smtClean="0">
                <a:solidFill>
                  <a:schemeClr val="bg1">
                    <a:lumMod val="20000"/>
                    <a:lumOff val="80000"/>
                  </a:schemeClr>
                </a:solidFill>
              </a:rPr>
              <a:t> catheter,  positive pressure ventilation  or after an operation which has damaged the pleura.</a:t>
            </a:r>
          </a:p>
          <a:p>
            <a:pPr algn="l" rtl="0">
              <a:defRPr/>
            </a:pPr>
            <a:endParaRPr lang="en-US" sz="2400" b="1" dirty="0" smtClean="0">
              <a:solidFill>
                <a:srgbClr val="FFC000"/>
              </a:solidFill>
            </a:endParaRPr>
          </a:p>
          <a:p>
            <a:pPr algn="l" rtl="0">
              <a:defRPr/>
            </a:pPr>
            <a:r>
              <a:rPr lang="en-US" sz="2400" b="1" dirty="0" smtClean="0">
                <a:solidFill>
                  <a:srgbClr val="FFC000"/>
                </a:solidFill>
              </a:rPr>
              <a:t>Symptoms\Signs:</a:t>
            </a:r>
            <a:endParaRPr lang="en-US" sz="2400" b="1" dirty="0">
              <a:solidFill>
                <a:srgbClr val="FFC000"/>
              </a:solidFill>
            </a:endParaRPr>
          </a:p>
          <a:p>
            <a:pPr algn="l" rtl="0">
              <a:buFont typeface="Arial" pitchFamily="34" charset="0"/>
              <a:buChar char="•"/>
              <a:defRPr/>
            </a:pPr>
            <a:r>
              <a:rPr lang="en-US" sz="2000" b="1" dirty="0" err="1" smtClean="0">
                <a:solidFill>
                  <a:schemeClr val="bg1">
                    <a:lumMod val="20000"/>
                    <a:lumOff val="80000"/>
                  </a:schemeClr>
                </a:solidFill>
              </a:rPr>
              <a:t>Pleuritic</a:t>
            </a:r>
            <a:r>
              <a:rPr lang="en-US" sz="2000" b="1" dirty="0" smtClean="0">
                <a:solidFill>
                  <a:schemeClr val="bg1">
                    <a:lumMod val="20000"/>
                    <a:lumOff val="80000"/>
                  </a:schemeClr>
                </a:solidFill>
              </a:rPr>
              <a:t> chest pain, dyspnea, </a:t>
            </a:r>
            <a:r>
              <a:rPr lang="en-US" sz="2000" b="1" dirty="0">
                <a:solidFill>
                  <a:schemeClr val="bg1">
                    <a:lumMod val="20000"/>
                    <a:lumOff val="80000"/>
                  </a:schemeClr>
                </a:solidFill>
              </a:rPr>
              <a:t>tachycardia and hyper-resonant lungs</a:t>
            </a:r>
            <a:r>
              <a:rPr lang="en-US" sz="2000" b="1" dirty="0" smtClean="0">
                <a:solidFill>
                  <a:schemeClr val="bg1">
                    <a:lumMod val="20000"/>
                    <a:lumOff val="80000"/>
                  </a:schemeClr>
                </a:solidFill>
              </a:rPr>
              <a:t>.</a:t>
            </a:r>
            <a:endParaRPr lang="en-US" sz="2000" b="1" dirty="0">
              <a:solidFill>
                <a:schemeClr val="bg1">
                  <a:lumMod val="20000"/>
                  <a:lumOff val="80000"/>
                </a:schemeClr>
              </a:solidFill>
            </a:endParaRPr>
          </a:p>
          <a:p>
            <a:pPr marL="118872" indent="0" algn="l" rtl="0" eaLnBrk="1" hangingPunct="1">
              <a:buNone/>
              <a:defRPr/>
            </a:pPr>
            <a:endParaRPr lang="en-US" sz="2400" b="1" dirty="0" smtClean="0">
              <a:solidFill>
                <a:schemeClr val="bg1">
                  <a:lumMod val="20000"/>
                  <a:lumOff val="80000"/>
                </a:schemeClr>
              </a:solidFill>
            </a:endParaRPr>
          </a:p>
          <a:p>
            <a:pPr algn="l" rtl="0" eaLnBrk="1" hangingPunct="1">
              <a:defRPr/>
            </a:pPr>
            <a:r>
              <a:rPr lang="en-US" sz="2400" b="1" dirty="0" smtClean="0">
                <a:solidFill>
                  <a:srgbClr val="FFC000"/>
                </a:solidFill>
              </a:rPr>
              <a:t>Investigations:</a:t>
            </a:r>
          </a:p>
          <a:p>
            <a:pPr algn="l" rtl="0" eaLnBrk="1" hangingPunct="1">
              <a:buFont typeface="Arial" pitchFamily="34" charset="0"/>
              <a:buChar char="•"/>
              <a:defRPr/>
            </a:pPr>
            <a:r>
              <a:rPr lang="en-US" sz="2000" b="1" dirty="0" smtClean="0">
                <a:solidFill>
                  <a:schemeClr val="bg1">
                    <a:lumMod val="20000"/>
                    <a:lumOff val="80000"/>
                  </a:schemeClr>
                </a:solidFill>
              </a:rPr>
              <a:t>CXR and ABG.</a:t>
            </a:r>
          </a:p>
          <a:p>
            <a:pPr algn="l" rtl="0" eaLnBrk="1" hangingPunct="1">
              <a:buFont typeface="Arial" pitchFamily="34" charset="0"/>
              <a:buChar char="•"/>
              <a:defRPr/>
            </a:pPr>
            <a:endParaRPr lang="en-US" sz="1800" b="1" dirty="0" smtClean="0">
              <a:solidFill>
                <a:schemeClr val="bg1">
                  <a:lumMod val="20000"/>
                  <a:lumOff val="80000"/>
                </a:schemeClr>
              </a:solidFill>
            </a:endParaRPr>
          </a:p>
          <a:p>
            <a:pPr algn="l" rtl="0" eaLnBrk="1" hangingPunct="1">
              <a:defRPr/>
            </a:pPr>
            <a:r>
              <a:rPr lang="en-US" sz="2400" b="1" dirty="0" smtClean="0">
                <a:solidFill>
                  <a:srgbClr val="FFC000"/>
                </a:solidFill>
              </a:rPr>
              <a:t>Treatment:</a:t>
            </a:r>
          </a:p>
          <a:p>
            <a:pPr algn="l" rtl="0" eaLnBrk="1" hangingPunct="1">
              <a:buFont typeface="Arial" pitchFamily="34" charset="0"/>
              <a:buChar char="•"/>
              <a:defRPr/>
            </a:pPr>
            <a:r>
              <a:rPr lang="en-US" sz="2000" b="1" dirty="0" err="1" smtClean="0">
                <a:solidFill>
                  <a:schemeClr val="tx1">
                    <a:lumMod val="85000"/>
                  </a:schemeClr>
                </a:solidFill>
              </a:rPr>
              <a:t>Thoracostomy</a:t>
            </a:r>
            <a:r>
              <a:rPr lang="en-US" sz="2000" b="1" dirty="0" smtClean="0">
                <a:solidFill>
                  <a:schemeClr val="tx1">
                    <a:lumMod val="85000"/>
                  </a:schemeClr>
                </a:solidFill>
              </a:rPr>
              <a:t> tube.</a:t>
            </a:r>
          </a:p>
          <a:p>
            <a:pPr algn="l" rtl="0" eaLnBrk="1" hangingPunct="1">
              <a:buFont typeface="Wingdings" pitchFamily="2" charset="2"/>
              <a:buNone/>
              <a:defRPr/>
            </a:pPr>
            <a:r>
              <a:rPr lang="en-US" sz="2400" b="1" dirty="0" smtClean="0">
                <a:solidFill>
                  <a:schemeClr val="bg1">
                    <a:lumMod val="20000"/>
                    <a:lumOff val="80000"/>
                  </a:schemeClr>
                </a:solidFill>
              </a:rPr>
              <a:t> </a:t>
            </a:r>
            <a:endParaRPr lang="en-US" b="1" dirty="0" smtClean="0">
              <a:solidFill>
                <a:schemeClr val="bg1">
                  <a:lumMod val="20000"/>
                  <a:lumOff val="80000"/>
                </a:schemeClr>
              </a:solidFill>
            </a:endParaRPr>
          </a:p>
          <a:p>
            <a:pPr algn="l" rtl="0" eaLnBrk="1" hangingPunct="1">
              <a:defRPr/>
            </a:pPr>
            <a:endParaRPr lang="en-US" sz="1800" b="1" dirty="0" smtClean="0">
              <a:solidFill>
                <a:schemeClr val="bg1">
                  <a:lumMod val="20000"/>
                  <a:lumOff val="80000"/>
                </a:schemeClr>
              </a:solidFill>
            </a:endParaRPr>
          </a:p>
        </p:txBody>
      </p:sp>
    </p:spTree>
    <p:extLst>
      <p:ext uri="{BB962C8B-B14F-4D97-AF65-F5344CB8AC3E}">
        <p14:creationId xmlns:p14="http://schemas.microsoft.com/office/powerpoint/2010/main" val="3367417939"/>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1000"/>
                                        <p:tgtEl>
                                          <p:spTgt spid="3">
                                            <p:txEl>
                                              <p:pRg st="6" end="6"/>
                                            </p:txEl>
                                          </p:spTgt>
                                        </p:tgtEl>
                                      </p:cBhvr>
                                    </p:animEffect>
                                    <p:anim calcmode="lin" valueType="num">
                                      <p:cBhvr>
                                        <p:cTn id="3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fade">
                                      <p:cBhvr>
                                        <p:cTn id="38" dur="1000"/>
                                        <p:tgtEl>
                                          <p:spTgt spid="3">
                                            <p:txEl>
                                              <p:pRg st="7" end="7"/>
                                            </p:txEl>
                                          </p:spTgt>
                                        </p:tgtEl>
                                      </p:cBhvr>
                                    </p:animEffect>
                                    <p:anim calcmode="lin" valueType="num">
                                      <p:cBhvr>
                                        <p:cTn id="3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Effect transition="in" filter="fade">
                                      <p:cBhvr>
                                        <p:cTn id="45" dur="1000"/>
                                        <p:tgtEl>
                                          <p:spTgt spid="3">
                                            <p:txEl>
                                              <p:pRg st="9" end="9"/>
                                            </p:txEl>
                                          </p:spTgt>
                                        </p:tgtEl>
                                      </p:cBhvr>
                                    </p:animEffect>
                                    <p:anim calcmode="lin" valueType="num">
                                      <p:cBhvr>
                                        <p:cTn id="46"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9" end="9"/>
                                            </p:txEl>
                                          </p:spTgt>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3">
                                            <p:txEl>
                                              <p:pRg st="10" end="10"/>
                                            </p:txEl>
                                          </p:spTgt>
                                        </p:tgtEl>
                                        <p:attrNameLst>
                                          <p:attrName>style.visibility</p:attrName>
                                        </p:attrNameLst>
                                      </p:cBhvr>
                                      <p:to>
                                        <p:strVal val="visible"/>
                                      </p:to>
                                    </p:set>
                                    <p:animEffect transition="in" filter="fade">
                                      <p:cBhvr>
                                        <p:cTn id="50" dur="1000"/>
                                        <p:tgtEl>
                                          <p:spTgt spid="3">
                                            <p:txEl>
                                              <p:pRg st="10" end="10"/>
                                            </p:txEl>
                                          </p:spTgt>
                                        </p:tgtEl>
                                      </p:cBhvr>
                                    </p:animEffect>
                                    <p:anim calcmode="lin" valueType="num">
                                      <p:cBhvr>
                                        <p:cTn id="51"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5888"/>
            <a:ext cx="8229600" cy="1143000"/>
          </a:xfrm>
        </p:spPr>
        <p:txBody>
          <a:bodyPr>
            <a:normAutofit/>
          </a:bodyPr>
          <a:lstStyle/>
          <a:p>
            <a:pPr algn="ctr" eaLnBrk="1" hangingPunct="1">
              <a:defRPr/>
            </a:pPr>
            <a:r>
              <a:rPr lang="en-US" b="1" dirty="0" smtClean="0">
                <a:ln w="18415" cmpd="sng">
                  <a:noFill/>
                  <a:prstDash val="solid"/>
                </a:ln>
                <a:solidFill>
                  <a:srgbClr val="FF0000"/>
                </a:solidFill>
                <a:effectLst>
                  <a:outerShdw blurRad="63500" dir="3600000" algn="tl" rotWithShape="0">
                    <a:srgbClr val="000000">
                      <a:alpha val="70000"/>
                    </a:srgbClr>
                  </a:outerShdw>
                </a:effectLst>
                <a:latin typeface="Arial" pitchFamily="34" charset="0"/>
                <a:cs typeface="Arial" pitchFamily="34" charset="0"/>
              </a:rPr>
              <a:t>Cerebral complications</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152401" y="1285875"/>
            <a:ext cx="8991600" cy="5268913"/>
          </a:xfrm>
        </p:spPr>
        <p:txBody>
          <a:bodyPr>
            <a:normAutofit lnSpcReduction="10000"/>
          </a:bodyPr>
          <a:lstStyle/>
          <a:p>
            <a:pPr algn="l" rtl="0">
              <a:defRPr/>
            </a:pPr>
            <a:r>
              <a:rPr lang="en-US" sz="2400" b="1" dirty="0" smtClean="0">
                <a:solidFill>
                  <a:srgbClr val="00B0F0"/>
                </a:solidFill>
              </a:rPr>
              <a:t>Cerebrovascular Accident:</a:t>
            </a:r>
            <a:endParaRPr lang="en-US" sz="2400" b="1" dirty="0">
              <a:solidFill>
                <a:srgbClr val="00B0F0"/>
              </a:solidFill>
            </a:endParaRPr>
          </a:p>
          <a:p>
            <a:pPr marL="118872" indent="0" algn="l" rtl="0" eaLnBrk="1" hangingPunct="1">
              <a:buNone/>
              <a:defRPr/>
            </a:pPr>
            <a:endParaRPr lang="en-US" sz="2400" b="1" dirty="0" smtClean="0">
              <a:solidFill>
                <a:schemeClr val="bg1">
                  <a:lumMod val="20000"/>
                  <a:lumOff val="80000"/>
                </a:schemeClr>
              </a:solidFill>
            </a:endParaRPr>
          </a:p>
          <a:p>
            <a:pPr algn="l" rtl="0" eaLnBrk="1" hangingPunct="1">
              <a:defRPr/>
            </a:pPr>
            <a:r>
              <a:rPr lang="en-US" sz="2400" b="1" dirty="0" smtClean="0">
                <a:solidFill>
                  <a:srgbClr val="FFC000"/>
                </a:solidFill>
              </a:rPr>
              <a:t>Risk factors:</a:t>
            </a:r>
          </a:p>
          <a:p>
            <a:pPr algn="l" rtl="0" eaLnBrk="1" hangingPunct="1">
              <a:buFont typeface="Arial" pitchFamily="34" charset="0"/>
              <a:buChar char="•"/>
              <a:defRPr/>
            </a:pPr>
            <a:r>
              <a:rPr lang="en-US" sz="2000" b="1" dirty="0" smtClean="0">
                <a:solidFill>
                  <a:schemeClr val="bg1">
                    <a:lumMod val="20000"/>
                    <a:lumOff val="80000"/>
                  </a:schemeClr>
                </a:solidFill>
              </a:rPr>
              <a:t>Advanced age and atherosclerosis.</a:t>
            </a:r>
          </a:p>
          <a:p>
            <a:pPr marL="118872" indent="0" algn="l" rtl="0" eaLnBrk="1" hangingPunct="1">
              <a:buNone/>
              <a:defRPr/>
            </a:pPr>
            <a:endParaRPr lang="en-US" sz="2000" b="1" dirty="0">
              <a:solidFill>
                <a:schemeClr val="bg1">
                  <a:lumMod val="20000"/>
                  <a:lumOff val="80000"/>
                </a:schemeClr>
              </a:solidFill>
            </a:endParaRPr>
          </a:p>
          <a:p>
            <a:pPr algn="l" rtl="0">
              <a:defRPr/>
            </a:pPr>
            <a:r>
              <a:rPr lang="en-US" sz="2400" b="1" dirty="0" smtClean="0">
                <a:solidFill>
                  <a:srgbClr val="FFC000"/>
                </a:solidFill>
              </a:rPr>
              <a:t>Symptoms\Signs:</a:t>
            </a:r>
            <a:endParaRPr lang="en-US" sz="2400" b="1" dirty="0">
              <a:solidFill>
                <a:srgbClr val="FFC000"/>
              </a:solidFill>
            </a:endParaRPr>
          </a:p>
          <a:p>
            <a:pPr algn="l" rtl="0">
              <a:buFont typeface="Arial" pitchFamily="34" charset="0"/>
              <a:buChar char="•"/>
              <a:defRPr/>
            </a:pPr>
            <a:r>
              <a:rPr lang="en-US" sz="2000" b="1" dirty="0" smtClean="0">
                <a:solidFill>
                  <a:schemeClr val="bg1">
                    <a:lumMod val="20000"/>
                    <a:lumOff val="80000"/>
                  </a:schemeClr>
                </a:solidFill>
              </a:rPr>
              <a:t>Aphasia, motor and sensory deficits usually lateralizing.</a:t>
            </a:r>
            <a:endParaRPr lang="en-US" sz="2000" b="1" dirty="0">
              <a:solidFill>
                <a:schemeClr val="bg1">
                  <a:lumMod val="20000"/>
                  <a:lumOff val="80000"/>
                </a:schemeClr>
              </a:solidFill>
            </a:endParaRPr>
          </a:p>
          <a:p>
            <a:pPr marL="118872" indent="0" algn="l" rtl="0" eaLnBrk="1" hangingPunct="1">
              <a:buNone/>
              <a:defRPr/>
            </a:pPr>
            <a:endParaRPr lang="en-US" sz="1800" b="1" dirty="0" smtClean="0">
              <a:solidFill>
                <a:schemeClr val="bg1">
                  <a:lumMod val="20000"/>
                  <a:lumOff val="80000"/>
                </a:schemeClr>
              </a:solidFill>
            </a:endParaRPr>
          </a:p>
          <a:p>
            <a:pPr algn="l" rtl="0" eaLnBrk="1" hangingPunct="1">
              <a:defRPr/>
            </a:pPr>
            <a:r>
              <a:rPr lang="en-US" sz="2400" b="1" dirty="0" smtClean="0">
                <a:solidFill>
                  <a:srgbClr val="FFC000"/>
                </a:solidFill>
              </a:rPr>
              <a:t>Investigations:</a:t>
            </a:r>
          </a:p>
          <a:p>
            <a:pPr algn="l" rtl="0" eaLnBrk="1" hangingPunct="1">
              <a:buFont typeface="Arial" pitchFamily="34" charset="0"/>
              <a:buChar char="•"/>
              <a:defRPr/>
            </a:pPr>
            <a:r>
              <a:rPr lang="en-US" sz="2000" b="1" dirty="0" smtClean="0">
                <a:solidFill>
                  <a:schemeClr val="tx1">
                    <a:lumMod val="85000"/>
                  </a:schemeClr>
                </a:solidFill>
              </a:rPr>
              <a:t>Head CT</a:t>
            </a:r>
          </a:p>
          <a:p>
            <a:pPr algn="l" rtl="0" eaLnBrk="1" hangingPunct="1">
              <a:buFont typeface="Arial" pitchFamily="34" charset="0"/>
              <a:buChar char="•"/>
              <a:defRPr/>
            </a:pPr>
            <a:endParaRPr lang="en-US" sz="2000" b="1" dirty="0">
              <a:solidFill>
                <a:schemeClr val="tx1">
                  <a:lumMod val="85000"/>
                </a:schemeClr>
              </a:solidFill>
            </a:endParaRPr>
          </a:p>
          <a:p>
            <a:pPr algn="l" rtl="0">
              <a:defRPr/>
            </a:pPr>
            <a:r>
              <a:rPr lang="en-US" sz="2400" b="1" dirty="0" smtClean="0">
                <a:solidFill>
                  <a:srgbClr val="FFC000"/>
                </a:solidFill>
              </a:rPr>
              <a:t>Treatment:</a:t>
            </a:r>
            <a:endParaRPr lang="en-US" sz="2400" b="1" dirty="0">
              <a:solidFill>
                <a:srgbClr val="FFC000"/>
              </a:solidFill>
            </a:endParaRPr>
          </a:p>
          <a:p>
            <a:pPr algn="l" rtl="0">
              <a:buFont typeface="Arial" pitchFamily="34" charset="0"/>
              <a:buChar char="•"/>
              <a:defRPr/>
            </a:pPr>
            <a:r>
              <a:rPr lang="en-US" sz="2000" b="1" dirty="0" smtClean="0">
                <a:solidFill>
                  <a:schemeClr val="tx1">
                    <a:lumMod val="85000"/>
                  </a:schemeClr>
                </a:solidFill>
              </a:rPr>
              <a:t>Aspirin and heparin if feasible.</a:t>
            </a:r>
          </a:p>
          <a:p>
            <a:pPr algn="l" rtl="0">
              <a:buFont typeface="Arial" pitchFamily="34" charset="0"/>
              <a:buChar char="•"/>
              <a:defRPr/>
            </a:pPr>
            <a:r>
              <a:rPr lang="en-US" sz="2000" b="1" dirty="0" smtClean="0">
                <a:solidFill>
                  <a:schemeClr val="tx1">
                    <a:lumMod val="85000"/>
                  </a:schemeClr>
                </a:solidFill>
              </a:rPr>
              <a:t>Thrombolytic therapy is usually </a:t>
            </a:r>
            <a:r>
              <a:rPr lang="en-US" sz="2000" b="1" dirty="0" smtClean="0">
                <a:solidFill>
                  <a:srgbClr val="FFFF00"/>
                </a:solidFill>
              </a:rPr>
              <a:t>NOT</a:t>
            </a:r>
            <a:r>
              <a:rPr lang="en-US" sz="2000" b="1" dirty="0" smtClean="0">
                <a:solidFill>
                  <a:schemeClr val="tx1">
                    <a:lumMod val="85000"/>
                  </a:schemeClr>
                </a:solidFill>
              </a:rPr>
              <a:t> an option after surgery.</a:t>
            </a:r>
            <a:endParaRPr lang="en-US" sz="2000" b="1" dirty="0">
              <a:solidFill>
                <a:schemeClr val="tx1">
                  <a:lumMod val="85000"/>
                </a:schemeClr>
              </a:solidFill>
            </a:endParaRPr>
          </a:p>
          <a:p>
            <a:pPr marL="118872" indent="0" algn="l" rtl="0" eaLnBrk="1" hangingPunct="1">
              <a:buNone/>
              <a:defRPr/>
            </a:pPr>
            <a:endParaRPr lang="en-US" sz="2000" b="1" dirty="0" smtClean="0">
              <a:solidFill>
                <a:schemeClr val="tx1">
                  <a:lumMod val="85000"/>
                </a:schemeClr>
              </a:solidFill>
            </a:endParaRPr>
          </a:p>
          <a:p>
            <a:pPr algn="l" rtl="0" eaLnBrk="1" hangingPunct="1">
              <a:buFont typeface="Wingdings" pitchFamily="2" charset="2"/>
              <a:buNone/>
              <a:defRPr/>
            </a:pPr>
            <a:endParaRPr lang="en-US" sz="3600" b="1" dirty="0" smtClean="0">
              <a:solidFill>
                <a:schemeClr val="bg1">
                  <a:lumMod val="20000"/>
                  <a:lumOff val="80000"/>
                </a:schemeClr>
              </a:solidFill>
            </a:endParaRPr>
          </a:p>
        </p:txBody>
      </p:sp>
    </p:spTree>
    <p:extLst>
      <p:ext uri="{BB962C8B-B14F-4D97-AF65-F5344CB8AC3E}">
        <p14:creationId xmlns:p14="http://schemas.microsoft.com/office/powerpoint/2010/main" val="2875404293"/>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anim calcmode="lin" valueType="num">
                                      <p:cBhvr>
                                        <p:cTn id="3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1000"/>
                                        <p:tgtEl>
                                          <p:spTgt spid="3">
                                            <p:txEl>
                                              <p:pRg st="6" end="6"/>
                                            </p:txEl>
                                          </p:spTgt>
                                        </p:tgtEl>
                                      </p:cBhvr>
                                    </p:animEffect>
                                    <p:anim calcmode="lin" valueType="num">
                                      <p:cBhvr>
                                        <p:cTn id="3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fade">
                                      <p:cBhvr>
                                        <p:cTn id="45" dur="1000"/>
                                        <p:tgtEl>
                                          <p:spTgt spid="3">
                                            <p:txEl>
                                              <p:pRg st="8" end="8"/>
                                            </p:txEl>
                                          </p:spTgt>
                                        </p:tgtEl>
                                      </p:cBhvr>
                                    </p:animEffect>
                                    <p:anim calcmode="lin" valueType="num">
                                      <p:cBhvr>
                                        <p:cTn id="46"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8" end="8"/>
                                            </p:txEl>
                                          </p:spTgt>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3">
                                            <p:txEl>
                                              <p:pRg st="9" end="9"/>
                                            </p:txEl>
                                          </p:spTgt>
                                        </p:tgtEl>
                                        <p:attrNameLst>
                                          <p:attrName>style.visibility</p:attrName>
                                        </p:attrNameLst>
                                      </p:cBhvr>
                                      <p:to>
                                        <p:strVal val="visible"/>
                                      </p:to>
                                    </p:set>
                                    <p:animEffect transition="in" filter="fade">
                                      <p:cBhvr>
                                        <p:cTn id="50" dur="1000"/>
                                        <p:tgtEl>
                                          <p:spTgt spid="3">
                                            <p:txEl>
                                              <p:pRg st="9" end="9"/>
                                            </p:txEl>
                                          </p:spTgt>
                                        </p:tgtEl>
                                      </p:cBhvr>
                                    </p:animEffect>
                                    <p:anim calcmode="lin" valueType="num">
                                      <p:cBhvr>
                                        <p:cTn id="5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Effect transition="in" filter="fade">
                                      <p:cBhvr>
                                        <p:cTn id="57" dur="1000"/>
                                        <p:tgtEl>
                                          <p:spTgt spid="3">
                                            <p:txEl>
                                              <p:pRg st="11" end="11"/>
                                            </p:txEl>
                                          </p:spTgt>
                                        </p:tgtEl>
                                      </p:cBhvr>
                                    </p:animEffect>
                                    <p:anim calcmode="lin" valueType="num">
                                      <p:cBhvr>
                                        <p:cTn id="58"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11" end="11"/>
                                            </p:txEl>
                                          </p:spTgt>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
                                            <p:txEl>
                                              <p:pRg st="12" end="12"/>
                                            </p:txEl>
                                          </p:spTgt>
                                        </p:tgtEl>
                                        <p:attrNameLst>
                                          <p:attrName>style.visibility</p:attrName>
                                        </p:attrNameLst>
                                      </p:cBhvr>
                                      <p:to>
                                        <p:strVal val="visible"/>
                                      </p:to>
                                    </p:set>
                                    <p:animEffect transition="in" filter="fade">
                                      <p:cBhvr>
                                        <p:cTn id="62" dur="1000"/>
                                        <p:tgtEl>
                                          <p:spTgt spid="3">
                                            <p:txEl>
                                              <p:pRg st="12" end="12"/>
                                            </p:txEl>
                                          </p:spTgt>
                                        </p:tgtEl>
                                      </p:cBhvr>
                                    </p:animEffect>
                                    <p:anim calcmode="lin" valueType="num">
                                      <p:cBhvr>
                                        <p:cTn id="63"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64" dur="1000" fill="hold"/>
                                        <p:tgtEl>
                                          <p:spTgt spid="3">
                                            <p:txEl>
                                              <p:pRg st="12" end="12"/>
                                            </p:txEl>
                                          </p:spTgt>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3">
                                            <p:txEl>
                                              <p:pRg st="13" end="13"/>
                                            </p:txEl>
                                          </p:spTgt>
                                        </p:tgtEl>
                                        <p:attrNameLst>
                                          <p:attrName>style.visibility</p:attrName>
                                        </p:attrNameLst>
                                      </p:cBhvr>
                                      <p:to>
                                        <p:strVal val="visible"/>
                                      </p:to>
                                    </p:set>
                                    <p:animEffect transition="in" filter="fade">
                                      <p:cBhvr>
                                        <p:cTn id="67" dur="1000"/>
                                        <p:tgtEl>
                                          <p:spTgt spid="3">
                                            <p:txEl>
                                              <p:pRg st="13" end="13"/>
                                            </p:txEl>
                                          </p:spTgt>
                                        </p:tgtEl>
                                      </p:cBhvr>
                                    </p:animEffect>
                                    <p:anim calcmode="lin" valueType="num">
                                      <p:cBhvr>
                                        <p:cTn id="68"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69"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7467600" cy="1143000"/>
          </a:xfrm>
        </p:spPr>
        <p:txBody>
          <a:bodyPr>
            <a:normAutofit fontScale="90000"/>
          </a:bodyPr>
          <a:lstStyle/>
          <a:p>
            <a:pPr eaLnBrk="1" hangingPunct="1">
              <a:defRPr/>
            </a:pPr>
            <a:r>
              <a:rPr lang="en-US" b="1" dirty="0" smtClean="0">
                <a:ln w="18415" cmpd="sng">
                  <a:noFill/>
                  <a:prstDash val="solid"/>
                </a:ln>
                <a:solidFill>
                  <a:srgbClr val="0000FF"/>
                </a:solidFill>
                <a:effectLst>
                  <a:outerShdw blurRad="63500" dir="3600000" algn="tl" rotWithShape="0">
                    <a:srgbClr val="000000">
                      <a:alpha val="70000"/>
                    </a:srgbClr>
                  </a:outerShdw>
                </a:effectLst>
              </a:rPr>
              <a:t>Check list for 1</a:t>
            </a:r>
            <a:r>
              <a:rPr lang="en-US" b="1" baseline="30000" dirty="0" smtClean="0">
                <a:ln w="18415" cmpd="sng">
                  <a:noFill/>
                  <a:prstDash val="solid"/>
                </a:ln>
                <a:solidFill>
                  <a:srgbClr val="0000FF"/>
                </a:solidFill>
                <a:effectLst>
                  <a:outerShdw blurRad="63500" dir="3600000" algn="tl" rotWithShape="0">
                    <a:srgbClr val="000000">
                      <a:alpha val="70000"/>
                    </a:srgbClr>
                  </a:outerShdw>
                </a:effectLst>
              </a:rPr>
              <a:t>st</a:t>
            </a:r>
            <a:r>
              <a:rPr lang="en-US" b="1" dirty="0" smtClean="0">
                <a:ln w="18415" cmpd="sng">
                  <a:noFill/>
                  <a:prstDash val="solid"/>
                </a:ln>
                <a:solidFill>
                  <a:srgbClr val="0000FF"/>
                </a:solidFill>
                <a:effectLst>
                  <a:outerShdw blurRad="63500" dir="3600000" algn="tl" rotWithShape="0">
                    <a:srgbClr val="000000">
                      <a:alpha val="70000"/>
                    </a:srgbClr>
                  </a:outerShdw>
                </a:effectLst>
              </a:rPr>
              <a:t> postoperative assessment </a:t>
            </a:r>
            <a:endParaRPr lang="ar-SA" b="1" dirty="0">
              <a:ln w="18415" cmpd="sng">
                <a:noFill/>
                <a:prstDash val="solid"/>
              </a:ln>
              <a:solidFill>
                <a:srgbClr val="0000FF"/>
              </a:solidFill>
              <a:effectLst>
                <a:outerShdw blurRad="63500" dir="3600000" algn="tl" rotWithShape="0">
                  <a:srgbClr val="000000">
                    <a:alpha val="70000"/>
                  </a:srgbClr>
                </a:outerShdw>
              </a:effectLst>
            </a:endParaRPr>
          </a:p>
        </p:txBody>
      </p:sp>
      <p:sp>
        <p:nvSpPr>
          <p:cNvPr id="3" name="Content Placeholder 2"/>
          <p:cNvSpPr>
            <a:spLocks noGrp="1"/>
          </p:cNvSpPr>
          <p:nvPr>
            <p:ph idx="4294967295"/>
          </p:nvPr>
        </p:nvSpPr>
        <p:spPr>
          <a:xfrm>
            <a:off x="0" y="1600200"/>
            <a:ext cx="7467600" cy="4525963"/>
          </a:xfrm>
        </p:spPr>
        <p:txBody>
          <a:bodyPr>
            <a:normAutofit lnSpcReduction="10000"/>
          </a:bodyPr>
          <a:lstStyle/>
          <a:p>
            <a:pPr algn="l" rtl="0" eaLnBrk="1" hangingPunct="1">
              <a:defRPr/>
            </a:pPr>
            <a:r>
              <a:rPr lang="en-US" dirty="0" smtClean="0">
                <a:solidFill>
                  <a:srgbClr val="FFC000"/>
                </a:solidFill>
              </a:rPr>
              <a:t>Volume status assessment:</a:t>
            </a:r>
          </a:p>
          <a:p>
            <a:pPr algn="l" rtl="0" eaLnBrk="1" hangingPunct="1">
              <a:buFont typeface="Wingdings" pitchFamily="2" charset="2"/>
              <a:buChar char="ü"/>
              <a:defRPr/>
            </a:pPr>
            <a:r>
              <a:rPr lang="en-US" sz="2800" b="1" dirty="0" smtClean="0">
                <a:solidFill>
                  <a:srgbClr val="FFFFFF"/>
                </a:solidFill>
              </a:rPr>
              <a:t>Hands</a:t>
            </a:r>
            <a:r>
              <a:rPr lang="en-US" sz="2800" dirty="0" smtClean="0">
                <a:solidFill>
                  <a:srgbClr val="FFFFFF"/>
                </a:solidFill>
              </a:rPr>
              <a:t>-warm or cool pink or pale.</a:t>
            </a:r>
          </a:p>
          <a:p>
            <a:pPr algn="l" rtl="0" eaLnBrk="1" hangingPunct="1">
              <a:buFont typeface="Wingdings" pitchFamily="2" charset="2"/>
              <a:buChar char="ü"/>
              <a:defRPr/>
            </a:pPr>
            <a:r>
              <a:rPr lang="en-US" sz="2800" b="1" dirty="0" smtClean="0">
                <a:solidFill>
                  <a:srgbClr val="FFFFFF"/>
                </a:solidFill>
              </a:rPr>
              <a:t>Pulse</a:t>
            </a:r>
            <a:r>
              <a:rPr lang="en-US" sz="2800" dirty="0" smtClean="0">
                <a:solidFill>
                  <a:srgbClr val="FFFFFF"/>
                </a:solidFill>
              </a:rPr>
              <a:t> rate , volume and rhythm.</a:t>
            </a:r>
          </a:p>
          <a:p>
            <a:pPr algn="l" rtl="0" eaLnBrk="1" hangingPunct="1">
              <a:buFont typeface="Wingdings" pitchFamily="2" charset="2"/>
              <a:buChar char="ü"/>
              <a:defRPr/>
            </a:pPr>
            <a:r>
              <a:rPr lang="en-US" sz="2800" dirty="0" smtClean="0">
                <a:solidFill>
                  <a:srgbClr val="FFFFFF"/>
                </a:solidFill>
              </a:rPr>
              <a:t> blood pressure.</a:t>
            </a:r>
          </a:p>
          <a:p>
            <a:pPr algn="l" rtl="0" eaLnBrk="1" hangingPunct="1">
              <a:buFont typeface="Wingdings" pitchFamily="2" charset="2"/>
              <a:buChar char="ü"/>
              <a:defRPr/>
            </a:pPr>
            <a:r>
              <a:rPr lang="en-US" sz="2800" dirty="0" err="1" smtClean="0">
                <a:solidFill>
                  <a:srgbClr val="FFFFFF"/>
                </a:solidFill>
              </a:rPr>
              <a:t>Conjunctival</a:t>
            </a:r>
            <a:r>
              <a:rPr lang="en-US" sz="2800" dirty="0" smtClean="0">
                <a:solidFill>
                  <a:srgbClr val="FFFFFF"/>
                </a:solidFill>
              </a:rPr>
              <a:t> pallor.</a:t>
            </a:r>
          </a:p>
          <a:p>
            <a:pPr algn="l" rtl="0" eaLnBrk="1" hangingPunct="1">
              <a:buFont typeface="Wingdings" pitchFamily="2" charset="2"/>
              <a:buChar char="ü"/>
              <a:defRPr/>
            </a:pPr>
            <a:r>
              <a:rPr lang="en-US" sz="2800" dirty="0" smtClean="0">
                <a:solidFill>
                  <a:srgbClr val="FFFFFF"/>
                </a:solidFill>
              </a:rPr>
              <a:t>Jugular venous pressure.</a:t>
            </a:r>
          </a:p>
          <a:p>
            <a:pPr algn="l" rtl="0" eaLnBrk="1" hangingPunct="1">
              <a:buFont typeface="Wingdings" pitchFamily="2" charset="2"/>
              <a:buChar char="ü"/>
              <a:defRPr/>
            </a:pPr>
            <a:r>
              <a:rPr lang="en-US" sz="2800" b="1" dirty="0" smtClean="0">
                <a:solidFill>
                  <a:srgbClr val="FFFFFF"/>
                </a:solidFill>
              </a:rPr>
              <a:t>Urine</a:t>
            </a:r>
            <a:r>
              <a:rPr lang="en-US" sz="2800" dirty="0" smtClean="0">
                <a:solidFill>
                  <a:srgbClr val="FFFFFF"/>
                </a:solidFill>
              </a:rPr>
              <a:t> color &amp; Out put .</a:t>
            </a:r>
          </a:p>
          <a:p>
            <a:pPr algn="l" rtl="0" eaLnBrk="1" hangingPunct="1">
              <a:buFont typeface="Wingdings" pitchFamily="2" charset="2"/>
              <a:buChar char="ü"/>
              <a:defRPr/>
            </a:pPr>
            <a:r>
              <a:rPr lang="en-US" sz="2800" b="1" dirty="0" smtClean="0">
                <a:solidFill>
                  <a:srgbClr val="FFFFFF"/>
                </a:solidFill>
              </a:rPr>
              <a:t>Drainage</a:t>
            </a:r>
            <a:r>
              <a:rPr lang="en-US" sz="2800" dirty="0" smtClean="0">
                <a:solidFill>
                  <a:srgbClr val="FFFFFF"/>
                </a:solidFill>
              </a:rPr>
              <a:t> from drains, wound&amp; NG tube </a:t>
            </a:r>
            <a:endParaRPr lang="ar-SA" sz="2800" dirty="0">
              <a:solidFill>
                <a:srgbClr val="FFFFFF"/>
              </a:solidFill>
            </a:endParaRPr>
          </a:p>
        </p:txBody>
      </p:sp>
    </p:spTree>
    <p:extLst>
      <p:ext uri="{BB962C8B-B14F-4D97-AF65-F5344CB8AC3E}">
        <p14:creationId xmlns:p14="http://schemas.microsoft.com/office/powerpoint/2010/main" val="2946749754"/>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1000"/>
                                        <p:tgtEl>
                                          <p:spTgt spid="3">
                                            <p:txEl>
                                              <p:pRg st="4" end="4"/>
                                            </p:txEl>
                                          </p:spTgt>
                                        </p:tgtEl>
                                      </p:cBhvr>
                                    </p:animEffect>
                                    <p:anim calcmode="lin" valueType="num">
                                      <p:cBhvr>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1000"/>
                                        <p:tgtEl>
                                          <p:spTgt spid="3">
                                            <p:txEl>
                                              <p:pRg st="5" end="5"/>
                                            </p:txEl>
                                          </p:spTgt>
                                        </p:tgtEl>
                                      </p:cBhvr>
                                    </p:animEffect>
                                    <p:anim calcmode="lin" valueType="num">
                                      <p:cBhvr>
                                        <p:cTn id="4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Effect transition="in" filter="fade">
                                      <p:cBhvr>
                                        <p:cTn id="46" dur="1000"/>
                                        <p:tgtEl>
                                          <p:spTgt spid="3">
                                            <p:txEl>
                                              <p:pRg st="6" end="6"/>
                                            </p:txEl>
                                          </p:spTgt>
                                        </p:tgtEl>
                                      </p:cBhvr>
                                    </p:animEffect>
                                    <p:anim calcmode="lin" valueType="num">
                                      <p:cBhvr>
                                        <p:cTn id="4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Effect transition="in" filter="fade">
                                      <p:cBhvr>
                                        <p:cTn id="51" dur="1000"/>
                                        <p:tgtEl>
                                          <p:spTgt spid="3">
                                            <p:txEl>
                                              <p:pRg st="7" end="7"/>
                                            </p:txEl>
                                          </p:spTgt>
                                        </p:tgtEl>
                                      </p:cBhvr>
                                    </p:animEffect>
                                    <p:anim calcmode="lin" valueType="num">
                                      <p:cBhvr>
                                        <p:cTn id="5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5888"/>
            <a:ext cx="8229600" cy="1143000"/>
          </a:xfrm>
        </p:spPr>
        <p:txBody>
          <a:bodyPr>
            <a:normAutofit/>
          </a:bodyPr>
          <a:lstStyle/>
          <a:p>
            <a:pPr algn="ctr">
              <a:defRPr/>
            </a:pPr>
            <a:r>
              <a:rPr lang="en-US" dirty="0">
                <a:solidFill>
                  <a:srgbClr val="FF0000"/>
                </a:solidFill>
                <a:latin typeface="Arial" pitchFamily="34" charset="0"/>
                <a:cs typeface="Arial" pitchFamily="34" charset="0"/>
              </a:rPr>
              <a:t>Urinary Complications </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152401" y="1608138"/>
            <a:ext cx="8991600" cy="5268912"/>
          </a:xfrm>
        </p:spPr>
        <p:txBody>
          <a:bodyPr>
            <a:normAutofit/>
          </a:bodyPr>
          <a:lstStyle/>
          <a:p>
            <a:pPr algn="l" rtl="0">
              <a:defRPr/>
            </a:pPr>
            <a:r>
              <a:rPr lang="en-US" sz="2400" b="1" dirty="0" smtClean="0">
                <a:solidFill>
                  <a:srgbClr val="00B0F0"/>
                </a:solidFill>
              </a:rPr>
              <a:t>Urinary Retention:</a:t>
            </a:r>
          </a:p>
          <a:p>
            <a:pPr algn="l" rtl="0" eaLnBrk="1" hangingPunct="1">
              <a:buFont typeface="Arial" pitchFamily="34" charset="0"/>
              <a:buChar char="•"/>
              <a:defRPr/>
            </a:pPr>
            <a:r>
              <a:rPr lang="en-US" sz="2000" b="1" dirty="0" smtClean="0">
                <a:solidFill>
                  <a:schemeClr val="bg1">
                    <a:lumMod val="20000"/>
                    <a:lumOff val="80000"/>
                  </a:schemeClr>
                </a:solidFill>
              </a:rPr>
              <a:t>Enlarged bladder from spinal anesthesia or medication.</a:t>
            </a:r>
          </a:p>
          <a:p>
            <a:pPr marL="118872" indent="0" algn="l" rtl="0" eaLnBrk="1" hangingPunct="1">
              <a:buNone/>
              <a:defRPr/>
            </a:pPr>
            <a:endParaRPr lang="en-US" sz="2000" b="1" dirty="0">
              <a:solidFill>
                <a:schemeClr val="bg1">
                  <a:lumMod val="20000"/>
                  <a:lumOff val="80000"/>
                </a:schemeClr>
              </a:solidFill>
            </a:endParaRPr>
          </a:p>
          <a:p>
            <a:pPr algn="l" rtl="0">
              <a:defRPr/>
            </a:pPr>
            <a:r>
              <a:rPr lang="en-US" sz="2400" b="1" dirty="0" smtClean="0">
                <a:solidFill>
                  <a:srgbClr val="FFC000"/>
                </a:solidFill>
              </a:rPr>
              <a:t>Symptoms\Signs:</a:t>
            </a:r>
            <a:endParaRPr lang="en-US" sz="2400" b="1" dirty="0">
              <a:solidFill>
                <a:srgbClr val="FFC000"/>
              </a:solidFill>
            </a:endParaRPr>
          </a:p>
          <a:p>
            <a:pPr algn="l" rtl="0">
              <a:buFont typeface="Arial" pitchFamily="34" charset="0"/>
              <a:buChar char="•"/>
              <a:defRPr/>
            </a:pPr>
            <a:r>
              <a:rPr lang="en-US" sz="2000" b="1" dirty="0" smtClean="0">
                <a:solidFill>
                  <a:schemeClr val="bg1">
                    <a:lumMod val="20000"/>
                    <a:lumOff val="80000"/>
                  </a:schemeClr>
                </a:solidFill>
              </a:rPr>
              <a:t>Palpable bladder and inability to void.</a:t>
            </a:r>
            <a:endParaRPr lang="en-US" sz="2000" b="1" dirty="0">
              <a:solidFill>
                <a:schemeClr val="bg1">
                  <a:lumMod val="20000"/>
                  <a:lumOff val="80000"/>
                </a:schemeClr>
              </a:solidFill>
            </a:endParaRPr>
          </a:p>
          <a:p>
            <a:pPr marL="118872" indent="0" algn="l" rtl="0" eaLnBrk="1" hangingPunct="1">
              <a:buNone/>
              <a:defRPr/>
            </a:pPr>
            <a:endParaRPr lang="en-US" sz="2000" b="1" dirty="0">
              <a:solidFill>
                <a:schemeClr val="tx1">
                  <a:lumMod val="85000"/>
                </a:schemeClr>
              </a:solidFill>
            </a:endParaRPr>
          </a:p>
          <a:p>
            <a:pPr algn="l" rtl="0">
              <a:defRPr/>
            </a:pPr>
            <a:r>
              <a:rPr lang="en-US" sz="2400" b="1" dirty="0" smtClean="0">
                <a:solidFill>
                  <a:srgbClr val="FFC000"/>
                </a:solidFill>
              </a:rPr>
              <a:t>Treatment:</a:t>
            </a:r>
            <a:endParaRPr lang="en-US" sz="2400" b="1" dirty="0">
              <a:solidFill>
                <a:srgbClr val="FFC000"/>
              </a:solidFill>
            </a:endParaRPr>
          </a:p>
          <a:p>
            <a:pPr algn="l" rtl="0">
              <a:buFont typeface="Arial" pitchFamily="34" charset="0"/>
              <a:buChar char="•"/>
              <a:defRPr/>
            </a:pPr>
            <a:r>
              <a:rPr lang="en-US" sz="2000" b="1" dirty="0" smtClean="0">
                <a:solidFill>
                  <a:schemeClr val="tx1">
                    <a:lumMod val="85000"/>
                  </a:schemeClr>
                </a:solidFill>
              </a:rPr>
              <a:t>Foley catheter.</a:t>
            </a:r>
            <a:endParaRPr lang="en-US" sz="2000" b="1" dirty="0">
              <a:solidFill>
                <a:schemeClr val="tx1">
                  <a:lumMod val="85000"/>
                </a:schemeClr>
              </a:solidFill>
            </a:endParaRPr>
          </a:p>
          <a:p>
            <a:pPr marL="118872" indent="0" algn="l" rtl="0" eaLnBrk="1" hangingPunct="1">
              <a:buNone/>
              <a:defRPr/>
            </a:pPr>
            <a:endParaRPr lang="en-US" sz="2000" b="1" dirty="0" smtClean="0">
              <a:solidFill>
                <a:schemeClr val="tx1">
                  <a:lumMod val="85000"/>
                </a:schemeClr>
              </a:solidFill>
            </a:endParaRPr>
          </a:p>
          <a:p>
            <a:pPr algn="l" rtl="0" eaLnBrk="1" hangingPunct="1">
              <a:buFont typeface="Wingdings" pitchFamily="2" charset="2"/>
              <a:buNone/>
              <a:defRPr/>
            </a:pPr>
            <a:endParaRPr lang="en-US" sz="3600" b="1" dirty="0" smtClean="0">
              <a:solidFill>
                <a:schemeClr val="bg1">
                  <a:lumMod val="20000"/>
                  <a:lumOff val="80000"/>
                </a:schemeClr>
              </a:solidFill>
            </a:endParaRPr>
          </a:p>
        </p:txBody>
      </p:sp>
    </p:spTree>
    <p:extLst>
      <p:ext uri="{BB962C8B-B14F-4D97-AF65-F5344CB8AC3E}">
        <p14:creationId xmlns:p14="http://schemas.microsoft.com/office/powerpoint/2010/main" val="3266146659"/>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1000"/>
                                        <p:tgtEl>
                                          <p:spTgt spid="3">
                                            <p:txEl>
                                              <p:pRg st="6" end="6"/>
                                            </p:txEl>
                                          </p:spTgt>
                                        </p:tgtEl>
                                      </p:cBhvr>
                                    </p:animEffect>
                                    <p:anim calcmode="lin" valueType="num">
                                      <p:cBhvr>
                                        <p:cTn id="3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1000"/>
                                        <p:tgtEl>
                                          <p:spTgt spid="3">
                                            <p:txEl>
                                              <p:pRg st="7" end="7"/>
                                            </p:txEl>
                                          </p:spTgt>
                                        </p:tgtEl>
                                      </p:cBhvr>
                                    </p:animEffect>
                                    <p:anim calcmode="lin" valueType="num">
                                      <p:cBhvr>
                                        <p:cTn id="4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5888"/>
            <a:ext cx="8229600" cy="1143000"/>
          </a:xfrm>
        </p:spPr>
        <p:txBody>
          <a:bodyPr>
            <a:normAutofit/>
          </a:bodyPr>
          <a:lstStyle/>
          <a:p>
            <a:pPr algn="ctr">
              <a:defRPr/>
            </a:pPr>
            <a:r>
              <a:rPr lang="en-US" dirty="0" smtClean="0">
                <a:solidFill>
                  <a:srgbClr val="FF0000"/>
                </a:solidFill>
                <a:latin typeface="Arial" pitchFamily="34" charset="0"/>
                <a:cs typeface="Arial" pitchFamily="34" charset="0"/>
              </a:rPr>
              <a:t>UTI</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152401" y="1285875"/>
            <a:ext cx="8991600" cy="5268913"/>
          </a:xfrm>
        </p:spPr>
        <p:txBody>
          <a:bodyPr>
            <a:normAutofit/>
          </a:bodyPr>
          <a:lstStyle/>
          <a:p>
            <a:pPr algn="l" rtl="0">
              <a:defRPr/>
            </a:pPr>
            <a:r>
              <a:rPr lang="en-US" sz="2400" b="1" dirty="0" smtClean="0">
                <a:solidFill>
                  <a:srgbClr val="FFC000"/>
                </a:solidFill>
              </a:rPr>
              <a:t>Risk Factors:</a:t>
            </a:r>
            <a:endParaRPr lang="en-US" sz="2400" b="1" dirty="0" smtClean="0">
              <a:solidFill>
                <a:schemeClr val="bg1">
                  <a:lumMod val="20000"/>
                  <a:lumOff val="80000"/>
                </a:schemeClr>
              </a:solidFill>
            </a:endParaRPr>
          </a:p>
          <a:p>
            <a:pPr algn="l" rtl="0" eaLnBrk="1" hangingPunct="1">
              <a:buFont typeface="Arial" pitchFamily="34" charset="0"/>
              <a:buChar char="•"/>
              <a:defRPr/>
            </a:pPr>
            <a:r>
              <a:rPr lang="en-US" sz="2000" b="1" dirty="0" smtClean="0">
                <a:solidFill>
                  <a:schemeClr val="bg1">
                    <a:lumMod val="20000"/>
                    <a:lumOff val="80000"/>
                  </a:schemeClr>
                </a:solidFill>
              </a:rPr>
              <a:t>Urinary retention, preexisting contamination of urine and instrumentation.</a:t>
            </a:r>
          </a:p>
          <a:p>
            <a:pPr marL="118872" indent="0" algn="l" rtl="0" eaLnBrk="1" hangingPunct="1">
              <a:buNone/>
              <a:defRPr/>
            </a:pPr>
            <a:endParaRPr lang="en-US" sz="2000" b="1" dirty="0">
              <a:solidFill>
                <a:schemeClr val="bg1">
                  <a:lumMod val="20000"/>
                  <a:lumOff val="80000"/>
                </a:schemeClr>
              </a:solidFill>
            </a:endParaRPr>
          </a:p>
          <a:p>
            <a:pPr algn="l" rtl="0">
              <a:defRPr/>
            </a:pPr>
            <a:r>
              <a:rPr lang="en-US" sz="2400" b="1" dirty="0" smtClean="0">
                <a:solidFill>
                  <a:srgbClr val="FFC000"/>
                </a:solidFill>
              </a:rPr>
              <a:t>Symptoms\Signs:</a:t>
            </a:r>
            <a:endParaRPr lang="en-US" sz="2400" b="1" dirty="0">
              <a:solidFill>
                <a:srgbClr val="FFC000"/>
              </a:solidFill>
            </a:endParaRPr>
          </a:p>
          <a:p>
            <a:pPr algn="l" rtl="0">
              <a:buFont typeface="Arial" pitchFamily="34" charset="0"/>
              <a:buChar char="•"/>
              <a:defRPr/>
            </a:pPr>
            <a:r>
              <a:rPr lang="en-US" sz="2000" b="1" dirty="0" smtClean="0">
                <a:solidFill>
                  <a:schemeClr val="bg1">
                    <a:lumMod val="20000"/>
                    <a:lumOff val="80000"/>
                  </a:schemeClr>
                </a:solidFill>
              </a:rPr>
              <a:t>Cystitis: Dysuria and mild fever.</a:t>
            </a:r>
          </a:p>
          <a:p>
            <a:pPr algn="l" rtl="0">
              <a:buFont typeface="Arial" pitchFamily="34" charset="0"/>
              <a:buChar char="•"/>
              <a:defRPr/>
            </a:pPr>
            <a:r>
              <a:rPr lang="en-US" sz="2000" b="1" dirty="0" smtClean="0">
                <a:solidFill>
                  <a:schemeClr val="bg1">
                    <a:lumMod val="20000"/>
                    <a:lumOff val="80000"/>
                  </a:schemeClr>
                </a:solidFill>
              </a:rPr>
              <a:t>Pyelonephritis: High fever, flank tenderness and ileus.</a:t>
            </a:r>
          </a:p>
          <a:p>
            <a:pPr algn="l" rtl="0">
              <a:buFont typeface="Arial" pitchFamily="34" charset="0"/>
              <a:buChar char="•"/>
              <a:defRPr/>
            </a:pPr>
            <a:endParaRPr lang="en-US" sz="2000" b="1" dirty="0">
              <a:solidFill>
                <a:schemeClr val="bg1">
                  <a:lumMod val="20000"/>
                  <a:lumOff val="80000"/>
                </a:schemeClr>
              </a:solidFill>
            </a:endParaRPr>
          </a:p>
          <a:p>
            <a:pPr algn="l" rtl="0">
              <a:defRPr/>
            </a:pPr>
            <a:r>
              <a:rPr lang="en-US" sz="2400" b="1" dirty="0" smtClean="0">
                <a:solidFill>
                  <a:srgbClr val="FFC000"/>
                </a:solidFill>
              </a:rPr>
              <a:t>Diagnosis:</a:t>
            </a:r>
            <a:endParaRPr lang="en-US" sz="2400" b="1" dirty="0">
              <a:solidFill>
                <a:srgbClr val="FFC000"/>
              </a:solidFill>
            </a:endParaRPr>
          </a:p>
          <a:p>
            <a:pPr algn="l" rtl="0">
              <a:buFont typeface="Arial" pitchFamily="34" charset="0"/>
              <a:buChar char="•"/>
              <a:defRPr/>
            </a:pPr>
            <a:r>
              <a:rPr lang="en-US" sz="2000" b="1" dirty="0" smtClean="0">
                <a:solidFill>
                  <a:schemeClr val="bg1">
                    <a:lumMod val="20000"/>
                    <a:lumOff val="80000"/>
                  </a:schemeClr>
                </a:solidFill>
              </a:rPr>
              <a:t>Urine examination and cultures.</a:t>
            </a:r>
            <a:endParaRPr lang="en-US" sz="2000" b="1" dirty="0">
              <a:solidFill>
                <a:schemeClr val="bg1">
                  <a:lumMod val="20000"/>
                  <a:lumOff val="80000"/>
                </a:schemeClr>
              </a:solidFill>
            </a:endParaRPr>
          </a:p>
          <a:p>
            <a:pPr marL="118872" indent="0" algn="l" rtl="0" eaLnBrk="1" hangingPunct="1">
              <a:buNone/>
              <a:defRPr/>
            </a:pPr>
            <a:endParaRPr lang="en-US" sz="2000" b="1" dirty="0">
              <a:solidFill>
                <a:schemeClr val="tx1">
                  <a:lumMod val="85000"/>
                </a:schemeClr>
              </a:solidFill>
            </a:endParaRPr>
          </a:p>
          <a:p>
            <a:pPr algn="l" rtl="0">
              <a:defRPr/>
            </a:pPr>
            <a:r>
              <a:rPr lang="en-US" sz="2400" b="1" dirty="0" smtClean="0">
                <a:solidFill>
                  <a:srgbClr val="FFC000"/>
                </a:solidFill>
              </a:rPr>
              <a:t>Treatment:</a:t>
            </a:r>
            <a:endParaRPr lang="en-US" sz="2400" b="1" dirty="0">
              <a:solidFill>
                <a:srgbClr val="FFC000"/>
              </a:solidFill>
            </a:endParaRPr>
          </a:p>
          <a:p>
            <a:pPr algn="l" rtl="0">
              <a:buFont typeface="Arial" pitchFamily="34" charset="0"/>
              <a:buChar char="•"/>
              <a:defRPr/>
            </a:pPr>
            <a:r>
              <a:rPr lang="en-US" sz="2000" b="1" dirty="0" smtClean="0">
                <a:solidFill>
                  <a:schemeClr val="tx1">
                    <a:lumMod val="85000"/>
                  </a:schemeClr>
                </a:solidFill>
              </a:rPr>
              <a:t>Hydration, proper drainage of  the bladder and antibiotics.</a:t>
            </a:r>
            <a:endParaRPr lang="en-US" sz="2000" b="1" dirty="0">
              <a:solidFill>
                <a:schemeClr val="tx1">
                  <a:lumMod val="85000"/>
                </a:schemeClr>
              </a:solidFill>
            </a:endParaRPr>
          </a:p>
          <a:p>
            <a:pPr marL="118872" indent="0" algn="l" rtl="0" eaLnBrk="1" hangingPunct="1">
              <a:buNone/>
              <a:defRPr/>
            </a:pPr>
            <a:endParaRPr lang="en-US" sz="2000" b="1" dirty="0" smtClean="0">
              <a:solidFill>
                <a:schemeClr val="tx1">
                  <a:lumMod val="85000"/>
                </a:schemeClr>
              </a:solidFill>
            </a:endParaRPr>
          </a:p>
          <a:p>
            <a:pPr algn="l" rtl="0" eaLnBrk="1" hangingPunct="1">
              <a:buFont typeface="Wingdings" pitchFamily="2" charset="2"/>
              <a:buNone/>
              <a:defRPr/>
            </a:pPr>
            <a:endParaRPr lang="en-US" sz="3600" b="1" dirty="0" smtClean="0">
              <a:solidFill>
                <a:schemeClr val="bg1">
                  <a:lumMod val="20000"/>
                  <a:lumOff val="80000"/>
                </a:schemeClr>
              </a:solidFill>
            </a:endParaRPr>
          </a:p>
        </p:txBody>
      </p:sp>
    </p:spTree>
    <p:extLst>
      <p:ext uri="{BB962C8B-B14F-4D97-AF65-F5344CB8AC3E}">
        <p14:creationId xmlns:p14="http://schemas.microsoft.com/office/powerpoint/2010/main" val="3899311637"/>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1000"/>
                                        <p:tgtEl>
                                          <p:spTgt spid="3">
                                            <p:txEl>
                                              <p:pRg st="5" end="5"/>
                                            </p:txEl>
                                          </p:spTgt>
                                        </p:tgtEl>
                                      </p:cBhvr>
                                    </p:animEffect>
                                    <p:anim calcmode="lin" valueType="num">
                                      <p:cBhvr>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1000"/>
                                        <p:tgtEl>
                                          <p:spTgt spid="3">
                                            <p:txEl>
                                              <p:pRg st="7" end="7"/>
                                            </p:txEl>
                                          </p:spTgt>
                                        </p:tgtEl>
                                      </p:cBhvr>
                                    </p:animEffect>
                                    <p:anim calcmode="lin" valueType="num">
                                      <p:cBhvr>
                                        <p:cTn id="4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3">
                                            <p:txEl>
                                              <p:pRg st="8" end="8"/>
                                            </p:txEl>
                                          </p:spTgt>
                                        </p:tgtEl>
                                        <p:attrNameLst>
                                          <p:attrName>style.visibility</p:attrName>
                                        </p:attrNameLst>
                                      </p:cBhvr>
                                      <p:to>
                                        <p:strVal val="visible"/>
                                      </p:to>
                                    </p:set>
                                    <p:animEffect transition="in" filter="fade">
                                      <p:cBhvr>
                                        <p:cTn id="48" dur="1000"/>
                                        <p:tgtEl>
                                          <p:spTgt spid="3">
                                            <p:txEl>
                                              <p:pRg st="8" end="8"/>
                                            </p:txEl>
                                          </p:spTgt>
                                        </p:tgtEl>
                                      </p:cBhvr>
                                    </p:animEffect>
                                    <p:anim calcmode="lin" valueType="num">
                                      <p:cBhvr>
                                        <p:cTn id="49"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Effect transition="in" filter="fade">
                                      <p:cBhvr>
                                        <p:cTn id="55" dur="1000"/>
                                        <p:tgtEl>
                                          <p:spTgt spid="3">
                                            <p:txEl>
                                              <p:pRg st="10" end="10"/>
                                            </p:txEl>
                                          </p:spTgt>
                                        </p:tgtEl>
                                      </p:cBhvr>
                                    </p:animEffect>
                                    <p:anim calcmode="lin" valueType="num">
                                      <p:cBhvr>
                                        <p:cTn id="56"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3">
                                            <p:txEl>
                                              <p:pRg st="11" end="11"/>
                                            </p:txEl>
                                          </p:spTgt>
                                        </p:tgtEl>
                                        <p:attrNameLst>
                                          <p:attrName>style.visibility</p:attrName>
                                        </p:attrNameLst>
                                      </p:cBhvr>
                                      <p:to>
                                        <p:strVal val="visible"/>
                                      </p:to>
                                    </p:set>
                                    <p:animEffect transition="in" filter="fade">
                                      <p:cBhvr>
                                        <p:cTn id="60" dur="1000"/>
                                        <p:tgtEl>
                                          <p:spTgt spid="3">
                                            <p:txEl>
                                              <p:pRg st="11" end="11"/>
                                            </p:txEl>
                                          </p:spTgt>
                                        </p:tgtEl>
                                      </p:cBhvr>
                                    </p:animEffect>
                                    <p:anim calcmode="lin" valueType="num">
                                      <p:cBhvr>
                                        <p:cTn id="61"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62"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5888"/>
            <a:ext cx="8229600" cy="1143000"/>
          </a:xfrm>
        </p:spPr>
        <p:txBody>
          <a:bodyPr>
            <a:normAutofit/>
          </a:bodyPr>
          <a:lstStyle/>
          <a:p>
            <a:pPr algn="ctr">
              <a:defRPr/>
            </a:pPr>
            <a:r>
              <a:rPr lang="en-US" dirty="0" smtClean="0">
                <a:solidFill>
                  <a:srgbClr val="FF0000"/>
                </a:solidFill>
                <a:latin typeface="Arial" pitchFamily="34" charset="0"/>
                <a:cs typeface="Arial" pitchFamily="34" charset="0"/>
              </a:rPr>
              <a:t>GI Complications</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152401" y="1285875"/>
            <a:ext cx="8991600" cy="5268913"/>
          </a:xfrm>
        </p:spPr>
        <p:txBody>
          <a:bodyPr>
            <a:normAutofit/>
          </a:bodyPr>
          <a:lstStyle/>
          <a:p>
            <a:pPr algn="l" rtl="0">
              <a:defRPr/>
            </a:pPr>
            <a:r>
              <a:rPr lang="en-US" sz="2400" dirty="0">
                <a:solidFill>
                  <a:srgbClr val="00B0F0"/>
                </a:solidFill>
              </a:rPr>
              <a:t>Postoperative </a:t>
            </a:r>
            <a:r>
              <a:rPr lang="en-US" sz="2400" dirty="0" smtClean="0">
                <a:solidFill>
                  <a:srgbClr val="00B0F0"/>
                </a:solidFill>
              </a:rPr>
              <a:t>ileus</a:t>
            </a:r>
            <a:r>
              <a:rPr lang="en-US" sz="2400" b="1" dirty="0" smtClean="0">
                <a:solidFill>
                  <a:srgbClr val="00B0F0"/>
                </a:solidFill>
              </a:rPr>
              <a:t>:</a:t>
            </a:r>
          </a:p>
          <a:p>
            <a:pPr algn="l" rtl="0" eaLnBrk="1" hangingPunct="1">
              <a:buFont typeface="Arial" pitchFamily="34" charset="0"/>
              <a:buChar char="•"/>
              <a:defRPr/>
            </a:pPr>
            <a:r>
              <a:rPr lang="en-US" sz="2000" b="1" dirty="0" smtClean="0">
                <a:solidFill>
                  <a:schemeClr val="bg1">
                    <a:lumMod val="20000"/>
                    <a:lumOff val="80000"/>
                  </a:schemeClr>
                </a:solidFill>
              </a:rPr>
              <a:t>It is an obstruction due to paralysis of the bowel.</a:t>
            </a:r>
          </a:p>
          <a:p>
            <a:pPr marL="118872" indent="0" algn="l" rtl="0" eaLnBrk="1" hangingPunct="1">
              <a:buNone/>
              <a:defRPr/>
            </a:pPr>
            <a:endParaRPr lang="en-US" sz="2000" b="1" dirty="0">
              <a:solidFill>
                <a:schemeClr val="bg1">
                  <a:lumMod val="20000"/>
                  <a:lumOff val="80000"/>
                </a:schemeClr>
              </a:solidFill>
            </a:endParaRPr>
          </a:p>
          <a:p>
            <a:pPr algn="l" rtl="0">
              <a:defRPr/>
            </a:pPr>
            <a:r>
              <a:rPr lang="en-US" sz="2400" b="1" dirty="0" smtClean="0">
                <a:solidFill>
                  <a:srgbClr val="FFC000"/>
                </a:solidFill>
              </a:rPr>
              <a:t>Risk factors:</a:t>
            </a:r>
            <a:endParaRPr lang="en-US" sz="2400" b="1" dirty="0">
              <a:solidFill>
                <a:srgbClr val="FFC000"/>
              </a:solidFill>
            </a:endParaRPr>
          </a:p>
          <a:p>
            <a:pPr algn="l" rtl="0">
              <a:buFont typeface="Arial" pitchFamily="34" charset="0"/>
              <a:buChar char="•"/>
              <a:defRPr/>
            </a:pPr>
            <a:r>
              <a:rPr lang="en-US" sz="2000" b="1" dirty="0" err="1" smtClean="0">
                <a:solidFill>
                  <a:schemeClr val="bg1">
                    <a:lumMod val="20000"/>
                    <a:lumOff val="80000"/>
                  </a:schemeClr>
                </a:solidFill>
              </a:rPr>
              <a:t>Hypokalemia</a:t>
            </a:r>
            <a:r>
              <a:rPr lang="en-US" sz="2000" b="1" dirty="0" smtClean="0">
                <a:solidFill>
                  <a:schemeClr val="bg1">
                    <a:lumMod val="20000"/>
                    <a:lumOff val="80000"/>
                  </a:schemeClr>
                </a:solidFill>
              </a:rPr>
              <a:t>, narcotics and GI surgery.</a:t>
            </a:r>
          </a:p>
          <a:p>
            <a:pPr algn="l" rtl="0">
              <a:buFont typeface="Arial" pitchFamily="34" charset="0"/>
              <a:buChar char="•"/>
              <a:defRPr/>
            </a:pPr>
            <a:endParaRPr lang="en-US" sz="2000" b="1" dirty="0">
              <a:solidFill>
                <a:schemeClr val="bg1">
                  <a:lumMod val="20000"/>
                  <a:lumOff val="80000"/>
                </a:schemeClr>
              </a:solidFill>
            </a:endParaRPr>
          </a:p>
          <a:p>
            <a:pPr algn="l" rtl="0">
              <a:defRPr/>
            </a:pPr>
            <a:r>
              <a:rPr lang="en-US" sz="2400" b="1" dirty="0" smtClean="0">
                <a:solidFill>
                  <a:srgbClr val="FFC000"/>
                </a:solidFill>
              </a:rPr>
              <a:t>Symptoms and signs:</a:t>
            </a:r>
            <a:endParaRPr lang="en-US" sz="2400" b="1" dirty="0">
              <a:solidFill>
                <a:srgbClr val="FFC000"/>
              </a:solidFill>
            </a:endParaRPr>
          </a:p>
          <a:p>
            <a:pPr algn="l" rtl="0">
              <a:buFont typeface="Arial" pitchFamily="34" charset="0"/>
              <a:buChar char="•"/>
              <a:defRPr/>
            </a:pPr>
            <a:r>
              <a:rPr lang="en-US" sz="2000" b="1" dirty="0" smtClean="0">
                <a:solidFill>
                  <a:schemeClr val="bg1">
                    <a:lumMod val="20000"/>
                    <a:lumOff val="80000"/>
                  </a:schemeClr>
                </a:solidFill>
              </a:rPr>
              <a:t>Constipation, abdominal pain, absent bowel sounds and bowl distention with gases on AXR.</a:t>
            </a:r>
            <a:endParaRPr lang="en-US" sz="2000" b="1" dirty="0">
              <a:solidFill>
                <a:schemeClr val="bg1">
                  <a:lumMod val="20000"/>
                  <a:lumOff val="80000"/>
                </a:schemeClr>
              </a:solidFill>
            </a:endParaRPr>
          </a:p>
          <a:p>
            <a:pPr marL="118872" indent="0" algn="l" rtl="0" eaLnBrk="1" hangingPunct="1">
              <a:buNone/>
              <a:defRPr/>
            </a:pPr>
            <a:endParaRPr lang="en-US" sz="2000" b="1" dirty="0">
              <a:solidFill>
                <a:schemeClr val="tx1">
                  <a:lumMod val="85000"/>
                </a:schemeClr>
              </a:solidFill>
            </a:endParaRPr>
          </a:p>
          <a:p>
            <a:pPr algn="l" rtl="0">
              <a:defRPr/>
            </a:pPr>
            <a:r>
              <a:rPr lang="en-US" sz="2400" b="1" dirty="0" smtClean="0">
                <a:solidFill>
                  <a:srgbClr val="FFC000"/>
                </a:solidFill>
              </a:rPr>
              <a:t>Treatment:</a:t>
            </a:r>
            <a:endParaRPr lang="en-US" sz="2400" b="1" dirty="0">
              <a:solidFill>
                <a:srgbClr val="FFC000"/>
              </a:solidFill>
            </a:endParaRPr>
          </a:p>
          <a:p>
            <a:pPr algn="l" rtl="0">
              <a:buFont typeface="Arial" pitchFamily="34" charset="0"/>
              <a:buChar char="•"/>
              <a:defRPr/>
            </a:pPr>
            <a:r>
              <a:rPr lang="en-US" sz="2000" b="1" dirty="0" smtClean="0">
                <a:solidFill>
                  <a:schemeClr val="tx1">
                    <a:lumMod val="85000"/>
                  </a:schemeClr>
                </a:solidFill>
              </a:rPr>
              <a:t>Supportive until motility returns (usually within 3-5 days).</a:t>
            </a:r>
            <a:endParaRPr lang="en-US" sz="2000" b="1" dirty="0">
              <a:solidFill>
                <a:schemeClr val="tx1">
                  <a:lumMod val="85000"/>
                </a:schemeClr>
              </a:solidFill>
            </a:endParaRPr>
          </a:p>
          <a:p>
            <a:pPr marL="118872" indent="0" algn="l" rtl="0" eaLnBrk="1" hangingPunct="1">
              <a:buNone/>
              <a:defRPr/>
            </a:pPr>
            <a:endParaRPr lang="en-US" sz="2000" b="1" dirty="0" smtClean="0">
              <a:solidFill>
                <a:schemeClr val="tx1">
                  <a:lumMod val="85000"/>
                </a:schemeClr>
              </a:solidFill>
            </a:endParaRPr>
          </a:p>
          <a:p>
            <a:pPr algn="l" rtl="0" eaLnBrk="1" hangingPunct="1">
              <a:buFont typeface="Wingdings" pitchFamily="2" charset="2"/>
              <a:buNone/>
              <a:defRPr/>
            </a:pPr>
            <a:endParaRPr lang="en-US" sz="3600" b="1" dirty="0" smtClean="0">
              <a:solidFill>
                <a:schemeClr val="bg1">
                  <a:lumMod val="20000"/>
                  <a:lumOff val="80000"/>
                </a:schemeClr>
              </a:solidFill>
            </a:endParaRPr>
          </a:p>
        </p:txBody>
      </p:sp>
    </p:spTree>
    <p:extLst>
      <p:ext uri="{BB962C8B-B14F-4D97-AF65-F5344CB8AC3E}">
        <p14:creationId xmlns:p14="http://schemas.microsoft.com/office/powerpoint/2010/main" val="2046161101"/>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1000"/>
                                        <p:tgtEl>
                                          <p:spTgt spid="3">
                                            <p:txEl>
                                              <p:pRg st="6" end="6"/>
                                            </p:txEl>
                                          </p:spTgt>
                                        </p:tgtEl>
                                      </p:cBhvr>
                                    </p:animEffect>
                                    <p:anim calcmode="lin" valueType="num">
                                      <p:cBhvr>
                                        <p:cTn id="3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1000"/>
                                        <p:tgtEl>
                                          <p:spTgt spid="3">
                                            <p:txEl>
                                              <p:pRg st="7" end="7"/>
                                            </p:txEl>
                                          </p:spTgt>
                                        </p:tgtEl>
                                      </p:cBhvr>
                                    </p:animEffect>
                                    <p:anim calcmode="lin" valueType="num">
                                      <p:cBhvr>
                                        <p:cTn id="4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3">
                                            <p:txEl>
                                              <p:pRg st="9" end="9"/>
                                            </p:txEl>
                                          </p:spTgt>
                                        </p:tgtEl>
                                        <p:attrNameLst>
                                          <p:attrName>style.visibility</p:attrName>
                                        </p:attrNameLst>
                                      </p:cBhvr>
                                      <p:to>
                                        <p:strVal val="visible"/>
                                      </p:to>
                                    </p:set>
                                    <p:animEffect transition="in" filter="fade">
                                      <p:cBhvr>
                                        <p:cTn id="50" dur="1000"/>
                                        <p:tgtEl>
                                          <p:spTgt spid="3">
                                            <p:txEl>
                                              <p:pRg st="9" end="9"/>
                                            </p:txEl>
                                          </p:spTgt>
                                        </p:tgtEl>
                                      </p:cBhvr>
                                    </p:animEffect>
                                    <p:anim calcmode="lin" valueType="num">
                                      <p:cBhvr>
                                        <p:cTn id="5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Effect transition="in" filter="fade">
                                      <p:cBhvr>
                                        <p:cTn id="55" dur="1000"/>
                                        <p:tgtEl>
                                          <p:spTgt spid="3">
                                            <p:txEl>
                                              <p:pRg st="10" end="10"/>
                                            </p:txEl>
                                          </p:spTgt>
                                        </p:tgtEl>
                                      </p:cBhvr>
                                    </p:animEffect>
                                    <p:anim calcmode="lin" valueType="num">
                                      <p:cBhvr>
                                        <p:cTn id="56"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8131" name="Content Placeholder 3" descr="180px-Axr_ileus.jpg"/>
          <p:cNvPicPr>
            <a:picLocks noGrp="1" noChangeAspect="1"/>
          </p:cNvPicPr>
          <p:nvPr>
            <p:ph idx="4294967295"/>
          </p:nvPr>
        </p:nvPicPr>
        <p:blipFill>
          <a:blip r:embed="rId2" cstate="print"/>
          <a:srcRect/>
          <a:stretch>
            <a:fillRect/>
          </a:stretch>
        </p:blipFill>
        <p:spPr>
          <a:xfrm>
            <a:off x="0" y="1428750"/>
            <a:ext cx="4429125" cy="5019675"/>
          </a:xfrm>
        </p:spPr>
      </p:pic>
      <p:sp>
        <p:nvSpPr>
          <p:cNvPr id="5" name="TextBox 4"/>
          <p:cNvSpPr txBox="1"/>
          <p:nvPr/>
        </p:nvSpPr>
        <p:spPr>
          <a:xfrm>
            <a:off x="2714612" y="357166"/>
            <a:ext cx="3857652" cy="646331"/>
          </a:xfrm>
          <a:prstGeom prst="rect">
            <a:avLst/>
          </a:prstGeom>
          <a:noFill/>
        </p:spPr>
        <p:txBody>
          <a:bodyPr wrap="square" rtlCol="1">
            <a:spAutoFit/>
          </a:bodyPr>
          <a:lstStyle/>
          <a:p>
            <a:pPr>
              <a:defRPr/>
            </a:pPr>
            <a:r>
              <a:rPr lang="en-US" sz="3600" dirty="0">
                <a:solidFill>
                  <a:srgbClr val="FF0000"/>
                </a:solidFill>
              </a:rPr>
              <a:t>Paralytic </a:t>
            </a:r>
            <a:r>
              <a:rPr lang="en-US" sz="3600" dirty="0" err="1">
                <a:solidFill>
                  <a:srgbClr val="FF0000"/>
                </a:solidFill>
              </a:rPr>
              <a:t>Ileus</a:t>
            </a:r>
            <a:endParaRPr lang="ar-SA" sz="3600" dirty="0">
              <a:solidFill>
                <a:srgbClr val="FF0000"/>
              </a:solidFill>
            </a:endParaRPr>
          </a:p>
        </p:txBody>
      </p:sp>
    </p:spTree>
  </p:cSld>
  <p:clrMapOvr>
    <a:masterClrMapping/>
  </p:clrMapOvr>
  <p:transition spd="med">
    <p:cover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5888"/>
            <a:ext cx="8229600" cy="1143000"/>
          </a:xfrm>
        </p:spPr>
        <p:txBody>
          <a:bodyPr>
            <a:normAutofit/>
          </a:bodyPr>
          <a:lstStyle/>
          <a:p>
            <a:pPr algn="ctr">
              <a:defRPr/>
            </a:pPr>
            <a:r>
              <a:rPr lang="en-US" dirty="0" err="1" smtClean="0">
                <a:solidFill>
                  <a:srgbClr val="FF0000"/>
                </a:solidFill>
                <a:latin typeface="Arial" pitchFamily="34" charset="0"/>
                <a:cs typeface="Arial" pitchFamily="34" charset="0"/>
              </a:rPr>
              <a:t>Pseudomembranous</a:t>
            </a:r>
            <a:r>
              <a:rPr lang="en-US" dirty="0" smtClean="0">
                <a:solidFill>
                  <a:srgbClr val="FF0000"/>
                </a:solidFill>
                <a:latin typeface="Arial" pitchFamily="34" charset="0"/>
                <a:cs typeface="Arial" pitchFamily="34" charset="0"/>
              </a:rPr>
              <a:t> Colitis</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76201" y="1285875"/>
            <a:ext cx="9067800" cy="5268913"/>
          </a:xfrm>
        </p:spPr>
        <p:txBody>
          <a:bodyPr>
            <a:normAutofit/>
          </a:bodyPr>
          <a:lstStyle/>
          <a:p>
            <a:pPr algn="l" rtl="0" eaLnBrk="1" hangingPunct="1">
              <a:buFont typeface="Arial" pitchFamily="34" charset="0"/>
              <a:buChar char="•"/>
              <a:defRPr/>
            </a:pPr>
            <a:r>
              <a:rPr lang="en-US" sz="2000" b="1" dirty="0" smtClean="0">
                <a:solidFill>
                  <a:schemeClr val="bg1">
                    <a:lumMod val="20000"/>
                    <a:lumOff val="80000"/>
                  </a:schemeClr>
                </a:solidFill>
              </a:rPr>
              <a:t>It is an antibiotic associated diarrhea usually caused by </a:t>
            </a:r>
            <a:r>
              <a:rPr lang="en-US" sz="2000" b="1" dirty="0" err="1" smtClean="0">
                <a:solidFill>
                  <a:schemeClr val="bg1">
                    <a:lumMod val="20000"/>
                    <a:lumOff val="80000"/>
                  </a:schemeClr>
                </a:solidFill>
              </a:rPr>
              <a:t>clindamycin</a:t>
            </a:r>
            <a:r>
              <a:rPr lang="en-US" sz="2000" b="1" dirty="0" smtClean="0">
                <a:solidFill>
                  <a:schemeClr val="bg1">
                    <a:lumMod val="20000"/>
                    <a:lumOff val="80000"/>
                  </a:schemeClr>
                </a:solidFill>
              </a:rPr>
              <a:t>.</a:t>
            </a:r>
          </a:p>
          <a:p>
            <a:pPr marL="118872" indent="0" algn="l" rtl="0" eaLnBrk="1" hangingPunct="1">
              <a:buNone/>
              <a:defRPr/>
            </a:pPr>
            <a:endParaRPr lang="en-US" sz="2000" b="1" dirty="0">
              <a:solidFill>
                <a:schemeClr val="bg1">
                  <a:lumMod val="20000"/>
                  <a:lumOff val="80000"/>
                </a:schemeClr>
              </a:solidFill>
            </a:endParaRPr>
          </a:p>
          <a:p>
            <a:pPr algn="l" rtl="0">
              <a:defRPr/>
            </a:pPr>
            <a:r>
              <a:rPr lang="en-US" sz="2400" b="1" dirty="0" smtClean="0">
                <a:solidFill>
                  <a:srgbClr val="FFC000"/>
                </a:solidFill>
              </a:rPr>
              <a:t>Symptoms\Signs:</a:t>
            </a:r>
            <a:endParaRPr lang="en-US" sz="2400" b="1" dirty="0">
              <a:solidFill>
                <a:srgbClr val="FFC000"/>
              </a:solidFill>
            </a:endParaRPr>
          </a:p>
          <a:p>
            <a:pPr algn="l" rtl="0">
              <a:buFont typeface="Arial" pitchFamily="34" charset="0"/>
              <a:buChar char="•"/>
              <a:defRPr/>
            </a:pPr>
            <a:r>
              <a:rPr lang="en-US" sz="2000" b="1" dirty="0" smtClean="0">
                <a:solidFill>
                  <a:schemeClr val="bg1">
                    <a:lumMod val="20000"/>
                    <a:lumOff val="80000"/>
                  </a:schemeClr>
                </a:solidFill>
              </a:rPr>
              <a:t>Diarrhea, fever, hypotension and tachycardia.</a:t>
            </a:r>
          </a:p>
          <a:p>
            <a:pPr algn="l" rtl="0">
              <a:buFont typeface="Arial" pitchFamily="34" charset="0"/>
              <a:buChar char="•"/>
              <a:defRPr/>
            </a:pPr>
            <a:endParaRPr lang="en-US" sz="2000" b="1" dirty="0">
              <a:solidFill>
                <a:schemeClr val="bg1">
                  <a:lumMod val="20000"/>
                  <a:lumOff val="80000"/>
                </a:schemeClr>
              </a:solidFill>
            </a:endParaRPr>
          </a:p>
          <a:p>
            <a:pPr algn="l" rtl="0">
              <a:defRPr/>
            </a:pPr>
            <a:r>
              <a:rPr lang="en-US" sz="2400" b="1" dirty="0" smtClean="0">
                <a:solidFill>
                  <a:srgbClr val="FFC000"/>
                </a:solidFill>
              </a:rPr>
              <a:t>Diagnosis:</a:t>
            </a:r>
            <a:endParaRPr lang="en-US" sz="2400" b="1" dirty="0">
              <a:solidFill>
                <a:srgbClr val="FFC000"/>
              </a:solidFill>
            </a:endParaRPr>
          </a:p>
          <a:p>
            <a:pPr algn="l" rtl="0">
              <a:buFont typeface="Arial" pitchFamily="34" charset="0"/>
              <a:buChar char="•"/>
              <a:defRPr/>
            </a:pPr>
            <a:r>
              <a:rPr lang="en-US" sz="2000" b="1" dirty="0" err="1" smtClean="0">
                <a:solidFill>
                  <a:schemeClr val="bg1">
                    <a:lumMod val="20000"/>
                    <a:lumOff val="80000"/>
                  </a:schemeClr>
                </a:solidFill>
              </a:rPr>
              <a:t>C.difficile</a:t>
            </a:r>
            <a:r>
              <a:rPr lang="en-US" sz="2000" b="1" dirty="0" smtClean="0">
                <a:solidFill>
                  <a:schemeClr val="bg1">
                    <a:lumMod val="20000"/>
                    <a:lumOff val="80000"/>
                  </a:schemeClr>
                </a:solidFill>
              </a:rPr>
              <a:t> toxin in stool, fecal WBCs and mucus membranes in the lumen of the colon</a:t>
            </a:r>
            <a:endParaRPr lang="en-US" sz="2000" b="1" dirty="0">
              <a:solidFill>
                <a:schemeClr val="bg1">
                  <a:lumMod val="20000"/>
                  <a:lumOff val="80000"/>
                </a:schemeClr>
              </a:solidFill>
            </a:endParaRPr>
          </a:p>
          <a:p>
            <a:pPr marL="118872" indent="0" algn="l" rtl="0" eaLnBrk="1" hangingPunct="1">
              <a:buNone/>
              <a:defRPr/>
            </a:pPr>
            <a:endParaRPr lang="en-US" sz="2000" b="1" dirty="0">
              <a:solidFill>
                <a:schemeClr val="tx1">
                  <a:lumMod val="85000"/>
                </a:schemeClr>
              </a:solidFill>
            </a:endParaRPr>
          </a:p>
          <a:p>
            <a:pPr algn="l" rtl="0">
              <a:defRPr/>
            </a:pPr>
            <a:r>
              <a:rPr lang="en-US" sz="2400" b="1" dirty="0" smtClean="0">
                <a:solidFill>
                  <a:srgbClr val="FFC000"/>
                </a:solidFill>
              </a:rPr>
              <a:t>Treatment:</a:t>
            </a:r>
            <a:endParaRPr lang="en-US" sz="2400" b="1" dirty="0">
              <a:solidFill>
                <a:srgbClr val="FFC000"/>
              </a:solidFill>
            </a:endParaRPr>
          </a:p>
          <a:p>
            <a:pPr algn="l" rtl="0">
              <a:buFont typeface="Arial" pitchFamily="34" charset="0"/>
              <a:buChar char="•"/>
              <a:defRPr/>
            </a:pPr>
            <a:r>
              <a:rPr lang="en-US" sz="2000" b="1" dirty="0" err="1" smtClean="0"/>
              <a:t>Metronidazole</a:t>
            </a:r>
            <a:r>
              <a:rPr lang="en-US" sz="2000" b="1" dirty="0" smtClean="0"/>
              <a:t> orally or IV</a:t>
            </a:r>
            <a:r>
              <a:rPr lang="en-US" sz="2000" b="1" dirty="0" smtClean="0">
                <a:solidFill>
                  <a:schemeClr val="tx1">
                    <a:lumMod val="85000"/>
                  </a:schemeClr>
                </a:solidFill>
              </a:rPr>
              <a:t>.</a:t>
            </a:r>
            <a:endParaRPr lang="en-US" sz="2000" b="1" dirty="0">
              <a:solidFill>
                <a:schemeClr val="tx1">
                  <a:lumMod val="85000"/>
                </a:schemeClr>
              </a:solidFill>
            </a:endParaRPr>
          </a:p>
          <a:p>
            <a:pPr marL="118872" indent="0" algn="l" rtl="0" eaLnBrk="1" hangingPunct="1">
              <a:buNone/>
              <a:defRPr/>
            </a:pPr>
            <a:endParaRPr lang="en-US" sz="2000" b="1" dirty="0" smtClean="0">
              <a:solidFill>
                <a:schemeClr val="tx1">
                  <a:lumMod val="85000"/>
                </a:schemeClr>
              </a:solidFill>
            </a:endParaRPr>
          </a:p>
          <a:p>
            <a:pPr algn="l" rtl="0" eaLnBrk="1" hangingPunct="1">
              <a:buFont typeface="Wingdings" pitchFamily="2" charset="2"/>
              <a:buNone/>
              <a:defRPr/>
            </a:pPr>
            <a:endParaRPr lang="en-US" sz="3600" b="1" dirty="0" smtClean="0">
              <a:solidFill>
                <a:schemeClr val="bg1">
                  <a:lumMod val="20000"/>
                  <a:lumOff val="80000"/>
                </a:schemeClr>
              </a:solidFill>
            </a:endParaRPr>
          </a:p>
        </p:txBody>
      </p:sp>
    </p:spTree>
    <p:extLst>
      <p:ext uri="{BB962C8B-B14F-4D97-AF65-F5344CB8AC3E}">
        <p14:creationId xmlns:p14="http://schemas.microsoft.com/office/powerpoint/2010/main" val="3899311637"/>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1000"/>
                                        <p:tgtEl>
                                          <p:spTgt spid="3">
                                            <p:txEl>
                                              <p:pRg st="6" end="6"/>
                                            </p:txEl>
                                          </p:spTgt>
                                        </p:tgtEl>
                                      </p:cBhvr>
                                    </p:animEffect>
                                    <p:anim calcmode="lin" valueType="num">
                                      <p:cBhvr>
                                        <p:cTn id="4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1000"/>
                                        <p:tgtEl>
                                          <p:spTgt spid="3">
                                            <p:txEl>
                                              <p:pRg st="8" end="8"/>
                                            </p:txEl>
                                          </p:spTgt>
                                        </p:tgtEl>
                                      </p:cBhvr>
                                    </p:animEffect>
                                    <p:anim calcmode="lin" valueType="num">
                                      <p:cBhvr>
                                        <p:cTn id="4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1000"/>
                                        <p:tgtEl>
                                          <p:spTgt spid="3">
                                            <p:txEl>
                                              <p:pRg st="9" end="9"/>
                                            </p:txEl>
                                          </p:spTgt>
                                        </p:tgtEl>
                                      </p:cBhvr>
                                    </p:animEffect>
                                    <p:anim calcmode="lin" valueType="num">
                                      <p:cBhvr>
                                        <p:cTn id="53"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5888"/>
            <a:ext cx="8229600" cy="1143000"/>
          </a:xfrm>
        </p:spPr>
        <p:txBody>
          <a:bodyPr>
            <a:normAutofit/>
          </a:bodyPr>
          <a:lstStyle/>
          <a:p>
            <a:pPr algn="ctr">
              <a:defRPr/>
            </a:pPr>
            <a:r>
              <a:rPr lang="en-US" sz="4800" dirty="0" err="1" smtClean="0">
                <a:solidFill>
                  <a:srgbClr val="FF0000"/>
                </a:solidFill>
              </a:rPr>
              <a:t>Enterocutaneous</a:t>
            </a:r>
            <a:r>
              <a:rPr lang="en-US" sz="4800" dirty="0" smtClean="0">
                <a:solidFill>
                  <a:srgbClr val="FF0000"/>
                </a:solidFill>
              </a:rPr>
              <a:t> Fistula</a:t>
            </a:r>
            <a:endParaRPr lang="ar-SA" dirty="0">
              <a:ln w="18415" cmpd="sng">
                <a:noFill/>
                <a:prstDash val="solid"/>
              </a:ln>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714375" y="1285875"/>
            <a:ext cx="8429625" cy="5268913"/>
          </a:xfrm>
        </p:spPr>
        <p:txBody>
          <a:bodyPr>
            <a:normAutofit/>
          </a:bodyPr>
          <a:lstStyle/>
          <a:p>
            <a:pPr algn="l" rtl="0" eaLnBrk="1" hangingPunct="1">
              <a:buFont typeface="Arial" pitchFamily="34" charset="0"/>
              <a:buChar char="•"/>
              <a:defRPr/>
            </a:pPr>
            <a:r>
              <a:rPr lang="en-US" sz="2000" b="1" dirty="0" smtClean="0">
                <a:solidFill>
                  <a:schemeClr val="bg1">
                    <a:lumMod val="20000"/>
                    <a:lumOff val="80000"/>
                  </a:schemeClr>
                </a:solidFill>
              </a:rPr>
              <a:t>Fistula from GI tract  to the skin.</a:t>
            </a:r>
          </a:p>
          <a:p>
            <a:pPr marL="118872" indent="0" algn="l" rtl="0" eaLnBrk="1" hangingPunct="1">
              <a:buNone/>
              <a:defRPr/>
            </a:pPr>
            <a:endParaRPr lang="en-US" sz="2000" b="1" dirty="0">
              <a:solidFill>
                <a:schemeClr val="bg1">
                  <a:lumMod val="20000"/>
                  <a:lumOff val="80000"/>
                </a:schemeClr>
              </a:solidFill>
            </a:endParaRPr>
          </a:p>
          <a:p>
            <a:pPr algn="l" rtl="0">
              <a:defRPr/>
            </a:pPr>
            <a:r>
              <a:rPr lang="en-US" sz="2400" b="1" dirty="0" smtClean="0">
                <a:solidFill>
                  <a:srgbClr val="FFC000"/>
                </a:solidFill>
              </a:rPr>
              <a:t>Causes:</a:t>
            </a:r>
            <a:endParaRPr lang="en-US" sz="2400" b="1" dirty="0">
              <a:solidFill>
                <a:srgbClr val="FFC000"/>
              </a:solidFill>
            </a:endParaRPr>
          </a:p>
          <a:p>
            <a:pPr algn="l" rtl="0">
              <a:buFont typeface="Arial" pitchFamily="34" charset="0"/>
              <a:buChar char="•"/>
              <a:defRPr/>
            </a:pPr>
            <a:r>
              <a:rPr lang="en-US" sz="2000" b="1" dirty="0" err="1" smtClean="0">
                <a:solidFill>
                  <a:schemeClr val="bg1">
                    <a:lumMod val="20000"/>
                    <a:lumOff val="80000"/>
                  </a:schemeClr>
                </a:solidFill>
              </a:rPr>
              <a:t>Anastomotic</a:t>
            </a:r>
            <a:r>
              <a:rPr lang="en-US" sz="2000" b="1" dirty="0" smtClean="0">
                <a:solidFill>
                  <a:schemeClr val="bg1">
                    <a:lumMod val="20000"/>
                    <a:lumOff val="80000"/>
                  </a:schemeClr>
                </a:solidFill>
              </a:rPr>
              <a:t> leak, trauma\injury, infection , etc.</a:t>
            </a:r>
          </a:p>
          <a:p>
            <a:pPr algn="l" rtl="0">
              <a:buFont typeface="Arial" pitchFamily="34" charset="0"/>
              <a:buChar char="•"/>
              <a:defRPr/>
            </a:pPr>
            <a:endParaRPr lang="en-US" sz="2000" b="1" dirty="0">
              <a:solidFill>
                <a:schemeClr val="bg1">
                  <a:lumMod val="20000"/>
                  <a:lumOff val="80000"/>
                </a:schemeClr>
              </a:solidFill>
            </a:endParaRPr>
          </a:p>
          <a:p>
            <a:pPr algn="l" rtl="0">
              <a:defRPr/>
            </a:pPr>
            <a:r>
              <a:rPr lang="en-US" sz="2400" b="1" dirty="0" smtClean="0">
                <a:solidFill>
                  <a:srgbClr val="FFC000"/>
                </a:solidFill>
              </a:rPr>
              <a:t>Investigations:</a:t>
            </a:r>
            <a:endParaRPr lang="en-US" sz="2400" b="1" dirty="0">
              <a:solidFill>
                <a:srgbClr val="FFC000"/>
              </a:solidFill>
            </a:endParaRPr>
          </a:p>
          <a:p>
            <a:pPr algn="l" rtl="0">
              <a:buFont typeface="Arial" pitchFamily="34" charset="0"/>
              <a:buChar char="•"/>
              <a:defRPr/>
            </a:pPr>
            <a:r>
              <a:rPr lang="en-US" sz="2000" b="1" dirty="0" smtClean="0">
                <a:solidFill>
                  <a:schemeClr val="bg1">
                    <a:lumMod val="20000"/>
                    <a:lumOff val="80000"/>
                  </a:schemeClr>
                </a:solidFill>
              </a:rPr>
              <a:t>CT, </a:t>
            </a:r>
            <a:r>
              <a:rPr lang="en-US" sz="2000" b="1" dirty="0" err="1" smtClean="0">
                <a:solidFill>
                  <a:schemeClr val="bg1">
                    <a:lumMod val="20000"/>
                    <a:lumOff val="80000"/>
                  </a:schemeClr>
                </a:solidFill>
              </a:rPr>
              <a:t>fistulagram</a:t>
            </a:r>
            <a:r>
              <a:rPr lang="en-US" sz="2000" b="1" dirty="0" smtClean="0">
                <a:solidFill>
                  <a:schemeClr val="bg1">
                    <a:lumMod val="20000"/>
                    <a:lumOff val="80000"/>
                  </a:schemeClr>
                </a:solidFill>
              </a:rPr>
              <a:t>.</a:t>
            </a:r>
            <a:endParaRPr lang="en-US" sz="2000" b="1" dirty="0">
              <a:solidFill>
                <a:schemeClr val="bg1">
                  <a:lumMod val="20000"/>
                  <a:lumOff val="80000"/>
                </a:schemeClr>
              </a:solidFill>
            </a:endParaRPr>
          </a:p>
          <a:p>
            <a:pPr marL="118872" indent="0" algn="l" rtl="0" eaLnBrk="1" hangingPunct="1">
              <a:buNone/>
              <a:defRPr/>
            </a:pPr>
            <a:endParaRPr lang="en-US" sz="2000" b="1" dirty="0">
              <a:solidFill>
                <a:schemeClr val="tx1">
                  <a:lumMod val="85000"/>
                </a:schemeClr>
              </a:solidFill>
            </a:endParaRPr>
          </a:p>
          <a:p>
            <a:pPr algn="l" rtl="0">
              <a:defRPr/>
            </a:pPr>
            <a:r>
              <a:rPr lang="en-US" sz="2400" b="1" dirty="0" smtClean="0">
                <a:solidFill>
                  <a:srgbClr val="FFC000"/>
                </a:solidFill>
              </a:rPr>
              <a:t>Treatment:</a:t>
            </a:r>
            <a:endParaRPr lang="en-US" sz="2400" b="1" dirty="0">
              <a:solidFill>
                <a:srgbClr val="FFC000"/>
              </a:solidFill>
            </a:endParaRPr>
          </a:p>
          <a:p>
            <a:pPr algn="l" rtl="0">
              <a:buFont typeface="Arial" pitchFamily="34" charset="0"/>
              <a:buChar char="•"/>
              <a:defRPr/>
            </a:pPr>
            <a:r>
              <a:rPr lang="en-US" sz="2000" b="1" dirty="0" smtClean="0"/>
              <a:t>NPO, total </a:t>
            </a:r>
            <a:r>
              <a:rPr lang="en-US" sz="2000" b="1" dirty="0" err="1" smtClean="0"/>
              <a:t>parenteral</a:t>
            </a:r>
            <a:r>
              <a:rPr lang="en-US" sz="2000" b="1" dirty="0" smtClean="0"/>
              <a:t> nutrition</a:t>
            </a:r>
            <a:r>
              <a:rPr lang="en-US" sz="2000" b="1" dirty="0" smtClean="0">
                <a:solidFill>
                  <a:schemeClr val="tx1">
                    <a:lumMod val="85000"/>
                  </a:schemeClr>
                </a:solidFill>
              </a:rPr>
              <a:t>, half will resolve spontaneously, but the other half will require  resection of  the involved bowel segment.</a:t>
            </a:r>
            <a:endParaRPr lang="en-US" sz="2000" b="1" dirty="0">
              <a:solidFill>
                <a:schemeClr val="tx1">
                  <a:lumMod val="85000"/>
                </a:schemeClr>
              </a:solidFill>
            </a:endParaRPr>
          </a:p>
          <a:p>
            <a:pPr marL="118872" indent="0" algn="l" rtl="0" eaLnBrk="1" hangingPunct="1">
              <a:buNone/>
              <a:defRPr/>
            </a:pPr>
            <a:endParaRPr lang="en-US" sz="2000" b="1" dirty="0" smtClean="0">
              <a:solidFill>
                <a:schemeClr val="tx1">
                  <a:lumMod val="85000"/>
                </a:schemeClr>
              </a:solidFill>
            </a:endParaRPr>
          </a:p>
          <a:p>
            <a:pPr algn="l" rtl="0" eaLnBrk="1" hangingPunct="1">
              <a:buFont typeface="Wingdings" pitchFamily="2" charset="2"/>
              <a:buNone/>
              <a:defRPr/>
            </a:pPr>
            <a:endParaRPr lang="en-US" sz="3600" b="1" dirty="0" smtClean="0">
              <a:solidFill>
                <a:schemeClr val="bg1">
                  <a:lumMod val="20000"/>
                  <a:lumOff val="80000"/>
                </a:schemeClr>
              </a:solidFill>
            </a:endParaRPr>
          </a:p>
        </p:txBody>
      </p:sp>
    </p:spTree>
    <p:extLst>
      <p:ext uri="{BB962C8B-B14F-4D97-AF65-F5344CB8AC3E}">
        <p14:creationId xmlns:p14="http://schemas.microsoft.com/office/powerpoint/2010/main" val="3899311637"/>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1000"/>
                                        <p:tgtEl>
                                          <p:spTgt spid="3">
                                            <p:txEl>
                                              <p:pRg st="6" end="6"/>
                                            </p:txEl>
                                          </p:spTgt>
                                        </p:tgtEl>
                                      </p:cBhvr>
                                    </p:animEffect>
                                    <p:anim calcmode="lin" valueType="num">
                                      <p:cBhvr>
                                        <p:cTn id="4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1000"/>
                                        <p:tgtEl>
                                          <p:spTgt spid="3">
                                            <p:txEl>
                                              <p:pRg st="8" end="8"/>
                                            </p:txEl>
                                          </p:spTgt>
                                        </p:tgtEl>
                                      </p:cBhvr>
                                    </p:animEffect>
                                    <p:anim calcmode="lin" valueType="num">
                                      <p:cBhvr>
                                        <p:cTn id="4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1000"/>
                                        <p:tgtEl>
                                          <p:spTgt spid="3">
                                            <p:txEl>
                                              <p:pRg st="9" end="9"/>
                                            </p:txEl>
                                          </p:spTgt>
                                        </p:tgtEl>
                                      </p:cBhvr>
                                    </p:animEffect>
                                    <p:anim calcmode="lin" valueType="num">
                                      <p:cBhvr>
                                        <p:cTn id="53"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8" name="Title 1"/>
          <p:cNvSpPr>
            <a:spLocks noGrp="1"/>
          </p:cNvSpPr>
          <p:nvPr>
            <p:ph type="title" idx="4294967295"/>
          </p:nvPr>
        </p:nvSpPr>
        <p:spPr>
          <a:xfrm>
            <a:off x="0" y="642938"/>
            <a:ext cx="6000750" cy="561975"/>
          </a:xfrm>
        </p:spPr>
        <p:txBody>
          <a:bodyPr>
            <a:noAutofit/>
          </a:bodyPr>
          <a:lstStyle/>
          <a:p>
            <a:pPr algn="ctr" eaLnBrk="1" hangingPunct="1"/>
            <a:r>
              <a:rPr lang="en-US" sz="3200" dirty="0" err="1" smtClean="0">
                <a:solidFill>
                  <a:srgbClr val="FFFF00"/>
                </a:solidFill>
              </a:rPr>
              <a:t>Enterocutaneous</a:t>
            </a:r>
            <a:r>
              <a:rPr lang="en-US" sz="3200" dirty="0" smtClean="0">
                <a:solidFill>
                  <a:srgbClr val="FFFF00"/>
                </a:solidFill>
              </a:rPr>
              <a:t> Fistula</a:t>
            </a:r>
          </a:p>
        </p:txBody>
      </p:sp>
      <p:pic>
        <p:nvPicPr>
          <p:cNvPr id="50179" name="Content Placeholder 3" descr="nielsen.fig3.jpg"/>
          <p:cNvPicPr>
            <a:picLocks noGrp="1" noChangeAspect="1"/>
          </p:cNvPicPr>
          <p:nvPr>
            <p:ph idx="4294967295"/>
          </p:nvPr>
        </p:nvPicPr>
        <p:blipFill>
          <a:blip r:embed="rId2" cstate="print"/>
          <a:srcRect t="7423" b="8939"/>
          <a:stretch>
            <a:fillRect/>
          </a:stretch>
        </p:blipFill>
        <p:spPr>
          <a:xfrm>
            <a:off x="0" y="1447800"/>
            <a:ext cx="8915400" cy="5181600"/>
          </a:xfrm>
        </p:spPr>
      </p:pic>
    </p:spTree>
  </p:cSld>
  <p:clrMapOvr>
    <a:masterClrMapping/>
  </p:clrMapOvr>
  <p:transition spd="med">
    <p:cover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3" name="Rectangle 5"/>
          <p:cNvSpPr>
            <a:spLocks noGrp="1" noChangeArrowheads="1"/>
          </p:cNvSpPr>
          <p:nvPr>
            <p:ph idx="4294967295"/>
          </p:nvPr>
        </p:nvSpPr>
        <p:spPr>
          <a:xfrm>
            <a:off x="304800" y="304800"/>
            <a:ext cx="8839200" cy="6553200"/>
          </a:xfrm>
          <a:effectLst/>
        </p:spPr>
        <p:txBody>
          <a:bodyPr>
            <a:normAutofit/>
          </a:bodyPr>
          <a:lstStyle/>
          <a:p>
            <a:pPr algn="just" rtl="0" eaLnBrk="1" hangingPunct="1">
              <a:lnSpc>
                <a:spcPct val="90000"/>
              </a:lnSpc>
              <a:buClr>
                <a:srgbClr val="FF99FF"/>
              </a:buClr>
              <a:buFont typeface="Wingdings" pitchFamily="2" charset="2"/>
              <a:buNone/>
              <a:defRPr/>
            </a:pPr>
            <a:endParaRPr lang="en-US" sz="800" b="1" u="sng" dirty="0" smtClean="0">
              <a:solidFill>
                <a:srgbClr val="FFFF99"/>
              </a:solidFill>
              <a:latin typeface="Arial Narrow" pitchFamily="34" charset="0"/>
            </a:endParaRPr>
          </a:p>
          <a:p>
            <a:pPr algn="just" rtl="0" eaLnBrk="1" hangingPunct="1">
              <a:lnSpc>
                <a:spcPct val="90000"/>
              </a:lnSpc>
              <a:buClr>
                <a:srgbClr val="66FFFF"/>
              </a:buClr>
              <a:defRPr/>
            </a:pPr>
            <a:r>
              <a:rPr lang="en-US" sz="3200" b="1" dirty="0" smtClean="0">
                <a:solidFill>
                  <a:srgbClr val="FFC000"/>
                </a:solidFill>
                <a:latin typeface="Arial Narrow" pitchFamily="34" charset="0"/>
              </a:rPr>
              <a:t>Late Complications :</a:t>
            </a:r>
          </a:p>
          <a:p>
            <a:pPr algn="just" rtl="0" eaLnBrk="1" hangingPunct="1">
              <a:lnSpc>
                <a:spcPct val="90000"/>
              </a:lnSpc>
              <a:buClr>
                <a:srgbClr val="66FFFF"/>
              </a:buClr>
              <a:defRPr/>
            </a:pPr>
            <a:endParaRPr lang="en-US" sz="2600" b="1" u="sng" dirty="0" smtClean="0">
              <a:solidFill>
                <a:srgbClr val="C00000"/>
              </a:solidFill>
              <a:latin typeface="Arial Narrow" pitchFamily="34" charset="0"/>
            </a:endParaRPr>
          </a:p>
          <a:p>
            <a:pPr algn="just" rtl="0" eaLnBrk="1" hangingPunct="1">
              <a:lnSpc>
                <a:spcPct val="90000"/>
              </a:lnSpc>
              <a:buClr>
                <a:srgbClr val="66FFFF"/>
              </a:buClr>
              <a:defRPr/>
            </a:pPr>
            <a:r>
              <a:rPr lang="en-US" sz="2600" dirty="0" smtClean="0">
                <a:latin typeface="Arial Narrow" pitchFamily="34" charset="0"/>
                <a:cs typeface="Arial" pitchFamily="34" charset="0"/>
              </a:rPr>
              <a:t>Wound:</a:t>
            </a:r>
          </a:p>
          <a:p>
            <a:pPr algn="l" rtl="0" eaLnBrk="1" hangingPunct="1">
              <a:lnSpc>
                <a:spcPct val="90000"/>
              </a:lnSpc>
              <a:buClr>
                <a:srgbClr val="66FFFF"/>
              </a:buClr>
              <a:buFont typeface="Wingdings" pitchFamily="2" charset="2"/>
              <a:buNone/>
              <a:defRPr/>
            </a:pPr>
            <a:r>
              <a:rPr lang="en-US" sz="2600" dirty="0" smtClean="0">
                <a:latin typeface="Arial Narrow" pitchFamily="34" charset="0"/>
                <a:cs typeface="Arial" pitchFamily="34" charset="0"/>
                <a:sym typeface="Wingdings 3" pitchFamily="18" charset="2"/>
              </a:rPr>
              <a:t>     </a:t>
            </a:r>
            <a:r>
              <a:rPr lang="en-US" sz="2400" dirty="0" smtClean="0">
                <a:latin typeface="Arial Narrow" pitchFamily="34" charset="0"/>
                <a:cs typeface="Arial" pitchFamily="34" charset="0"/>
                <a:sym typeface="Wingdings 3" pitchFamily="18" charset="2"/>
              </a:rPr>
              <a:t>Hypertrophic scar, </a:t>
            </a:r>
            <a:r>
              <a:rPr lang="en-US" sz="2400" dirty="0" err="1" smtClean="0">
                <a:latin typeface="Arial Narrow" pitchFamily="34" charset="0"/>
                <a:cs typeface="Arial" pitchFamily="34" charset="0"/>
                <a:sym typeface="Wingdings 3" pitchFamily="18" charset="2"/>
              </a:rPr>
              <a:t>keloid</a:t>
            </a:r>
            <a:r>
              <a:rPr lang="en-US" sz="2400" dirty="0" smtClean="0">
                <a:latin typeface="Arial Narrow" pitchFamily="34" charset="0"/>
                <a:cs typeface="Arial" pitchFamily="34" charset="0"/>
                <a:sym typeface="Wingdings 3" pitchFamily="18" charset="2"/>
              </a:rPr>
              <a:t>, wound sinus,     implantation </a:t>
            </a:r>
            <a:r>
              <a:rPr lang="en-US" sz="2400" dirty="0" err="1" smtClean="0">
                <a:latin typeface="Arial Narrow" pitchFamily="34" charset="0"/>
                <a:cs typeface="Arial" pitchFamily="34" charset="0"/>
                <a:sym typeface="Wingdings 3" pitchFamily="18" charset="2"/>
              </a:rPr>
              <a:t>dermoids</a:t>
            </a:r>
            <a:r>
              <a:rPr lang="en-US" sz="2400" dirty="0" smtClean="0">
                <a:latin typeface="Arial Narrow" pitchFamily="34" charset="0"/>
                <a:cs typeface="Arial" pitchFamily="34" charset="0"/>
                <a:sym typeface="Wingdings 3" pitchFamily="18" charset="2"/>
              </a:rPr>
              <a:t>, </a:t>
            </a:r>
            <a:r>
              <a:rPr lang="en-US" sz="2400" dirty="0" err="1" smtClean="0">
                <a:latin typeface="Arial Narrow" pitchFamily="34" charset="0"/>
                <a:cs typeface="Arial" pitchFamily="34" charset="0"/>
                <a:sym typeface="Wingdings 3" pitchFamily="18" charset="2"/>
              </a:rPr>
              <a:t>incisional</a:t>
            </a:r>
            <a:r>
              <a:rPr lang="en-US" sz="2400" dirty="0" smtClean="0">
                <a:latin typeface="Arial Narrow" pitchFamily="34" charset="0"/>
                <a:cs typeface="Arial" pitchFamily="34" charset="0"/>
                <a:sym typeface="Wingdings 3" pitchFamily="18" charset="2"/>
              </a:rPr>
              <a:t> hernia</a:t>
            </a:r>
          </a:p>
          <a:p>
            <a:pPr algn="just" rtl="0" eaLnBrk="1" hangingPunct="1">
              <a:lnSpc>
                <a:spcPct val="90000"/>
              </a:lnSpc>
              <a:buClr>
                <a:srgbClr val="66FFFF"/>
              </a:buClr>
              <a:defRPr/>
            </a:pPr>
            <a:r>
              <a:rPr lang="en-US" sz="2600" dirty="0" smtClean="0">
                <a:latin typeface="Arial Narrow" pitchFamily="34" charset="0"/>
                <a:cs typeface="Arial" pitchFamily="34" charset="0"/>
              </a:rPr>
              <a:t>Adhesions:</a:t>
            </a:r>
          </a:p>
          <a:p>
            <a:pPr algn="l" rtl="0" eaLnBrk="1" hangingPunct="1">
              <a:lnSpc>
                <a:spcPct val="90000"/>
              </a:lnSpc>
              <a:buClr>
                <a:srgbClr val="66FFFF"/>
              </a:buClr>
              <a:buFont typeface="Wingdings" pitchFamily="2" charset="2"/>
              <a:buNone/>
              <a:defRPr/>
            </a:pPr>
            <a:r>
              <a:rPr lang="en-US" sz="2400" dirty="0" smtClean="0">
                <a:latin typeface="Arial Narrow" pitchFamily="34" charset="0"/>
                <a:cs typeface="Arial" pitchFamily="34" charset="0"/>
                <a:sym typeface="Wingdings 3" pitchFamily="18" charset="2"/>
              </a:rPr>
              <a:t>    </a:t>
            </a:r>
            <a:r>
              <a:rPr lang="en-US" sz="2400" dirty="0" smtClean="0">
                <a:latin typeface="Arial Narrow" pitchFamily="34" charset="0"/>
                <a:cs typeface="Arial" pitchFamily="34" charset="0"/>
                <a:sym typeface="Wingdings" pitchFamily="2" charset="2"/>
              </a:rPr>
              <a:t> </a:t>
            </a:r>
            <a:r>
              <a:rPr lang="en-US" sz="2400" dirty="0" smtClean="0">
                <a:latin typeface="Arial Narrow" pitchFamily="34" charset="0"/>
                <a:cs typeface="Arial" pitchFamily="34" charset="0"/>
                <a:sym typeface="Wingdings 3" pitchFamily="18" charset="2"/>
              </a:rPr>
              <a:t>Intestinal obstruction, strangulation</a:t>
            </a:r>
          </a:p>
          <a:p>
            <a:pPr algn="just" rtl="0" eaLnBrk="1" hangingPunct="1">
              <a:lnSpc>
                <a:spcPct val="90000"/>
              </a:lnSpc>
              <a:buClr>
                <a:srgbClr val="66FFFF"/>
              </a:buClr>
              <a:defRPr/>
            </a:pPr>
            <a:r>
              <a:rPr lang="en-US" sz="2600" dirty="0" smtClean="0">
                <a:latin typeface="Arial Narrow" pitchFamily="34" charset="0"/>
                <a:cs typeface="Arial" pitchFamily="34" charset="0"/>
              </a:rPr>
              <a:t>Altered anatomy/</a:t>
            </a:r>
            <a:r>
              <a:rPr lang="en-US" sz="2600" dirty="0" err="1" smtClean="0">
                <a:latin typeface="Arial Narrow" pitchFamily="34" charset="0"/>
                <a:cs typeface="Arial" pitchFamily="34" charset="0"/>
              </a:rPr>
              <a:t>Pathophysiology</a:t>
            </a:r>
            <a:r>
              <a:rPr lang="en-US" sz="2600" dirty="0" smtClean="0">
                <a:latin typeface="Arial Narrow" pitchFamily="34" charset="0"/>
                <a:cs typeface="Arial" pitchFamily="34" charset="0"/>
              </a:rPr>
              <a:t>:</a:t>
            </a:r>
          </a:p>
          <a:p>
            <a:pPr algn="l" rtl="0" eaLnBrk="1" hangingPunct="1">
              <a:lnSpc>
                <a:spcPct val="90000"/>
              </a:lnSpc>
              <a:buClr>
                <a:srgbClr val="66FFFF"/>
              </a:buClr>
              <a:buFont typeface="Wingdings" pitchFamily="2" charset="2"/>
              <a:buNone/>
              <a:defRPr/>
            </a:pPr>
            <a:r>
              <a:rPr lang="en-US" sz="2600" dirty="0" smtClean="0">
                <a:latin typeface="Arial Narrow" pitchFamily="34" charset="0"/>
                <a:cs typeface="Arial" pitchFamily="34" charset="0"/>
                <a:sym typeface="Wingdings 3" pitchFamily="18" charset="2"/>
              </a:rPr>
              <a:t>    </a:t>
            </a:r>
            <a:r>
              <a:rPr lang="en-US" sz="2400" dirty="0" smtClean="0">
                <a:latin typeface="Arial Narrow" pitchFamily="34" charset="0"/>
                <a:cs typeface="Arial" pitchFamily="34" charset="0"/>
                <a:sym typeface="Wingdings 3" pitchFamily="18" charset="2"/>
              </a:rPr>
              <a:t>Bacterial overgrowth, short gut syndrome,   </a:t>
            </a:r>
            <a:r>
              <a:rPr lang="en-US" sz="2400" dirty="0" err="1" smtClean="0">
                <a:latin typeface="Arial Narrow" pitchFamily="34" charset="0"/>
                <a:cs typeface="Arial" pitchFamily="34" charset="0"/>
                <a:sym typeface="Wingdings 3" pitchFamily="18" charset="2"/>
              </a:rPr>
              <a:t>postgastric</a:t>
            </a:r>
            <a:r>
              <a:rPr lang="en-US" sz="2400" dirty="0" smtClean="0">
                <a:latin typeface="Arial Narrow" pitchFamily="34" charset="0"/>
                <a:cs typeface="Arial" pitchFamily="34" charset="0"/>
                <a:sym typeface="Wingdings 3" pitchFamily="18" charset="2"/>
              </a:rPr>
              <a:t> surgery syndromes, etc.</a:t>
            </a:r>
          </a:p>
          <a:p>
            <a:pPr algn="just" rtl="0" eaLnBrk="1" hangingPunct="1">
              <a:lnSpc>
                <a:spcPct val="90000"/>
              </a:lnSpc>
              <a:buClr>
                <a:srgbClr val="66FFFF"/>
              </a:buClr>
              <a:defRPr/>
            </a:pPr>
            <a:r>
              <a:rPr lang="en-US" sz="2500" dirty="0" smtClean="0">
                <a:latin typeface="Arial Narrow" pitchFamily="34" charset="0"/>
                <a:cs typeface="Arial" pitchFamily="34" charset="0"/>
              </a:rPr>
              <a:t>Susceptibility to other diseases:</a:t>
            </a:r>
          </a:p>
          <a:p>
            <a:pPr algn="l" rtl="0" eaLnBrk="1" hangingPunct="1">
              <a:lnSpc>
                <a:spcPct val="90000"/>
              </a:lnSpc>
              <a:buClr>
                <a:srgbClr val="66FFFF"/>
              </a:buClr>
              <a:buFont typeface="Wingdings" pitchFamily="2" charset="2"/>
              <a:buNone/>
              <a:defRPr/>
            </a:pPr>
            <a:r>
              <a:rPr lang="en-US" sz="2500" dirty="0" smtClean="0">
                <a:latin typeface="Arial Narrow" pitchFamily="34" charset="0"/>
                <a:cs typeface="Arial" pitchFamily="34" charset="0"/>
                <a:sym typeface="Wingdings 3" pitchFamily="18" charset="2"/>
              </a:rPr>
              <a:t>    </a:t>
            </a:r>
            <a:r>
              <a:rPr lang="en-US" sz="2400" dirty="0" err="1" smtClean="0">
                <a:latin typeface="Arial Narrow" pitchFamily="34" charset="0"/>
                <a:cs typeface="Arial" pitchFamily="34" charset="0"/>
                <a:sym typeface="Wingdings 3" pitchFamily="18" charset="2"/>
              </a:rPr>
              <a:t>Malabsorption</a:t>
            </a:r>
            <a:r>
              <a:rPr lang="en-US" sz="2400" dirty="0" smtClean="0">
                <a:latin typeface="Arial Narrow" pitchFamily="34" charset="0"/>
                <a:cs typeface="Arial" pitchFamily="34" charset="0"/>
                <a:sym typeface="Wingdings 3" pitchFamily="18" charset="2"/>
              </a:rPr>
              <a:t>, incidence of cancer, tuberculosis,  etc.</a:t>
            </a:r>
          </a:p>
        </p:txBody>
      </p:sp>
      <p:sp>
        <p:nvSpPr>
          <p:cNvPr id="52228" name="Text Box 9"/>
          <p:cNvSpPr txBox="1">
            <a:spLocks noChangeArrowheads="1"/>
          </p:cNvSpPr>
          <p:nvPr/>
        </p:nvSpPr>
        <p:spPr bwMode="auto">
          <a:xfrm>
            <a:off x="395288" y="1196975"/>
            <a:ext cx="576262" cy="457200"/>
          </a:xfrm>
          <a:prstGeom prst="rect">
            <a:avLst/>
          </a:prstGeom>
          <a:noFill/>
          <a:ln w="9525">
            <a:noFill/>
            <a:miter lim="800000"/>
            <a:headEnd/>
            <a:tailEnd/>
          </a:ln>
        </p:spPr>
        <p:txBody>
          <a:bodyPr>
            <a:spAutoFit/>
          </a:bodyPr>
          <a:lstStyle/>
          <a:p>
            <a:pPr>
              <a:spcBef>
                <a:spcPct val="50000"/>
              </a:spcBef>
            </a:pPr>
            <a:endParaRPr lang="ar-SA">
              <a:effectLst/>
            </a:endParaRPr>
          </a:p>
        </p:txBody>
      </p:sp>
    </p:spTree>
  </p:cSld>
  <p:clrMapOvr>
    <a:masterClrMapping/>
  </p:clrMapOvr>
  <p:transition spd="med">
    <p:cover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17502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908" name="Text Box 116"/>
          <p:cNvSpPr txBox="1">
            <a:spLocks noChangeArrowheads="1"/>
          </p:cNvSpPr>
          <p:nvPr/>
        </p:nvSpPr>
        <p:spPr bwMode="auto">
          <a:xfrm>
            <a:off x="3132138" y="2924175"/>
            <a:ext cx="4032250" cy="457200"/>
          </a:xfrm>
          <a:prstGeom prst="rect">
            <a:avLst/>
          </a:prstGeom>
          <a:noFill/>
          <a:ln w="9525">
            <a:noFill/>
            <a:miter lim="800000"/>
            <a:headEnd/>
            <a:tailEnd/>
          </a:ln>
          <a:effectLst/>
        </p:spPr>
        <p:txBody>
          <a:bodyPr>
            <a:spAutoFit/>
          </a:bodyPr>
          <a:lstStyle/>
          <a:p>
            <a:pPr>
              <a:spcBef>
                <a:spcPct val="50000"/>
              </a:spcBef>
              <a:defRPr/>
            </a:pPr>
            <a:endParaRPr lang="ar-SA">
              <a:effectLst>
                <a:outerShdw blurRad="38100" dist="38100" dir="2700000" algn="tl">
                  <a:srgbClr val="000000"/>
                </a:outerShdw>
              </a:effectLst>
            </a:endParaRPr>
          </a:p>
        </p:txBody>
      </p:sp>
      <p:sp>
        <p:nvSpPr>
          <p:cNvPr id="4" name="مستطيل 3"/>
          <p:cNvSpPr/>
          <p:nvPr/>
        </p:nvSpPr>
        <p:spPr>
          <a:xfrm>
            <a:off x="1630652" y="2696830"/>
            <a:ext cx="5834226" cy="1446550"/>
          </a:xfrm>
          <a:prstGeom prst="rect">
            <a:avLst/>
          </a:prstGeom>
          <a:noFill/>
        </p:spPr>
        <p:txBody>
          <a:bodyPr wrap="none" lIns="91440" tIns="45720" rIns="91440" bIns="45720">
            <a:spAutoFit/>
          </a:bodyPr>
          <a:lstStyle/>
          <a:p>
            <a:pPr algn="ctr"/>
            <a:r>
              <a:rPr lang="en-US" sz="8800" b="0" cap="none" spc="0" dirty="0" smtClean="0">
                <a:ln w="18415" cmpd="sng">
                  <a:solidFill>
                    <a:srgbClr val="FFFFFF"/>
                  </a:solidFill>
                  <a:prstDash val="solid"/>
                </a:ln>
                <a:solidFill>
                  <a:srgbClr val="FF0000"/>
                </a:solidFill>
                <a:effectLst>
                  <a:outerShdw blurRad="63500" dir="3600000" algn="tl" rotWithShape="0">
                    <a:srgbClr val="000000">
                      <a:alpha val="70000"/>
                    </a:srgbClr>
                  </a:outerShdw>
                </a:effectLst>
                <a:latin typeface="Arial Rounded MT Bold" pitchFamily="34" charset="0"/>
              </a:rPr>
              <a:t>Thank You</a:t>
            </a:r>
            <a:endParaRPr lang="ar-SA" sz="8800" b="0" cap="none" spc="0" dirty="0">
              <a:ln w="18415" cmpd="sng">
                <a:solidFill>
                  <a:srgbClr val="FFFFFF"/>
                </a:solidFill>
                <a:prstDash val="solid"/>
              </a:ln>
              <a:solidFill>
                <a:srgbClr val="FF0000"/>
              </a:solidFill>
              <a:effectLst>
                <a:outerShdw blurRad="63500" dir="3600000" algn="tl" rotWithShape="0">
                  <a:srgbClr val="000000">
                    <a:alpha val="70000"/>
                  </a:srgbClr>
                </a:outerShdw>
              </a:effectLst>
              <a:latin typeface="Arial Rounded MT Bold" pitchFamily="34" charset="0"/>
            </a:endParaRPr>
          </a:p>
        </p:txBody>
      </p:sp>
    </p:spTree>
  </p:cSld>
  <p:clrMapOvr>
    <a:masterClrMapping/>
  </p:clrMapOvr>
  <p:transition spd="med">
    <p:cover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7467600" cy="1143000"/>
          </a:xfrm>
        </p:spPr>
        <p:txBody>
          <a:bodyPr>
            <a:normAutofit fontScale="90000"/>
          </a:bodyPr>
          <a:lstStyle/>
          <a:p>
            <a:pPr eaLnBrk="1" hangingPunct="1">
              <a:defRPr/>
            </a:pPr>
            <a:r>
              <a:rPr lang="en-US" b="1" dirty="0" smtClean="0">
                <a:ln w="18415" cmpd="sng">
                  <a:noFill/>
                  <a:prstDash val="solid"/>
                </a:ln>
                <a:solidFill>
                  <a:srgbClr val="0000FF"/>
                </a:solidFill>
                <a:effectLst>
                  <a:outerShdw blurRad="63500" dir="3600000" algn="tl" rotWithShape="0">
                    <a:srgbClr val="000000">
                      <a:alpha val="70000"/>
                    </a:srgbClr>
                  </a:outerShdw>
                </a:effectLst>
              </a:rPr>
              <a:t>Check list for 1</a:t>
            </a:r>
            <a:r>
              <a:rPr lang="en-US" b="1" baseline="30000" dirty="0" smtClean="0">
                <a:ln w="18415" cmpd="sng">
                  <a:noFill/>
                  <a:prstDash val="solid"/>
                </a:ln>
                <a:solidFill>
                  <a:srgbClr val="0000FF"/>
                </a:solidFill>
                <a:effectLst>
                  <a:outerShdw blurRad="63500" dir="3600000" algn="tl" rotWithShape="0">
                    <a:srgbClr val="000000">
                      <a:alpha val="70000"/>
                    </a:srgbClr>
                  </a:outerShdw>
                </a:effectLst>
              </a:rPr>
              <a:t>st</a:t>
            </a:r>
            <a:r>
              <a:rPr lang="en-US" b="1" dirty="0" smtClean="0">
                <a:ln w="18415" cmpd="sng">
                  <a:noFill/>
                  <a:prstDash val="solid"/>
                </a:ln>
                <a:solidFill>
                  <a:srgbClr val="0000FF"/>
                </a:solidFill>
                <a:effectLst>
                  <a:outerShdw blurRad="63500" dir="3600000" algn="tl" rotWithShape="0">
                    <a:srgbClr val="000000">
                      <a:alpha val="70000"/>
                    </a:srgbClr>
                  </a:outerShdw>
                </a:effectLst>
              </a:rPr>
              <a:t> postoperative assessment </a:t>
            </a:r>
            <a:endParaRPr lang="ar-SA" b="1" dirty="0">
              <a:ln w="18415" cmpd="sng">
                <a:noFill/>
                <a:prstDash val="solid"/>
              </a:ln>
              <a:solidFill>
                <a:srgbClr val="0000FF"/>
              </a:solidFill>
              <a:effectLst>
                <a:outerShdw blurRad="63500" dir="3600000" algn="tl" rotWithShape="0">
                  <a:srgbClr val="000000">
                    <a:alpha val="70000"/>
                  </a:srgbClr>
                </a:outerShdw>
              </a:effectLst>
            </a:endParaRPr>
          </a:p>
        </p:txBody>
      </p:sp>
      <p:sp>
        <p:nvSpPr>
          <p:cNvPr id="3" name="Content Placeholder 2"/>
          <p:cNvSpPr>
            <a:spLocks noGrp="1"/>
          </p:cNvSpPr>
          <p:nvPr>
            <p:ph idx="4294967295"/>
          </p:nvPr>
        </p:nvSpPr>
        <p:spPr>
          <a:xfrm>
            <a:off x="0" y="1600200"/>
            <a:ext cx="7467600" cy="4525963"/>
          </a:xfrm>
        </p:spPr>
        <p:txBody>
          <a:bodyPr/>
          <a:lstStyle/>
          <a:p>
            <a:pPr algn="l" rtl="0" eaLnBrk="1" hangingPunct="1">
              <a:defRPr/>
            </a:pPr>
            <a:r>
              <a:rPr lang="en-US" dirty="0" smtClean="0">
                <a:solidFill>
                  <a:srgbClr val="FFC000"/>
                </a:solidFill>
              </a:rPr>
              <a:t>Mental status assessment:</a:t>
            </a:r>
          </a:p>
          <a:p>
            <a:pPr algn="l" rtl="0" eaLnBrk="1" hangingPunct="1">
              <a:buFont typeface="Wingdings" pitchFamily="2" charset="2"/>
              <a:buChar char="ü"/>
              <a:defRPr/>
            </a:pPr>
            <a:r>
              <a:rPr lang="en-US" sz="2800" dirty="0" smtClean="0">
                <a:solidFill>
                  <a:srgbClr val="FFFFFF"/>
                </a:solidFill>
              </a:rPr>
              <a:t>Patient conscious and normally responsive?(AVPU: </a:t>
            </a:r>
            <a:r>
              <a:rPr lang="en-US" sz="2800" dirty="0" err="1" smtClean="0">
                <a:solidFill>
                  <a:srgbClr val="FFFFFF"/>
                </a:solidFill>
              </a:rPr>
              <a:t>Alert,respond</a:t>
            </a:r>
            <a:r>
              <a:rPr lang="en-US" sz="2800" dirty="0" smtClean="0">
                <a:solidFill>
                  <a:srgbClr val="FFFFFF"/>
                </a:solidFill>
              </a:rPr>
              <a:t> for Verbal &amp; Painful </a:t>
            </a:r>
            <a:r>
              <a:rPr lang="en-US" sz="2800" dirty="0" err="1" smtClean="0">
                <a:solidFill>
                  <a:srgbClr val="FFFFFF"/>
                </a:solidFill>
              </a:rPr>
              <a:t>stimuli,unresponsive</a:t>
            </a:r>
            <a:r>
              <a:rPr lang="en-US" sz="2800" dirty="0" smtClean="0">
                <a:solidFill>
                  <a:srgbClr val="FFFFFF"/>
                </a:solidFill>
              </a:rPr>
              <a:t>)</a:t>
            </a:r>
          </a:p>
          <a:p>
            <a:pPr algn="l" rtl="0" eaLnBrk="1" hangingPunct="1">
              <a:buFont typeface="Wingdings" pitchFamily="2" charset="2"/>
              <a:buNone/>
              <a:defRPr/>
            </a:pPr>
            <a:endParaRPr lang="en-US" sz="2800" dirty="0" smtClean="0">
              <a:solidFill>
                <a:srgbClr val="FFFFFF"/>
              </a:solidFill>
            </a:endParaRPr>
          </a:p>
          <a:p>
            <a:pPr algn="l" rtl="0" eaLnBrk="1" hangingPunct="1">
              <a:defRPr/>
            </a:pPr>
            <a:r>
              <a:rPr lang="en-US" dirty="0" smtClean="0">
                <a:solidFill>
                  <a:srgbClr val="FFFFFF"/>
                </a:solidFill>
              </a:rPr>
              <a:t>Finally RECORD any significant symptoms (e.g. chest pain, breathlessness) Pain and pain adequacy control. </a:t>
            </a:r>
          </a:p>
          <a:p>
            <a:pPr algn="l" rtl="0" eaLnBrk="1" hangingPunct="1">
              <a:buFont typeface="Wingdings" pitchFamily="2" charset="2"/>
              <a:buChar char="ü"/>
              <a:defRPr/>
            </a:pPr>
            <a:endParaRPr lang="ar-SA" sz="2800" dirty="0"/>
          </a:p>
        </p:txBody>
      </p:sp>
    </p:spTree>
    <p:extLst>
      <p:ext uri="{BB962C8B-B14F-4D97-AF65-F5344CB8AC3E}">
        <p14:creationId xmlns:p14="http://schemas.microsoft.com/office/powerpoint/2010/main" val="414392108"/>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a:xfrm>
            <a:off x="0" y="404813"/>
            <a:ext cx="8280400" cy="4243387"/>
          </a:xfrm>
        </p:spPr>
        <p:txBody>
          <a:bodyPr>
            <a:normAutofit/>
          </a:bodyPr>
          <a:lstStyle/>
          <a:p>
            <a:pPr algn="ctr" eaLnBrk="1" hangingPunct="1"/>
            <a:r>
              <a:rPr lang="en-US" sz="4000" dirty="0" smtClean="0">
                <a:solidFill>
                  <a:schemeClr val="accent2">
                    <a:lumMod val="75000"/>
                  </a:schemeClr>
                </a:solidFill>
                <a:latin typeface="Arial" pitchFamily="34" charset="0"/>
                <a:cs typeface="Arial" pitchFamily="34" charset="0"/>
              </a:rPr>
              <a:t/>
            </a:r>
            <a:br>
              <a:rPr lang="en-US" sz="4000" dirty="0" smtClean="0">
                <a:solidFill>
                  <a:schemeClr val="accent2">
                    <a:lumMod val="75000"/>
                  </a:schemeClr>
                </a:solidFill>
                <a:latin typeface="Arial" pitchFamily="34" charset="0"/>
                <a:cs typeface="Arial" pitchFamily="34" charset="0"/>
              </a:rPr>
            </a:br>
            <a:r>
              <a:rPr lang="en-US" sz="4000" dirty="0" smtClean="0">
                <a:solidFill>
                  <a:schemeClr val="accent2">
                    <a:lumMod val="75000"/>
                  </a:schemeClr>
                </a:solidFill>
                <a:latin typeface="Arial" pitchFamily="34" charset="0"/>
                <a:cs typeface="Arial" pitchFamily="34" charset="0"/>
              </a:rPr>
              <a:t/>
            </a:r>
            <a:br>
              <a:rPr lang="en-US" sz="4000" dirty="0" smtClean="0">
                <a:solidFill>
                  <a:schemeClr val="accent2">
                    <a:lumMod val="75000"/>
                  </a:schemeClr>
                </a:solidFill>
                <a:latin typeface="Arial" pitchFamily="34" charset="0"/>
                <a:cs typeface="Arial" pitchFamily="34" charset="0"/>
              </a:rPr>
            </a:br>
            <a:r>
              <a:rPr lang="en-US" sz="5400" dirty="0" smtClean="0">
                <a:solidFill>
                  <a:srgbClr val="92D050"/>
                </a:solidFill>
                <a:latin typeface="Arial Rounded MT Bold" pitchFamily="34" charset="0"/>
                <a:cs typeface="Arial" pitchFamily="34" charset="0"/>
              </a:rPr>
              <a:t>Post-op Surgical Complications</a:t>
            </a:r>
            <a:endParaRPr lang="ar-SA" sz="5400" dirty="0" smtClean="0">
              <a:solidFill>
                <a:srgbClr val="92D050"/>
              </a:solidFill>
              <a:latin typeface="Arial Rounded MT Bold" pitchFamily="34" charset="0"/>
              <a:cs typeface="Arial" pitchFamily="34" charset="0"/>
            </a:endParaRPr>
          </a:p>
        </p:txBody>
      </p:sp>
    </p:spTree>
  </p:cSld>
  <p:clrMapOvr>
    <a:masterClrMapping/>
  </p:clrMapOvr>
  <p:transition spd="med">
    <p:cover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Title 1"/>
          <p:cNvSpPr>
            <a:spLocks noGrp="1"/>
          </p:cNvSpPr>
          <p:nvPr>
            <p:ph type="title" idx="4294967295"/>
          </p:nvPr>
        </p:nvSpPr>
        <p:spPr>
          <a:xfrm>
            <a:off x="0" y="188913"/>
            <a:ext cx="7054850" cy="1143000"/>
          </a:xfrm>
        </p:spPr>
        <p:txBody>
          <a:bodyPr/>
          <a:lstStyle/>
          <a:p>
            <a:pPr eaLnBrk="1" hangingPunct="1"/>
            <a:r>
              <a:rPr lang="en-US" b="1" dirty="0" smtClean="0">
                <a:solidFill>
                  <a:schemeClr val="accent3"/>
                </a:solidFill>
              </a:rPr>
              <a:t>General risk factors</a:t>
            </a:r>
          </a:p>
        </p:txBody>
      </p:sp>
      <p:sp>
        <p:nvSpPr>
          <p:cNvPr id="3" name="Content Placeholder 2"/>
          <p:cNvSpPr>
            <a:spLocks noGrp="1"/>
          </p:cNvSpPr>
          <p:nvPr>
            <p:ph idx="4294967295"/>
          </p:nvPr>
        </p:nvSpPr>
        <p:spPr>
          <a:xfrm>
            <a:off x="0" y="1600200"/>
            <a:ext cx="7467600" cy="4525963"/>
          </a:xfrm>
        </p:spPr>
        <p:txBody>
          <a:bodyPr>
            <a:normAutofit/>
          </a:bodyPr>
          <a:lstStyle/>
          <a:p>
            <a:pPr algn="l" rtl="0" eaLnBrk="1" hangingPunct="1">
              <a:lnSpc>
                <a:spcPct val="80000"/>
              </a:lnSpc>
              <a:buClr>
                <a:srgbClr val="66FFFF"/>
              </a:buClr>
              <a:defRPr/>
            </a:pPr>
            <a:r>
              <a:rPr lang="en-US" sz="2400" b="1" dirty="0" smtClean="0">
                <a:solidFill>
                  <a:schemeClr val="bg1">
                    <a:lumMod val="20000"/>
                    <a:lumOff val="80000"/>
                  </a:schemeClr>
                </a:solidFill>
                <a:latin typeface="Book Antiqua" pitchFamily="18" charset="0"/>
              </a:rPr>
              <a:t>Age both extremes (Very young &amp; Very old)</a:t>
            </a:r>
          </a:p>
          <a:p>
            <a:pPr algn="l" rtl="0" eaLnBrk="1" hangingPunct="1">
              <a:lnSpc>
                <a:spcPct val="80000"/>
              </a:lnSpc>
              <a:buClr>
                <a:srgbClr val="66FFFF"/>
              </a:buClr>
              <a:defRPr/>
            </a:pPr>
            <a:r>
              <a:rPr lang="en-US" sz="2400" b="1" dirty="0" smtClean="0">
                <a:solidFill>
                  <a:schemeClr val="bg1">
                    <a:lumMod val="20000"/>
                    <a:lumOff val="80000"/>
                  </a:schemeClr>
                </a:solidFill>
                <a:latin typeface="Book Antiqua" pitchFamily="18" charset="0"/>
              </a:rPr>
              <a:t>Obesity</a:t>
            </a:r>
          </a:p>
          <a:p>
            <a:pPr algn="l" rtl="0" eaLnBrk="1" hangingPunct="1">
              <a:lnSpc>
                <a:spcPct val="80000"/>
              </a:lnSpc>
              <a:buClr>
                <a:srgbClr val="66FFFF"/>
              </a:buClr>
              <a:defRPr/>
            </a:pPr>
            <a:r>
              <a:rPr lang="en-US" sz="2400" b="1" dirty="0" smtClean="0">
                <a:solidFill>
                  <a:schemeClr val="bg1">
                    <a:lumMod val="20000"/>
                    <a:lumOff val="80000"/>
                  </a:schemeClr>
                </a:solidFill>
                <a:latin typeface="Book Antiqua" pitchFamily="18" charset="0"/>
              </a:rPr>
              <a:t>Smoking </a:t>
            </a:r>
          </a:p>
          <a:p>
            <a:pPr algn="l" rtl="0" eaLnBrk="1" hangingPunct="1">
              <a:lnSpc>
                <a:spcPct val="80000"/>
              </a:lnSpc>
              <a:buClr>
                <a:srgbClr val="66FFFF"/>
              </a:buClr>
              <a:defRPr/>
            </a:pPr>
            <a:r>
              <a:rPr lang="en-US" sz="2400" b="1" dirty="0" smtClean="0">
                <a:solidFill>
                  <a:schemeClr val="bg1">
                    <a:lumMod val="20000"/>
                    <a:lumOff val="80000"/>
                  </a:schemeClr>
                </a:solidFill>
                <a:latin typeface="Book Antiqua" pitchFamily="18" charset="0"/>
              </a:rPr>
              <a:t>Co-morbid conditions</a:t>
            </a:r>
          </a:p>
          <a:p>
            <a:pPr algn="l" rtl="0">
              <a:buClr>
                <a:srgbClr val="66FFFF"/>
              </a:buClr>
              <a:defRPr/>
            </a:pPr>
            <a:r>
              <a:rPr lang="en-US" sz="2400" b="1" dirty="0" smtClean="0">
                <a:solidFill>
                  <a:schemeClr val="bg1">
                    <a:lumMod val="20000"/>
                    <a:lumOff val="80000"/>
                  </a:schemeClr>
                </a:solidFill>
                <a:latin typeface="Book Antiqua" pitchFamily="18" charset="0"/>
              </a:rPr>
              <a:t>Drug therapy</a:t>
            </a:r>
          </a:p>
          <a:p>
            <a:pPr algn="l" rtl="0">
              <a:buClr>
                <a:srgbClr val="66FFFF"/>
              </a:buClr>
              <a:buNone/>
              <a:defRPr/>
            </a:pPr>
            <a:r>
              <a:rPr lang="en-US" sz="2400" b="1" dirty="0" smtClean="0">
                <a:solidFill>
                  <a:schemeClr val="bg1">
                    <a:lumMod val="20000"/>
                    <a:lumOff val="80000"/>
                  </a:schemeClr>
                </a:solidFill>
                <a:latin typeface="Book Antiqua" pitchFamily="18" charset="0"/>
              </a:rPr>
              <a:t>   </a:t>
            </a:r>
            <a:r>
              <a:rPr lang="en-US" sz="2400" b="1" dirty="0" err="1" smtClean="0">
                <a:solidFill>
                  <a:schemeClr val="bg1">
                    <a:lumMod val="20000"/>
                    <a:lumOff val="80000"/>
                  </a:schemeClr>
                </a:solidFill>
                <a:latin typeface="Book Antiqua" pitchFamily="18" charset="0"/>
              </a:rPr>
              <a:t>e.g</a:t>
            </a:r>
            <a:r>
              <a:rPr lang="en-US" sz="2400" b="1" dirty="0" smtClean="0">
                <a:solidFill>
                  <a:schemeClr val="bg1">
                    <a:lumMod val="20000"/>
                    <a:lumOff val="80000"/>
                  </a:schemeClr>
                </a:solidFill>
                <a:latin typeface="Book Antiqua" pitchFamily="18" charset="0"/>
              </a:rPr>
              <a:t> </a:t>
            </a:r>
            <a:r>
              <a:rPr lang="en-US" sz="2400" dirty="0" smtClean="0">
                <a:solidFill>
                  <a:schemeClr val="bg1">
                    <a:lumMod val="20000"/>
                    <a:lumOff val="80000"/>
                  </a:schemeClr>
                </a:solidFill>
                <a:latin typeface="Book Antiqua" pitchFamily="18" charset="0"/>
              </a:rPr>
              <a:t>steroids , immunosuppressant, antibiotics and contraceptive pills</a:t>
            </a:r>
          </a:p>
        </p:txBody>
      </p:sp>
    </p:spTree>
    <p:extLst>
      <p:ext uri="{BB962C8B-B14F-4D97-AF65-F5344CB8AC3E}">
        <p14:creationId xmlns:p14="http://schemas.microsoft.com/office/powerpoint/2010/main" val="2352360503"/>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fade">
                                      <p:cBhvr>
                                        <p:cTn id="7" dur="1000"/>
                                        <p:tgtEl>
                                          <p:spTgt spid="20482"/>
                                        </p:tgtEl>
                                      </p:cBhvr>
                                    </p:animEffect>
                                    <p:anim calcmode="lin" valueType="num">
                                      <p:cBhvr>
                                        <p:cTn id="8" dur="1000" fill="hold"/>
                                        <p:tgtEl>
                                          <p:spTgt spid="20482"/>
                                        </p:tgtEl>
                                        <p:attrNameLst>
                                          <p:attrName>ppt_x</p:attrName>
                                        </p:attrNameLst>
                                      </p:cBhvr>
                                      <p:tavLst>
                                        <p:tav tm="0">
                                          <p:val>
                                            <p:strVal val="#ppt_x"/>
                                          </p:val>
                                        </p:tav>
                                        <p:tav tm="100000">
                                          <p:val>
                                            <p:strVal val="#ppt_x"/>
                                          </p:val>
                                        </p:tav>
                                      </p:tavLst>
                                    </p:anim>
                                    <p:anim calcmode="lin" valueType="num">
                                      <p:cBhvr>
                                        <p:cTn id="9" dur="1000" fill="hold"/>
                                        <p:tgtEl>
                                          <p:spTgt spid="2048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1000"/>
                                        <p:tgtEl>
                                          <p:spTgt spid="3">
                                            <p:txEl>
                                              <p:pRg st="4" end="4"/>
                                            </p:txEl>
                                          </p:spTgt>
                                        </p:tgtEl>
                                      </p:cBhvr>
                                    </p:animEffect>
                                    <p:anim calcmode="lin" valueType="num">
                                      <p:cBhvr>
                                        <p:cTn id="3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1000"/>
                                        <p:tgtEl>
                                          <p:spTgt spid="3">
                                            <p:txEl>
                                              <p:pRg st="5" end="5"/>
                                            </p:txEl>
                                          </p:spTgt>
                                        </p:tgtEl>
                                      </p:cBhvr>
                                    </p:animEffect>
                                    <p:anim calcmode="lin" valueType="num">
                                      <p:cBhvr>
                                        <p:cTn id="4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5" name="Rectangle 5"/>
          <p:cNvSpPr>
            <a:spLocks noGrp="1" noChangeArrowheads="1"/>
          </p:cNvSpPr>
          <p:nvPr>
            <p:ph idx="4294967295"/>
          </p:nvPr>
        </p:nvSpPr>
        <p:spPr>
          <a:xfrm>
            <a:off x="0" y="1196975"/>
            <a:ext cx="7010400" cy="3505200"/>
          </a:xfrm>
          <a:effectLst/>
        </p:spPr>
        <p:txBody>
          <a:bodyPr>
            <a:normAutofit/>
          </a:bodyPr>
          <a:lstStyle/>
          <a:p>
            <a:pPr algn="just" rtl="0" eaLnBrk="1" hangingPunct="1">
              <a:buFont typeface="Wingdings" pitchFamily="2" charset="2"/>
              <a:buNone/>
              <a:defRPr/>
            </a:pPr>
            <a:r>
              <a:rPr lang="en-US" sz="1400" b="1" dirty="0" smtClean="0">
                <a:latin typeface="Book Antiqua" pitchFamily="18" charset="0"/>
              </a:rPr>
              <a:t>	</a:t>
            </a:r>
            <a:endParaRPr lang="en-US" sz="3400" b="1" dirty="0" smtClean="0">
              <a:latin typeface="Book Antiqua" pitchFamily="18" charset="0"/>
            </a:endParaRPr>
          </a:p>
          <a:p>
            <a:pPr algn="just" rtl="0" eaLnBrk="1" hangingPunct="1">
              <a:buFont typeface="Wingdings" pitchFamily="2" charset="2"/>
              <a:buNone/>
              <a:defRPr/>
            </a:pPr>
            <a:r>
              <a:rPr lang="en-US" sz="3400" dirty="0" smtClean="0">
                <a:solidFill>
                  <a:schemeClr val="accent2">
                    <a:lumMod val="75000"/>
                  </a:schemeClr>
                </a:solidFill>
                <a:latin typeface="Arial" pitchFamily="34" charset="0"/>
                <a:cs typeface="Arial" pitchFamily="34" charset="0"/>
              </a:rPr>
              <a:t>	</a:t>
            </a:r>
            <a:r>
              <a:rPr lang="en-US" sz="3400" dirty="0" smtClean="0">
                <a:solidFill>
                  <a:srgbClr val="FFFF00"/>
                </a:solidFill>
                <a:latin typeface="Arial" pitchFamily="34" charset="0"/>
                <a:cs typeface="Arial" pitchFamily="34" charset="0"/>
              </a:rPr>
              <a:t>Complications maybe :</a:t>
            </a:r>
          </a:p>
          <a:p>
            <a:pPr algn="just" rtl="0" eaLnBrk="1" hangingPunct="1">
              <a:buFont typeface="Wingdings" pitchFamily="2" charset="2"/>
              <a:buNone/>
              <a:defRPr/>
            </a:pPr>
            <a:endParaRPr lang="en-US" sz="1200" b="1" dirty="0" smtClean="0">
              <a:solidFill>
                <a:srgbClr val="C00000"/>
              </a:solidFill>
              <a:latin typeface="Bangle" pitchFamily="2" charset="0"/>
            </a:endParaRPr>
          </a:p>
          <a:p>
            <a:pPr algn="just" rtl="0" eaLnBrk="1" hangingPunct="1">
              <a:buFont typeface="Wingdings" pitchFamily="2" charset="2"/>
              <a:buNone/>
              <a:defRPr/>
            </a:pPr>
            <a:r>
              <a:rPr lang="en-US" sz="3400" b="1" dirty="0" smtClean="0">
                <a:solidFill>
                  <a:srgbClr val="FFFF00"/>
                </a:solidFill>
                <a:latin typeface="Book Antiqua" pitchFamily="18" charset="0"/>
              </a:rPr>
              <a:t>  </a:t>
            </a:r>
            <a:r>
              <a:rPr lang="en-US" sz="3400" b="1" dirty="0" smtClean="0">
                <a:latin typeface="Book Antiqua" pitchFamily="18" charset="0"/>
              </a:rPr>
              <a:t>I.</a:t>
            </a:r>
            <a:r>
              <a:rPr lang="en-US" sz="3600" b="1" dirty="0" smtClean="0">
                <a:latin typeface="Book Antiqua" pitchFamily="18" charset="0"/>
              </a:rPr>
              <a:t>   </a:t>
            </a:r>
            <a:r>
              <a:rPr lang="en-US" sz="3400" b="1" dirty="0" smtClean="0">
                <a:latin typeface="Book Antiqua" pitchFamily="18" charset="0"/>
              </a:rPr>
              <a:t>Due to Anesthesia</a:t>
            </a:r>
          </a:p>
          <a:p>
            <a:pPr algn="just" rtl="0" eaLnBrk="1" hangingPunct="1">
              <a:buFont typeface="Wingdings" pitchFamily="2" charset="2"/>
              <a:buNone/>
              <a:defRPr/>
            </a:pPr>
            <a:endParaRPr lang="en-US" sz="800" b="1" dirty="0" smtClean="0">
              <a:latin typeface="Book Antiqua" pitchFamily="18" charset="0"/>
            </a:endParaRPr>
          </a:p>
          <a:p>
            <a:pPr algn="just" rtl="0" eaLnBrk="1" hangingPunct="1">
              <a:buFont typeface="Wingdings" pitchFamily="2" charset="2"/>
              <a:buNone/>
              <a:defRPr/>
            </a:pPr>
            <a:r>
              <a:rPr lang="en-US" sz="3400" b="1" dirty="0" smtClean="0">
                <a:latin typeface="Book Antiqua" pitchFamily="18" charset="0"/>
              </a:rPr>
              <a:t>  II.  Due to Surgery</a:t>
            </a:r>
          </a:p>
          <a:p>
            <a:pPr algn="just" rtl="0" eaLnBrk="1" hangingPunct="1">
              <a:buFont typeface="Wingdings" pitchFamily="2" charset="2"/>
              <a:buNone/>
              <a:defRPr/>
            </a:pPr>
            <a:endParaRPr lang="en-US" sz="900" b="1" dirty="0" smtClean="0">
              <a:latin typeface="Book Antiqua" pitchFamily="18" charset="0"/>
            </a:endParaRPr>
          </a:p>
        </p:txBody>
      </p:sp>
    </p:spTree>
    <p:extLst>
      <p:ext uri="{BB962C8B-B14F-4D97-AF65-F5344CB8AC3E}">
        <p14:creationId xmlns:p14="http://schemas.microsoft.com/office/powerpoint/2010/main" val="3820367530"/>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485">
                                            <p:txEl>
                                              <p:pRg st="1" end="1"/>
                                            </p:txEl>
                                          </p:spTgt>
                                        </p:tgtEl>
                                        <p:attrNameLst>
                                          <p:attrName>style.visibility</p:attrName>
                                        </p:attrNameLst>
                                      </p:cBhvr>
                                      <p:to>
                                        <p:strVal val="visible"/>
                                      </p:to>
                                    </p:set>
                                    <p:animEffect transition="in" filter="fade">
                                      <p:cBhvr>
                                        <p:cTn id="7" dur="1000"/>
                                        <p:tgtEl>
                                          <p:spTgt spid="20485">
                                            <p:txEl>
                                              <p:pRg st="1" end="1"/>
                                            </p:txEl>
                                          </p:spTgt>
                                        </p:tgtEl>
                                      </p:cBhvr>
                                    </p:animEffect>
                                    <p:anim calcmode="lin" valueType="num">
                                      <p:cBhvr>
                                        <p:cTn id="8" dur="1000" fill="hold"/>
                                        <p:tgtEl>
                                          <p:spTgt spid="2048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0485">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0485">
                                            <p:txEl>
                                              <p:pRg st="3" end="3"/>
                                            </p:txEl>
                                          </p:spTgt>
                                        </p:tgtEl>
                                        <p:attrNameLst>
                                          <p:attrName>style.visibility</p:attrName>
                                        </p:attrNameLst>
                                      </p:cBhvr>
                                      <p:to>
                                        <p:strVal val="visible"/>
                                      </p:to>
                                    </p:set>
                                    <p:animEffect transition="in" filter="fade">
                                      <p:cBhvr>
                                        <p:cTn id="12" dur="1000"/>
                                        <p:tgtEl>
                                          <p:spTgt spid="20485">
                                            <p:txEl>
                                              <p:pRg st="3" end="3"/>
                                            </p:txEl>
                                          </p:spTgt>
                                        </p:tgtEl>
                                      </p:cBhvr>
                                    </p:animEffect>
                                    <p:anim calcmode="lin" valueType="num">
                                      <p:cBhvr>
                                        <p:cTn id="13" dur="1000" fill="hold"/>
                                        <p:tgtEl>
                                          <p:spTgt spid="20485">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20485">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485">
                                            <p:txEl>
                                              <p:pRg st="5" end="5"/>
                                            </p:txEl>
                                          </p:spTgt>
                                        </p:tgtEl>
                                        <p:attrNameLst>
                                          <p:attrName>style.visibility</p:attrName>
                                        </p:attrNameLst>
                                      </p:cBhvr>
                                      <p:to>
                                        <p:strVal val="visible"/>
                                      </p:to>
                                    </p:set>
                                    <p:animEffect transition="in" filter="fade">
                                      <p:cBhvr>
                                        <p:cTn id="17" dur="1000"/>
                                        <p:tgtEl>
                                          <p:spTgt spid="20485">
                                            <p:txEl>
                                              <p:pRg st="5" end="5"/>
                                            </p:txEl>
                                          </p:spTgt>
                                        </p:tgtEl>
                                      </p:cBhvr>
                                    </p:animEffect>
                                    <p:anim calcmode="lin" valueType="num">
                                      <p:cBhvr>
                                        <p:cTn id="18" dur="1000" fill="hold"/>
                                        <p:tgtEl>
                                          <p:spTgt spid="20485">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2048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9" name="Rectangle 5"/>
          <p:cNvSpPr>
            <a:spLocks noGrp="1" noChangeArrowheads="1"/>
          </p:cNvSpPr>
          <p:nvPr>
            <p:ph idx="4294967295"/>
          </p:nvPr>
        </p:nvSpPr>
        <p:spPr>
          <a:xfrm>
            <a:off x="0" y="152400"/>
            <a:ext cx="9067800" cy="5572125"/>
          </a:xfrm>
          <a:effectLst/>
        </p:spPr>
        <p:txBody>
          <a:bodyPr/>
          <a:lstStyle/>
          <a:p>
            <a:pPr algn="just" rtl="0" eaLnBrk="1" hangingPunct="1">
              <a:buFont typeface="Wingdings" pitchFamily="2" charset="2"/>
              <a:buNone/>
              <a:defRPr/>
            </a:pPr>
            <a:r>
              <a:rPr lang="en-US" sz="1400" b="1" dirty="0" smtClean="0">
                <a:solidFill>
                  <a:srgbClr val="FFFF99"/>
                </a:solidFill>
                <a:latin typeface="Book Antiqua" pitchFamily="18" charset="0"/>
              </a:rPr>
              <a:t>	</a:t>
            </a:r>
          </a:p>
          <a:p>
            <a:pPr algn="just" rtl="0" eaLnBrk="1" hangingPunct="1">
              <a:buFont typeface="Wingdings" pitchFamily="2" charset="2"/>
              <a:buNone/>
              <a:defRPr/>
            </a:pPr>
            <a:r>
              <a:rPr lang="en-US" sz="3400" b="1" dirty="0" err="1" smtClean="0">
                <a:solidFill>
                  <a:schemeClr val="accent3"/>
                </a:solidFill>
                <a:latin typeface="Book Antiqua" pitchFamily="18" charset="0"/>
              </a:rPr>
              <a:t>Anasthesia</a:t>
            </a:r>
            <a:r>
              <a:rPr lang="en-US" sz="3400" b="1" dirty="0" smtClean="0">
                <a:solidFill>
                  <a:schemeClr val="accent3"/>
                </a:solidFill>
                <a:latin typeface="Book Antiqua" pitchFamily="18" charset="0"/>
              </a:rPr>
              <a:t> Complications</a:t>
            </a:r>
          </a:p>
          <a:p>
            <a:pPr algn="just" rtl="0" eaLnBrk="1" hangingPunct="1">
              <a:buFont typeface="Wingdings" pitchFamily="2" charset="2"/>
              <a:buNone/>
              <a:defRPr/>
            </a:pPr>
            <a:endParaRPr lang="en-US" sz="3400" b="1" dirty="0" smtClean="0">
              <a:solidFill>
                <a:srgbClr val="FFFF99"/>
              </a:solidFill>
              <a:latin typeface="Book Antiqua" pitchFamily="18" charset="0"/>
            </a:endParaRPr>
          </a:p>
          <a:p>
            <a:pPr algn="just" rtl="0" eaLnBrk="1" hangingPunct="1">
              <a:buFont typeface="Wingdings" pitchFamily="2" charset="2"/>
              <a:buNone/>
              <a:defRPr/>
            </a:pPr>
            <a:r>
              <a:rPr lang="en-US" sz="3400" b="1" dirty="0" smtClean="0">
                <a:solidFill>
                  <a:srgbClr val="FFC000"/>
                </a:solidFill>
                <a:latin typeface="Bangle" pitchFamily="2" charset="0"/>
              </a:rPr>
              <a:t>Depend on:</a:t>
            </a:r>
          </a:p>
          <a:p>
            <a:pPr algn="just" rtl="0">
              <a:defRPr/>
            </a:pPr>
            <a:r>
              <a:rPr lang="en-US" sz="3400" b="1" dirty="0" smtClean="0">
                <a:solidFill>
                  <a:srgbClr val="FFFF00"/>
                </a:solidFill>
                <a:latin typeface="Bangle" pitchFamily="2" charset="0"/>
              </a:rPr>
              <a:t> </a:t>
            </a:r>
            <a:r>
              <a:rPr lang="en-US" sz="3400" b="1" dirty="0" smtClean="0">
                <a:latin typeface="Bangle" pitchFamily="2" charset="0"/>
              </a:rPr>
              <a:t>The mode (General, Regional &amp; Local) </a:t>
            </a:r>
          </a:p>
          <a:p>
            <a:pPr algn="just" rtl="0">
              <a:defRPr/>
            </a:pPr>
            <a:r>
              <a:rPr lang="en-US" sz="3400" b="1" dirty="0" smtClean="0">
                <a:latin typeface="Bangle" pitchFamily="2" charset="0"/>
              </a:rPr>
              <a:t>Type of anesthetic (the anesthetic agent toxicity).</a:t>
            </a:r>
          </a:p>
          <a:p>
            <a:pPr algn="just" rtl="0" eaLnBrk="1" hangingPunct="1">
              <a:buFont typeface="Wingdings" pitchFamily="2" charset="2"/>
              <a:buNone/>
              <a:defRPr/>
            </a:pPr>
            <a:endParaRPr lang="en-US" sz="900" b="1" dirty="0" smtClean="0">
              <a:solidFill>
                <a:srgbClr val="FFFF00"/>
              </a:solidFill>
              <a:latin typeface="Book Antiqua" pitchFamily="18" charset="0"/>
            </a:endParaRPr>
          </a:p>
        </p:txBody>
      </p:sp>
    </p:spTree>
    <p:extLst>
      <p:ext uri="{BB962C8B-B14F-4D97-AF65-F5344CB8AC3E}">
        <p14:creationId xmlns:p14="http://schemas.microsoft.com/office/powerpoint/2010/main" val="772648130"/>
      </p:ext>
    </p:extLst>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p:stCondLst>
                                    <p:cond delay="0"/>
                                  </p:stCondLst>
                                  <p:childTnLst>
                                    <p:set>
                                      <p:cBhvr>
                                        <p:cTn id="6" dur="1" fill="hold">
                                          <p:stCondLst>
                                            <p:cond delay="0"/>
                                          </p:stCondLst>
                                        </p:cTn>
                                        <p:tgtEl>
                                          <p:spTgt spid="21509">
                                            <p:txEl>
                                              <p:pRg st="0" end="0"/>
                                            </p:txEl>
                                          </p:spTgt>
                                        </p:tgtEl>
                                        <p:attrNameLst>
                                          <p:attrName>style.visibility</p:attrName>
                                        </p:attrNameLst>
                                      </p:cBhvr>
                                      <p:to>
                                        <p:strVal val="visible"/>
                                      </p:to>
                                    </p:set>
                                    <p:anim calcmode="lin" valueType="num">
                                      <p:cBhvr additive="base">
                                        <p:cTn id="7" dur="1000" fill="hold"/>
                                        <p:tgtEl>
                                          <p:spTgt spid="21509">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21509">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7" presetClass="entr" presetSubtype="4" fill="hold" grpId="0" nodeType="afterEffect">
                                  <p:stCondLst>
                                    <p:cond delay="0"/>
                                  </p:stCondLst>
                                  <p:childTnLst>
                                    <p:set>
                                      <p:cBhvr>
                                        <p:cTn id="11" dur="1" fill="hold">
                                          <p:stCondLst>
                                            <p:cond delay="0"/>
                                          </p:stCondLst>
                                        </p:cTn>
                                        <p:tgtEl>
                                          <p:spTgt spid="21509">
                                            <p:txEl>
                                              <p:pRg st="1" end="1"/>
                                            </p:txEl>
                                          </p:spTgt>
                                        </p:tgtEl>
                                        <p:attrNameLst>
                                          <p:attrName>style.visibility</p:attrName>
                                        </p:attrNameLst>
                                      </p:cBhvr>
                                      <p:to>
                                        <p:strVal val="visible"/>
                                      </p:to>
                                    </p:set>
                                    <p:anim calcmode="lin" valueType="num">
                                      <p:cBhvr additive="base">
                                        <p:cTn id="12" dur="1000" fill="hold"/>
                                        <p:tgtEl>
                                          <p:spTgt spid="21509">
                                            <p:txEl>
                                              <p:pRg st="1" end="1"/>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21509">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7" presetClass="entr" presetSubtype="4" fill="hold" grpId="0" nodeType="afterEffect">
                                  <p:stCondLst>
                                    <p:cond delay="0"/>
                                  </p:stCondLst>
                                  <p:childTnLst>
                                    <p:set>
                                      <p:cBhvr>
                                        <p:cTn id="16" dur="1" fill="hold">
                                          <p:stCondLst>
                                            <p:cond delay="0"/>
                                          </p:stCondLst>
                                        </p:cTn>
                                        <p:tgtEl>
                                          <p:spTgt spid="21509">
                                            <p:txEl>
                                              <p:pRg st="3" end="3"/>
                                            </p:txEl>
                                          </p:spTgt>
                                        </p:tgtEl>
                                        <p:attrNameLst>
                                          <p:attrName>style.visibility</p:attrName>
                                        </p:attrNameLst>
                                      </p:cBhvr>
                                      <p:to>
                                        <p:strVal val="visible"/>
                                      </p:to>
                                    </p:set>
                                    <p:anim calcmode="lin" valueType="num">
                                      <p:cBhvr additive="base">
                                        <p:cTn id="17" dur="1000" fill="hold"/>
                                        <p:tgtEl>
                                          <p:spTgt spid="21509">
                                            <p:txEl>
                                              <p:pRg st="3" end="3"/>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21509">
                                            <p:txEl>
                                              <p:pRg st="3" end="3"/>
                                            </p:txEl>
                                          </p:spTgt>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7" presetClass="entr" presetSubtype="4" fill="hold" grpId="0" nodeType="afterEffect">
                                  <p:stCondLst>
                                    <p:cond delay="0"/>
                                  </p:stCondLst>
                                  <p:childTnLst>
                                    <p:set>
                                      <p:cBhvr>
                                        <p:cTn id="21" dur="1" fill="hold">
                                          <p:stCondLst>
                                            <p:cond delay="0"/>
                                          </p:stCondLst>
                                        </p:cTn>
                                        <p:tgtEl>
                                          <p:spTgt spid="21509">
                                            <p:txEl>
                                              <p:pRg st="4" end="4"/>
                                            </p:txEl>
                                          </p:spTgt>
                                        </p:tgtEl>
                                        <p:attrNameLst>
                                          <p:attrName>style.visibility</p:attrName>
                                        </p:attrNameLst>
                                      </p:cBhvr>
                                      <p:to>
                                        <p:strVal val="visible"/>
                                      </p:to>
                                    </p:set>
                                    <p:anim calcmode="lin" valueType="num">
                                      <p:cBhvr additive="base">
                                        <p:cTn id="22" dur="1000" fill="hold"/>
                                        <p:tgtEl>
                                          <p:spTgt spid="21509">
                                            <p:txEl>
                                              <p:pRg st="4" end="4"/>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21509">
                                            <p:txEl>
                                              <p:pRg st="4" end="4"/>
                                            </p:txEl>
                                          </p:spTgt>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7" presetClass="entr" presetSubtype="4" fill="hold" grpId="0" nodeType="afterEffect">
                                  <p:stCondLst>
                                    <p:cond delay="0"/>
                                  </p:stCondLst>
                                  <p:childTnLst>
                                    <p:set>
                                      <p:cBhvr>
                                        <p:cTn id="26" dur="1" fill="hold">
                                          <p:stCondLst>
                                            <p:cond delay="0"/>
                                          </p:stCondLst>
                                        </p:cTn>
                                        <p:tgtEl>
                                          <p:spTgt spid="21509">
                                            <p:txEl>
                                              <p:pRg st="5" end="5"/>
                                            </p:txEl>
                                          </p:spTgt>
                                        </p:tgtEl>
                                        <p:attrNameLst>
                                          <p:attrName>style.visibility</p:attrName>
                                        </p:attrNameLst>
                                      </p:cBhvr>
                                      <p:to>
                                        <p:strVal val="visible"/>
                                      </p:to>
                                    </p:set>
                                    <p:anim calcmode="lin" valueType="num">
                                      <p:cBhvr additive="base">
                                        <p:cTn id="27" dur="1000" fill="hold"/>
                                        <p:tgtEl>
                                          <p:spTgt spid="21509">
                                            <p:txEl>
                                              <p:pRg st="5" end="5"/>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2150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9"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2094</TotalTime>
  <Words>2344</Words>
  <Application>Microsoft Office PowerPoint</Application>
  <PresentationFormat>On-screen Show (4:3)</PresentationFormat>
  <Paragraphs>519</Paragraphs>
  <Slides>49</Slides>
  <Notes>11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49</vt:i4>
      </vt:variant>
    </vt:vector>
  </HeadingPairs>
  <TitlesOfParts>
    <vt:vector size="64" baseType="lpstr">
      <vt:lpstr>MS PGothic</vt:lpstr>
      <vt:lpstr>Arial</vt:lpstr>
      <vt:lpstr>Arial Narrow</vt:lpstr>
      <vt:lpstr>Arial Rounded MT Bold</vt:lpstr>
      <vt:lpstr>Bangle</vt:lpstr>
      <vt:lpstr>Book Antiqua</vt:lpstr>
      <vt:lpstr>Calibri</vt:lpstr>
      <vt:lpstr>Century Gothic</vt:lpstr>
      <vt:lpstr>Tahoma</vt:lpstr>
      <vt:lpstr>Times New Roman</vt:lpstr>
      <vt:lpstr>Verdana</vt:lpstr>
      <vt:lpstr>Wingdings</vt:lpstr>
      <vt:lpstr>Wingdings 2</vt:lpstr>
      <vt:lpstr>Wingdings 3</vt:lpstr>
      <vt:lpstr>Verve</vt:lpstr>
      <vt:lpstr>PowerPoint Presentation</vt:lpstr>
      <vt:lpstr>Check list for 1st postoperative assessment </vt:lpstr>
      <vt:lpstr>Check list for 1st postoperative assessment </vt:lpstr>
      <vt:lpstr>Check list for 1st postoperative assessment </vt:lpstr>
      <vt:lpstr>Check list for 1st postoperative assessment </vt:lpstr>
      <vt:lpstr>  Post-op Surgical Complications</vt:lpstr>
      <vt:lpstr>General risk factors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Hemorrhage </vt:lpstr>
      <vt:lpstr>PowerPoint Presentation</vt:lpstr>
      <vt:lpstr>Wound Complications</vt:lpstr>
      <vt:lpstr>Wound Complications</vt:lpstr>
      <vt:lpstr>PowerPoint Presentation</vt:lpstr>
      <vt:lpstr>PowerPoint Presentation</vt:lpstr>
      <vt:lpstr>PowerPoint Presentation</vt:lpstr>
      <vt:lpstr>Hypothermia</vt:lpstr>
      <vt:lpstr>Forced Air Warming</vt:lpstr>
      <vt:lpstr>Postoperative Fever</vt:lpstr>
      <vt:lpstr>PowerPoint Presentation</vt:lpstr>
      <vt:lpstr>PowerPoint Presentation</vt:lpstr>
      <vt:lpstr>Cardiovascular Complications</vt:lpstr>
      <vt:lpstr>MI</vt:lpstr>
      <vt:lpstr>Arrhythmia</vt:lpstr>
      <vt:lpstr>DVT</vt:lpstr>
      <vt:lpstr>Pulmonary Embolism</vt:lpstr>
      <vt:lpstr>Respiratory Complications</vt:lpstr>
      <vt:lpstr>PowerPoint Presentation</vt:lpstr>
      <vt:lpstr>Aspiration Pneumonia</vt:lpstr>
      <vt:lpstr>Post-OP Pneumonia</vt:lpstr>
      <vt:lpstr>Pneumothorax</vt:lpstr>
      <vt:lpstr>Cerebral complications</vt:lpstr>
      <vt:lpstr>Urinary Complications </vt:lpstr>
      <vt:lpstr>UTI</vt:lpstr>
      <vt:lpstr>GI Complications</vt:lpstr>
      <vt:lpstr>PowerPoint Presentation</vt:lpstr>
      <vt:lpstr>Pseudomembranous Colitis</vt:lpstr>
      <vt:lpstr>Enterocutaneous Fistula</vt:lpstr>
      <vt:lpstr>Enterocutaneous Fistula</vt:lpstr>
      <vt:lpstr>PowerPoint Presentation</vt:lpstr>
      <vt:lpstr>PowerPoint Presentation</vt:lpstr>
      <vt:lpstr>PowerPoint Presentation</vt:lpstr>
    </vt:vector>
  </TitlesOfParts>
  <Company>Zaharan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Pure</dc:creator>
  <cp:lastModifiedBy>SARA</cp:lastModifiedBy>
  <cp:revision>441</cp:revision>
  <dcterms:created xsi:type="dcterms:W3CDTF">2003-08-28T05:31:34Z</dcterms:created>
  <dcterms:modified xsi:type="dcterms:W3CDTF">2020-06-20T09:54:13Z</dcterms:modified>
</cp:coreProperties>
</file>