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66751" autoAdjust="0"/>
  </p:normalViewPr>
  <p:slideViewPr>
    <p:cSldViewPr snapToGrid="0">
      <p:cViewPr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7A4D57-6B97-4F05-BBB5-EE9FF321ACF0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996450-60BA-43EA-B204-5DB0F69739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895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b="1" dirty="0"/>
              <a:t>✅ </a:t>
            </a:r>
            <a:r>
              <a:rPr lang="ar-SA" b="1" dirty="0"/>
              <a:t>العنوان المنطقي (</a:t>
            </a:r>
            <a:r>
              <a:rPr lang="en-US" b="1" dirty="0"/>
              <a:t>Logical Address)</a:t>
            </a:r>
          </a:p>
          <a:p>
            <a:pPr algn="r" rtl="1"/>
            <a:r>
              <a:rPr lang="ar-SA" dirty="0"/>
              <a:t>هذا العنوان يتولّد من </a:t>
            </a:r>
            <a:r>
              <a:rPr lang="ar-SA" b="1" dirty="0"/>
              <a:t>وحدة المعالجة المركزية (</a:t>
            </a:r>
            <a:r>
              <a:rPr lang="en-US" b="1" dirty="0"/>
              <a:t>CPU)</a:t>
            </a:r>
            <a:r>
              <a:rPr lang="en-US" dirty="0"/>
              <a:t> </a:t>
            </a:r>
            <a:r>
              <a:rPr lang="ar-SA" dirty="0"/>
              <a:t>وقت ما البرنامج يكون يخدم.</a:t>
            </a:r>
            <a:br>
              <a:rPr lang="ar-SA" dirty="0"/>
            </a:br>
            <a:r>
              <a:rPr lang="ar-SA" dirty="0"/>
              <a:t>يعني مثلاً، البرنامج يقول: "أنا نبي نقرأ من العنوان 5".</a:t>
            </a:r>
            <a:br>
              <a:rPr lang="ar-SA" dirty="0"/>
            </a:br>
            <a:r>
              <a:rPr lang="ar-SA" dirty="0"/>
              <a:t>لكن هذا </a:t>
            </a:r>
            <a:r>
              <a:rPr lang="ar-SA" b="1" dirty="0"/>
              <a:t>مش هو العنوان الحقيقي في </a:t>
            </a:r>
            <a:r>
              <a:rPr lang="en-US" b="1" dirty="0"/>
              <a:t>RAM</a:t>
            </a:r>
            <a:r>
              <a:rPr lang="en-US" dirty="0"/>
              <a:t>، </a:t>
            </a:r>
            <a:r>
              <a:rPr lang="ar-SA" dirty="0"/>
              <a:t>هذا مجرد عنوان </a:t>
            </a:r>
            <a:r>
              <a:rPr lang="ar-SA" b="1" dirty="0"/>
              <a:t>افتراضي</a:t>
            </a:r>
            <a:r>
              <a:rPr lang="ar-SA" dirty="0"/>
              <a:t>.</a:t>
            </a:r>
            <a:endParaRPr lang="en-US" dirty="0"/>
          </a:p>
          <a:p>
            <a:pPr algn="r" rtl="1"/>
            <a:endParaRPr lang="en-US" dirty="0"/>
          </a:p>
          <a:p>
            <a:pPr algn="r" rtl="1"/>
            <a:endParaRPr lang="ar-SA" dirty="0"/>
          </a:p>
          <a:p>
            <a:pPr algn="r" rtl="1"/>
            <a:r>
              <a:rPr lang="en-US" b="1" dirty="0"/>
              <a:t>✅ </a:t>
            </a:r>
            <a:r>
              <a:rPr lang="ar-SA" b="1" dirty="0"/>
              <a:t>العنوان الفيزيائي (</a:t>
            </a:r>
            <a:r>
              <a:rPr lang="en-US" b="1" dirty="0"/>
              <a:t>Physical Address)</a:t>
            </a:r>
          </a:p>
          <a:p>
            <a:pPr algn="r" rtl="1"/>
            <a:r>
              <a:rPr lang="ar-SA" dirty="0"/>
              <a:t>هذا هو </a:t>
            </a:r>
            <a:r>
              <a:rPr lang="ar-SA" b="1" dirty="0"/>
              <a:t>العنوان الحقيقي</a:t>
            </a:r>
            <a:r>
              <a:rPr lang="ar-SA" dirty="0"/>
              <a:t> الموجود في </a:t>
            </a:r>
            <a:r>
              <a:rPr lang="en-US" b="1" dirty="0"/>
              <a:t>RAM</a:t>
            </a:r>
            <a:r>
              <a:rPr lang="en-US" dirty="0"/>
              <a:t>، </a:t>
            </a:r>
            <a:r>
              <a:rPr lang="ar-SA" dirty="0"/>
              <a:t>وين فعلاً مخزنة البيانات.</a:t>
            </a:r>
            <a:br>
              <a:rPr lang="ar-SA" dirty="0"/>
            </a:br>
            <a:r>
              <a:rPr lang="ar-SA" dirty="0"/>
              <a:t>يعني العنوان اللي البرنامج </a:t>
            </a:r>
            <a:r>
              <a:rPr lang="ar-SA" dirty="0" err="1"/>
              <a:t>يبيه</a:t>
            </a:r>
            <a:r>
              <a:rPr lang="ar-SA" dirty="0"/>
              <a:t> – مثلاً 5 – ممكن يكون في الحقيقة </a:t>
            </a:r>
            <a:r>
              <a:rPr lang="ar-SA" b="1" dirty="0"/>
              <a:t>105</a:t>
            </a:r>
            <a:r>
              <a:rPr lang="ar-SA" dirty="0"/>
              <a:t> في الذاكرة.</a:t>
            </a:r>
            <a:endParaRPr lang="en-US" dirty="0"/>
          </a:p>
          <a:p>
            <a:pPr algn="r" rtl="1"/>
            <a:endParaRPr lang="ar-SA" dirty="0"/>
          </a:p>
          <a:p>
            <a:pPr algn="r" rtl="1"/>
            <a:r>
              <a:rPr lang="en-US" b="1" dirty="0"/>
              <a:t>💡 </a:t>
            </a:r>
            <a:r>
              <a:rPr lang="ar-SA" b="1" dirty="0"/>
              <a:t>طيب </a:t>
            </a:r>
            <a:r>
              <a:rPr lang="ar-SA" b="1" dirty="0" err="1"/>
              <a:t>شنو</a:t>
            </a:r>
            <a:r>
              <a:rPr lang="ar-SA" b="1" dirty="0"/>
              <a:t> اللي يصير بيناتهم؟</a:t>
            </a:r>
          </a:p>
          <a:p>
            <a:pPr algn="r" rtl="1"/>
            <a:r>
              <a:rPr lang="ar-SA" dirty="0"/>
              <a:t>هني تدخل وحدة اسمها </a:t>
            </a:r>
            <a:r>
              <a:rPr lang="en-US" b="1" dirty="0"/>
              <a:t>MMU (Memory Management Unit)</a:t>
            </a:r>
            <a:br>
              <a:rPr lang="en-US" dirty="0"/>
            </a:br>
            <a:r>
              <a:rPr lang="ar-SA" dirty="0"/>
              <a:t>هي المسؤولة على ترجمة العنوان المنطقي إلى عنوان فيزيائي.</a:t>
            </a:r>
          </a:p>
          <a:p>
            <a:pPr algn="r" rtl="1"/>
            <a:r>
              <a:rPr lang="ar-SA" dirty="0"/>
              <a:t>يعني لما البرنامج يطلب العنوان 5: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en-US" dirty="0"/>
              <a:t>CPU </a:t>
            </a:r>
            <a:r>
              <a:rPr lang="ar-SA" dirty="0"/>
              <a:t>يعطي العنوان لـ </a:t>
            </a:r>
            <a:r>
              <a:rPr lang="en-US" dirty="0"/>
              <a:t>MMU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en-US" dirty="0"/>
              <a:t>MMU </a:t>
            </a:r>
            <a:r>
              <a:rPr lang="ar-SA" dirty="0"/>
              <a:t>تشوف في جدول خاص (</a:t>
            </a:r>
            <a:r>
              <a:rPr lang="en-US" dirty="0"/>
              <a:t>Page Table)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تترجمه وتقول: "العنوان 5 هذا = 105 في الذاكرة"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وتروح تجيب البيانات من 105</a:t>
            </a:r>
          </a:p>
          <a:p>
            <a:pPr algn="r" rtl="1"/>
            <a:endParaRPr lang="en-US" b="1" dirty="0"/>
          </a:p>
          <a:p>
            <a:pPr algn="r" rtl="1"/>
            <a:r>
              <a:rPr lang="en-US" b="1" dirty="0"/>
              <a:t>🔐 </a:t>
            </a:r>
            <a:r>
              <a:rPr lang="ar-SA" b="1" dirty="0" err="1"/>
              <a:t>علاش</a:t>
            </a:r>
            <a:r>
              <a:rPr lang="ar-SA" b="1" dirty="0"/>
              <a:t> النظام هذا مهم؟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أول حاجة: </a:t>
            </a:r>
            <a:r>
              <a:rPr lang="ar-SA" b="1" dirty="0"/>
              <a:t>يحمي البرامج من بعض</a:t>
            </a:r>
            <a:r>
              <a:rPr lang="ar-SA" dirty="0"/>
              <a:t>، يعني برنامج ما </a:t>
            </a:r>
            <a:r>
              <a:rPr lang="ar-SA" dirty="0" err="1"/>
              <a:t>يقدرش</a:t>
            </a:r>
            <a:r>
              <a:rPr lang="ar-SA" dirty="0"/>
              <a:t> يخش على بيانات برنامج ثاني.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ثاني حاجة: </a:t>
            </a:r>
            <a:r>
              <a:rPr lang="ar-SA" b="1" dirty="0"/>
              <a:t>يسهّل على النظام يتحكم في الذاكرة</a:t>
            </a:r>
            <a:r>
              <a:rPr lang="ar-SA" dirty="0"/>
              <a:t>.</a:t>
            </a:r>
          </a:p>
          <a:p>
            <a:pPr lvl="6" algn="r" rtl="1">
              <a:buFont typeface="Arial" panose="020B0604020202020204" pitchFamily="34" charset="0"/>
              <a:buChar char="•"/>
            </a:pPr>
            <a:r>
              <a:rPr lang="ar-SA" dirty="0"/>
              <a:t>وثالث حاجة: </a:t>
            </a:r>
            <a:r>
              <a:rPr lang="ar-SA" b="1" dirty="0"/>
              <a:t>يخلي كل برنامج يشوف كأنه عنده الذاكرة بروحه</a:t>
            </a:r>
            <a:r>
              <a:rPr lang="ar-SA" dirty="0"/>
              <a:t>، حتى لو في الحقيقة كلهم </a:t>
            </a:r>
            <a:r>
              <a:rPr lang="ar-SA" dirty="0" err="1"/>
              <a:t>يشاركو</a:t>
            </a:r>
            <a:r>
              <a:rPr lang="ar-SA" dirty="0"/>
              <a:t> فيها.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996450-60BA-43EA-B204-5DB0F697396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670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SA" dirty="0"/>
              <a:t>لما البرنامج </a:t>
            </a:r>
            <a:r>
              <a:rPr lang="ar-SA" dirty="0" err="1"/>
              <a:t>يبي</a:t>
            </a:r>
            <a:r>
              <a:rPr lang="ar-SA" dirty="0"/>
              <a:t> يخصص مكان في الذاكرة، فيه كذا طريقة: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en-US" b="1" dirty="0"/>
              <a:t>First Fit:</a:t>
            </a:r>
            <a:r>
              <a:rPr lang="en-US" dirty="0"/>
              <a:t> </a:t>
            </a:r>
            <a:r>
              <a:rPr lang="ar-SA" dirty="0" err="1"/>
              <a:t>ياخذ</a:t>
            </a:r>
            <a:r>
              <a:rPr lang="ar-SA" dirty="0"/>
              <a:t> أول مكان فاضي يلقاه يكفي للحجم المطلوب.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en-US" b="1" dirty="0"/>
              <a:t>Best Fit:</a:t>
            </a:r>
            <a:r>
              <a:rPr lang="en-US" dirty="0"/>
              <a:t> </a:t>
            </a:r>
            <a:r>
              <a:rPr lang="ar-SA" dirty="0"/>
              <a:t>يدور على أصغر مكان فاضي ممكن يركب فيه بالضبط، عشان ما </a:t>
            </a:r>
            <a:r>
              <a:rPr lang="ar-SA" dirty="0" err="1"/>
              <a:t>يضيعش</a:t>
            </a:r>
            <a:r>
              <a:rPr lang="ar-SA" dirty="0"/>
              <a:t> مساحة واجدة.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en-US" b="1" dirty="0"/>
              <a:t>Worst Fit:</a:t>
            </a:r>
            <a:r>
              <a:rPr lang="en-US" dirty="0"/>
              <a:t> </a:t>
            </a:r>
            <a:r>
              <a:rPr lang="ar-SA" dirty="0"/>
              <a:t>يدور على أكبر مكان فاضي، يمكن يفكر إنه يخلي أكبر بواقي للطلبات </a:t>
            </a:r>
            <a:r>
              <a:rPr lang="ar-SA" dirty="0" err="1"/>
              <a:t>الجاية</a:t>
            </a:r>
            <a:r>
              <a:rPr lang="en-US" dirty="0"/>
              <a:t>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SA" dirty="0"/>
          </a:p>
          <a:p>
            <a:pPr algn="r" rtl="1"/>
            <a:r>
              <a:rPr lang="ar-SA" dirty="0"/>
              <a:t>وأثبتت التجارب إن </a:t>
            </a:r>
            <a:r>
              <a:rPr lang="en-US" dirty="0"/>
              <a:t>First </a:t>
            </a:r>
            <a:r>
              <a:rPr lang="ar-SA" dirty="0"/>
              <a:t>و </a:t>
            </a:r>
            <a:r>
              <a:rPr lang="en-US" dirty="0"/>
              <a:t>Best </a:t>
            </a:r>
            <a:r>
              <a:rPr lang="ar-SA" dirty="0"/>
              <a:t>أحسن من </a:t>
            </a:r>
            <a:r>
              <a:rPr lang="en-US" dirty="0"/>
              <a:t>Worst </a:t>
            </a:r>
            <a:r>
              <a:rPr lang="ar-SA" dirty="0"/>
              <a:t>في الأداء.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996450-60BA-43EA-B204-5DB0F697396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497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dirty="0"/>
          </a:p>
          <a:p>
            <a:endParaRPr lang="ar-SA" b="1" dirty="0"/>
          </a:p>
          <a:p>
            <a:pPr algn="r" rtl="1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 fragmentation </a:t>
            </a:r>
            <a:r>
              <a:rPr lang="ar-SA" dirty="0"/>
              <a:t>هي حالة تصير لما تتقسم الذاكرة إلى قطع صغيرة وغير متجاورة، بحيث حتى لو كانت المساحة الكلية كافية، ما </a:t>
            </a:r>
            <a:r>
              <a:rPr lang="ar-SA" dirty="0" err="1"/>
              <a:t>تقدرش</a:t>
            </a:r>
            <a:r>
              <a:rPr lang="ar-SA" dirty="0"/>
              <a:t> تستخدمها لتخزين برنامج أو بيانات كبيرة لأنها مش متصلة.</a:t>
            </a:r>
            <a:endParaRPr lang="ar-LY" b="1" dirty="0"/>
          </a:p>
          <a:p>
            <a:pPr algn="r" rtl="1"/>
            <a:endParaRPr lang="ar-LY" b="1" dirty="0"/>
          </a:p>
          <a:p>
            <a:pPr algn="r" rtl="1"/>
            <a:r>
              <a:rPr lang="en-US" b="1" dirty="0"/>
              <a:t>1. </a:t>
            </a:r>
            <a:r>
              <a:rPr lang="ar-SA" b="1" dirty="0"/>
              <a:t>التجزئة الخارجية (</a:t>
            </a:r>
            <a:r>
              <a:rPr lang="en-US" b="1" dirty="0"/>
              <a:t>External Fragmentation)</a:t>
            </a:r>
            <a:endParaRPr lang="ar-LY" b="1" dirty="0"/>
          </a:p>
          <a:p>
            <a:pPr algn="r" rtl="1"/>
            <a:endParaRPr lang="en-US" b="1" dirty="0"/>
          </a:p>
          <a:p>
            <a:pPr algn="r" rtl="1"/>
            <a:r>
              <a:rPr lang="en-US" b="1" dirty="0"/>
              <a:t>✅ </a:t>
            </a:r>
            <a:r>
              <a:rPr lang="ar-SA" b="1" dirty="0"/>
              <a:t>كيف تصير؟</a:t>
            </a:r>
          </a:p>
          <a:p>
            <a:pPr algn="r" rtl="1"/>
            <a:r>
              <a:rPr lang="ar-SA" dirty="0"/>
              <a:t>لما البرامج (</a:t>
            </a:r>
            <a:r>
              <a:rPr lang="en-US" dirty="0"/>
              <a:t>processes) </a:t>
            </a:r>
            <a:r>
              <a:rPr lang="ar-SA" dirty="0"/>
              <a:t>تدخل وتخرج من الذاكرة، كل ما وحدة تطلع، تخلي فراغ.</a:t>
            </a:r>
            <a:br>
              <a:rPr lang="ar-SA" dirty="0"/>
            </a:br>
            <a:r>
              <a:rPr lang="ar-SA" dirty="0" err="1"/>
              <a:t>هالفراغات</a:t>
            </a:r>
            <a:r>
              <a:rPr lang="ar-SA" dirty="0"/>
              <a:t> مرات تكون صغيرة أو موزعة في أماكن مختلفة، ومش متصلة مع بعض.</a:t>
            </a:r>
          </a:p>
          <a:p>
            <a:pPr algn="r" rtl="1"/>
            <a:r>
              <a:rPr lang="en-US" b="1" dirty="0"/>
              <a:t>💡 </a:t>
            </a:r>
            <a:r>
              <a:rPr lang="ar-SA" b="1" dirty="0"/>
              <a:t>مثال:</a:t>
            </a:r>
          </a:p>
          <a:p>
            <a:pPr algn="r" rtl="1"/>
            <a:r>
              <a:rPr lang="ar-SA" dirty="0"/>
              <a:t>تخيل معاك 1000 بايت ذاكرة، وعندك فيها: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برنامج </a:t>
            </a:r>
            <a:r>
              <a:rPr lang="en-US" dirty="0"/>
              <a:t>A </a:t>
            </a:r>
            <a:r>
              <a:rPr lang="ar-SA" dirty="0"/>
              <a:t>يشغل 200 بايت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فراغ 50 بايت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برنامج </a:t>
            </a:r>
            <a:r>
              <a:rPr lang="en-US" dirty="0"/>
              <a:t>B </a:t>
            </a:r>
            <a:r>
              <a:rPr lang="ar-SA" dirty="0"/>
              <a:t>يشغل 300 بايت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فراغ 150 بايت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برنامج </a:t>
            </a:r>
            <a:r>
              <a:rPr lang="en-US" dirty="0"/>
              <a:t>C </a:t>
            </a:r>
            <a:r>
              <a:rPr lang="ar-SA" dirty="0"/>
              <a:t>يشغل 200 بايت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فراغ 100 بايت</a:t>
            </a:r>
          </a:p>
          <a:p>
            <a:pPr algn="r" rtl="1"/>
            <a:r>
              <a:rPr lang="ar-SA" dirty="0"/>
              <a:t>لو </a:t>
            </a:r>
            <a:r>
              <a:rPr lang="ar-SA" dirty="0" err="1"/>
              <a:t>جا</a:t>
            </a:r>
            <a:r>
              <a:rPr lang="ar-SA" dirty="0"/>
              <a:t> برنامج جديد </a:t>
            </a:r>
            <a:r>
              <a:rPr lang="ar-SA" dirty="0" err="1"/>
              <a:t>يبي</a:t>
            </a:r>
            <a:r>
              <a:rPr lang="ar-SA" dirty="0"/>
              <a:t> 250 بايت، عندك في المجمل 300 بايت فاضية، لكن كلها </a:t>
            </a:r>
            <a:r>
              <a:rPr lang="ar-SA" b="1" dirty="0"/>
              <a:t>متقطعة</a:t>
            </a:r>
            <a:r>
              <a:rPr lang="ar-SA" dirty="0"/>
              <a:t> → ما </a:t>
            </a:r>
            <a:r>
              <a:rPr lang="ar-SA" dirty="0" err="1"/>
              <a:t>تقدرش</a:t>
            </a:r>
            <a:r>
              <a:rPr lang="ar-SA" dirty="0"/>
              <a:t> تركب البرنامج.</a:t>
            </a:r>
          </a:p>
          <a:p>
            <a:pPr algn="r" rtl="1"/>
            <a:r>
              <a:rPr lang="en-US" dirty="0"/>
              <a:t>🔁 </a:t>
            </a:r>
            <a:r>
              <a:rPr lang="ar-SA" dirty="0"/>
              <a:t>هذا هو </a:t>
            </a:r>
            <a:r>
              <a:rPr lang="en-US" b="1" dirty="0"/>
              <a:t>external fragmentation</a:t>
            </a:r>
            <a:r>
              <a:rPr lang="en-US" dirty="0"/>
              <a:t>: </a:t>
            </a:r>
            <a:r>
              <a:rPr lang="ar-SA" dirty="0"/>
              <a:t>عندك ذاكرة فاضية، لكن مش متصلة.</a:t>
            </a:r>
          </a:p>
          <a:p>
            <a:pPr algn="r" rtl="1"/>
            <a:r>
              <a:rPr lang="en-US" b="1" dirty="0"/>
              <a:t>🧠 </a:t>
            </a:r>
            <a:r>
              <a:rPr lang="ar-SA" b="1" dirty="0"/>
              <a:t>الحلول: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فيه تقنية اسمها </a:t>
            </a:r>
            <a:r>
              <a:rPr lang="en-US" b="1" dirty="0"/>
              <a:t>Compaction (</a:t>
            </a:r>
            <a:r>
              <a:rPr lang="ar-SA" b="1" dirty="0"/>
              <a:t>ضغط الذاكرة)</a:t>
            </a:r>
            <a:r>
              <a:rPr lang="ar-SA" dirty="0"/>
              <a:t>: تجمع كل البرامج مع بعض، وتخلي الفراغات في جهة وحدة.</a:t>
            </a:r>
          </a:p>
          <a:p>
            <a:pPr algn="r" rtl="1"/>
            <a:r>
              <a:rPr lang="en-US" b="1" dirty="0"/>
              <a:t>🧩 2. </a:t>
            </a:r>
            <a:r>
              <a:rPr lang="ar-SA" b="1" dirty="0"/>
              <a:t>قاعدة 50% (50-</a:t>
            </a:r>
            <a:r>
              <a:rPr lang="en-US" b="1" dirty="0"/>
              <a:t>percent rule)</a:t>
            </a:r>
          </a:p>
          <a:p>
            <a:pPr algn="r" rtl="1"/>
            <a:r>
              <a:rPr lang="en-US" b="1" dirty="0"/>
              <a:t>💡 </a:t>
            </a:r>
            <a:r>
              <a:rPr lang="ar-SA" b="1" dirty="0"/>
              <a:t>معناها:</a:t>
            </a:r>
          </a:p>
          <a:p>
            <a:pPr algn="r" rtl="1"/>
            <a:r>
              <a:rPr lang="ar-SA" dirty="0"/>
              <a:t>لو عندك </a:t>
            </a:r>
            <a:r>
              <a:rPr lang="en-US" dirty="0"/>
              <a:t>N </a:t>
            </a:r>
            <a:r>
              <a:rPr lang="ar-SA" dirty="0"/>
              <a:t>بلوك مستخدمة، </a:t>
            </a:r>
            <a:r>
              <a:rPr lang="ar-SA" b="1" dirty="0"/>
              <a:t>نصف عددهم تقريبًا من البلوكات </a:t>
            </a:r>
            <a:r>
              <a:rPr lang="ar-SA" b="1" dirty="0" err="1"/>
              <a:t>حيضيع</a:t>
            </a:r>
            <a:r>
              <a:rPr lang="ar-SA" b="1" dirty="0"/>
              <a:t> بسبب </a:t>
            </a:r>
            <a:r>
              <a:rPr lang="en-US" b="1" dirty="0"/>
              <a:t>external fragmentation</a:t>
            </a:r>
            <a:r>
              <a:rPr lang="en-US" dirty="0"/>
              <a:t>.</a:t>
            </a:r>
          </a:p>
          <a:p>
            <a:pPr algn="r" rtl="1"/>
            <a:r>
              <a:rPr lang="en-US" dirty="0"/>
              <a:t>📌 </a:t>
            </a:r>
            <a:r>
              <a:rPr lang="ar-SA" dirty="0"/>
              <a:t>يعني: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لو عندك 100 برنامج في الذاكرة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توقع إنه فيه 50 فراغ </a:t>
            </a:r>
            <a:r>
              <a:rPr lang="ar-SA" dirty="0" err="1"/>
              <a:t>ضايع</a:t>
            </a:r>
            <a:r>
              <a:rPr lang="ar-SA" dirty="0"/>
              <a:t> مش نقدر نستفيد منه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والنتيجة؟ حوالي </a:t>
            </a:r>
            <a:r>
              <a:rPr lang="ar-SA" b="1" dirty="0"/>
              <a:t>ثلث الذاكرة يضيع</a:t>
            </a:r>
            <a:r>
              <a:rPr lang="ar-SA" dirty="0"/>
              <a:t> بدون فائدة!</a:t>
            </a:r>
          </a:p>
          <a:p>
            <a:pPr algn="r" rtl="1"/>
            <a:r>
              <a:rPr lang="en-US" b="1" dirty="0"/>
              <a:t>🧩 3. </a:t>
            </a:r>
            <a:r>
              <a:rPr lang="ar-SA" b="1" dirty="0"/>
              <a:t>التجزئة الداخلية (</a:t>
            </a:r>
            <a:r>
              <a:rPr lang="en-US" b="1" dirty="0"/>
              <a:t>Internal Fragmentation)</a:t>
            </a:r>
          </a:p>
          <a:p>
            <a:pPr algn="r" rtl="1"/>
            <a:r>
              <a:rPr lang="en-US" b="1" dirty="0"/>
              <a:t>✅ </a:t>
            </a:r>
            <a:r>
              <a:rPr lang="ar-SA" b="1" dirty="0"/>
              <a:t>كيف تصير؟</a:t>
            </a:r>
          </a:p>
          <a:p>
            <a:pPr algn="r" rtl="1"/>
            <a:r>
              <a:rPr lang="ar-SA" dirty="0"/>
              <a:t>لما الذاكرة تنقسم إلى كتل ثابتة (مثلاً كل وحدة 100 بايت)، وأنت تعطي برنامج بلوك كامل، حتى لو هو ما </a:t>
            </a:r>
            <a:r>
              <a:rPr lang="ar-SA" dirty="0" err="1"/>
              <a:t>يبيش</a:t>
            </a:r>
            <a:r>
              <a:rPr lang="ar-SA" dirty="0"/>
              <a:t> كل الحجم.</a:t>
            </a:r>
          </a:p>
          <a:p>
            <a:pPr algn="r" rtl="1"/>
            <a:r>
              <a:rPr lang="en-US" b="1" dirty="0"/>
              <a:t>💡 </a:t>
            </a:r>
            <a:r>
              <a:rPr lang="ar-SA" b="1" dirty="0"/>
              <a:t>مثال:</a:t>
            </a:r>
          </a:p>
          <a:p>
            <a:pPr algn="r" rtl="1"/>
            <a:r>
              <a:rPr lang="ar-SA" dirty="0"/>
              <a:t>برنامج يحتاج 95 بايت، وأنت تعطيه بلوك 100 بايت.</a:t>
            </a:r>
            <a:br>
              <a:rPr lang="ar-SA" dirty="0"/>
            </a:br>
            <a:r>
              <a:rPr lang="ar-SA" dirty="0"/>
              <a:t>الفرق (5 بايت) ما </a:t>
            </a:r>
            <a:r>
              <a:rPr lang="ar-SA" dirty="0" err="1"/>
              <a:t>ينستخدمش</a:t>
            </a:r>
            <a:r>
              <a:rPr lang="ar-SA" dirty="0"/>
              <a:t> → هدر داخل التخصيص نفسه.</a:t>
            </a:r>
          </a:p>
          <a:p>
            <a:pPr algn="r" rtl="1"/>
            <a:r>
              <a:rPr lang="en-US" dirty="0"/>
              <a:t>📌 </a:t>
            </a:r>
            <a:r>
              <a:rPr lang="ar-SA" dirty="0"/>
              <a:t>هذا هو </a:t>
            </a:r>
            <a:r>
              <a:rPr lang="en-US" b="1" dirty="0"/>
              <a:t>internal fragmentation</a:t>
            </a:r>
            <a:r>
              <a:rPr lang="en-US" dirty="0"/>
              <a:t>: </a:t>
            </a:r>
            <a:r>
              <a:rPr lang="ar-SA" dirty="0"/>
              <a:t>الفراغ داخل التخصيص اللي عطيناه.</a:t>
            </a:r>
          </a:p>
          <a:p>
            <a:pPr algn="r" rtl="1"/>
            <a:r>
              <a:rPr lang="en-US" b="1" dirty="0"/>
              <a:t>💡 </a:t>
            </a:r>
            <a:r>
              <a:rPr lang="ar-SA" b="1" dirty="0"/>
              <a:t>الحل لتقليل </a:t>
            </a:r>
            <a:r>
              <a:rPr lang="en-US" b="1" dirty="0"/>
              <a:t>internal fragmentation؟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dirty="0"/>
              <a:t>نستعمل كتل صغيرة قدر الإمكان، أو نخصص حسب الحجم الحقيقي</a:t>
            </a:r>
          </a:p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996450-60BA-43EA-B204-5DB0F697396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375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31A1A-DE37-0B2A-AB35-A73CF25E07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41F299-92C3-8AA2-4FC6-8A5EA7FF80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9C903C-B4F0-F884-0653-73AE96E54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61FFFA-7CE3-3A07-1D1D-EC416272A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7BA34-FBBD-F85A-DD07-DB2F6631D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547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E6D5E-B52D-4D6A-DB5B-E9F9F3D3D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8505AC-3AD2-1650-0762-83160459A7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E95F-7F31-DDC4-542C-75C803DAA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246AEC-B571-0756-FC5B-DA3E01A16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0B31E0-E5C4-8D55-EB9A-93D076A05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726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9240B-F8A3-446F-AF16-0FFC45665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8E7A94-E1EC-D1A5-8075-EB1B34203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319E1-38DB-50F5-8922-0100D7577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BF99DF-3EE5-B9AB-4DE8-84812DEAF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06674-D727-1450-41FE-806C1E257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629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A5EA4-CC10-4E00-E952-DA85135D4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07FBE-7C15-F811-EE31-C4F80FEEE4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00ABF6-A548-47A5-A97D-D873BF1AB7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D15072-ACF4-60E8-91DA-51890E8C8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06FF4B-E274-F0D3-F951-C7187836D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C718BE-4807-148D-630B-09DC868AA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332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FC187-CB93-D56E-7F13-1153BF704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E343EA-8675-8D65-A8FF-034F65106A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5FBBB5-4997-908D-36FA-B27CB56163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2EF9AC-2E02-ED16-82D9-9149162D57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AB5588-24AF-323B-9433-5585EF5265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034FB0-1356-36BA-B8AA-513B99207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E8B12-7734-5BCA-10B4-90480AA16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A4FD92-AF94-BBD5-FB18-889A9CDC6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87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4382B-D5DE-B618-9C13-CFCAB8829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185543-B986-9762-91D9-3E161F1BB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3AEADE-E425-E664-9475-9EF1CB6A1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3ACD1B-77DA-09E7-BD65-7C1A74665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986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D74F49-15A4-B8BA-5BB5-AC2556490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78CAFE-33C3-CD33-BE30-09EEDA951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55B2A6-7435-22A0-B225-B005CA30D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802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D912A-250F-E1D7-3846-B0F7ABFBA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76BBD-749B-1CBF-ADD4-9130E19FD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30DED7-BEA1-AD6B-EF9B-CCCF5CDD4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A31F47-140F-7AF4-5012-67C8C4BCE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438056-7B70-C53D-3432-241EE3D6C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2DCB33-05A8-4F64-7449-009BD8DC2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696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AD825-61F2-32D7-94D4-FD508B8BD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1F9870-F848-D4CC-4B4C-D657054E9A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8DE13F-71DD-CE9E-6D4D-4DA27A2DEC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D39890-4026-787E-E302-8E4F77EB2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3BDE1F-11C1-C817-E85D-6AF457403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DEED42-BD01-DE11-FB74-9B87037D3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82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B86BC-6E4C-A23F-0E15-0A8AFEBD3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D3E81-1C82-E58F-1570-F2E5C51666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15BC5-64C6-F568-FD9E-9F1710CB5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86EBAA-AAFA-35C0-8142-816A80A68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00A1-72C9-8B41-DF40-336482C08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603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3AA466-D6E4-B062-AF99-36564342EA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6B59AA-16E5-2C90-CCB9-71D72EDC7E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B3A95-52B1-7F0C-F088-DA9E17C2A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4CC834-8C14-7368-3842-71679885D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96F5A7-4943-37DC-EA16-70FFC6B5B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461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9529BA-A2B6-929B-D17E-9269BA081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43EAC-ECE4-CC08-602D-1F3F14FCE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792A7-B2B4-33CF-D341-CCEFDCB332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EA5C9-60E8-41AC-BD1F-CF13593215FE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9EB756-515E-2A48-A526-0FEE6A3EAD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F87942-01AD-D7D4-1A57-C1331C17E7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7576F-B28C-4CF7-BD10-A71FA1C83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786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shorturl.at/wIJO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A32DD-3E5B-D27E-DD91-55685F4088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Main Memory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1799CB-5212-A13B-4680-84A0638F06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Mohammed Alfrjane</a:t>
            </a:r>
            <a:br>
              <a:rPr lang="en-US" dirty="0"/>
            </a:br>
            <a:r>
              <a:rPr lang="en-US" dirty="0"/>
              <a:t>4485</a:t>
            </a:r>
          </a:p>
        </p:txBody>
      </p:sp>
    </p:spTree>
    <p:extLst>
      <p:ext uri="{BB962C8B-B14F-4D97-AF65-F5344CB8AC3E}">
        <p14:creationId xmlns:p14="http://schemas.microsoft.com/office/powerpoint/2010/main" val="3476631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4F49A-40B5-8998-0FB4-50AADA5F2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Objectives: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A4800E-EC82-EB4D-2C55-2FEE39CD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Explain the difference between logical and physical address.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Discuss the difference strategies for allocating memory ,first-fit ,best-fit , worst-ft.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Define memory fragmentation and differentiate between internal and external fragmentation.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Describe hierarchical paging , hashed page and inverted page tables.</a:t>
            </a:r>
          </a:p>
        </p:txBody>
      </p:sp>
    </p:spTree>
    <p:extLst>
      <p:ext uri="{BB962C8B-B14F-4D97-AF65-F5344CB8AC3E}">
        <p14:creationId xmlns:p14="http://schemas.microsoft.com/office/powerpoint/2010/main" val="4024170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139DB-73AE-54CE-391B-9AE09C149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difference between logical and physical address.</a:t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B74D535-42D7-59A3-CC85-B6CA6DFCE5E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3544297"/>
              </p:ext>
            </p:extLst>
          </p:nvPr>
        </p:nvGraphicFramePr>
        <p:xfrm>
          <a:off x="838200" y="230654"/>
          <a:ext cx="10515599" cy="4025246"/>
        </p:xfrm>
        <a:graphic>
          <a:graphicData uri="http://schemas.openxmlformats.org/drawingml/2006/table">
            <a:tbl>
              <a:tblPr/>
              <a:tblGrid>
                <a:gridCol w="10515599">
                  <a:extLst>
                    <a:ext uri="{9D8B030D-6E8A-4147-A177-3AD203B41FA5}">
                      <a16:colId xmlns:a16="http://schemas.microsoft.com/office/drawing/2014/main" val="2049755326"/>
                    </a:ext>
                  </a:extLst>
                </a:gridCol>
              </a:tblGrid>
              <a:tr h="76671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705309"/>
                  </a:ext>
                </a:extLst>
              </a:tr>
              <a:tr h="1916784">
                <a:tc>
                  <a:txBody>
                    <a:bodyPr/>
                    <a:lstStyle/>
                    <a:p>
                      <a:r>
                        <a:rPr lang="en-US" b="1" dirty="0"/>
                        <a:t>Logical Address</a:t>
                      </a:r>
                      <a:r>
                        <a:rPr lang="en-US" dirty="0"/>
                        <a:t> (Virtual </a:t>
                      </a:r>
                      <a:r>
                        <a:rPr lang="en-US"/>
                        <a:t>Address)</a:t>
                      </a:r>
                      <a:endParaRPr lang="ar-LY"/>
                    </a:p>
                    <a:p>
                      <a:endParaRPr lang="ar-LY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/>
                        <a:t>The address generated by the CPU during the execution of a program. It is used by the process to access instructions and data.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5738224"/>
                  </a:ext>
                </a:extLst>
              </a:tr>
              <a:tr h="1341748">
                <a:tc>
                  <a:txBody>
                    <a:bodyPr/>
                    <a:lstStyle/>
                    <a:p>
                      <a:r>
                        <a:rPr lang="en-US" b="1" dirty="0"/>
                        <a:t>Physical Address</a:t>
                      </a:r>
                      <a:endParaRPr lang="ar-LY" b="1" dirty="0"/>
                    </a:p>
                    <a:p>
                      <a:endParaRPr lang="ar-LY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The actual address in the memory hardware (RAM) where data or instructions are stored.</a:t>
                      </a:r>
                    </a:p>
                    <a:p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2465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310D752D-6FF0-C140-9B31-0B06F9EEEE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60" y="4141694"/>
            <a:ext cx="10659963" cy="271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132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D8838-4E4D-4C7F-FD5E-A291A0D85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difference strategies for allocating memory ,first-fit ,best-fit , worst-ft.</a:t>
            </a:r>
            <a:br>
              <a:rPr lang="en-US" sz="1400" dirty="0"/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E9DE4A-65C5-1ED4-09F6-CDAC2D63D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00187"/>
            <a:ext cx="10515600" cy="4351338"/>
          </a:xfrm>
        </p:spPr>
        <p:txBody>
          <a:bodyPr/>
          <a:lstStyle/>
          <a:p>
            <a:r>
              <a:rPr lang="en-US" b="1" dirty="0">
                <a:solidFill>
                  <a:schemeClr val="accent1"/>
                </a:solidFill>
              </a:rPr>
              <a:t>First</a:t>
            </a:r>
            <a:r>
              <a:rPr lang="ar-LY" b="1" dirty="0">
                <a:solidFill>
                  <a:schemeClr val="accent1"/>
                </a:solidFill>
              </a:rPr>
              <a:t> </a:t>
            </a:r>
            <a:r>
              <a:rPr lang="en-US" b="1" dirty="0">
                <a:solidFill>
                  <a:schemeClr val="accent1"/>
                </a:solidFill>
              </a:rPr>
              <a:t>fit</a:t>
            </a:r>
            <a:r>
              <a:rPr lang="ar-LY" b="1" dirty="0">
                <a:solidFill>
                  <a:schemeClr val="accent1"/>
                </a:solidFill>
              </a:rPr>
              <a:t> </a:t>
            </a:r>
            <a:r>
              <a:rPr lang="en-US" dirty="0"/>
              <a:t>Allocate</a:t>
            </a:r>
            <a:r>
              <a:rPr lang="ar-LY" dirty="0"/>
              <a:t> </a:t>
            </a:r>
            <a:r>
              <a:rPr lang="en-US" dirty="0"/>
              <a:t>the first hole that is</a:t>
            </a:r>
            <a:r>
              <a:rPr lang="ar-LY" dirty="0"/>
              <a:t> </a:t>
            </a:r>
            <a:r>
              <a:rPr lang="en-US" dirty="0"/>
              <a:t>big enough.</a:t>
            </a:r>
            <a:endParaRPr lang="ar-LY" dirty="0"/>
          </a:p>
          <a:p>
            <a:endParaRPr lang="ar-LY" dirty="0"/>
          </a:p>
          <a:p>
            <a:r>
              <a:rPr lang="en-US" b="1" dirty="0">
                <a:solidFill>
                  <a:schemeClr val="accent1"/>
                </a:solidFill>
              </a:rPr>
              <a:t>Best fit </a:t>
            </a:r>
            <a:r>
              <a:rPr lang="en-US" dirty="0"/>
              <a:t>Allocate the smallest hole that is big enough. </a:t>
            </a:r>
            <a:endParaRPr lang="ar-LY" dirty="0"/>
          </a:p>
          <a:p>
            <a:endParaRPr lang="ar-LY" dirty="0"/>
          </a:p>
          <a:p>
            <a:r>
              <a:rPr lang="en-US" b="1" dirty="0">
                <a:solidFill>
                  <a:schemeClr val="accent1"/>
                </a:solidFill>
              </a:rPr>
              <a:t>Worst fit </a:t>
            </a:r>
            <a:r>
              <a:rPr lang="en-US" dirty="0"/>
              <a:t>Allocate the largest hole. </a:t>
            </a:r>
          </a:p>
        </p:txBody>
      </p:sp>
    </p:spTree>
    <p:extLst>
      <p:ext uri="{BB962C8B-B14F-4D97-AF65-F5344CB8AC3E}">
        <p14:creationId xmlns:p14="http://schemas.microsoft.com/office/powerpoint/2010/main" val="579288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7DBC0-36A4-D32A-9FE0-2B9081D3E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memory fragmentation and differentiate between internal and external fragmentation.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1692E2-DBA1-D4E8-97DB-011A504DDC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External fragmentation </a:t>
            </a:r>
            <a:r>
              <a:rPr lang="en-US" dirty="0"/>
              <a:t>exists when there is enough total memory space to satisfy a request but the available spaces are not contiguous.</a:t>
            </a:r>
          </a:p>
          <a:p>
            <a:endParaRPr lang="en-US" dirty="0"/>
          </a:p>
          <a:p>
            <a:r>
              <a:rPr lang="en-US" dirty="0">
                <a:solidFill>
                  <a:schemeClr val="accent1"/>
                </a:solidFill>
              </a:rPr>
              <a:t>Internal fragmentation</a:t>
            </a:r>
            <a:r>
              <a:rPr lang="en-US" dirty="0"/>
              <a:t> The difference between these two numbers is internal fragmentation unused memory that is internal to a partition.</a:t>
            </a:r>
          </a:p>
        </p:txBody>
      </p:sp>
    </p:spTree>
    <p:extLst>
      <p:ext uri="{BB962C8B-B14F-4D97-AF65-F5344CB8AC3E}">
        <p14:creationId xmlns:p14="http://schemas.microsoft.com/office/powerpoint/2010/main" val="4110575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F93CD-1264-59FA-46DD-AEE87200E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hierarchical paging , hashed page and inverted page tables.</a:t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A381EF18-5F44-46D2-BD4E-E66077A9FF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7537496"/>
              </p:ext>
            </p:extLst>
          </p:nvPr>
        </p:nvGraphicFramePr>
        <p:xfrm>
          <a:off x="838200" y="1690688"/>
          <a:ext cx="10515600" cy="4696860"/>
        </p:xfrm>
        <a:graphic>
          <a:graphicData uri="http://schemas.openxmlformats.org/drawingml/2006/table">
            <a:tbl>
              <a:tblPr/>
              <a:tblGrid>
                <a:gridCol w="2628900">
                  <a:extLst>
                    <a:ext uri="{9D8B030D-6E8A-4147-A177-3AD203B41FA5}">
                      <a16:colId xmlns:a16="http://schemas.microsoft.com/office/drawing/2014/main" val="335262855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563210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29982998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167970108"/>
                    </a:ext>
                  </a:extLst>
                </a:gridCol>
              </a:tblGrid>
              <a:tr h="751497">
                <a:tc>
                  <a:txBody>
                    <a:bodyPr/>
                    <a:lstStyle/>
                    <a:p>
                      <a:r>
                        <a:rPr lang="en-US" sz="2000"/>
                        <a:t>Technique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Used For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Pros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Cons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2971295"/>
                  </a:ext>
                </a:extLst>
              </a:tr>
              <a:tr h="1315121">
                <a:tc>
                  <a:txBody>
                    <a:bodyPr/>
                    <a:lstStyle/>
                    <a:p>
                      <a:r>
                        <a:rPr lang="en-US" sz="2000"/>
                        <a:t>Hierarchical Paging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Large address spaces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Saves memory, modular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More steps in address translation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9642037"/>
                  </a:ext>
                </a:extLst>
              </a:tr>
              <a:tr h="1315121">
                <a:tc>
                  <a:txBody>
                    <a:bodyPr/>
                    <a:lstStyle/>
                    <a:p>
                      <a:r>
                        <a:rPr lang="en-US" sz="2000"/>
                        <a:t>Hashed Page Table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Very large, sparse address spaces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Fast lookup for sparse addresses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Collisions can slow down access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5757596"/>
                  </a:ext>
                </a:extLst>
              </a:tr>
              <a:tr h="1315121">
                <a:tc>
                  <a:txBody>
                    <a:bodyPr/>
                    <a:lstStyle/>
                    <a:p>
                      <a:r>
                        <a:rPr lang="en-US" sz="2000"/>
                        <a:t>Inverted Page Table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All processes (global table)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Space-efficient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Slower lookup without TLB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88669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9771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F93CD-1264-59FA-46DD-AEE87200E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Reference :</a:t>
            </a:r>
            <a:r>
              <a:rPr lang="en-US" b="1" i="0" dirty="0">
                <a:solidFill>
                  <a:srgbClr val="343A40"/>
                </a:solidFill>
                <a:effectLst/>
                <a:latin typeface="-apple-system"/>
              </a:rPr>
              <a:t>Operating system system reference book: </a:t>
            </a:r>
            <a:r>
              <a:rPr lang="en-US" b="1" i="0" u="none" strike="noStrike" dirty="0">
                <a:solidFill>
                  <a:srgbClr val="1177D1"/>
                </a:solidFill>
                <a:effectLst/>
                <a:latin typeface="-apple-system"/>
                <a:hlinkClick r:id="rId2"/>
              </a:rPr>
              <a:t>https://shorturl.at/wIJO3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220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910</Words>
  <Application>Microsoft Office PowerPoint</Application>
  <PresentationFormat>Widescreen</PresentationFormat>
  <Paragraphs>108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-apple-system</vt:lpstr>
      <vt:lpstr>Arial</vt:lpstr>
      <vt:lpstr>Calibri</vt:lpstr>
      <vt:lpstr>Calibri Light</vt:lpstr>
      <vt:lpstr>Times New Roman</vt:lpstr>
      <vt:lpstr>Office Theme</vt:lpstr>
      <vt:lpstr>Main Memory</vt:lpstr>
      <vt:lpstr>Objectives: </vt:lpstr>
      <vt:lpstr>Explain the difference between logical and physical address. </vt:lpstr>
      <vt:lpstr>Discuss the difference strategies for allocating memory ,first-fit ,best-fit , worst-ft. </vt:lpstr>
      <vt:lpstr>Define memory fragmentation and differentiate between internal and external fragmentation. </vt:lpstr>
      <vt:lpstr>Describe hierarchical paging , hashed page and inverted page tables. </vt:lpstr>
      <vt:lpstr>Reference :Operating system system reference book: https://shorturl.at/wIJO3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Sanad Hewadi</dc:creator>
  <cp:lastModifiedBy>hp</cp:lastModifiedBy>
  <cp:revision>16</cp:revision>
  <dcterms:created xsi:type="dcterms:W3CDTF">2025-05-12T11:04:14Z</dcterms:created>
  <dcterms:modified xsi:type="dcterms:W3CDTF">2025-05-15T10:22:45Z</dcterms:modified>
</cp:coreProperties>
</file>