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97" r:id="rId3"/>
    <p:sldId id="298" r:id="rId4"/>
    <p:sldId id="305" r:id="rId5"/>
    <p:sldId id="302" r:id="rId6"/>
    <p:sldId id="299" r:id="rId7"/>
    <p:sldId id="288" r:id="rId8"/>
    <p:sldId id="303" r:id="rId9"/>
    <p:sldId id="290" r:id="rId10"/>
    <p:sldId id="301" r:id="rId11"/>
    <p:sldId id="322" r:id="rId12"/>
    <p:sldId id="265" r:id="rId13"/>
    <p:sldId id="266" r:id="rId14"/>
    <p:sldId id="304" r:id="rId15"/>
    <p:sldId id="306" r:id="rId16"/>
    <p:sldId id="318" r:id="rId17"/>
    <p:sldId id="272" r:id="rId18"/>
    <p:sldId id="319" r:id="rId19"/>
    <p:sldId id="320" r:id="rId20"/>
    <p:sldId id="280" r:id="rId21"/>
    <p:sldId id="258" r:id="rId22"/>
    <p:sldId id="281" r:id="rId23"/>
    <p:sldId id="313" r:id="rId24"/>
    <p:sldId id="321" r:id="rId25"/>
    <p:sldId id="259" r:id="rId26"/>
    <p:sldId id="273" r:id="rId27"/>
    <p:sldId id="286" r:id="rId28"/>
    <p:sldId id="257" r:id="rId29"/>
    <p:sldId id="287" r:id="rId30"/>
    <p:sldId id="309" r:id="rId31"/>
    <p:sldId id="310" r:id="rId32"/>
    <p:sldId id="264" r:id="rId33"/>
    <p:sldId id="275" r:id="rId34"/>
    <p:sldId id="262" r:id="rId35"/>
    <p:sldId id="260" r:id="rId36"/>
    <p:sldId id="314" r:id="rId37"/>
    <p:sldId id="261" r:id="rId38"/>
    <p:sldId id="283" r:id="rId39"/>
    <p:sldId id="284" r:id="rId40"/>
    <p:sldId id="285" r:id="rId41"/>
    <p:sldId id="307" r:id="rId42"/>
    <p:sldId id="308" r:id="rId43"/>
    <p:sldId id="269" r:id="rId44"/>
    <p:sldId id="270" r:id="rId45"/>
    <p:sldId id="295" r:id="rId46"/>
    <p:sldId id="271" r:id="rId47"/>
    <p:sldId id="276" r:id="rId48"/>
    <p:sldId id="311" r:id="rId49"/>
    <p:sldId id="315" r:id="rId50"/>
    <p:sldId id="279" r:id="rId51"/>
    <p:sldId id="277" r:id="rId52"/>
    <p:sldId id="278" r:id="rId53"/>
    <p:sldId id="317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69D1CF-654C-409D-9B07-38D0802B8B5A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979EFEC-2037-47BD-9307-F2A3ED8BE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Slides of </a:t>
            </a:r>
            <a:r>
              <a:rPr lang="en-US" sz="4400" dirty="0" err="1" smtClean="0"/>
              <a:t>lacrimal</a:t>
            </a:r>
            <a:r>
              <a:rPr lang="en-US" sz="4400" dirty="0" smtClean="0"/>
              <a:t> system and conjunctiva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000" b="1" dirty="0" smtClean="0">
              <a:solidFill>
                <a:srgbClr val="FF0000"/>
              </a:solidFill>
            </a:endParaRPr>
          </a:p>
          <a:p>
            <a:pPr algn="ctr"/>
            <a:endParaRPr lang="en-US" sz="4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Dr. Raja Salem Bengharbia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Master degree ophthalmology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</a:t>
            </a:r>
            <a:r>
              <a:rPr lang="en-US" dirty="0" err="1" smtClean="0"/>
              <a:t>canaliculitis</a:t>
            </a:r>
            <a:endParaRPr lang="en-US" dirty="0"/>
          </a:p>
        </p:txBody>
      </p:sp>
      <p:pic>
        <p:nvPicPr>
          <p:cNvPr id="5" name="Picture 8" descr="D:\slides\Lacrimal 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000528" cy="4071966"/>
          </a:xfrm>
          <a:prstGeom prst="rect">
            <a:avLst/>
          </a:prstGeom>
          <a:noFill/>
        </p:spPr>
      </p:pic>
      <p:pic>
        <p:nvPicPr>
          <p:cNvPr id="6" name="Picture 9" descr="D:\slides\Lacrimal 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29124" y="2285992"/>
            <a:ext cx="400052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Pre-corneal tear film component </a:t>
            </a:r>
            <a:endParaRPr lang="en-US" dirty="0"/>
          </a:p>
        </p:txBody>
      </p:sp>
      <p:pic>
        <p:nvPicPr>
          <p:cNvPr id="4" name="Content Placeholder 3" descr="Diagram of Conjunctiva, Lacrimal Gland, and mucus, water and oil layers of Tear Film in the ey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4286280" cy="401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media3.picsearch.com/is?cYVdj68kDVIJzItMeRTJxqBvubvj_nvwquOABEP5jEs&amp;height=2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928802"/>
            <a:ext cx="35004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~AUT00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07034" y="3332795"/>
            <a:ext cx="1987132" cy="147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5444948403_dc3eaf08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28604"/>
            <a:ext cx="800105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My Documents\lid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28"/>
            <a:ext cx="750099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F:\aks\FLOWERS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b="1" i="1" dirty="0" smtClean="0">
                <a:solidFill>
                  <a:srgbClr val="FF0000"/>
                </a:solidFill>
              </a:rPr>
              <a:t>conjunctiva</a:t>
            </a:r>
            <a:endParaRPr lang="en-US" sz="7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Conjunctiva injection</a:t>
            </a:r>
          </a:p>
          <a:p>
            <a:endParaRPr lang="en-US" dirty="0"/>
          </a:p>
        </p:txBody>
      </p:sp>
      <p:pic>
        <p:nvPicPr>
          <p:cNvPr id="4" name="Picture 4" descr="~AUT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00306"/>
            <a:ext cx="79296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046" descr="صورة 15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784" t="9500" r="64168" b="64240"/>
          <a:stretch>
            <a:fillRect/>
          </a:stretch>
        </p:blipFill>
        <p:spPr bwMode="auto">
          <a:xfrm>
            <a:off x="642910" y="428604"/>
            <a:ext cx="8072494" cy="585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Follicular conjunctivitis:</a:t>
            </a:r>
          </a:p>
          <a:p>
            <a:endParaRPr lang="en-US" dirty="0"/>
          </a:p>
        </p:txBody>
      </p:sp>
      <p:pic>
        <p:nvPicPr>
          <p:cNvPr id="4" name="Picture 1048" descr="صورة 150"/>
          <p:cNvPicPr>
            <a:picLocks noChangeAspect="1" noChangeArrowheads="1"/>
          </p:cNvPicPr>
          <p:nvPr/>
        </p:nvPicPr>
        <p:blipFill>
          <a:blip r:embed="rId2" cstate="print"/>
          <a:srcRect l="55521" t="44513" r="15347" b="27888"/>
          <a:stretch>
            <a:fillRect/>
          </a:stretch>
        </p:blipFill>
        <p:spPr bwMode="auto">
          <a:xfrm>
            <a:off x="1428728" y="2357430"/>
            <a:ext cx="7143800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Chemosis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pic>
        <p:nvPicPr>
          <p:cNvPr id="4" name="Picture 15" descr="C:\My Documents\Thy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71604" y="2428868"/>
            <a:ext cx="678661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C:\Documents and Settings\geilani\Desktop\د. عبد السلام الجيلاني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214290"/>
            <a:ext cx="835824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Vernal conjunctivitis</a:t>
            </a:r>
            <a:endParaRPr lang="en-US" dirty="0"/>
          </a:p>
        </p:txBody>
      </p:sp>
      <p:pic>
        <p:nvPicPr>
          <p:cNvPr id="5" name="Picture 7" descr="C:\My Documents\all conj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500462" cy="5000660"/>
          </a:xfrm>
          <a:prstGeom prst="rect">
            <a:avLst/>
          </a:prstGeom>
          <a:noFill/>
        </p:spPr>
      </p:pic>
      <p:pic>
        <p:nvPicPr>
          <p:cNvPr id="6" name="Picture 8" descr="C:\My Documents\all conj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8000"/>
          </a:blip>
          <a:srcRect/>
          <a:stretch>
            <a:fillRect/>
          </a:stretch>
        </p:blipFill>
        <p:spPr bwMode="auto">
          <a:xfrm>
            <a:off x="4071934" y="1357298"/>
            <a:ext cx="468154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8" descr="Allergic (vernal) Keratoconjunctiviti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357166"/>
            <a:ext cx="7572428" cy="592935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Limbal</a:t>
            </a:r>
            <a:r>
              <a:rPr lang="en-US" dirty="0" smtClean="0"/>
              <a:t> vernal(</a:t>
            </a:r>
            <a:r>
              <a:rPr lang="en-US" dirty="0" err="1" smtClean="0"/>
              <a:t>Trantas</a:t>
            </a:r>
            <a:r>
              <a:rPr lang="en-US" dirty="0" smtClean="0"/>
              <a:t> dots)</a:t>
            </a:r>
            <a:endParaRPr lang="en-US" dirty="0"/>
          </a:p>
        </p:txBody>
      </p:sp>
      <p:pic>
        <p:nvPicPr>
          <p:cNvPr id="4" name="Picture 8" descr="C:\My Documents\all conj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357298"/>
            <a:ext cx="814393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Keratopathy in vernal conjunctivitis</a:t>
            </a:r>
            <a:endParaRPr lang="en-US" dirty="0"/>
          </a:p>
        </p:txBody>
      </p:sp>
      <p:pic>
        <p:nvPicPr>
          <p:cNvPr id="4" name="Content Placeholder 3" descr="https://www.aao.org/image.axd?id=868bbdea-85d7-41ae-afb4-e812908d5216&amp;t=63597299920110000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76438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(shield ulcer).</a:t>
            </a:r>
            <a:endParaRPr lang="en-US" dirty="0"/>
          </a:p>
        </p:txBody>
      </p:sp>
      <p:pic>
        <p:nvPicPr>
          <p:cNvPr id="5" name="Picture 9" descr="C:\My Documents\all conj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78621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C:\My Documents\all conj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428736"/>
            <a:ext cx="3429024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Membranous conjunctivitis </a:t>
            </a:r>
            <a:endParaRPr lang="en-US" dirty="0"/>
          </a:p>
        </p:txBody>
      </p:sp>
      <p:pic>
        <p:nvPicPr>
          <p:cNvPr id="4" name="Content Placeholder 3" descr="Ophthalmia neonator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786" y="1142984"/>
            <a:ext cx="7572428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286676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conjunctivitis</a:t>
            </a:r>
            <a:endParaRPr lang="en-US" dirty="0"/>
          </a:p>
        </p:txBody>
      </p:sp>
      <p:pic>
        <p:nvPicPr>
          <p:cNvPr id="4" name="Picture 7" descr="C:\My Documents\INF Con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8000"/>
          </a:blip>
          <a:srcRect/>
          <a:stretch>
            <a:fillRect/>
          </a:stretch>
        </p:blipFill>
        <p:spPr bwMode="auto">
          <a:xfrm>
            <a:off x="1428728" y="1571612"/>
            <a:ext cx="614366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~AUT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827725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Gonococcal</a:t>
            </a:r>
            <a:r>
              <a:rPr lang="en-US" dirty="0" smtClean="0"/>
              <a:t> </a:t>
            </a:r>
            <a:r>
              <a:rPr lang="en-US" dirty="0" err="1" smtClean="0"/>
              <a:t>keratoconjunctivitis</a:t>
            </a:r>
            <a:endParaRPr lang="en-US" dirty="0"/>
          </a:p>
        </p:txBody>
      </p:sp>
      <p:pic>
        <p:nvPicPr>
          <p:cNvPr id="4" name="Picture 8" descr="C:\My Documents\INF Con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"/>
          </a:blip>
          <a:stretch>
            <a:fillRect/>
          </a:stretch>
        </p:blipFill>
        <p:spPr bwMode="auto">
          <a:xfrm>
            <a:off x="1285852" y="2143116"/>
            <a:ext cx="657229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039"/>
          <a:stretch>
            <a:fillRect/>
          </a:stretch>
        </p:blipFill>
        <p:spPr bwMode="auto">
          <a:xfrm>
            <a:off x="642910" y="214290"/>
            <a:ext cx="807249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Ophthalia</a:t>
            </a:r>
            <a:r>
              <a:rPr lang="en-US" dirty="0" smtClean="0"/>
              <a:t> </a:t>
            </a:r>
            <a:r>
              <a:rPr lang="en-US" dirty="0" err="1" smtClean="0"/>
              <a:t>neonatorum</a:t>
            </a:r>
            <a:endParaRPr lang="en-US" dirty="0"/>
          </a:p>
        </p:txBody>
      </p:sp>
      <p:pic>
        <p:nvPicPr>
          <p:cNvPr id="4" name="Content Placeholder 3" descr="https://media3.picsearch.com/is?hEe5TMi_hWN4LVaU6UHGZ4st5e5SJArJm-9rB5-yE6U&amp;height=10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42942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upload.wikimedia.org/wikipedia/commons/thumb/2/27/Gonococcal_ophthalmia_neonatorum.jpg/320px-Gonococcal_ophthalmia_neonatorum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71517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onjhemor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642918"/>
            <a:ext cx="71438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928662" y="500043"/>
          <a:ext cx="7643865" cy="5794396"/>
        </p:xfrm>
        <a:graphic>
          <a:graphicData uri="http://schemas.openxmlformats.org/presentationml/2006/ole">
            <p:oleObj spid="_x0000_s1026" name="صورة نقطية" r:id="rId3" imgW="5439534" imgH="44476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~AUT0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6215106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~AUT001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6215106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نتيجة بحث الصور عن ‪herpes zoster ophthalmicus‬‏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000" t="16667" r="32500"/>
          <a:stretch>
            <a:fillRect/>
          </a:stretch>
        </p:blipFill>
        <p:spPr bwMode="auto">
          <a:xfrm>
            <a:off x="857224" y="714356"/>
            <a:ext cx="7858180" cy="5641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~AUT00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357190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~AUT00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714356"/>
            <a:ext cx="45720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trachoma</a:t>
            </a:r>
            <a:endParaRPr lang="en-US" dirty="0"/>
          </a:p>
        </p:txBody>
      </p:sp>
      <p:pic>
        <p:nvPicPr>
          <p:cNvPr id="5" name="Picture 14" descr="C:\My Documents\INF Con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428736"/>
            <a:ext cx="3714776" cy="4429156"/>
          </a:xfrm>
          <a:prstGeom prst="rect">
            <a:avLst/>
          </a:prstGeom>
          <a:noFill/>
        </p:spPr>
      </p:pic>
      <p:pic>
        <p:nvPicPr>
          <p:cNvPr id="6" name="Picture 15" descr="C:\My Documents\INF Con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1500174"/>
            <a:ext cx="3643338" cy="428628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00035" y="6198990"/>
            <a:ext cx="3714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cs typeface="Arial" pitchFamily="34" charset="0"/>
              </a:rPr>
              <a:t>Acute follicular </a:t>
            </a:r>
            <a:r>
              <a:rPr lang="en-US" b="1" dirty="0" err="1" smtClean="0">
                <a:cs typeface="Arial" pitchFamily="34" charset="0"/>
              </a:rPr>
              <a:t>conjunctivis</a:t>
            </a:r>
            <a:r>
              <a:rPr lang="en-US" b="1" dirty="0" smtClean="0">
                <a:cs typeface="Arial" pitchFamily="34" charset="0"/>
              </a:rPr>
              <a:t>  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4929190" y="619898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err="1" smtClean="0">
                <a:cs typeface="Arial" pitchFamily="34" charset="0"/>
              </a:rPr>
              <a:t>Arlt</a:t>
            </a:r>
            <a:r>
              <a:rPr lang="en-US" b="1" dirty="0" smtClean="0">
                <a:cs typeface="Arial" pitchFamily="34" charset="0"/>
              </a:rPr>
              <a:t> line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6" descr="C:\My Documents\INF Con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4000"/>
          </a:blip>
          <a:stretch>
            <a:fillRect/>
          </a:stretch>
        </p:blipFill>
        <p:spPr bwMode="auto">
          <a:xfrm>
            <a:off x="500034" y="1000108"/>
            <a:ext cx="3786214" cy="5214974"/>
          </a:xfrm>
          <a:prstGeom prst="rect">
            <a:avLst/>
          </a:prstGeom>
          <a:noFill/>
        </p:spPr>
      </p:pic>
      <p:pic>
        <p:nvPicPr>
          <p:cNvPr id="6" name="Picture 17" descr="C:\My Documents\INF Con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1000108"/>
            <a:ext cx="3857652" cy="528641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42911" y="428604"/>
            <a:ext cx="3357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cs typeface="Arial" pitchFamily="34" charset="0"/>
              </a:rPr>
              <a:t>Herbert pits 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4714876" y="428604"/>
            <a:ext cx="357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err="1" smtClean="0">
                <a:cs typeface="Arial" pitchFamily="34" charset="0"/>
              </a:rPr>
              <a:t>Pannus</a:t>
            </a:r>
            <a:r>
              <a:rPr lang="en-US" b="1" dirty="0" smtClean="0">
                <a:cs typeface="Arial" pitchFamily="34" charset="0"/>
              </a:rPr>
              <a:t> formation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F:\aks\FLOWERS\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285728"/>
            <a:ext cx="7786742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8" descr="C:\My Documents\INF Con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1071546"/>
            <a:ext cx="3929090" cy="5072098"/>
          </a:xfrm>
          <a:prstGeom prst="rect">
            <a:avLst/>
          </a:prstGeom>
          <a:noFill/>
        </p:spPr>
      </p:pic>
      <p:pic>
        <p:nvPicPr>
          <p:cNvPr id="6" name="Picture 19" descr="C:\My Documents\INF Con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57752" y="857232"/>
            <a:ext cx="3786214" cy="528641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928663" y="6198990"/>
            <a:ext cx="3214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err="1" smtClean="0">
                <a:cs typeface="Arial" pitchFamily="34" charset="0"/>
              </a:rPr>
              <a:t>Trichiasis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5000628" y="6198990"/>
            <a:ext cx="3500462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cs typeface="Arial" pitchFamily="34" charset="0"/>
              </a:rPr>
              <a:t>Cicatricial</a:t>
            </a:r>
            <a:r>
              <a:rPr lang="en-US" b="1" dirty="0" smtClean="0">
                <a:cs typeface="Arial" pitchFamily="34" charset="0"/>
              </a:rPr>
              <a:t> </a:t>
            </a:r>
            <a:r>
              <a:rPr lang="en-US" b="1" dirty="0" err="1" smtClean="0">
                <a:cs typeface="Arial" pitchFamily="34" charset="0"/>
              </a:rPr>
              <a:t>Entropion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concretions</a:t>
            </a:r>
            <a:endParaRPr lang="en-US" dirty="0"/>
          </a:p>
        </p:txBody>
      </p:sp>
      <p:pic>
        <p:nvPicPr>
          <p:cNvPr id="4" name="Content Placeholder 3" descr="https://media2.picsearch.com/is?_rb7gJfiCKNCG_wbep4nZgekdYESSxD7LglWZFPhU88&amp;height=189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71517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eyewiki.aao.org/w/images/1/2/2f/Concretions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42"/>
            <a:ext cx="735811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Pterygium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9" descr="صورة 1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864" t="9410" r="14813" b="64020"/>
          <a:stretch>
            <a:fillRect/>
          </a:stretch>
        </p:blipFill>
        <p:spPr bwMode="auto">
          <a:xfrm>
            <a:off x="1071538" y="1500174"/>
            <a:ext cx="7286676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Pterygium, lying outside visual periphery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782" y="357166"/>
            <a:ext cx="7274432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Pinguecula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abdul alla\Desktop\pinguecula-3.LR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0100" y="2071678"/>
            <a:ext cx="7196249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http://webeye.ophth.uiowa.edu/eyeforum/atlas/photos/conj/conjunctivalLymphCys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7786742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Naevus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9" descr="C:\My Documents\tumour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2258" y="1770063"/>
            <a:ext cx="3424360" cy="4525962"/>
          </a:xfrm>
          <a:prstGeom prst="rect">
            <a:avLst/>
          </a:prstGeom>
          <a:noFill/>
        </p:spPr>
      </p:pic>
      <p:pic>
        <p:nvPicPr>
          <p:cNvPr id="6" name="Picture 10" descr="C:\My Documents\tumour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963258" y="1770063"/>
            <a:ext cx="342436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Naevus</a:t>
            </a:r>
            <a:r>
              <a:rPr lang="en-US" dirty="0" smtClean="0"/>
              <a:t> of </a:t>
            </a:r>
            <a:r>
              <a:rPr lang="en-US" dirty="0" err="1" smtClean="0"/>
              <a:t>ota</a:t>
            </a:r>
            <a:endParaRPr lang="en-US" dirty="0"/>
          </a:p>
        </p:txBody>
      </p:sp>
      <p:pic>
        <p:nvPicPr>
          <p:cNvPr id="4" name="Content Placeholder 3" descr="https://upload.wikimedia.org/wikipedia/commons/thumb/f/f9/Nevus_013.jpg/320px-Nevus_01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71517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aevus of Ot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7572428" cy="571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media4.picsearch.com/is?wMdvLVI01nbMR6MdQ7zJPym6YoHtHF7bz-tjAXBPrNU&amp;height=20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43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acquired </a:t>
            </a:r>
            <a:r>
              <a:rPr lang="en-US" dirty="0" err="1" smtClean="0"/>
              <a:t>melanosis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8" descr="C:\My Documents\tumour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357298"/>
            <a:ext cx="4038600" cy="5143536"/>
          </a:xfrm>
          <a:prstGeom prst="rect">
            <a:avLst/>
          </a:prstGeom>
          <a:noFill/>
        </p:spPr>
      </p:pic>
      <p:pic>
        <p:nvPicPr>
          <p:cNvPr id="6" name="Picture 9" descr="C:\My Documents\tumour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56138" y="1500174"/>
            <a:ext cx="4038600" cy="507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Conjunctival</a:t>
            </a:r>
            <a:r>
              <a:rPr lang="en-US" dirty="0" smtClean="0"/>
              <a:t> melanoma</a:t>
            </a:r>
            <a:endParaRPr lang="en-US" dirty="0"/>
          </a:p>
        </p:txBody>
      </p:sp>
      <p:pic>
        <p:nvPicPr>
          <p:cNvPr id="5" name="Picture 13" descr="C:\My Documents\tumour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4000" contrast="12000"/>
          </a:blip>
          <a:stretch>
            <a:fillRect/>
          </a:stretch>
        </p:blipFill>
        <p:spPr bwMode="auto">
          <a:xfrm>
            <a:off x="465138" y="1643050"/>
            <a:ext cx="4038600" cy="4500593"/>
          </a:xfrm>
          <a:prstGeom prst="rect">
            <a:avLst/>
          </a:prstGeom>
          <a:noFill/>
        </p:spPr>
      </p:pic>
      <p:pic>
        <p:nvPicPr>
          <p:cNvPr id="6" name="Picture 14" descr="C:\My Documents\tumour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16000"/>
          </a:blip>
          <a:stretch>
            <a:fillRect/>
          </a:stretch>
        </p:blipFill>
        <p:spPr bwMode="auto">
          <a:xfrm>
            <a:off x="4656138" y="1643050"/>
            <a:ext cx="403860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5" descr="C:\My Documents\tumour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12000"/>
          </a:blip>
          <a:stretch>
            <a:fillRect/>
          </a:stretch>
        </p:blipFill>
        <p:spPr bwMode="auto">
          <a:xfrm>
            <a:off x="1214414" y="642918"/>
            <a:ext cx="7572428" cy="5713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030" descr="D:\slides\Lacrimal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2000"/>
          </a:blip>
          <a:stretch>
            <a:fillRect/>
          </a:stretch>
        </p:blipFill>
        <p:spPr bwMode="auto">
          <a:xfrm>
            <a:off x="928662" y="357166"/>
            <a:ext cx="785818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D:\slides\Lacrimal 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media4.picsearch.com/is?ct2chrgtLq9ggLmDVNHYyvj5Mi3J0yhJCotFKjPGLk0&amp;height=23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85728"/>
            <a:ext cx="7572428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638</TotalTime>
  <Words>75</Words>
  <Application>Microsoft Office PowerPoint</Application>
  <PresentationFormat>On-screen Show (4:3)</PresentationFormat>
  <Paragraphs>33</Paragraphs>
  <Slides>53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Metro</vt:lpstr>
      <vt:lpstr>صورة نقطية</vt:lpstr>
      <vt:lpstr>Slides of lacrimal system and conjunctiva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Chronic canaliculitis</vt:lpstr>
      <vt:lpstr>Pre-corneal tear film component 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Vernal conjunctivitis</vt:lpstr>
      <vt:lpstr>Slide 21</vt:lpstr>
      <vt:lpstr>Limbal vernal(Trantas dots)</vt:lpstr>
      <vt:lpstr>Keratopathy in vernal conjunctivitis</vt:lpstr>
      <vt:lpstr>(shield ulcer).</vt:lpstr>
      <vt:lpstr>Membranous conjunctivitis </vt:lpstr>
      <vt:lpstr>Slide 26</vt:lpstr>
      <vt:lpstr>Bacterial conjunctivitis</vt:lpstr>
      <vt:lpstr>Slide 28</vt:lpstr>
      <vt:lpstr>Gonococcal keratoconjunctivitis</vt:lpstr>
      <vt:lpstr>Ophthalia neonatorum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trachoma</vt:lpstr>
      <vt:lpstr>Slide 39</vt:lpstr>
      <vt:lpstr>Slide 40</vt:lpstr>
      <vt:lpstr>concretions</vt:lpstr>
      <vt:lpstr>Slide 42</vt:lpstr>
      <vt:lpstr>Pterygium </vt:lpstr>
      <vt:lpstr>Slide 44</vt:lpstr>
      <vt:lpstr>Pinguecula </vt:lpstr>
      <vt:lpstr>Slide 46</vt:lpstr>
      <vt:lpstr>Naevus </vt:lpstr>
      <vt:lpstr>Naevus of ota</vt:lpstr>
      <vt:lpstr>Slide 49</vt:lpstr>
      <vt:lpstr>Primary acquired melanosis </vt:lpstr>
      <vt:lpstr>Conjunctival melanoma</vt:lpstr>
      <vt:lpstr>Slide 52</vt:lpstr>
      <vt:lpstr>Slide 53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abdul alla</dc:creator>
  <cp:lastModifiedBy>abdul alla</cp:lastModifiedBy>
  <cp:revision>13</cp:revision>
  <dcterms:created xsi:type="dcterms:W3CDTF">2020-10-26T17:33:30Z</dcterms:created>
  <dcterms:modified xsi:type="dcterms:W3CDTF">2020-10-31T22:49:40Z</dcterms:modified>
</cp:coreProperties>
</file>