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sldIdLst>
    <p:sldId id="256" r:id="rId2"/>
    <p:sldId id="257" r:id="rId3"/>
    <p:sldId id="258" r:id="rId4"/>
    <p:sldId id="263" r:id="rId5"/>
    <p:sldId id="264" r:id="rId6"/>
    <p:sldId id="265" r:id="rId7"/>
    <p:sldId id="266" r:id="rId8"/>
    <p:sldId id="267" r:id="rId9"/>
    <p:sldId id="260" r:id="rId10"/>
    <p:sldId id="261"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825" autoAdjust="0"/>
    <p:restoredTop sz="94660"/>
  </p:normalViewPr>
  <p:slideViewPr>
    <p:cSldViewPr snapToGrid="0">
      <p:cViewPr varScale="1">
        <p:scale>
          <a:sx n="66" d="100"/>
          <a:sy n="66" d="100"/>
        </p:scale>
        <p:origin x="64"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757678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1576703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65110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2950515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07021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3791785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18540999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2913431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225568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1BEB39-B9AF-4943-B4EA-5B3DE3325060}"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1201039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1BEB39-B9AF-4943-B4EA-5B3DE3325060}" type="datetimeFigureOut">
              <a:rPr lang="en-US" smtClean="0"/>
              <a:t>4/2/2022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2804514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1BEB39-B9AF-4943-B4EA-5B3DE3325060}" type="datetimeFigureOut">
              <a:rPr lang="en-US" smtClean="0"/>
              <a:t>4/2/2022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3265571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1BEB39-B9AF-4943-B4EA-5B3DE3325060}" type="datetimeFigureOut">
              <a:rPr lang="en-US" smtClean="0"/>
              <a:t>4/2/2022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1891030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1BEB39-B9AF-4943-B4EA-5B3DE3325060}" type="datetimeFigureOut">
              <a:rPr lang="en-US" smtClean="0"/>
              <a:t>4/2/2022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3407173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1BEB39-B9AF-4943-B4EA-5B3DE3325060}" type="datetimeFigureOut">
              <a:rPr lang="en-US" smtClean="0"/>
              <a:t>4/2/2022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260604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1BEB39-B9AF-4943-B4EA-5B3DE3325060}" type="datetimeFigureOut">
              <a:rPr lang="en-US" smtClean="0"/>
              <a:t>4/2/2022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C796DD-91D8-43F6-BF03-113EF6124570}" type="slidenum">
              <a:rPr lang="en-US" smtClean="0"/>
              <a:t>‹#›</a:t>
            </a:fld>
            <a:endParaRPr lang="en-US"/>
          </a:p>
        </p:txBody>
      </p:sp>
    </p:spTree>
    <p:extLst>
      <p:ext uri="{BB962C8B-B14F-4D97-AF65-F5344CB8AC3E}">
        <p14:creationId xmlns:p14="http://schemas.microsoft.com/office/powerpoint/2010/main" val="3399265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1BEB39-B9AF-4943-B4EA-5B3DE3325060}" type="datetimeFigureOut">
              <a:rPr lang="en-US" smtClean="0"/>
              <a:t>4/2/2022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C7C796DD-91D8-43F6-BF03-113EF6124570}" type="slidenum">
              <a:rPr lang="en-US" smtClean="0"/>
              <a:t>‹#›</a:t>
            </a:fld>
            <a:endParaRPr lang="en-US"/>
          </a:p>
        </p:txBody>
      </p:sp>
    </p:spTree>
    <p:extLst>
      <p:ext uri="{BB962C8B-B14F-4D97-AF65-F5344CB8AC3E}">
        <p14:creationId xmlns:p14="http://schemas.microsoft.com/office/powerpoint/2010/main" val="1965926361"/>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joumanah_3172@limu.edu.ly"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educba.com/types-of-research-methodology/" TargetMode="External"/><Relationship Id="rId2" Type="http://schemas.openxmlformats.org/officeDocument/2006/relationships/hyperlink" Target="https://www.aiuniv.edu/degrees/business/articles/functions-of-managemen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0D25311-C960-42FC-8A3E-C445FFE7B4DE}"/>
              </a:ext>
            </a:extLst>
          </p:cNvPr>
          <p:cNvSpPr>
            <a:spLocks noGrp="1"/>
          </p:cNvSpPr>
          <p:nvPr>
            <p:ph type="subTitle" idx="1"/>
          </p:nvPr>
        </p:nvSpPr>
        <p:spPr>
          <a:xfrm>
            <a:off x="-49528" y="621237"/>
            <a:ext cx="7836365" cy="624861"/>
          </a:xfrm>
        </p:spPr>
        <p:txBody>
          <a:bodyPr>
            <a:normAutofit fontScale="92500" lnSpcReduction="20000"/>
          </a:bodyPr>
          <a:lstStyle/>
          <a:p>
            <a:r>
              <a:rPr lang="en-US" sz="1600" b="1" dirty="0" smtClean="0">
                <a:solidFill>
                  <a:schemeClr val="tx1"/>
                </a:solidFill>
              </a:rPr>
              <a:t> LIBYAN  INTERNATIONAL  </a:t>
            </a:r>
            <a:r>
              <a:rPr lang="en-US" sz="1600" b="1" dirty="0">
                <a:solidFill>
                  <a:schemeClr val="tx1"/>
                </a:solidFill>
              </a:rPr>
              <a:t>MEDICAL UNIVERSITY </a:t>
            </a:r>
          </a:p>
          <a:p>
            <a:r>
              <a:rPr lang="en-US" sz="1600" b="1" dirty="0">
                <a:solidFill>
                  <a:schemeClr val="tx1"/>
                </a:solidFill>
              </a:rPr>
              <a:t>FACULTY OF BUSINESS ADMINISTRATION</a:t>
            </a:r>
            <a:endParaRPr lang="en-US" sz="1600" b="1" dirty="0"/>
          </a:p>
        </p:txBody>
      </p:sp>
      <p:pic>
        <p:nvPicPr>
          <p:cNvPr id="4" name="Picture 3" descr="C:\Users\pcc22320181\Desktop\limu%20logo_0.png">
            <a:extLst>
              <a:ext uri="{FF2B5EF4-FFF2-40B4-BE49-F238E27FC236}">
                <a16:creationId xmlns:a16="http://schemas.microsoft.com/office/drawing/2014/main" id="{3F4A42DF-A4A1-4E1D-B05C-1F3B091CDD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63729" y="563157"/>
            <a:ext cx="1145599" cy="5701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pcc22320181\Desktop\gjgjfobgoijbo'gjg.png">
            <a:extLst>
              <a:ext uri="{FF2B5EF4-FFF2-40B4-BE49-F238E27FC236}">
                <a16:creationId xmlns:a16="http://schemas.microsoft.com/office/drawing/2014/main" id="{BE4AE680-50F6-479B-A5E1-B64E67382D5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368" y="587043"/>
            <a:ext cx="902086" cy="87682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1E1DA43-C38D-425F-AE0E-409337D1CF49}"/>
              </a:ext>
            </a:extLst>
          </p:cNvPr>
          <p:cNvSpPr/>
          <p:nvPr/>
        </p:nvSpPr>
        <p:spPr>
          <a:xfrm>
            <a:off x="1621409" y="5369197"/>
            <a:ext cx="6096000" cy="923330"/>
          </a:xfrm>
          <a:prstGeom prst="rect">
            <a:avLst/>
          </a:prstGeom>
        </p:spPr>
        <p:txBody>
          <a:bodyPr>
            <a:spAutoFit/>
          </a:bodyPr>
          <a:lstStyle/>
          <a:p>
            <a:r>
              <a:rPr lang="en-US" dirty="0"/>
              <a:t>Presented by: </a:t>
            </a:r>
            <a:r>
              <a:rPr lang="en-US" dirty="0" err="1"/>
              <a:t>Joumana</a:t>
            </a:r>
            <a:r>
              <a:rPr lang="en-US" dirty="0"/>
              <a:t> Elmahgoub</a:t>
            </a:r>
          </a:p>
          <a:p>
            <a:r>
              <a:rPr lang="en-US" dirty="0"/>
              <a:t>Email: </a:t>
            </a:r>
            <a:r>
              <a:rPr lang="en-US" dirty="0">
                <a:hlinkClick r:id="rId4">
                  <a:extLst>
                    <a:ext uri="{A12FA001-AC4F-418D-AE19-62706E023703}">
                      <ahyp:hlinkClr xmlns="" xmlns:ahyp="http://schemas.microsoft.com/office/drawing/2018/hyperlinkcolor" val="tx"/>
                    </a:ext>
                  </a:extLst>
                </a:hlinkClick>
              </a:rPr>
              <a:t>joumanah_3172@limu.edu.ly</a:t>
            </a:r>
            <a:endParaRPr lang="en-US" dirty="0"/>
          </a:p>
          <a:p>
            <a:r>
              <a:rPr lang="en-US" dirty="0"/>
              <a:t>ID: 3172</a:t>
            </a:r>
            <a:endParaRPr lang="ar-LY" dirty="0"/>
          </a:p>
        </p:txBody>
      </p:sp>
      <p:sp>
        <p:nvSpPr>
          <p:cNvPr id="2" name="مربع نص 1"/>
          <p:cNvSpPr txBox="1"/>
          <p:nvPr/>
        </p:nvSpPr>
        <p:spPr>
          <a:xfrm>
            <a:off x="2394274" y="2659559"/>
            <a:ext cx="5969455" cy="769441"/>
          </a:xfrm>
          <a:prstGeom prst="rect">
            <a:avLst/>
          </a:prstGeom>
          <a:noFill/>
        </p:spPr>
        <p:txBody>
          <a:bodyPr wrap="none" rtlCol="0">
            <a:spAutoFit/>
          </a:bodyPr>
          <a:lstStyle/>
          <a:p>
            <a:r>
              <a:rPr lang="en-US" sz="4400" dirty="0"/>
              <a:t> Research Methodology</a:t>
            </a:r>
          </a:p>
        </p:txBody>
      </p:sp>
    </p:spTree>
    <p:extLst>
      <p:ext uri="{BB962C8B-B14F-4D97-AF65-F5344CB8AC3E}">
        <p14:creationId xmlns:p14="http://schemas.microsoft.com/office/powerpoint/2010/main" val="1450906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46C53-0D4C-446E-B9D7-0E4C4A92D1B3}"/>
              </a:ext>
            </a:extLst>
          </p:cNvPr>
          <p:cNvSpPr>
            <a:spLocks noGrp="1"/>
          </p:cNvSpPr>
          <p:nvPr>
            <p:ph type="title"/>
          </p:nvPr>
        </p:nvSpPr>
        <p:spPr>
          <a:xfrm>
            <a:off x="958688" y="876887"/>
            <a:ext cx="3796192" cy="1320800"/>
          </a:xfrm>
        </p:spPr>
        <p:txBody>
          <a:bodyPr/>
          <a:lstStyle/>
          <a:p>
            <a:r>
              <a:rPr lang="en-US" sz="4400" b="1" dirty="0"/>
              <a:t>References</a:t>
            </a:r>
            <a:r>
              <a:rPr lang="en-US" b="1" dirty="0"/>
              <a:t/>
            </a:r>
            <a:br>
              <a:rPr lang="en-US" b="1" dirty="0"/>
            </a:br>
            <a:endParaRPr lang="en-US" dirty="0"/>
          </a:p>
        </p:txBody>
      </p:sp>
      <p:sp>
        <p:nvSpPr>
          <p:cNvPr id="3" name="Content Placeholder 2">
            <a:extLst>
              <a:ext uri="{FF2B5EF4-FFF2-40B4-BE49-F238E27FC236}">
                <a16:creationId xmlns:a16="http://schemas.microsoft.com/office/drawing/2014/main" id="{32691B40-AE23-4194-84E5-A05CBA4A69B3}"/>
              </a:ext>
            </a:extLst>
          </p:cNvPr>
          <p:cNvSpPr>
            <a:spLocks noGrp="1"/>
          </p:cNvSpPr>
          <p:nvPr>
            <p:ph idx="1"/>
          </p:nvPr>
        </p:nvSpPr>
        <p:spPr/>
        <p:txBody>
          <a:bodyPr>
            <a:normAutofit lnSpcReduction="10000"/>
          </a:bodyPr>
          <a:lstStyle/>
          <a:p>
            <a:r>
              <a:rPr lang="en-US" dirty="0"/>
              <a:t>American InterContinental University. (2020, October 22). The four functions of management: What managers need to know. American Intercontinental University - A member of the American InterContinental University System. Retrieved March 22, 2022, from </a:t>
            </a:r>
            <a:r>
              <a:rPr lang="en-US" dirty="0">
                <a:hlinkClick r:id="rId2"/>
              </a:rPr>
              <a:t>https://www.aiuniv.edu/degrees/business/articles/functions-of-management</a:t>
            </a:r>
            <a:endParaRPr lang="en-US" dirty="0"/>
          </a:p>
          <a:p>
            <a:r>
              <a:rPr lang="en-US" dirty="0"/>
              <a:t>American InterContinental University. (2020, October 22). The four functions of management: What managers need to know. American Intercontinental University - A member of the American InterContinental University System. Retrieved March 22, 2022, from </a:t>
            </a:r>
            <a:r>
              <a:rPr lang="en-US" dirty="0">
                <a:hlinkClick r:id="rId2"/>
              </a:rPr>
              <a:t>https://www.aiuniv.edu/degrees/business/articles/functions-of-management</a:t>
            </a:r>
            <a:r>
              <a:rPr lang="en-US" dirty="0"/>
              <a:t>  </a:t>
            </a:r>
          </a:p>
          <a:p>
            <a:r>
              <a:rPr lang="en-US" dirty="0"/>
              <a:t>Types of research methodology: Top 10 types </a:t>
            </a:r>
            <a:r>
              <a:rPr lang="en-US" dirty="0" err="1"/>
              <a:t>types</a:t>
            </a:r>
            <a:r>
              <a:rPr lang="en-US" dirty="0"/>
              <a:t> of research. EDUCBA. (2021, November 6). Retrieved March 23, 2022, from </a:t>
            </a:r>
            <a:r>
              <a:rPr lang="en-US" dirty="0">
                <a:hlinkClick r:id="rId3"/>
              </a:rPr>
              <a:t>https://www.educba.com/types-of-research-methodology/</a:t>
            </a:r>
            <a:r>
              <a:rPr lang="en-US" dirty="0"/>
              <a:t> </a:t>
            </a:r>
          </a:p>
        </p:txBody>
      </p:sp>
      <p:sp>
        <p:nvSpPr>
          <p:cNvPr id="5" name="TextBox 4">
            <a:extLst>
              <a:ext uri="{FF2B5EF4-FFF2-40B4-BE49-F238E27FC236}">
                <a16:creationId xmlns:a16="http://schemas.microsoft.com/office/drawing/2014/main" id="{2364C0EC-1A01-4728-81BF-ACE49CFE338C}"/>
              </a:ext>
            </a:extLst>
          </p:cNvPr>
          <p:cNvSpPr txBox="1"/>
          <p:nvPr/>
        </p:nvSpPr>
        <p:spPr>
          <a:xfrm>
            <a:off x="11455685" y="5948737"/>
            <a:ext cx="493160" cy="369332"/>
          </a:xfrm>
          <a:prstGeom prst="rect">
            <a:avLst/>
          </a:prstGeom>
          <a:noFill/>
        </p:spPr>
        <p:txBody>
          <a:bodyPr wrap="square" rtlCol="0">
            <a:spAutoFit/>
          </a:bodyPr>
          <a:lstStyle/>
          <a:p>
            <a:r>
              <a:rPr lang="en-US" dirty="0" smtClean="0"/>
              <a:t>10</a:t>
            </a:r>
            <a:endParaRPr lang="en-US" dirty="0"/>
          </a:p>
        </p:txBody>
      </p:sp>
    </p:spTree>
    <p:extLst>
      <p:ext uri="{BB962C8B-B14F-4D97-AF65-F5344CB8AC3E}">
        <p14:creationId xmlns:p14="http://schemas.microsoft.com/office/powerpoint/2010/main" val="232751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479CA24-266D-46F9-8F4F-C23F82240ECB}"/>
              </a:ext>
            </a:extLst>
          </p:cNvPr>
          <p:cNvPicPr>
            <a:picLocks noGrp="1" noChangeAspect="1"/>
          </p:cNvPicPr>
          <p:nvPr>
            <p:ph idx="1"/>
          </p:nvPr>
        </p:nvPicPr>
        <p:blipFill>
          <a:blip r:embed="rId2"/>
          <a:stretch>
            <a:fillRect/>
          </a:stretch>
        </p:blipFill>
        <p:spPr>
          <a:xfrm>
            <a:off x="2947561" y="1488281"/>
            <a:ext cx="4056916" cy="3881437"/>
          </a:xfrm>
          <a:prstGeom prst="rect">
            <a:avLst/>
          </a:prstGeom>
        </p:spPr>
      </p:pic>
    </p:spTree>
    <p:extLst>
      <p:ext uri="{BB962C8B-B14F-4D97-AF65-F5344CB8AC3E}">
        <p14:creationId xmlns:p14="http://schemas.microsoft.com/office/powerpoint/2010/main" val="834558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BDDA4-0502-4EFA-8681-38E8C0D4F3A9}"/>
              </a:ext>
            </a:extLst>
          </p:cNvPr>
          <p:cNvSpPr>
            <a:spLocks noGrp="1"/>
          </p:cNvSpPr>
          <p:nvPr>
            <p:ph type="title"/>
          </p:nvPr>
        </p:nvSpPr>
        <p:spPr>
          <a:xfrm>
            <a:off x="663266" y="947225"/>
            <a:ext cx="8596668" cy="1320800"/>
          </a:xfrm>
        </p:spPr>
        <p:txBody>
          <a:bodyPr>
            <a:normAutofit/>
          </a:bodyPr>
          <a:lstStyle/>
          <a:p>
            <a:r>
              <a:rPr lang="en-US" sz="4400" b="1" dirty="0"/>
              <a:t>Contents:</a:t>
            </a:r>
            <a:endParaRPr lang="en-US" sz="4400" dirty="0"/>
          </a:p>
        </p:txBody>
      </p:sp>
      <p:sp>
        <p:nvSpPr>
          <p:cNvPr id="3" name="Content Placeholder 2">
            <a:extLst>
              <a:ext uri="{FF2B5EF4-FFF2-40B4-BE49-F238E27FC236}">
                <a16:creationId xmlns:a16="http://schemas.microsoft.com/office/drawing/2014/main" id="{483522EE-F257-45C5-9466-53D6B99CDB99}"/>
              </a:ext>
            </a:extLst>
          </p:cNvPr>
          <p:cNvSpPr>
            <a:spLocks noGrp="1"/>
          </p:cNvSpPr>
          <p:nvPr>
            <p:ph idx="1"/>
          </p:nvPr>
        </p:nvSpPr>
        <p:spPr/>
        <p:txBody>
          <a:bodyPr/>
          <a:lstStyle/>
          <a:p>
            <a:r>
              <a:rPr lang="en-US" sz="2400" b="1" dirty="0"/>
              <a:t>Introduction</a:t>
            </a:r>
          </a:p>
          <a:p>
            <a:r>
              <a:rPr lang="en-US" sz="2400" b="1" dirty="0" smtClean="0"/>
              <a:t>Research </a:t>
            </a:r>
            <a:r>
              <a:rPr lang="en-US" sz="2400" b="1" dirty="0"/>
              <a:t>methodology </a:t>
            </a:r>
            <a:r>
              <a:rPr lang="en-US" sz="2400" b="1" dirty="0" smtClean="0"/>
              <a:t>definition</a:t>
            </a:r>
            <a:endParaRPr lang="en-US" sz="2400" b="1" dirty="0"/>
          </a:p>
          <a:p>
            <a:r>
              <a:rPr lang="en-US" sz="2400" b="1" dirty="0"/>
              <a:t>Types of research </a:t>
            </a:r>
          </a:p>
          <a:p>
            <a:r>
              <a:rPr lang="en-US" sz="2400" b="1" dirty="0"/>
              <a:t>Conclusion</a:t>
            </a:r>
          </a:p>
          <a:p>
            <a:r>
              <a:rPr lang="en-US" sz="2400" b="1" dirty="0"/>
              <a:t>References</a:t>
            </a:r>
          </a:p>
          <a:p>
            <a:endParaRPr lang="en-US" sz="2000" b="1" dirty="0"/>
          </a:p>
        </p:txBody>
      </p:sp>
      <p:sp>
        <p:nvSpPr>
          <p:cNvPr id="4" name="مربع نص 3"/>
          <p:cNvSpPr txBox="1"/>
          <p:nvPr/>
        </p:nvSpPr>
        <p:spPr>
          <a:xfrm>
            <a:off x="11619914" y="6399014"/>
            <a:ext cx="306494" cy="369332"/>
          </a:xfrm>
          <a:prstGeom prst="rect">
            <a:avLst/>
          </a:prstGeom>
          <a:noFill/>
        </p:spPr>
        <p:txBody>
          <a:bodyPr wrap="none" rtlCol="0">
            <a:spAutoFit/>
          </a:bodyPr>
          <a:lstStyle/>
          <a:p>
            <a:r>
              <a:rPr lang="en-US" dirty="0"/>
              <a:t>2</a:t>
            </a:r>
          </a:p>
        </p:txBody>
      </p:sp>
    </p:spTree>
    <p:extLst>
      <p:ext uri="{BB962C8B-B14F-4D97-AF65-F5344CB8AC3E}">
        <p14:creationId xmlns:p14="http://schemas.microsoft.com/office/powerpoint/2010/main" val="2412125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BD62B-BFCD-4EFC-92FF-8199BA6E8EA4}"/>
              </a:ext>
            </a:extLst>
          </p:cNvPr>
          <p:cNvSpPr>
            <a:spLocks noGrp="1"/>
          </p:cNvSpPr>
          <p:nvPr>
            <p:ph type="title"/>
          </p:nvPr>
        </p:nvSpPr>
        <p:spPr>
          <a:xfrm>
            <a:off x="789876" y="1073834"/>
            <a:ext cx="4232291" cy="754966"/>
          </a:xfrm>
        </p:spPr>
        <p:txBody>
          <a:bodyPr>
            <a:normAutofit fontScale="90000"/>
          </a:bodyPr>
          <a:lstStyle/>
          <a:p>
            <a:r>
              <a:rPr lang="en-US" sz="4900" b="1" dirty="0" smtClean="0"/>
              <a:t>Introduction</a:t>
            </a:r>
            <a:r>
              <a:rPr lang="en-US" b="1" dirty="0"/>
              <a:t/>
            </a:r>
            <a:br>
              <a:rPr lang="en-US" b="1" dirty="0"/>
            </a:br>
            <a:endParaRPr lang="en-US" dirty="0"/>
          </a:p>
        </p:txBody>
      </p:sp>
      <p:sp>
        <p:nvSpPr>
          <p:cNvPr id="4" name="مربع نص 3"/>
          <p:cNvSpPr txBox="1"/>
          <p:nvPr/>
        </p:nvSpPr>
        <p:spPr>
          <a:xfrm>
            <a:off x="11662117" y="6443003"/>
            <a:ext cx="306494" cy="369332"/>
          </a:xfrm>
          <a:prstGeom prst="rect">
            <a:avLst/>
          </a:prstGeom>
          <a:noFill/>
        </p:spPr>
        <p:txBody>
          <a:bodyPr wrap="none" rtlCol="0">
            <a:spAutoFit/>
          </a:bodyPr>
          <a:lstStyle/>
          <a:p>
            <a:r>
              <a:rPr lang="en-US" dirty="0"/>
              <a:t>3</a:t>
            </a:r>
          </a:p>
        </p:txBody>
      </p:sp>
      <p:sp>
        <p:nvSpPr>
          <p:cNvPr id="7" name="Content Placeholder 6">
            <a:extLst>
              <a:ext uri="{FF2B5EF4-FFF2-40B4-BE49-F238E27FC236}">
                <a16:creationId xmlns:a16="http://schemas.microsoft.com/office/drawing/2014/main" id="{EB0EBA2A-CE93-4B58-BF07-F528FCE60268}"/>
              </a:ext>
            </a:extLst>
          </p:cNvPr>
          <p:cNvSpPr>
            <a:spLocks noGrp="1"/>
          </p:cNvSpPr>
          <p:nvPr>
            <p:ph idx="1"/>
          </p:nvPr>
        </p:nvSpPr>
        <p:spPr/>
        <p:txBody>
          <a:bodyPr>
            <a:normAutofit/>
          </a:bodyPr>
          <a:lstStyle/>
          <a:p>
            <a:pPr algn="just"/>
            <a:r>
              <a:rPr lang="en-US" sz="2400" b="1" dirty="0"/>
              <a:t>“Research is a systematic inquiry to describe, explain, predict, and control the observed phenomenon. It involves inductive and deductive methods.”</a:t>
            </a:r>
          </a:p>
        </p:txBody>
      </p:sp>
      <p:sp>
        <p:nvSpPr>
          <p:cNvPr id="8" name="TextBox 7">
            <a:extLst>
              <a:ext uri="{FF2B5EF4-FFF2-40B4-BE49-F238E27FC236}">
                <a16:creationId xmlns:a16="http://schemas.microsoft.com/office/drawing/2014/main" id="{C0670CF4-EA22-4A16-8081-76D8D8AC3C7F}"/>
              </a:ext>
            </a:extLst>
          </p:cNvPr>
          <p:cNvSpPr txBox="1"/>
          <p:nvPr/>
        </p:nvSpPr>
        <p:spPr>
          <a:xfrm>
            <a:off x="842433" y="3603382"/>
            <a:ext cx="5037667" cy="615553"/>
          </a:xfrm>
          <a:prstGeom prst="rect">
            <a:avLst/>
          </a:prstGeom>
          <a:noFill/>
        </p:spPr>
        <p:txBody>
          <a:bodyPr wrap="square" rtlCol="0">
            <a:spAutoFit/>
          </a:bodyPr>
          <a:lstStyle/>
          <a:p>
            <a:pPr algn="just"/>
            <a:r>
              <a:rPr lang="en-US" dirty="0"/>
              <a:t>(</a:t>
            </a:r>
            <a:r>
              <a:rPr lang="en-US" sz="1600" dirty="0"/>
              <a:t>According to the American sociologist Earl Robert Babbie)</a:t>
            </a:r>
            <a:endParaRPr lang="en-US" dirty="0"/>
          </a:p>
        </p:txBody>
      </p:sp>
      <p:sp>
        <p:nvSpPr>
          <p:cNvPr id="3" name="مستطيل 2"/>
          <p:cNvSpPr/>
          <p:nvPr/>
        </p:nvSpPr>
        <p:spPr>
          <a:xfrm>
            <a:off x="1504950" y="5253335"/>
            <a:ext cx="7981950" cy="1200329"/>
          </a:xfrm>
          <a:prstGeom prst="rect">
            <a:avLst/>
          </a:prstGeom>
        </p:spPr>
        <p:txBody>
          <a:bodyPr wrap="square">
            <a:spAutoFit/>
          </a:bodyPr>
          <a:lstStyle/>
          <a:p>
            <a:pPr algn="just"/>
            <a:r>
              <a:rPr lang="en-US" sz="2400" b="1" dirty="0"/>
              <a:t>Inductive approaches are associated with qualitative research, and deductive methods are more commonly associated with quantitative analysis.</a:t>
            </a:r>
          </a:p>
        </p:txBody>
      </p:sp>
      <p:sp>
        <p:nvSpPr>
          <p:cNvPr id="5" name="مربع نص 4"/>
          <p:cNvSpPr txBox="1"/>
          <p:nvPr/>
        </p:nvSpPr>
        <p:spPr>
          <a:xfrm>
            <a:off x="1047750" y="4607004"/>
            <a:ext cx="1532792" cy="646331"/>
          </a:xfrm>
          <a:prstGeom prst="rect">
            <a:avLst/>
          </a:prstGeom>
          <a:noFill/>
        </p:spPr>
        <p:txBody>
          <a:bodyPr wrap="none" rtlCol="0">
            <a:spAutoFit/>
          </a:bodyPr>
          <a:lstStyle/>
          <a:p>
            <a:r>
              <a:rPr lang="en-US" sz="3600" b="1" dirty="0" smtClean="0">
                <a:solidFill>
                  <a:schemeClr val="accent1">
                    <a:lumMod val="75000"/>
                  </a:schemeClr>
                </a:solidFill>
              </a:rPr>
              <a:t>NOTE:</a:t>
            </a:r>
            <a:endParaRPr lang="en-US" sz="3600" b="1" dirty="0">
              <a:solidFill>
                <a:schemeClr val="accent1">
                  <a:lumMod val="75000"/>
                </a:schemeClr>
              </a:solidFill>
            </a:endParaRPr>
          </a:p>
        </p:txBody>
      </p:sp>
    </p:spTree>
    <p:extLst>
      <p:ext uri="{BB962C8B-B14F-4D97-AF65-F5344CB8AC3E}">
        <p14:creationId xmlns:p14="http://schemas.microsoft.com/office/powerpoint/2010/main" val="732463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99637" y="1394506"/>
            <a:ext cx="7604391" cy="569048"/>
          </a:xfrm>
        </p:spPr>
        <p:txBody>
          <a:bodyPr>
            <a:normAutofit fontScale="90000"/>
          </a:bodyPr>
          <a:lstStyle/>
          <a:p>
            <a:r>
              <a:rPr lang="en-US" sz="4900" b="1" dirty="0" smtClean="0"/>
              <a:t>Research Definition</a:t>
            </a:r>
            <a:r>
              <a:rPr lang="en-US" sz="4900" b="1" dirty="0"/>
              <a:t>: </a:t>
            </a:r>
            <a:r>
              <a:rPr lang="en-US" dirty="0"/>
              <a:t/>
            </a:r>
            <a:br>
              <a:rPr lang="en-US" dirty="0"/>
            </a:br>
            <a:endParaRPr lang="en-US" dirty="0"/>
          </a:p>
        </p:txBody>
      </p:sp>
      <p:sp>
        <p:nvSpPr>
          <p:cNvPr id="3" name="عنصر نائب للمحتوى 2"/>
          <p:cNvSpPr>
            <a:spLocks noGrp="1"/>
          </p:cNvSpPr>
          <p:nvPr>
            <p:ph idx="1"/>
          </p:nvPr>
        </p:nvSpPr>
        <p:spPr>
          <a:xfrm>
            <a:off x="560524" y="2384409"/>
            <a:ext cx="9099712" cy="3880773"/>
          </a:xfrm>
        </p:spPr>
        <p:txBody>
          <a:bodyPr>
            <a:normAutofit/>
          </a:bodyPr>
          <a:lstStyle/>
          <a:p>
            <a:r>
              <a:rPr lang="en-US" sz="2400" b="1" dirty="0"/>
              <a:t>Definition: Research is defined as careful consideration of study regarding a particular concern or problem using scientific methods.</a:t>
            </a:r>
          </a:p>
        </p:txBody>
      </p:sp>
      <p:sp>
        <p:nvSpPr>
          <p:cNvPr id="4" name="مربع نص 3"/>
          <p:cNvSpPr txBox="1"/>
          <p:nvPr/>
        </p:nvSpPr>
        <p:spPr>
          <a:xfrm>
            <a:off x="11704320" y="6499274"/>
            <a:ext cx="306494" cy="369332"/>
          </a:xfrm>
          <a:prstGeom prst="rect">
            <a:avLst/>
          </a:prstGeom>
          <a:noFill/>
        </p:spPr>
        <p:txBody>
          <a:bodyPr wrap="none" rtlCol="0">
            <a:spAutoFit/>
          </a:bodyPr>
          <a:lstStyle/>
          <a:p>
            <a:r>
              <a:rPr lang="en-US" dirty="0"/>
              <a:t>4</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5838" y="3728892"/>
            <a:ext cx="3420978" cy="222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4417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9833" y="1280414"/>
            <a:ext cx="8596668" cy="930097"/>
          </a:xfrm>
        </p:spPr>
        <p:txBody>
          <a:bodyPr>
            <a:normAutofit/>
          </a:bodyPr>
          <a:lstStyle/>
          <a:p>
            <a:r>
              <a:rPr lang="en-US" sz="4400" b="1" dirty="0"/>
              <a:t>Types of research</a:t>
            </a:r>
          </a:p>
        </p:txBody>
      </p:sp>
      <p:sp>
        <p:nvSpPr>
          <p:cNvPr id="4" name="مربع نص 3"/>
          <p:cNvSpPr txBox="1"/>
          <p:nvPr/>
        </p:nvSpPr>
        <p:spPr>
          <a:xfrm>
            <a:off x="11705818" y="6427149"/>
            <a:ext cx="306494" cy="369332"/>
          </a:xfrm>
          <a:prstGeom prst="rect">
            <a:avLst/>
          </a:prstGeom>
          <a:noFill/>
        </p:spPr>
        <p:txBody>
          <a:bodyPr wrap="none" rtlCol="0">
            <a:spAutoFit/>
          </a:bodyPr>
          <a:lstStyle/>
          <a:p>
            <a:r>
              <a:rPr lang="en-US" dirty="0"/>
              <a:t>5</a:t>
            </a:r>
          </a:p>
        </p:txBody>
      </p:sp>
      <p:sp>
        <p:nvSpPr>
          <p:cNvPr id="7" name="Arrow: Right 6">
            <a:extLst>
              <a:ext uri="{FF2B5EF4-FFF2-40B4-BE49-F238E27FC236}">
                <a16:creationId xmlns:a16="http://schemas.microsoft.com/office/drawing/2014/main" id="{11EBBBAA-4394-4E03-9EEA-F4B695DB680C}"/>
              </a:ext>
            </a:extLst>
          </p:cNvPr>
          <p:cNvSpPr/>
          <p:nvPr/>
        </p:nvSpPr>
        <p:spPr>
          <a:xfrm>
            <a:off x="5424757" y="1391004"/>
            <a:ext cx="1058238" cy="7089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5171C9E9-05F5-44B7-9A04-204A8E21BF21}"/>
              </a:ext>
            </a:extLst>
          </p:cNvPr>
          <p:cNvPicPr>
            <a:picLocks noChangeAspect="1"/>
          </p:cNvPicPr>
          <p:nvPr/>
        </p:nvPicPr>
        <p:blipFill>
          <a:blip r:embed="rId2"/>
          <a:stretch>
            <a:fillRect/>
          </a:stretch>
        </p:blipFill>
        <p:spPr>
          <a:xfrm>
            <a:off x="4678167" y="3463725"/>
            <a:ext cx="3924661" cy="2367529"/>
          </a:xfrm>
          <a:prstGeom prst="rect">
            <a:avLst/>
          </a:prstGeom>
        </p:spPr>
      </p:pic>
    </p:spTree>
    <p:extLst>
      <p:ext uri="{BB962C8B-B14F-4D97-AF65-F5344CB8AC3E}">
        <p14:creationId xmlns:p14="http://schemas.microsoft.com/office/powerpoint/2010/main" val="3548590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b="1" dirty="0"/>
              <a:t>1-Fundamental research</a:t>
            </a:r>
          </a:p>
        </p:txBody>
      </p:sp>
      <p:sp>
        <p:nvSpPr>
          <p:cNvPr id="4" name="مربع نص 3"/>
          <p:cNvSpPr txBox="1"/>
          <p:nvPr/>
        </p:nvSpPr>
        <p:spPr>
          <a:xfrm>
            <a:off x="11663615" y="6384946"/>
            <a:ext cx="306494" cy="369332"/>
          </a:xfrm>
          <a:prstGeom prst="rect">
            <a:avLst/>
          </a:prstGeom>
          <a:noFill/>
        </p:spPr>
        <p:txBody>
          <a:bodyPr wrap="none" rtlCol="0">
            <a:spAutoFit/>
          </a:bodyPr>
          <a:lstStyle/>
          <a:p>
            <a:r>
              <a:rPr lang="en-US" dirty="0"/>
              <a:t>6</a:t>
            </a:r>
          </a:p>
        </p:txBody>
      </p:sp>
      <p:sp>
        <p:nvSpPr>
          <p:cNvPr id="7" name="TextBox 6">
            <a:extLst>
              <a:ext uri="{FF2B5EF4-FFF2-40B4-BE49-F238E27FC236}">
                <a16:creationId xmlns:a16="http://schemas.microsoft.com/office/drawing/2014/main" id="{8C3D0D5B-AF1E-41AB-A961-93BFC98311CB}"/>
              </a:ext>
            </a:extLst>
          </p:cNvPr>
          <p:cNvSpPr txBox="1"/>
          <p:nvPr/>
        </p:nvSpPr>
        <p:spPr>
          <a:xfrm>
            <a:off x="677334" y="1930400"/>
            <a:ext cx="7556500" cy="3539430"/>
          </a:xfrm>
          <a:prstGeom prst="rect">
            <a:avLst/>
          </a:prstGeom>
          <a:noFill/>
        </p:spPr>
        <p:txBody>
          <a:bodyPr wrap="square" rtlCol="0">
            <a:spAutoFit/>
          </a:bodyPr>
          <a:lstStyle/>
          <a:p>
            <a:r>
              <a:rPr lang="en-US" dirty="0"/>
              <a:t>*</a:t>
            </a:r>
            <a:r>
              <a:rPr lang="en-US" sz="2400" b="1" dirty="0"/>
              <a:t>Fundamental, or basic, research is designed to help researchers better understand certain phenomena in the world.</a:t>
            </a:r>
          </a:p>
          <a:p>
            <a:endParaRPr lang="en-US" sz="2800" b="1" dirty="0"/>
          </a:p>
          <a:p>
            <a:endParaRPr lang="en-US" sz="2800" b="1" dirty="0"/>
          </a:p>
          <a:p>
            <a:endParaRPr lang="en-US" sz="2400" b="1" dirty="0"/>
          </a:p>
          <a:p>
            <a:r>
              <a:rPr lang="en-US" sz="2400" b="1" dirty="0"/>
              <a:t>*This research attempts to broaden your understanding and expand scientific theories and explanations.</a:t>
            </a:r>
            <a:endParaRPr lang="en-US" sz="1600" b="1" dirty="0"/>
          </a:p>
        </p:txBody>
      </p:sp>
    </p:spTree>
    <p:extLst>
      <p:ext uri="{BB962C8B-B14F-4D97-AF65-F5344CB8AC3E}">
        <p14:creationId xmlns:p14="http://schemas.microsoft.com/office/powerpoint/2010/main" val="550253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F3C97D-329D-477F-AFD8-A960D68FF35F}"/>
              </a:ext>
            </a:extLst>
          </p:cNvPr>
          <p:cNvSpPr txBox="1"/>
          <p:nvPr/>
        </p:nvSpPr>
        <p:spPr>
          <a:xfrm>
            <a:off x="677333" y="469900"/>
            <a:ext cx="5261453" cy="769441"/>
          </a:xfrm>
          <a:prstGeom prst="rect">
            <a:avLst/>
          </a:prstGeom>
          <a:noFill/>
        </p:spPr>
        <p:txBody>
          <a:bodyPr wrap="square" rtlCol="0">
            <a:spAutoFit/>
          </a:bodyPr>
          <a:lstStyle/>
          <a:p>
            <a:r>
              <a:rPr lang="en-US" sz="4400" b="1" dirty="0">
                <a:solidFill>
                  <a:schemeClr val="accent2"/>
                </a:solidFill>
              </a:rPr>
              <a:t>2-Applied research</a:t>
            </a:r>
          </a:p>
        </p:txBody>
      </p:sp>
      <p:sp>
        <p:nvSpPr>
          <p:cNvPr id="4" name="TextBox 3">
            <a:extLst>
              <a:ext uri="{FF2B5EF4-FFF2-40B4-BE49-F238E27FC236}">
                <a16:creationId xmlns:a16="http://schemas.microsoft.com/office/drawing/2014/main" id="{D1B6C73A-AD8B-4A93-BA2F-30CB65694AB6}"/>
              </a:ext>
            </a:extLst>
          </p:cNvPr>
          <p:cNvSpPr txBox="1"/>
          <p:nvPr/>
        </p:nvSpPr>
        <p:spPr>
          <a:xfrm>
            <a:off x="972151" y="1707482"/>
            <a:ext cx="7430703" cy="2308324"/>
          </a:xfrm>
          <a:prstGeom prst="rect">
            <a:avLst/>
          </a:prstGeom>
          <a:noFill/>
        </p:spPr>
        <p:txBody>
          <a:bodyPr wrap="square" rtlCol="0">
            <a:spAutoFit/>
          </a:bodyPr>
          <a:lstStyle/>
          <a:p>
            <a:r>
              <a:rPr lang="en-US" dirty="0"/>
              <a:t>*</a:t>
            </a:r>
            <a:r>
              <a:rPr lang="en-US" sz="2400" b="1" dirty="0"/>
              <a:t>Applied research is designed to identify solutions to specific problems or find answers to specific questions. </a:t>
            </a:r>
          </a:p>
          <a:p>
            <a:endParaRPr lang="en-US" sz="2400" b="1" dirty="0"/>
          </a:p>
          <a:p>
            <a:r>
              <a:rPr lang="en-US" sz="2400" b="1" dirty="0" smtClean="0"/>
              <a:t>*</a:t>
            </a:r>
            <a:r>
              <a:rPr lang="en-US" sz="2400" b="1" dirty="0"/>
              <a:t>The research is meant to offer knowledge that is applicable and implementable.</a:t>
            </a:r>
          </a:p>
        </p:txBody>
      </p:sp>
      <p:sp>
        <p:nvSpPr>
          <p:cNvPr id="5" name="TextBox 4">
            <a:extLst>
              <a:ext uri="{FF2B5EF4-FFF2-40B4-BE49-F238E27FC236}">
                <a16:creationId xmlns:a16="http://schemas.microsoft.com/office/drawing/2014/main" id="{F833C8CA-5898-4984-A37A-3E773BC56BF9}"/>
              </a:ext>
            </a:extLst>
          </p:cNvPr>
          <p:cNvSpPr txBox="1"/>
          <p:nvPr/>
        </p:nvSpPr>
        <p:spPr>
          <a:xfrm>
            <a:off x="11435137" y="6328881"/>
            <a:ext cx="431515" cy="369332"/>
          </a:xfrm>
          <a:prstGeom prst="rect">
            <a:avLst/>
          </a:prstGeom>
          <a:noFill/>
        </p:spPr>
        <p:txBody>
          <a:bodyPr wrap="square" rtlCol="0">
            <a:spAutoFit/>
          </a:bodyPr>
          <a:lstStyle/>
          <a:p>
            <a:r>
              <a:rPr lang="en-US" dirty="0"/>
              <a:t>7</a:t>
            </a:r>
          </a:p>
        </p:txBody>
      </p:sp>
      <p:sp>
        <p:nvSpPr>
          <p:cNvPr id="3" name="مستطيل 2"/>
          <p:cNvSpPr/>
          <p:nvPr/>
        </p:nvSpPr>
        <p:spPr>
          <a:xfrm>
            <a:off x="972151" y="4968646"/>
            <a:ext cx="8628447" cy="1569660"/>
          </a:xfrm>
          <a:prstGeom prst="rect">
            <a:avLst/>
          </a:prstGeom>
        </p:spPr>
        <p:txBody>
          <a:bodyPr wrap="square">
            <a:spAutoFit/>
          </a:bodyPr>
          <a:lstStyle/>
          <a:p>
            <a:r>
              <a:rPr lang="en-US" sz="2400" b="1" dirty="0"/>
              <a:t>Fundamental and applied research are the two main research categories. Most research can be defined as fundamental or applied, depending on the goals of the stud.</a:t>
            </a:r>
          </a:p>
        </p:txBody>
      </p:sp>
      <p:sp>
        <p:nvSpPr>
          <p:cNvPr id="6" name="مربع نص 5"/>
          <p:cNvSpPr txBox="1"/>
          <p:nvPr/>
        </p:nvSpPr>
        <p:spPr>
          <a:xfrm>
            <a:off x="972151" y="4383871"/>
            <a:ext cx="1383712" cy="584775"/>
          </a:xfrm>
          <a:prstGeom prst="rect">
            <a:avLst/>
          </a:prstGeom>
          <a:noFill/>
        </p:spPr>
        <p:txBody>
          <a:bodyPr wrap="none" rtlCol="0">
            <a:spAutoFit/>
          </a:bodyPr>
          <a:lstStyle/>
          <a:p>
            <a:r>
              <a:rPr lang="en-US" sz="3200" b="1" dirty="0" smtClean="0">
                <a:solidFill>
                  <a:schemeClr val="accent1">
                    <a:lumMod val="75000"/>
                  </a:schemeClr>
                </a:solidFill>
              </a:rPr>
              <a:t>NOTE:</a:t>
            </a:r>
            <a:endParaRPr lang="en-US" sz="3200" b="1" dirty="0">
              <a:solidFill>
                <a:schemeClr val="accent1">
                  <a:lumMod val="75000"/>
                </a:schemeClr>
              </a:solidFill>
            </a:endParaRPr>
          </a:p>
        </p:txBody>
      </p:sp>
    </p:spTree>
    <p:extLst>
      <p:ext uri="{BB962C8B-B14F-4D97-AF65-F5344CB8AC3E}">
        <p14:creationId xmlns:p14="http://schemas.microsoft.com/office/powerpoint/2010/main" val="2300564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C018AE56-34DF-4DB4-9D26-CB361814332B}"/>
              </a:ext>
            </a:extLst>
          </p:cNvPr>
          <p:cNvGraphicFramePr>
            <a:graphicFrameLocks noGrp="1"/>
          </p:cNvGraphicFramePr>
          <p:nvPr>
            <p:ph idx="1"/>
            <p:extLst>
              <p:ext uri="{D42A27DB-BD31-4B8C-83A1-F6EECF244321}">
                <p14:modId xmlns:p14="http://schemas.microsoft.com/office/powerpoint/2010/main" val="2822294227"/>
              </p:ext>
            </p:extLst>
          </p:nvPr>
        </p:nvGraphicFramePr>
        <p:xfrm>
          <a:off x="438231" y="1287077"/>
          <a:ext cx="8596312" cy="563360"/>
        </p:xfrm>
        <a:graphic>
          <a:graphicData uri="http://schemas.openxmlformats.org/drawingml/2006/table">
            <a:tbl>
              <a:tblPr firstRow="1" bandRow="1">
                <a:tableStyleId>{5C22544A-7EE6-4342-B048-85BDC9FD1C3A}</a:tableStyleId>
              </a:tblPr>
              <a:tblGrid>
                <a:gridCol w="4298156">
                  <a:extLst>
                    <a:ext uri="{9D8B030D-6E8A-4147-A177-3AD203B41FA5}">
                      <a16:colId xmlns:a16="http://schemas.microsoft.com/office/drawing/2014/main" val="1080566272"/>
                    </a:ext>
                  </a:extLst>
                </a:gridCol>
                <a:gridCol w="4298156">
                  <a:extLst>
                    <a:ext uri="{9D8B030D-6E8A-4147-A177-3AD203B41FA5}">
                      <a16:colId xmlns:a16="http://schemas.microsoft.com/office/drawing/2014/main" val="1669767241"/>
                    </a:ext>
                  </a:extLst>
                </a:gridCol>
              </a:tblGrid>
              <a:tr h="563360">
                <a:tc>
                  <a:txBody>
                    <a:bodyPr/>
                    <a:lstStyle/>
                    <a:p>
                      <a:r>
                        <a:rPr lang="en-US" sz="2800" b="1" dirty="0"/>
                        <a:t>3-Qualitative research</a:t>
                      </a:r>
                    </a:p>
                  </a:txBody>
                  <a:tcPr/>
                </a:tc>
                <a:tc>
                  <a:txBody>
                    <a:bodyPr/>
                    <a:lstStyle/>
                    <a:p>
                      <a:r>
                        <a:rPr lang="en-US" sz="2800" dirty="0"/>
                        <a:t>4-Quantitative research</a:t>
                      </a:r>
                    </a:p>
                  </a:txBody>
                  <a:tcPr/>
                </a:tc>
                <a:extLst>
                  <a:ext uri="{0D108BD9-81ED-4DB2-BD59-A6C34878D82A}">
                    <a16:rowId xmlns:a16="http://schemas.microsoft.com/office/drawing/2014/main" val="603416446"/>
                  </a:ext>
                </a:extLst>
              </a:tr>
            </a:tbl>
          </a:graphicData>
        </a:graphic>
      </p:graphicFrame>
      <p:graphicFrame>
        <p:nvGraphicFramePr>
          <p:cNvPr id="5" name="Table 5">
            <a:extLst>
              <a:ext uri="{FF2B5EF4-FFF2-40B4-BE49-F238E27FC236}">
                <a16:creationId xmlns:a16="http://schemas.microsoft.com/office/drawing/2014/main" id="{F7D9B08A-DCFD-4A8D-8057-71E52C9D20E4}"/>
              </a:ext>
            </a:extLst>
          </p:cNvPr>
          <p:cNvGraphicFramePr>
            <a:graphicFrameLocks noGrp="1"/>
          </p:cNvGraphicFramePr>
          <p:nvPr>
            <p:extLst>
              <p:ext uri="{D42A27DB-BD31-4B8C-83A1-F6EECF244321}">
                <p14:modId xmlns:p14="http://schemas.microsoft.com/office/powerpoint/2010/main" val="2432924629"/>
              </p:ext>
            </p:extLst>
          </p:nvPr>
        </p:nvGraphicFramePr>
        <p:xfrm>
          <a:off x="677334" y="2119504"/>
          <a:ext cx="8596312" cy="1787164"/>
        </p:xfrm>
        <a:graphic>
          <a:graphicData uri="http://schemas.openxmlformats.org/drawingml/2006/table">
            <a:tbl>
              <a:tblPr firstRow="1" bandRow="1">
                <a:tableStyleId>{5C22544A-7EE6-4342-B048-85BDC9FD1C3A}</a:tableStyleId>
              </a:tblPr>
              <a:tblGrid>
                <a:gridCol w="4298156">
                  <a:extLst>
                    <a:ext uri="{9D8B030D-6E8A-4147-A177-3AD203B41FA5}">
                      <a16:colId xmlns:a16="http://schemas.microsoft.com/office/drawing/2014/main" val="3093174436"/>
                    </a:ext>
                  </a:extLst>
                </a:gridCol>
                <a:gridCol w="4298156">
                  <a:extLst>
                    <a:ext uri="{9D8B030D-6E8A-4147-A177-3AD203B41FA5}">
                      <a16:colId xmlns:a16="http://schemas.microsoft.com/office/drawing/2014/main" val="2715716310"/>
                    </a:ext>
                  </a:extLst>
                </a:gridCol>
              </a:tblGrid>
              <a:tr h="1787164">
                <a:tc>
                  <a:txBody>
                    <a:bodyPr/>
                    <a:lstStyle/>
                    <a:p>
                      <a:r>
                        <a:rPr lang="en-US" sz="2000" dirty="0">
                          <a:solidFill>
                            <a:schemeClr val="tx1"/>
                          </a:solidFill>
                        </a:rPr>
                        <a:t>Qualitative research involves nonnumerical data, such as opinions and literature.</a:t>
                      </a:r>
                    </a:p>
                  </a:txBody>
                  <a:tcPr>
                    <a:solidFill>
                      <a:schemeClr val="bg1"/>
                    </a:solidFill>
                  </a:tcPr>
                </a:tc>
                <a:tc>
                  <a:txBody>
                    <a:bodyPr/>
                    <a:lstStyle/>
                    <a:p>
                      <a:r>
                        <a:rPr lang="en-US" sz="2000" b="1" dirty="0">
                          <a:solidFill>
                            <a:schemeClr val="tx1"/>
                          </a:solidFill>
                        </a:rPr>
                        <a:t>Quantitative research depends on numerical data, such as statistics and measurements.</a:t>
                      </a:r>
                    </a:p>
                  </a:txBody>
                  <a:tcPr>
                    <a:solidFill>
                      <a:schemeClr val="bg1"/>
                    </a:solidFill>
                  </a:tcPr>
                </a:tc>
                <a:extLst>
                  <a:ext uri="{0D108BD9-81ED-4DB2-BD59-A6C34878D82A}">
                    <a16:rowId xmlns:a16="http://schemas.microsoft.com/office/drawing/2014/main" val="2461440216"/>
                  </a:ext>
                </a:extLst>
              </a:tr>
            </a:tbl>
          </a:graphicData>
        </a:graphic>
      </p:graphicFrame>
      <p:cxnSp>
        <p:nvCxnSpPr>
          <p:cNvPr id="7" name="Straight Connector 6">
            <a:extLst>
              <a:ext uri="{FF2B5EF4-FFF2-40B4-BE49-F238E27FC236}">
                <a16:creationId xmlns:a16="http://schemas.microsoft.com/office/drawing/2014/main" id="{5F1EFFBF-E2B6-4313-AD3D-4AEFDE52706D}"/>
              </a:ext>
            </a:extLst>
          </p:cNvPr>
          <p:cNvCxnSpPr>
            <a:cxnSpLocks/>
          </p:cNvCxnSpPr>
          <p:nvPr/>
        </p:nvCxnSpPr>
        <p:spPr>
          <a:xfrm>
            <a:off x="4736387" y="2144730"/>
            <a:ext cx="0" cy="139728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09CBA42-0454-4BF5-BAC1-9789DCCB0A8F}"/>
              </a:ext>
            </a:extLst>
          </p:cNvPr>
          <p:cNvSpPr txBox="1"/>
          <p:nvPr/>
        </p:nvSpPr>
        <p:spPr>
          <a:xfrm>
            <a:off x="677334" y="4434218"/>
            <a:ext cx="6419035" cy="1446550"/>
          </a:xfrm>
          <a:prstGeom prst="rect">
            <a:avLst/>
          </a:prstGeom>
          <a:noFill/>
        </p:spPr>
        <p:txBody>
          <a:bodyPr wrap="square" rtlCol="0">
            <a:spAutoFit/>
          </a:bodyPr>
          <a:lstStyle/>
          <a:p>
            <a:r>
              <a:rPr lang="en-US" sz="4000" b="1" dirty="0">
                <a:solidFill>
                  <a:schemeClr val="accent1"/>
                </a:solidFill>
              </a:rPr>
              <a:t>5-Mixed research</a:t>
            </a:r>
          </a:p>
          <a:p>
            <a:r>
              <a:rPr lang="en-US" sz="2400" b="1" dirty="0"/>
              <a:t>Mixed research includes both qualitative and quantitative data.</a:t>
            </a:r>
          </a:p>
        </p:txBody>
      </p:sp>
      <p:sp>
        <p:nvSpPr>
          <p:cNvPr id="12" name="TextBox 11">
            <a:extLst>
              <a:ext uri="{FF2B5EF4-FFF2-40B4-BE49-F238E27FC236}">
                <a16:creationId xmlns:a16="http://schemas.microsoft.com/office/drawing/2014/main" id="{C22D74B2-6285-4CE0-961C-0573C8CC7DDC}"/>
              </a:ext>
            </a:extLst>
          </p:cNvPr>
          <p:cNvSpPr txBox="1"/>
          <p:nvPr/>
        </p:nvSpPr>
        <p:spPr>
          <a:xfrm>
            <a:off x="11404315" y="6041205"/>
            <a:ext cx="339047" cy="369332"/>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3550820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2A952-FAE5-42EE-8A7D-83F14B2F3E39}"/>
              </a:ext>
            </a:extLst>
          </p:cNvPr>
          <p:cNvSpPr>
            <a:spLocks noGrp="1"/>
          </p:cNvSpPr>
          <p:nvPr>
            <p:ph type="title"/>
          </p:nvPr>
        </p:nvSpPr>
        <p:spPr>
          <a:xfrm>
            <a:off x="1029027" y="1481797"/>
            <a:ext cx="3655515" cy="1320800"/>
          </a:xfrm>
        </p:spPr>
        <p:txBody>
          <a:bodyPr/>
          <a:lstStyle/>
          <a:p>
            <a:r>
              <a:rPr lang="en-US" sz="4400" b="1" dirty="0"/>
              <a:t>Conclusion:</a:t>
            </a:r>
            <a:r>
              <a:rPr lang="en-US" b="1" dirty="0"/>
              <a:t/>
            </a:r>
            <a:br>
              <a:rPr lang="en-US" b="1" dirty="0"/>
            </a:br>
            <a:endParaRPr lang="en-US" dirty="0"/>
          </a:p>
        </p:txBody>
      </p:sp>
      <p:sp>
        <p:nvSpPr>
          <p:cNvPr id="3" name="Content Placeholder 2">
            <a:extLst>
              <a:ext uri="{FF2B5EF4-FFF2-40B4-BE49-F238E27FC236}">
                <a16:creationId xmlns:a16="http://schemas.microsoft.com/office/drawing/2014/main" id="{301AC47A-B928-4607-A055-FD8528ED22F1}"/>
              </a:ext>
            </a:extLst>
          </p:cNvPr>
          <p:cNvSpPr>
            <a:spLocks noGrp="1"/>
          </p:cNvSpPr>
          <p:nvPr>
            <p:ph idx="1"/>
          </p:nvPr>
        </p:nvSpPr>
        <p:spPr/>
        <p:txBody>
          <a:bodyPr>
            <a:normAutofit/>
          </a:bodyPr>
          <a:lstStyle/>
          <a:p>
            <a:pPr marL="0" indent="0">
              <a:buNone/>
            </a:pPr>
            <a:endParaRPr lang="en-US" sz="2400" b="1" dirty="0"/>
          </a:p>
          <a:p>
            <a:pPr algn="just"/>
            <a:r>
              <a:rPr lang="en-US" sz="2800" b="1" dirty="0"/>
              <a:t>Developments in all the fields are made by the researchers and their studies are helpful to society in general. An understanding of the research methods is important to verify and validate the research in different fields.</a:t>
            </a:r>
          </a:p>
        </p:txBody>
      </p:sp>
      <p:sp>
        <p:nvSpPr>
          <p:cNvPr id="4" name="TextBox 3">
            <a:extLst>
              <a:ext uri="{FF2B5EF4-FFF2-40B4-BE49-F238E27FC236}">
                <a16:creationId xmlns:a16="http://schemas.microsoft.com/office/drawing/2014/main" id="{93C35D0E-6FE4-4E0F-AD20-4EBD2AA941B3}"/>
              </a:ext>
            </a:extLst>
          </p:cNvPr>
          <p:cNvSpPr txBox="1"/>
          <p:nvPr/>
        </p:nvSpPr>
        <p:spPr>
          <a:xfrm>
            <a:off x="11281025" y="5948737"/>
            <a:ext cx="523982"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224849658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TM02900688[[fn=Facet]]</Template>
  <TotalTime>213</TotalTime>
  <Words>431</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Tahoma</vt:lpstr>
      <vt:lpstr>Trebuchet MS</vt:lpstr>
      <vt:lpstr>Wingdings 3</vt:lpstr>
      <vt:lpstr>Facet</vt:lpstr>
      <vt:lpstr>PowerPoint Presentation</vt:lpstr>
      <vt:lpstr>Contents:</vt:lpstr>
      <vt:lpstr>Introduction </vt:lpstr>
      <vt:lpstr>Research Definition:  </vt:lpstr>
      <vt:lpstr>Types of research</vt:lpstr>
      <vt:lpstr>1-Fundamental research</vt:lpstr>
      <vt:lpstr>PowerPoint Presentation</vt:lpstr>
      <vt:lpstr>PowerPoint Presentation</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arwa elmahgoub</dc:creator>
  <cp:lastModifiedBy>Maher Fattouh</cp:lastModifiedBy>
  <cp:revision>25</cp:revision>
  <dcterms:created xsi:type="dcterms:W3CDTF">2021-12-14T20:40:57Z</dcterms:created>
  <dcterms:modified xsi:type="dcterms:W3CDTF">2022-04-02T08:34:35Z</dcterms:modified>
</cp:coreProperties>
</file>