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411413" y="2629562"/>
            <a:ext cx="8915399" cy="109438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/>
              <a:t>B</a:t>
            </a:r>
            <a:r>
              <a:rPr lang="en-US" sz="3600" dirty="0" smtClean="0"/>
              <a:t>asics </a:t>
            </a:r>
            <a:r>
              <a:rPr lang="en-US" sz="3600" dirty="0" smtClean="0"/>
              <a:t>and </a:t>
            </a:r>
            <a:r>
              <a:rPr lang="en-US" sz="3600" dirty="0" smtClean="0"/>
              <a:t>Phases </a:t>
            </a:r>
            <a:r>
              <a:rPr lang="en-US" sz="3600" dirty="0" smtClean="0"/>
              <a:t>of </a:t>
            </a:r>
            <a:r>
              <a:rPr lang="en-US" sz="3600" dirty="0" smtClean="0"/>
              <a:t>E-government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ar-LY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16013" y="5496939"/>
            <a:ext cx="8915399" cy="112628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Name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Munsif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AL </a:t>
            </a:r>
            <a:r>
              <a:rPr lang="en-US" dirty="0" err="1">
                <a:solidFill>
                  <a:schemeClr val="tx1"/>
                </a:solidFill>
              </a:rPr>
              <a:t>Msallati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ID:2707</a:t>
            </a:r>
            <a:r>
              <a:rPr lang="en-US">
                <a:solidFill>
                  <a:schemeClr val="tx1"/>
                </a:solidFill>
              </a:rPr>
              <a:t/>
            </a:r>
            <a:br>
              <a:rPr lang="en-US">
                <a:solidFill>
                  <a:schemeClr val="tx1"/>
                </a:solidFill>
              </a:rPr>
            </a:br>
            <a:r>
              <a:rPr lang="en-US" smtClean="0">
                <a:solidFill>
                  <a:schemeClr val="tx1"/>
                </a:solidFill>
              </a:rPr>
              <a:t>Email</a:t>
            </a:r>
            <a:r>
              <a:rPr lang="en-US" dirty="0" smtClean="0">
                <a:solidFill>
                  <a:schemeClr val="tx1"/>
                </a:solidFill>
              </a:rPr>
              <a:t>: MUNSIF </a:t>
            </a:r>
            <a:r>
              <a:rPr lang="en-US" dirty="0">
                <a:solidFill>
                  <a:schemeClr val="tx1"/>
                </a:solidFill>
              </a:rPr>
              <a:t>ALMASALATI 2707@limu.edu.ly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Date:15-12-2021</a:t>
            </a:r>
            <a:endParaRPr lang="en-US" dirty="0">
              <a:solidFill>
                <a:schemeClr val="tx1"/>
              </a:solidFill>
            </a:endParaRPr>
          </a:p>
          <a:p>
            <a:endParaRPr lang="ar-LY" dirty="0"/>
          </a:p>
        </p:txBody>
      </p:sp>
      <p:sp>
        <p:nvSpPr>
          <p:cNvPr id="4" name="مستطيل 3"/>
          <p:cNvSpPr/>
          <p:nvPr/>
        </p:nvSpPr>
        <p:spPr>
          <a:xfrm>
            <a:off x="3098800" y="2102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  <a:br>
              <a:rPr lang="en-US" dirty="0"/>
            </a:br>
            <a:r>
              <a:rPr lang="en-US" dirty="0"/>
              <a:t>Faculty of Business Administration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625" y="0"/>
            <a:ext cx="1237375" cy="12319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7033"/>
            <a:ext cx="1410438" cy="1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0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Table of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contents:</a:t>
            </a:r>
            <a:endParaRPr lang="ar-LY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/>
              <a:t>1-Introduction.</a:t>
            </a:r>
          </a:p>
          <a:p>
            <a:pPr marL="0" indent="0" algn="l">
              <a:buNone/>
            </a:pPr>
            <a:r>
              <a:rPr lang="en-US" sz="2000" dirty="0" smtClean="0"/>
              <a:t>2-E-government definition.</a:t>
            </a:r>
          </a:p>
          <a:p>
            <a:pPr marL="0" indent="0" algn="l">
              <a:buNone/>
            </a:pPr>
            <a:r>
              <a:rPr lang="en-US" sz="2000" dirty="0" smtClean="0"/>
              <a:t>3-Types of e-government.</a:t>
            </a:r>
          </a:p>
          <a:p>
            <a:pPr marL="0" indent="0" algn="l">
              <a:buNone/>
            </a:pPr>
            <a:r>
              <a:rPr lang="en-US" sz="2000" dirty="0" smtClean="0"/>
              <a:t>4-Phases of e-government.</a:t>
            </a:r>
          </a:p>
          <a:p>
            <a:pPr marL="0" indent="0" algn="l">
              <a:buNone/>
            </a:pPr>
            <a:r>
              <a:rPr lang="en-US" sz="2000" dirty="0"/>
              <a:t>5</a:t>
            </a:r>
            <a:r>
              <a:rPr lang="en-US" sz="2000" dirty="0" smtClean="0"/>
              <a:t>-Conclusion.</a:t>
            </a:r>
          </a:p>
          <a:p>
            <a:pPr marL="0" indent="0" algn="l">
              <a:buNone/>
            </a:pPr>
            <a:r>
              <a:rPr lang="en-US" sz="2000" dirty="0"/>
              <a:t>6</a:t>
            </a:r>
            <a:r>
              <a:rPr lang="en-US" sz="2000" dirty="0" smtClean="0"/>
              <a:t>-References.</a:t>
            </a:r>
          </a:p>
          <a:p>
            <a:pPr marL="0" indent="0" algn="l">
              <a:buNone/>
            </a:pPr>
            <a:r>
              <a:rPr lang="en-US" sz="2000" dirty="0" smtClean="0"/>
              <a:t>     </a:t>
            </a:r>
          </a:p>
          <a:p>
            <a:pPr marL="0" indent="0" algn="l">
              <a:buNone/>
            </a:pPr>
            <a:endParaRPr lang="en-US" sz="2000" dirty="0"/>
          </a:p>
          <a:p>
            <a:pPr marL="0" indent="0" algn="l">
              <a:buNone/>
            </a:pPr>
            <a:endParaRPr lang="en-US" sz="2000" dirty="0"/>
          </a:p>
        </p:txBody>
      </p:sp>
      <p:sp>
        <p:nvSpPr>
          <p:cNvPr id="4" name="مستطيل 3"/>
          <p:cNvSpPr/>
          <p:nvPr/>
        </p:nvSpPr>
        <p:spPr>
          <a:xfrm>
            <a:off x="10864693" y="5911222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01</a:t>
            </a:r>
            <a:endParaRPr lang="ar-LY" sz="3200" dirty="0"/>
          </a:p>
        </p:txBody>
      </p:sp>
    </p:spTree>
    <p:extLst>
      <p:ext uri="{BB962C8B-B14F-4D97-AF65-F5344CB8AC3E}">
        <p14:creationId xmlns:p14="http://schemas.microsoft.com/office/powerpoint/2010/main" val="332978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INTRODUCTIO:</a:t>
            </a:r>
            <a:endParaRPr lang="ar-LY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Low">
              <a:buNone/>
            </a:pPr>
            <a:r>
              <a:rPr lang="en-US" sz="2000" dirty="0"/>
              <a:t>Information and Communication Technology (ICT) is one of the most important characteristics of our age and every new development changes our lives to some </a:t>
            </a:r>
            <a:r>
              <a:rPr lang="en-US" sz="2000" dirty="0" smtClean="0"/>
              <a:t>extent.</a:t>
            </a:r>
          </a:p>
          <a:p>
            <a:pPr marL="0" indent="0" algn="justLow">
              <a:buNone/>
            </a:pPr>
            <a:endParaRPr lang="en-US" sz="2000" dirty="0"/>
          </a:p>
          <a:p>
            <a:pPr marL="0" indent="0" algn="justLow">
              <a:buNone/>
            </a:pPr>
            <a:endParaRPr lang="en-US" sz="2000" dirty="0" smtClean="0"/>
          </a:p>
          <a:p>
            <a:pPr marL="0" indent="0" algn="justLow">
              <a:buNone/>
            </a:pPr>
            <a:endParaRPr lang="en-US" sz="2000" dirty="0"/>
          </a:p>
          <a:p>
            <a:pPr marL="0" indent="0" algn="justLow">
              <a:buNone/>
            </a:pPr>
            <a:endParaRPr lang="ar-LY" sz="2000" dirty="0"/>
          </a:p>
        </p:txBody>
      </p:sp>
      <p:sp>
        <p:nvSpPr>
          <p:cNvPr id="4" name="مستطيل 3"/>
          <p:cNvSpPr/>
          <p:nvPr/>
        </p:nvSpPr>
        <p:spPr>
          <a:xfrm>
            <a:off x="11349127" y="591133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02</a:t>
            </a:r>
            <a:endParaRPr lang="ar-LY" sz="3200" dirty="0"/>
          </a:p>
        </p:txBody>
      </p:sp>
    </p:spTree>
    <p:extLst>
      <p:ext uri="{BB962C8B-B14F-4D97-AF65-F5344CB8AC3E}">
        <p14:creationId xmlns:p14="http://schemas.microsoft.com/office/powerpoint/2010/main" val="162867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E-GOVERNMENT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DEFINITION:</a:t>
            </a:r>
            <a:endParaRPr lang="ar-LY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E-government is also known by different terms such as Electronic </a:t>
            </a:r>
            <a:r>
              <a:rPr lang="en-US" sz="2000" dirty="0" smtClean="0"/>
              <a:t>Government, </a:t>
            </a:r>
            <a:r>
              <a:rPr lang="en-US" sz="2000" dirty="0"/>
              <a:t>Digital Government, Online Government</a:t>
            </a:r>
            <a:r>
              <a:rPr lang="en-US" sz="2000" dirty="0" smtClean="0"/>
              <a:t>, </a:t>
            </a:r>
            <a:r>
              <a:rPr lang="en-US" sz="2000" dirty="0"/>
              <a:t>etc</a:t>
            </a:r>
            <a:r>
              <a:rPr lang="en-US" sz="2000" dirty="0" smtClean="0"/>
              <a:t>. </a:t>
            </a:r>
            <a:r>
              <a:rPr lang="en-US" sz="2000" dirty="0"/>
              <a:t>In fact, there are many definitions for the term e-Government and differences reflect the priorities in the government </a:t>
            </a:r>
            <a:r>
              <a:rPr lang="en-US" sz="2000" dirty="0" smtClean="0"/>
              <a:t>strategies.</a:t>
            </a:r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 smtClean="0"/>
          </a:p>
        </p:txBody>
      </p:sp>
      <p:sp>
        <p:nvSpPr>
          <p:cNvPr id="4" name="مستطيل 3"/>
          <p:cNvSpPr/>
          <p:nvPr/>
        </p:nvSpPr>
        <p:spPr>
          <a:xfrm>
            <a:off x="10970341" y="584743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3200" dirty="0"/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4887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TYPES OF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E-GOVERNMENT:</a:t>
            </a:r>
            <a:endParaRPr lang="ar-LY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701800"/>
            <a:ext cx="8915400" cy="4673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1-Government-to-citizen:</a:t>
            </a:r>
            <a:r>
              <a:rPr lang="en-US" sz="2000" dirty="0"/>
              <a:t>The majority of government services come under this application, towards providing citizens and others with comprehensive electronic resources to respond to individuals’ routine concerns and </a:t>
            </a:r>
            <a:r>
              <a:rPr lang="en-US" sz="2000" dirty="0" smtClean="0"/>
              <a:t>government </a:t>
            </a:r>
            <a:r>
              <a:rPr lang="en-US" sz="2000" dirty="0"/>
              <a:t>transactions</a:t>
            </a:r>
            <a:r>
              <a:rPr lang="en-US" sz="2000" dirty="0" smtClean="0"/>
              <a:t>.</a:t>
            </a:r>
          </a:p>
          <a:p>
            <a:pPr marL="0" indent="0" algn="just">
              <a:buNone/>
            </a:pPr>
            <a:r>
              <a:rPr lang="en-US" sz="2400" dirty="0"/>
              <a:t>2- Government-to-business</a:t>
            </a:r>
            <a:r>
              <a:rPr lang="en-US" sz="2400" dirty="0" smtClean="0"/>
              <a:t>:</a:t>
            </a:r>
            <a:r>
              <a:rPr lang="en-US" sz="2000" dirty="0" smtClean="0"/>
              <a:t> Government </a:t>
            </a:r>
            <a:r>
              <a:rPr lang="en-US" sz="2000" dirty="0"/>
              <a:t>to </a:t>
            </a:r>
            <a:r>
              <a:rPr lang="en-US" sz="2000" dirty="0" smtClean="0"/>
              <a:t>business, </a:t>
            </a:r>
            <a:r>
              <a:rPr lang="en-US" sz="2000" dirty="0"/>
              <a:t>is the second major type of e-government category. </a:t>
            </a:r>
            <a:r>
              <a:rPr lang="en-US" sz="2000" dirty="0" smtClean="0"/>
              <a:t> </a:t>
            </a:r>
            <a:r>
              <a:rPr lang="en-US" sz="2000" dirty="0"/>
              <a:t>can bring significant efficiencies to both governments and businesses. </a:t>
            </a:r>
            <a:endParaRPr lang="en-US" sz="2000" dirty="0" smtClean="0"/>
          </a:p>
          <a:p>
            <a:pPr marL="0" indent="0" algn="just">
              <a:buNone/>
            </a:pPr>
            <a:r>
              <a:rPr lang="en-US" sz="2400" dirty="0" smtClean="0"/>
              <a:t>3-Government-to-government:</a:t>
            </a:r>
            <a:r>
              <a:rPr lang="en-US" sz="2000" dirty="0" smtClean="0"/>
              <a:t>This </a:t>
            </a:r>
            <a:r>
              <a:rPr lang="en-US" sz="2000" dirty="0"/>
              <a:t>refers to the online communications between government organizations, departments and agencies based on a super-government database. Moreover, it refers to the relationship between government and its employees as outlined </a:t>
            </a:r>
            <a:r>
              <a:rPr lang="en-US" sz="2000" dirty="0" smtClean="0"/>
              <a:t>below.</a:t>
            </a:r>
          </a:p>
          <a:p>
            <a:pPr marL="0" indent="0" algn="l">
              <a:buNone/>
            </a:pPr>
            <a:endParaRPr lang="en-US" sz="2000" dirty="0"/>
          </a:p>
        </p:txBody>
      </p:sp>
      <p:sp>
        <p:nvSpPr>
          <p:cNvPr id="4" name="مستطيل 3"/>
          <p:cNvSpPr/>
          <p:nvPr/>
        </p:nvSpPr>
        <p:spPr>
          <a:xfrm>
            <a:off x="11284039" y="619073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33208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70112" y="1542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Gartner’s Four phases of E-government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model: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bg2">
                    <a:lumMod val="50000"/>
                  </a:schemeClr>
                </a:solidFill>
              </a:rPr>
            </a:br>
            <a:endParaRPr lang="ar-LY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66399" y="1816100"/>
            <a:ext cx="8915400" cy="4724400"/>
          </a:xfrm>
        </p:spPr>
        <p:txBody>
          <a:bodyPr>
            <a:normAutofit fontScale="92500" lnSpcReduction="10000"/>
          </a:bodyPr>
          <a:lstStyle/>
          <a:p>
            <a:pPr marL="0" indent="0" algn="just" fontAlgn="base">
              <a:buNone/>
            </a:pPr>
            <a:r>
              <a:rPr lang="en-US" sz="2600" b="1" dirty="0" smtClean="0"/>
              <a:t> </a:t>
            </a:r>
            <a:r>
              <a:rPr lang="en-US" sz="2600" b="1" dirty="0"/>
              <a:t>– 1 (Presence)</a:t>
            </a:r>
            <a:r>
              <a:rPr lang="en-US" sz="2600" dirty="0"/>
              <a:t>: Presence of simple information providing passive website indicating the same level information as information </a:t>
            </a:r>
            <a:r>
              <a:rPr lang="en-US" sz="2600" dirty="0" smtClean="0"/>
              <a:t>brochure.</a:t>
            </a:r>
            <a:endParaRPr lang="en-US" dirty="0" smtClean="0"/>
          </a:p>
          <a:p>
            <a:pPr marL="0" indent="0" algn="just" fontAlgn="base">
              <a:buNone/>
            </a:pPr>
            <a:r>
              <a:rPr lang="en-US" sz="2600" b="1" dirty="0" smtClean="0"/>
              <a:t> </a:t>
            </a:r>
            <a:r>
              <a:rPr lang="en-US" sz="2600" b="1" dirty="0"/>
              <a:t>– 2 (Interaction)</a:t>
            </a:r>
            <a:r>
              <a:rPr lang="en-US" sz="2600" dirty="0"/>
              <a:t>: The interaction stage offers simple interactions between G2C, G2B, and G2G. This include providing email </a:t>
            </a:r>
            <a:r>
              <a:rPr lang="en-US" sz="2600" dirty="0" smtClean="0"/>
              <a:t>contact , </a:t>
            </a:r>
            <a:r>
              <a:rPr lang="en-US" sz="2600" dirty="0"/>
              <a:t>forms for taking in the questions and providing informational responses</a:t>
            </a:r>
            <a:r>
              <a:rPr lang="en-US" sz="2600" dirty="0" smtClean="0"/>
              <a:t>.</a:t>
            </a:r>
          </a:p>
          <a:p>
            <a:pPr marL="0" indent="0" algn="just" fontAlgn="base">
              <a:buNone/>
            </a:pPr>
            <a:r>
              <a:rPr lang="en-US" sz="2600" b="1" dirty="0" smtClean="0"/>
              <a:t> </a:t>
            </a:r>
            <a:r>
              <a:rPr lang="en-US" sz="2600" b="1" dirty="0"/>
              <a:t>– 3 (Transaction)</a:t>
            </a:r>
            <a:r>
              <a:rPr lang="en-US" sz="2600" dirty="0"/>
              <a:t>: This stage involves ability to make financial transactions to avail government services</a:t>
            </a:r>
          </a:p>
          <a:p>
            <a:pPr marL="0" indent="0" algn="just" fontAlgn="base">
              <a:buNone/>
            </a:pPr>
            <a:r>
              <a:rPr lang="en-US" sz="2600" b="1" dirty="0" smtClean="0"/>
              <a:t>– </a:t>
            </a:r>
            <a:r>
              <a:rPr lang="en-US" sz="2600" b="1" dirty="0"/>
              <a:t>4 (Transformation)</a:t>
            </a:r>
            <a:r>
              <a:rPr lang="en-US" sz="2600" dirty="0"/>
              <a:t>: Transformation stage involves making use of available data and learnings from transactions to </a:t>
            </a:r>
            <a:r>
              <a:rPr lang="en-US" sz="2600" dirty="0" err="1"/>
              <a:t>trasform</a:t>
            </a:r>
            <a:r>
              <a:rPr lang="en-US" sz="2600" dirty="0"/>
              <a:t> governance and existing processes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4" name="مستطيل 3"/>
          <p:cNvSpPr/>
          <p:nvPr/>
        </p:nvSpPr>
        <p:spPr>
          <a:xfrm>
            <a:off x="11504612" y="6350168"/>
            <a:ext cx="4953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05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425224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CONCLUSION:</a:t>
            </a:r>
            <a:endParaRPr lang="ar-LY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E-government has the potential to greatly improve how government operates internally and how it serves its customers. E-government is much more than a tool for improving cost-quality ratios in public services</a:t>
            </a:r>
            <a:r>
              <a:rPr lang="en-US" sz="2400" dirty="0" smtClean="0"/>
              <a:t>.</a:t>
            </a:r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endParaRPr lang="ar-LY" sz="2400" dirty="0"/>
          </a:p>
        </p:txBody>
      </p:sp>
      <p:sp>
        <p:nvSpPr>
          <p:cNvPr id="4" name="مستطيل 3"/>
          <p:cNvSpPr/>
          <p:nvPr/>
        </p:nvSpPr>
        <p:spPr>
          <a:xfrm>
            <a:off x="11044327" y="594943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06</a:t>
            </a:r>
            <a:endParaRPr lang="ar-LY" sz="3200" dirty="0"/>
          </a:p>
        </p:txBody>
      </p:sp>
    </p:spTree>
    <p:extLst>
      <p:ext uri="{BB962C8B-B14F-4D97-AF65-F5344CB8AC3E}">
        <p14:creationId xmlns:p14="http://schemas.microsoft.com/office/powerpoint/2010/main" val="250562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REFERENCES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ar-LY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err="1"/>
              <a:t>Akbulut</a:t>
            </a:r>
            <a:r>
              <a:rPr lang="en-US" dirty="0"/>
              <a:t>, A. (2003). An investigation of the factors that influence electronic information sharing between state and local agencies. Louisiana State University</a:t>
            </a:r>
            <a:r>
              <a:rPr lang="en-US" dirty="0" smtClean="0"/>
              <a:t>.</a:t>
            </a:r>
          </a:p>
          <a:p>
            <a:pPr marL="0" indent="0" algn="l">
              <a:buNone/>
            </a:pPr>
            <a:r>
              <a:rPr lang="en-US" dirty="0"/>
              <a:t>Layton, T. (2007). Information Security: Design, Implementation, Measurement, and Compliance. Boca Raton, FL: </a:t>
            </a:r>
            <a:r>
              <a:rPr lang="en-US" dirty="0" err="1"/>
              <a:t>Auerbach</a:t>
            </a:r>
            <a:r>
              <a:rPr lang="en-US" dirty="0"/>
              <a:t> </a:t>
            </a:r>
            <a:r>
              <a:rPr lang="en-US" dirty="0" smtClean="0"/>
              <a:t>publications</a:t>
            </a:r>
          </a:p>
          <a:p>
            <a:pPr marL="0" indent="0" algn="l">
              <a:buNone/>
            </a:pPr>
            <a:r>
              <a:rPr lang="en-US" dirty="0"/>
              <a:t>4 </a:t>
            </a:r>
            <a:r>
              <a:rPr lang="en-US" dirty="0" err="1"/>
              <a:t>Alorie</a:t>
            </a:r>
            <a:r>
              <a:rPr lang="en-US" dirty="0"/>
              <a:t> Gilbert, “President Bush Backs E-Government, Digital Signatures,” InformationWeek, 6 April 2001, p. </a:t>
            </a:r>
            <a:r>
              <a:rPr lang="en-US" smtClean="0"/>
              <a:t>24</a:t>
            </a:r>
          </a:p>
          <a:p>
            <a:pPr marL="0" indent="0" algn="l">
              <a:buNone/>
            </a:pP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28609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24124" y="2286000"/>
            <a:ext cx="8911687" cy="1524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Thank you!</a:t>
            </a:r>
            <a:r>
              <a:rPr lang="ar-LY" sz="6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6000" dirty="0">
                <a:solidFill>
                  <a:schemeClr val="bg2">
                    <a:lumMod val="50000"/>
                  </a:schemeClr>
                </a:solidFill>
              </a:rPr>
            </a:br>
            <a:endParaRPr lang="ar-LY" sz="6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ربطة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455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Andalus</vt:lpstr>
      <vt:lpstr>Arial</vt:lpstr>
      <vt:lpstr>Century Gothic</vt:lpstr>
      <vt:lpstr>Tahoma</vt:lpstr>
      <vt:lpstr>Wingdings 3</vt:lpstr>
      <vt:lpstr>ربطة</vt:lpstr>
      <vt:lpstr> The Basics and Phases of E-government </vt:lpstr>
      <vt:lpstr>Table of contents:</vt:lpstr>
      <vt:lpstr>INTRODUCTIO:</vt:lpstr>
      <vt:lpstr>E-GOVERNMENT DEFINITION:</vt:lpstr>
      <vt:lpstr>TYPES OF E-GOVERNMENT:</vt:lpstr>
      <vt:lpstr>Gartner’s Four phases of E-government model: </vt:lpstr>
      <vt:lpstr>CONCLUSION:</vt:lpstr>
      <vt:lpstr>REFERENCES: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describe the basics of e government</dc:title>
  <dc:creator>HP</dc:creator>
  <cp:lastModifiedBy>user</cp:lastModifiedBy>
  <cp:revision>17</cp:revision>
  <dcterms:created xsi:type="dcterms:W3CDTF">2021-12-12T17:24:13Z</dcterms:created>
  <dcterms:modified xsi:type="dcterms:W3CDTF">2022-01-12T08:13:13Z</dcterms:modified>
</cp:coreProperties>
</file>