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lvl="0">
      <a:defRPr lang="en-US"/>
    </a:defPPr>
    <a:lvl1pPr marL="0" lv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1BB6AD8-7435-40D5-A6E4-2EC2B36C1EF5}" type="datetimeFigureOut">
              <a:rPr lang="ar-LY" smtClean="0"/>
              <a:t>22/04/1443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D0E1447-8895-4FB8-A8AC-35E8524C0DB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786684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ymonline.com/word/idea?ref=etymonline_crossreference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tymonline.com/word/-logy?ref=etymonline_crossreferenc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DDB2E1-7CBC-466B-A33D-C883E8AFC6E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0B801D-B026-4B13-8AC7-3183453E85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0732" y="2604836"/>
            <a:ext cx="9732773" cy="1465112"/>
          </a:xfrm>
        </p:spPr>
        <p:txBody>
          <a:bodyPr>
            <a:normAutofit/>
          </a:bodyPr>
          <a:lstStyle/>
          <a:p>
            <a:r>
              <a:rPr lang="en-US" sz="3600"/>
              <a:t>Libyan international medical university</a:t>
            </a:r>
            <a:br>
              <a:rPr lang="en-US" sz="3600"/>
            </a:br>
            <a:r>
              <a:rPr lang="en-US" sz="3600"/>
              <a:t>faculty of business administration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2038" y="5092907"/>
            <a:ext cx="9517450" cy="638904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b="1" dirty="0"/>
              <a:t>Name : </a:t>
            </a:r>
            <a:r>
              <a:rPr lang="en-US" b="1" dirty="0" err="1"/>
              <a:t>abdul</a:t>
            </a:r>
            <a:r>
              <a:rPr lang="en-US" b="1" dirty="0"/>
              <a:t> </a:t>
            </a:r>
            <a:r>
              <a:rPr lang="en-US" b="1" dirty="0" err="1"/>
              <a:t>rahman</a:t>
            </a:r>
            <a:r>
              <a:rPr lang="en-US" b="1" dirty="0"/>
              <a:t> </a:t>
            </a:r>
            <a:r>
              <a:rPr lang="en-US" b="1" dirty="0" err="1"/>
              <a:t>alarif</a:t>
            </a:r>
            <a:endParaRPr lang="en-US" b="1" dirty="0"/>
          </a:p>
          <a:p>
            <a:r>
              <a:rPr lang="en-US" b="1" dirty="0"/>
              <a:t>ID : 3332</a:t>
            </a:r>
          </a:p>
          <a:p>
            <a:r>
              <a:rPr lang="en-US" b="1" dirty="0">
                <a:ea typeface="+mn-lt"/>
                <a:cs typeface="+mn-lt"/>
              </a:rPr>
              <a:t>Abdurrahman_3332@limu.edu.ly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88ED-7029-4FD6-8A87-63B3658FF16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446824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DED9ABA-7E2A-4933-94CD-CC65DE8437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0A92BB7-0F26-4EAF-83C1-FE7B2993AC9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0D3BD8-586E-4563-A023-6BB1DA7DD7F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24AEBC6E-67C4-4E17-84AB-31B994118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33" y="685364"/>
            <a:ext cx="2216708" cy="2216708"/>
          </a:xfrm>
          <a:prstGeom prst="rect">
            <a:avLst/>
          </a:prstGeom>
        </p:spPr>
      </p:pic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BC7A02B3-C8F7-4E72-BBD9-34EF8934F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2511" y="513840"/>
            <a:ext cx="2961685" cy="22107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E220C3-C254-40F2-B3B4-B1788D5A5212}"/>
              </a:ext>
            </a:extLst>
          </p:cNvPr>
          <p:cNvSpPr txBox="1"/>
          <p:nvPr/>
        </p:nvSpPr>
        <p:spPr>
          <a:xfrm>
            <a:off x="2396646" y="3983277"/>
            <a:ext cx="7638787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/>
              <a:t>The Origin of the Term Ideology.</a:t>
            </a: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27197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hade val="92000"/>
                <a:satMod val="160000"/>
              </a:schemeClr>
            </a:gs>
            <a:gs pos="77000">
              <a:schemeClr val="bg1">
                <a:tint val="100000"/>
                <a:shade val="73000"/>
                <a:satMod val="155000"/>
              </a:schemeClr>
            </a:gs>
            <a:gs pos="100000">
              <a:schemeClr val="bg1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E340A62-2AB4-4600-96C6-0B60B6E965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BDC681C0-91A4-49F5-8158-CF3ECB854C2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4655" cy="6858000"/>
          </a:xfrm>
          <a:prstGeom prst="rect">
            <a:avLst/>
          </a:prstGeom>
          <a:ln w="6350" cap="sq" cmpd="sng" algn="ctr">
            <a:noFill/>
            <a:prstDash val="solid"/>
            <a:miter lim="800000"/>
          </a:ln>
          <a:effectLst/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102F34D-849F-4CF9-98E2-E57EC330D4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0"/>
            <a:ext cx="4657345" cy="6858000"/>
          </a:xfrm>
          <a:prstGeom prst="rect">
            <a:avLst/>
          </a:prstGeom>
          <a:blipFill dpi="0" rotWithShape="1">
            <a:blip r:embed="rId2">
              <a:alphaModFix amt="6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C06281-B7D0-4023-AF60-365A789D0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9287" y="1168400"/>
            <a:ext cx="3697043" cy="452120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C8301E-6421-42FC-AD37-4B6453EB3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337" y="1168400"/>
            <a:ext cx="6326423" cy="4521200"/>
          </a:xfrm>
        </p:spPr>
        <p:txBody>
          <a:bodyPr anchor="ctr">
            <a:normAutofit/>
          </a:bodyPr>
          <a:lstStyle/>
          <a:p>
            <a:r>
              <a:rPr lang="en-US" b="1" dirty="0">
                <a:ea typeface="+mn-lt"/>
                <a:cs typeface="+mn-lt"/>
              </a:rPr>
              <a:t>Recognize the origin of the term ideology</a:t>
            </a:r>
            <a:endParaRPr lang="en-US" dirty="0">
              <a:ea typeface="+mn-lt"/>
              <a:cs typeface="+mn-lt"/>
            </a:endParaRPr>
          </a:p>
          <a:p>
            <a:pPr>
              <a:buClr>
                <a:srgbClr val="262626"/>
              </a:buClr>
            </a:pPr>
            <a:r>
              <a:rPr lang="en-US" b="1" dirty="0"/>
              <a:t>Conclusion </a:t>
            </a:r>
          </a:p>
          <a:p>
            <a:pPr>
              <a:buClr>
                <a:srgbClr val="262626"/>
              </a:buClr>
            </a:pPr>
            <a:r>
              <a:rPr lang="en-US" b="1" dirty="0"/>
              <a:t>Reference </a:t>
            </a: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3651F5CE-56A8-475A-AABB-3570EC026D51}"/>
              </a:ext>
            </a:extLst>
          </p:cNvPr>
          <p:cNvSpPr txBox="1"/>
          <p:nvPr/>
        </p:nvSpPr>
        <p:spPr>
          <a:xfrm>
            <a:off x="321276" y="6073745"/>
            <a:ext cx="152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/>
              <a:t>2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4133140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009E310-C7C2-4F23-B466-4417C8ED3B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hade val="92000"/>
                  <a:satMod val="160000"/>
                </a:schemeClr>
              </a:gs>
              <a:gs pos="77000">
                <a:schemeClr val="bg2">
                  <a:tint val="100000"/>
                  <a:shade val="73000"/>
                  <a:satMod val="155000"/>
                </a:schemeClr>
              </a:gs>
              <a:gs pos="100000">
                <a:schemeClr val="bg2">
                  <a:tint val="100000"/>
                  <a:shade val="67000"/>
                  <a:satMod val="14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A4F4A1-146B-4D29-852A-F609966797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C31FF5-F97E-4082-BFC5-A880DB9F3F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1150" y="457200"/>
            <a:ext cx="8533646" cy="5943603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5B4CE-42DE-4E9B-B800-B5B8142E6FC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72467" y="621793"/>
            <a:ext cx="8198780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26A46A-51C5-4691-A20E-7EE8AB71B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616" y="881210"/>
            <a:ext cx="7417925" cy="1517035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chemeClr val="tx1"/>
                </a:solidFill>
              </a:rPr>
              <a:t>The origin of the term </a:t>
            </a:r>
            <a:r>
              <a:rPr lang="en-US" b="1" dirty="0">
                <a:solidFill>
                  <a:schemeClr val="tx1"/>
                </a:solidFill>
              </a:rPr>
              <a:t>ideology</a:t>
            </a:r>
            <a:endParaRPr lang="en-US" dirty="0">
              <a:solidFill>
                <a:schemeClr val="tx1"/>
              </a:solidFill>
              <a:ea typeface="+mj-lt"/>
              <a:cs typeface="+mj-lt"/>
            </a:endParaRPr>
          </a:p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EA4EA-D222-48AA-AF89-CF9655681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4616" y="2626840"/>
            <a:ext cx="7245103" cy="313177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>
                <a:ea typeface="+mn-lt"/>
                <a:cs typeface="+mn-lt"/>
              </a:rPr>
              <a:t>1796, "science of ideas," originally "philosophy of the mind which derives knowledge from the senses" (as opposed to </a:t>
            </a:r>
            <a:r>
              <a:rPr lang="en-US" sz="2000" i="1" dirty="0">
                <a:ea typeface="+mn-lt"/>
                <a:cs typeface="+mn-lt"/>
              </a:rPr>
              <a:t>metaphysics</a:t>
            </a:r>
            <a:r>
              <a:rPr lang="en-US" sz="2000" dirty="0">
                <a:ea typeface="+mn-lt"/>
                <a:cs typeface="+mn-lt"/>
              </a:rPr>
              <a:t>), from French </a:t>
            </a:r>
            <a:r>
              <a:rPr lang="en-US" sz="2000" i="1" dirty="0" err="1">
                <a:ea typeface="+mn-lt"/>
                <a:cs typeface="+mn-lt"/>
              </a:rPr>
              <a:t>idéologie</a:t>
            </a:r>
            <a:r>
              <a:rPr lang="en-US" sz="2000" dirty="0">
                <a:ea typeface="+mn-lt"/>
                <a:cs typeface="+mn-lt"/>
              </a:rPr>
              <a:t> "study or science of ideas," coined by French philosopher </a:t>
            </a:r>
            <a:r>
              <a:rPr lang="en-US" sz="2000" dirty="0" err="1">
                <a:ea typeface="+mn-lt"/>
                <a:cs typeface="+mn-lt"/>
              </a:rPr>
              <a:t>Destutt</a:t>
            </a:r>
            <a:r>
              <a:rPr lang="en-US" sz="2000" dirty="0">
                <a:ea typeface="+mn-lt"/>
                <a:cs typeface="+mn-lt"/>
              </a:rPr>
              <a:t> de Tracy (1754-1836) from </a:t>
            </a:r>
            <a:r>
              <a:rPr lang="en-US" sz="2000" i="1" dirty="0" err="1">
                <a:ea typeface="+mn-lt"/>
                <a:cs typeface="+mn-lt"/>
              </a:rPr>
              <a:t>idéo</a:t>
            </a:r>
            <a:r>
              <a:rPr lang="en-US" sz="2000" i="1" dirty="0">
                <a:ea typeface="+mn-lt"/>
                <a:cs typeface="+mn-lt"/>
              </a:rPr>
              <a:t>-</a:t>
            </a:r>
            <a:r>
              <a:rPr lang="en-US" sz="2000" dirty="0">
                <a:ea typeface="+mn-lt"/>
                <a:cs typeface="+mn-lt"/>
              </a:rPr>
              <a:t> "of ideas," from Greek </a:t>
            </a:r>
            <a:r>
              <a:rPr lang="en-US" sz="2000" i="1" dirty="0">
                <a:ea typeface="+mn-lt"/>
                <a:cs typeface="+mn-lt"/>
              </a:rPr>
              <a:t>idea</a:t>
            </a:r>
            <a:r>
              <a:rPr lang="en-US" sz="2000" dirty="0">
                <a:ea typeface="+mn-lt"/>
                <a:cs typeface="+mn-lt"/>
              </a:rPr>
              <a:t> (see </a:t>
            </a:r>
            <a:r>
              <a:rPr lang="en-US" sz="2000" dirty="0">
                <a:ea typeface="+mn-lt"/>
                <a:cs typeface="+mn-lt"/>
                <a:hlinkClick r:id="rId3"/>
              </a:rPr>
              <a:t>idea</a:t>
            </a:r>
            <a:r>
              <a:rPr lang="en-US" sz="2000" dirty="0">
                <a:ea typeface="+mn-lt"/>
                <a:cs typeface="+mn-lt"/>
              </a:rPr>
              <a:t>) + </a:t>
            </a:r>
            <a:r>
              <a:rPr lang="en-US" sz="2000" i="1" dirty="0">
                <a:ea typeface="+mn-lt"/>
                <a:cs typeface="+mn-lt"/>
              </a:rPr>
              <a:t>-</a:t>
            </a:r>
            <a:r>
              <a:rPr lang="en-US" sz="2000" i="1" dirty="0" err="1">
                <a:ea typeface="+mn-lt"/>
                <a:cs typeface="+mn-lt"/>
              </a:rPr>
              <a:t>logie</a:t>
            </a:r>
            <a:r>
              <a:rPr lang="en-US" sz="2000" dirty="0">
                <a:ea typeface="+mn-lt"/>
                <a:cs typeface="+mn-lt"/>
              </a:rPr>
              <a:t> (see </a:t>
            </a:r>
            <a:r>
              <a:rPr lang="en-US" sz="2000" dirty="0">
                <a:ea typeface="+mn-lt"/>
                <a:cs typeface="+mn-lt"/>
                <a:hlinkClick r:id="rId4"/>
              </a:rPr>
              <a:t>-logy</a:t>
            </a:r>
            <a:r>
              <a:rPr lang="en-US" sz="2000" dirty="0">
                <a:ea typeface="+mn-lt"/>
                <a:cs typeface="+mn-lt"/>
              </a:rPr>
              <a:t>). With connective </a:t>
            </a:r>
            <a:r>
              <a:rPr lang="en-US" sz="2000" i="1" dirty="0">
                <a:ea typeface="+mn-lt"/>
                <a:cs typeface="+mn-lt"/>
              </a:rPr>
              <a:t>-o-</a:t>
            </a:r>
            <a:r>
              <a:rPr lang="en-US" sz="2000" dirty="0">
                <a:ea typeface="+mn-lt"/>
                <a:cs typeface="+mn-lt"/>
              </a:rPr>
              <a:t> because the elements are Greek and the Greek combining vowel is </a:t>
            </a:r>
            <a:r>
              <a:rPr lang="en-US" sz="2000" i="1" dirty="0">
                <a:ea typeface="+mn-lt"/>
                <a:cs typeface="+mn-lt"/>
              </a:rPr>
              <a:t>-o-</a:t>
            </a:r>
            <a:r>
              <a:rPr lang="en-US" sz="2000" dirty="0">
                <a:ea typeface="+mn-lt"/>
                <a:cs typeface="+mn-lt"/>
              </a:rPr>
              <a:t> for nouns of all declensions. </a:t>
            </a:r>
            <a:r>
              <a:rPr lang="en-US" sz="2000" dirty="0" err="1">
                <a:ea typeface="+mn-lt"/>
                <a:cs typeface="+mn-lt"/>
              </a:rPr>
              <a:t>Destutt</a:t>
            </a:r>
            <a:r>
              <a:rPr lang="en-US" sz="2000" dirty="0">
                <a:ea typeface="+mn-lt"/>
                <a:cs typeface="+mn-lt"/>
              </a:rPr>
              <a:t> published his </a:t>
            </a:r>
            <a:r>
              <a:rPr lang="en-US" sz="2000" i="1" dirty="0" err="1">
                <a:ea typeface="+mn-lt"/>
                <a:cs typeface="+mn-lt"/>
              </a:rPr>
              <a:t>Eléments</a:t>
            </a:r>
            <a:r>
              <a:rPr lang="en-US" sz="2000" i="1" dirty="0">
                <a:ea typeface="+mn-lt"/>
                <a:cs typeface="+mn-lt"/>
              </a:rPr>
              <a:t> </a:t>
            </a:r>
            <a:r>
              <a:rPr lang="en-US" sz="2000" i="1" dirty="0" err="1">
                <a:ea typeface="+mn-lt"/>
                <a:cs typeface="+mn-lt"/>
              </a:rPr>
              <a:t>d'idéologie</a:t>
            </a:r>
            <a:r>
              <a:rPr lang="en-US" sz="2000" dirty="0">
                <a:ea typeface="+mn-lt"/>
                <a:cs typeface="+mn-lt"/>
              </a:rPr>
              <a:t> 1801-1815.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DF2BF623-18A7-4021-9CAB-9DE2C209D941}"/>
              </a:ext>
            </a:extLst>
          </p:cNvPr>
          <p:cNvSpPr txBox="1"/>
          <p:nvPr/>
        </p:nvSpPr>
        <p:spPr>
          <a:xfrm>
            <a:off x="430901" y="6036154"/>
            <a:ext cx="152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/>
              <a:t>3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3053253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737801-B9D6-4A08-BD77-23010A8022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ABD39-C757-461E-A681-DC273648402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572613"/>
            <a:ext cx="11281609" cy="2396079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F424F5-8D5C-46C0-A1B0-AF34E0350C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737380"/>
            <a:ext cx="10954512" cy="2066544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4B9E03-F0D3-4F04-A164-385E42BF8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8909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ea typeface="+mj-lt"/>
                <a:cs typeface="+mj-lt"/>
              </a:rPr>
              <a:t>Conclusion </a:t>
            </a:r>
            <a:endParaRPr lang="en-US">
              <a:solidFill>
                <a:srgbClr val="FFFFFF"/>
              </a:solidFill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C495D-8503-4E9C-A86B-943D4CF2A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3263619"/>
            <a:ext cx="10058400" cy="2673765"/>
          </a:xfrm>
        </p:spPr>
        <p:txBody>
          <a:bodyPr anchor="t">
            <a:normAutofit/>
          </a:bodyPr>
          <a:lstStyle/>
          <a:p>
            <a:r>
              <a:rPr lang="en-US" sz="2000" dirty="0"/>
              <a:t>1796, "science of ideas," originally "philosophy of the mind which derives knowledge from the senses coined by French philosopher </a:t>
            </a:r>
            <a:r>
              <a:rPr lang="en-US" sz="2000" dirty="0" err="1"/>
              <a:t>Destutt</a:t>
            </a:r>
            <a:r>
              <a:rPr lang="en-US" sz="2000" dirty="0"/>
              <a:t> de Tracy (1754-1836).</a:t>
            </a:r>
          </a:p>
          <a:p>
            <a:r>
              <a:rPr lang="en-US" sz="2000" dirty="0"/>
              <a:t>An ideology is a collection of ideas.</a:t>
            </a: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E45F6243-FA65-419C-99D3-DEFC3528A711}"/>
              </a:ext>
            </a:extLst>
          </p:cNvPr>
          <p:cNvSpPr txBox="1"/>
          <p:nvPr/>
        </p:nvSpPr>
        <p:spPr>
          <a:xfrm>
            <a:off x="453190" y="6120620"/>
            <a:ext cx="152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/>
              <a:t>4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1977536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192707B-B929-41A7-9B41-E959A1C689E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lasses on top of a book">
            <a:extLst>
              <a:ext uri="{FF2B5EF4-FFF2-40B4-BE49-F238E27FC236}">
                <a16:creationId xmlns:a16="http://schemas.microsoft.com/office/drawing/2014/main" id="{AF17D8A7-9FF3-467E-8D36-B228217D05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9175" r="-2" b="58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F8C0BE-5A63-4A56-AFEF-0DE0DDCE5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900"/>
              </a:spcBef>
              <a:buFont typeface="Arial"/>
              <a:buChar char="•"/>
            </a:pPr>
            <a:r>
              <a:rPr lang="en-US" b="1">
                <a:ea typeface="+mj-lt"/>
                <a:cs typeface="+mj-lt"/>
              </a:rPr>
              <a:t>Reference </a:t>
            </a:r>
            <a:endParaRPr lang="en-US">
              <a:ea typeface="+mj-lt"/>
              <a:cs typeface="+mj-lt"/>
            </a:endParaRPr>
          </a:p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EB4C2-AAC2-4BF1-89AF-0D8D025F3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39319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i="1" dirty="0">
                <a:ea typeface="+mn-lt"/>
                <a:cs typeface="+mn-lt"/>
              </a:rPr>
              <a:t>Ideology (n.)</a:t>
            </a:r>
            <a:r>
              <a:rPr lang="en-US" dirty="0">
                <a:ea typeface="+mn-lt"/>
                <a:cs typeface="+mn-lt"/>
              </a:rPr>
              <a:t>. Etymology. (n.d.). Retrieved November 2, 2021, from. 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B4235C-4505-46C7-AD8F-8769A1972F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49EC0F39-2B2D-48DB-91CC-A26FD7179501}"/>
              </a:ext>
            </a:extLst>
          </p:cNvPr>
          <p:cNvSpPr txBox="1"/>
          <p:nvPr/>
        </p:nvSpPr>
        <p:spPr>
          <a:xfrm>
            <a:off x="469557" y="5953857"/>
            <a:ext cx="152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/>
              <a:t>5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1115703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1B5D6631-F74B-410E-B60D-7C97D6D770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F300CB1-0412-47A2-BA30-07135C98E7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1AC820A-F7A7-46F3-933A-2CCC7201D3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DAFCA3D-277C-4C06-BC17-5108F3A700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57DF47-900A-447E-9B61-2B94B749506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28372" y="1267730"/>
            <a:ext cx="1567331" cy="645295"/>
            <a:chOff x="5318306" y="1386268"/>
            <a:chExt cx="1567331" cy="645295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4772325-EEFF-4BA8-841C-29A78A2E43F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D3094C5-7785-41DD-B095-217D26651E5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D3CF66E-289D-4AB8-85D9-C0B9AE18B60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 descr="Magnifying glass on clear background">
            <a:extLst>
              <a:ext uri="{FF2B5EF4-FFF2-40B4-BE49-F238E27FC236}">
                <a16:creationId xmlns:a16="http://schemas.microsoft.com/office/drawing/2014/main" id="{38E3CC70-DAD0-4F1F-83BC-9AA60D166E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5000"/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8A3844E6-D96A-41C1-870D-EE39760D72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>
              <a:alpha val="94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2A92315-CB5C-4EB8-992E-4AA0C5DBC6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BD80D5-D9B0-47A9-879E-34EC95EFC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708" y="2091263"/>
            <a:ext cx="9068586" cy="246150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7200" cap="all" spc="-100" dirty="0"/>
              <a:t>Thank you for your </a:t>
            </a:r>
            <a:r>
              <a:rPr lang="en-US" sz="7200" cap="all" spc="-100"/>
              <a:t>attention</a:t>
            </a:r>
            <a:endParaRPr lang="en-US" sz="7200" cap="all" spc="-1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9FECA57-A5E2-44A8-96B6-A95724F8006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D4DE04D-ED96-4A1A-AA20-E4BBEECBFC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6D8CE3E-8596-4FB7-A9A6-0B18C146B9F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D78D154-D736-4782-853A-1EC344B8E8B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62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99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Garamond</vt:lpstr>
      <vt:lpstr>Tahoma</vt:lpstr>
      <vt:lpstr>Savon</vt:lpstr>
      <vt:lpstr>Libyan international medical university faculty of business administration</vt:lpstr>
      <vt:lpstr>Content</vt:lpstr>
      <vt:lpstr>The origin of the term ideology </vt:lpstr>
      <vt:lpstr>Conclusion </vt:lpstr>
      <vt:lpstr>Reference  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cp:lastModifiedBy>Maher Fattouh</cp:lastModifiedBy>
  <cp:revision>1</cp:revision>
  <dcterms:modified xsi:type="dcterms:W3CDTF">2021-11-27T07:26:04Z</dcterms:modified>
</cp:coreProperties>
</file>