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5"/>
  </p:notesMasterIdLst>
  <p:sldIdLst>
    <p:sldId id="256" r:id="rId2"/>
    <p:sldId id="257" r:id="rId3"/>
    <p:sldId id="258" r:id="rId4"/>
    <p:sldId id="259" r:id="rId5"/>
    <p:sldId id="355" r:id="rId6"/>
    <p:sldId id="278" r:id="rId7"/>
    <p:sldId id="360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9" r:id="rId24"/>
    <p:sldId id="275" r:id="rId25"/>
    <p:sldId id="276" r:id="rId26"/>
    <p:sldId id="277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8" r:id="rId44"/>
    <p:sldId id="296" r:id="rId45"/>
    <p:sldId id="297" r:id="rId46"/>
    <p:sldId id="299" r:id="rId47"/>
    <p:sldId id="307" r:id="rId48"/>
    <p:sldId id="300" r:id="rId49"/>
    <p:sldId id="301" r:id="rId50"/>
    <p:sldId id="303" r:id="rId51"/>
    <p:sldId id="349" r:id="rId52"/>
    <p:sldId id="350" r:id="rId53"/>
    <p:sldId id="351" r:id="rId54"/>
    <p:sldId id="356" r:id="rId55"/>
    <p:sldId id="304" r:id="rId56"/>
    <p:sldId id="357" r:id="rId57"/>
    <p:sldId id="309" r:id="rId58"/>
    <p:sldId id="352" r:id="rId59"/>
    <p:sldId id="306" r:id="rId60"/>
    <p:sldId id="302" r:id="rId61"/>
    <p:sldId id="344" r:id="rId62"/>
    <p:sldId id="305" r:id="rId63"/>
    <p:sldId id="343" r:id="rId6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76" autoAdjust="0"/>
    <p:restoredTop sz="94660"/>
  </p:normalViewPr>
  <p:slideViewPr>
    <p:cSldViewPr>
      <p:cViewPr varScale="1">
        <p:scale>
          <a:sx n="69" d="100"/>
          <a:sy n="69" d="100"/>
        </p:scale>
        <p:origin x="-139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4D117B-ADE7-4FB3-AF54-04A3650D7ECF}" type="datetimeFigureOut">
              <a:rPr lang="en-US" smtClean="0"/>
              <a:t>11/19/2020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5064AD-E77D-4367-B62C-AE2B20048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0485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064AD-E77D-4367-B62C-AE2B2004868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238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7F331-C27E-4A27-A5B4-6082D661202A}" type="datetimeFigureOut">
              <a:rPr lang="en-US" smtClean="0"/>
              <a:t>11/19/2020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7624DB4-B0FB-4843-9665-94B11F4810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7F331-C27E-4A27-A5B4-6082D661202A}" type="datetimeFigureOut">
              <a:rPr lang="en-US" smtClean="0"/>
              <a:t>11/19/2020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24DB4-B0FB-4843-9665-94B11F4810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7F331-C27E-4A27-A5B4-6082D661202A}" type="datetimeFigureOut">
              <a:rPr lang="en-US" smtClean="0"/>
              <a:t>11/19/2020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24DB4-B0FB-4843-9665-94B11F4810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7F331-C27E-4A27-A5B4-6082D661202A}" type="datetimeFigureOut">
              <a:rPr lang="en-US" smtClean="0"/>
              <a:t>11/19/2020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7624DB4-B0FB-4843-9665-94B11F4810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7F331-C27E-4A27-A5B4-6082D661202A}" type="datetimeFigureOut">
              <a:rPr lang="en-US" smtClean="0"/>
              <a:t>11/19/2020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24DB4-B0FB-4843-9665-94B11F4810A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7F331-C27E-4A27-A5B4-6082D661202A}" type="datetimeFigureOut">
              <a:rPr lang="en-US" smtClean="0"/>
              <a:t>11/19/2020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24DB4-B0FB-4843-9665-94B11F4810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7F331-C27E-4A27-A5B4-6082D661202A}" type="datetimeFigureOut">
              <a:rPr lang="en-US" smtClean="0"/>
              <a:t>11/19/2020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7624DB4-B0FB-4843-9665-94B11F4810A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7F331-C27E-4A27-A5B4-6082D661202A}" type="datetimeFigureOut">
              <a:rPr lang="en-US" smtClean="0"/>
              <a:t>11/19/2020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24DB4-B0FB-4843-9665-94B11F4810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7F331-C27E-4A27-A5B4-6082D661202A}" type="datetimeFigureOut">
              <a:rPr lang="en-US" smtClean="0"/>
              <a:t>11/19/2020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24DB4-B0FB-4843-9665-94B11F4810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7F331-C27E-4A27-A5B4-6082D661202A}" type="datetimeFigureOut">
              <a:rPr lang="en-US" smtClean="0"/>
              <a:t>11/19/2020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24DB4-B0FB-4843-9665-94B11F4810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7F331-C27E-4A27-A5B4-6082D661202A}" type="datetimeFigureOut">
              <a:rPr lang="en-US" smtClean="0"/>
              <a:t>11/19/2020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24DB4-B0FB-4843-9665-94B11F4810AD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977F331-C27E-4A27-A5B4-6082D661202A}" type="datetimeFigureOut">
              <a:rPr lang="en-US" smtClean="0"/>
              <a:t>11/19/2020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7624DB4-B0FB-4843-9665-94B11F4810A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4419600"/>
            <a:ext cx="8458200" cy="1222375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Medical Statistics </a:t>
            </a:r>
            <a:endParaRPr lang="en-US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0" y="2895600"/>
            <a:ext cx="5133109" cy="11430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Dr. </a:t>
            </a:r>
            <a:r>
              <a:rPr lang="en-US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Amina</a:t>
            </a:r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Muftah</a:t>
            </a:r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Elsaid</a:t>
            </a:r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Community Medicine </a:t>
            </a:r>
            <a:endParaRPr lang="en-US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533400"/>
            <a:ext cx="48768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735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lowchart: Alternate Process 2"/>
          <p:cNvSpPr/>
          <p:nvPr/>
        </p:nvSpPr>
        <p:spPr>
          <a:xfrm>
            <a:off x="3962400" y="1116616"/>
            <a:ext cx="1371600" cy="612648"/>
          </a:xfrm>
          <a:prstGeom prst="flowChartAlternateProcess">
            <a:avLst/>
          </a:prstGeom>
          <a:solidFill>
            <a:schemeClr val="bg2">
              <a:lumMod val="5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Variable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Flowchart: Alternate Process 3"/>
          <p:cNvSpPr/>
          <p:nvPr/>
        </p:nvSpPr>
        <p:spPr>
          <a:xfrm>
            <a:off x="6199909" y="2495205"/>
            <a:ext cx="1461655" cy="612648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Qualitative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Flowchart: Alternate Process 4"/>
          <p:cNvSpPr/>
          <p:nvPr/>
        </p:nvSpPr>
        <p:spPr>
          <a:xfrm>
            <a:off x="1600200" y="2504487"/>
            <a:ext cx="1600200" cy="612648"/>
          </a:xfrm>
          <a:prstGeom prst="flowChartAlternateProcess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Quantitative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Flowchart: Alternate Process 5"/>
          <p:cNvSpPr/>
          <p:nvPr/>
        </p:nvSpPr>
        <p:spPr>
          <a:xfrm>
            <a:off x="685800" y="4691428"/>
            <a:ext cx="1600200" cy="1175971"/>
          </a:xfrm>
          <a:prstGeom prst="flowChartAlternateProcess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Continuous</a:t>
            </a:r>
          </a:p>
          <a:p>
            <a:pPr algn="ctr"/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BP, Ht. , Age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Flowchart: Alternate Process 6"/>
          <p:cNvSpPr/>
          <p:nvPr/>
        </p:nvSpPr>
        <p:spPr>
          <a:xfrm>
            <a:off x="2400301" y="4724400"/>
            <a:ext cx="1790700" cy="1143000"/>
          </a:xfrm>
          <a:prstGeom prst="flowChartAlternateProcess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Discrete</a:t>
            </a:r>
          </a:p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No. children</a:t>
            </a:r>
          </a:p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No of Asthma attack/week 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Flowchart: Alternate Process 7"/>
          <p:cNvSpPr/>
          <p:nvPr/>
        </p:nvSpPr>
        <p:spPr>
          <a:xfrm>
            <a:off x="6930738" y="4630198"/>
            <a:ext cx="1783772" cy="1313402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Nominal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Male or female 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Bl. </a:t>
            </a:r>
            <a:r>
              <a:rPr lang="en-US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gp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A,B,O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Flowchart: Alternate Process 8"/>
          <p:cNvSpPr/>
          <p:nvPr/>
        </p:nvSpPr>
        <p:spPr>
          <a:xfrm>
            <a:off x="4343400" y="4636983"/>
            <a:ext cx="2438400" cy="1230415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Ordinal</a:t>
            </a:r>
            <a:endParaRPr lang="en-US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Grade of cancer </a:t>
            </a:r>
          </a:p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HTN; mild ,moderate, Severe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4648200" y="1729264"/>
            <a:ext cx="0" cy="32813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2209800" y="2057400"/>
            <a:ext cx="24384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648200" y="2057400"/>
            <a:ext cx="2438400" cy="0"/>
          </a:xfrm>
          <a:prstGeom prst="lin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086600" y="2057400"/>
            <a:ext cx="0" cy="437805"/>
          </a:xfrm>
          <a:prstGeom prst="line">
            <a:avLst/>
          </a:prstGeom>
          <a:ln w="381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2209800" y="2057400"/>
            <a:ext cx="0" cy="44708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4" idx="2"/>
          </p:cNvCxnSpPr>
          <p:nvPr/>
        </p:nvCxnSpPr>
        <p:spPr>
          <a:xfrm>
            <a:off x="6930737" y="3107853"/>
            <a:ext cx="0" cy="39734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930737" y="4276485"/>
            <a:ext cx="12573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5638801" y="4276485"/>
            <a:ext cx="129193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8188037" y="4276485"/>
            <a:ext cx="0" cy="30757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5638801" y="4250404"/>
            <a:ext cx="0" cy="37979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5" idx="2"/>
          </p:cNvCxnSpPr>
          <p:nvPr/>
        </p:nvCxnSpPr>
        <p:spPr>
          <a:xfrm>
            <a:off x="2400300" y="3117135"/>
            <a:ext cx="0" cy="38806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2400300" y="4376654"/>
            <a:ext cx="12573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3685309" y="4376654"/>
            <a:ext cx="0" cy="34774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1143000" y="4376654"/>
            <a:ext cx="12573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1177636" y="4376654"/>
            <a:ext cx="0" cy="25880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Flowchart: Process 44"/>
          <p:cNvSpPr/>
          <p:nvPr/>
        </p:nvSpPr>
        <p:spPr>
          <a:xfrm>
            <a:off x="533400" y="685800"/>
            <a:ext cx="8381999" cy="5486400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lowchart: Alternate Process 45"/>
          <p:cNvSpPr/>
          <p:nvPr/>
        </p:nvSpPr>
        <p:spPr>
          <a:xfrm>
            <a:off x="1600200" y="3505200"/>
            <a:ext cx="1600200" cy="612648"/>
          </a:xfrm>
          <a:prstGeom prst="flowChartAlternateProcess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prstClr val="black"/>
                </a:solidFill>
              </a:rPr>
              <a:t>Numeric</a:t>
            </a:r>
            <a:endParaRPr lang="en-US" b="1" dirty="0"/>
          </a:p>
        </p:txBody>
      </p:sp>
      <p:sp>
        <p:nvSpPr>
          <p:cNvPr id="47" name="Flowchart: Alternate Process 46"/>
          <p:cNvSpPr/>
          <p:nvPr/>
        </p:nvSpPr>
        <p:spPr>
          <a:xfrm>
            <a:off x="6199909" y="3429000"/>
            <a:ext cx="1461655" cy="612648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prstClr val="black"/>
                </a:solidFill>
              </a:rPr>
              <a:t>Categorical</a:t>
            </a:r>
            <a:endParaRPr lang="en-US" b="1" dirty="0"/>
          </a:p>
        </p:txBody>
      </p:sp>
      <p:cxnSp>
        <p:nvCxnSpPr>
          <p:cNvPr id="49" name="Straight Connector 48"/>
          <p:cNvCxnSpPr>
            <a:stCxn id="46" idx="2"/>
          </p:cNvCxnSpPr>
          <p:nvPr/>
        </p:nvCxnSpPr>
        <p:spPr>
          <a:xfrm>
            <a:off x="2400300" y="4117848"/>
            <a:ext cx="0" cy="25728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>
            <a:stCxn id="47" idx="2"/>
          </p:cNvCxnSpPr>
          <p:nvPr/>
        </p:nvCxnSpPr>
        <p:spPr>
          <a:xfrm flipH="1">
            <a:off x="6930736" y="4041648"/>
            <a:ext cx="1" cy="20484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6145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500" y="934022"/>
            <a:ext cx="5257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I- Descriptive statistics </a:t>
            </a:r>
            <a:endParaRPr lang="en-US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1066800"/>
            <a:ext cx="88392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Description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is done through :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1- Summarization of data  ( calculation of summary statistics )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2- Presentation of data           a- Tabulation 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b- Graphics </a:t>
            </a:r>
          </a:p>
          <a:p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1- Summarization of data 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statistics are not only good summary of data, but also are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used for statistical comparison and testing 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A- for qualitative variables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a statistic is either proportion or ratio 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Flowchart: Process 4"/>
          <p:cNvSpPr/>
          <p:nvPr/>
        </p:nvSpPr>
        <p:spPr>
          <a:xfrm>
            <a:off x="533400" y="4759036"/>
            <a:ext cx="3429000" cy="1295400"/>
          </a:xfrm>
          <a:prstGeom prst="flowChartProcess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Proportion  =       part      </a:t>
            </a:r>
            <a:r>
              <a:rPr lang="en-US" dirty="0">
                <a:solidFill>
                  <a:prstClr val="black"/>
                </a:solidFill>
              </a:rPr>
              <a:t>x</a:t>
            </a:r>
            <a:r>
              <a:rPr lang="en-US" dirty="0" smtClean="0">
                <a:solidFill>
                  <a:schemeClr val="tx1"/>
                </a:solidFill>
              </a:rPr>
              <a:t>    100  </a:t>
            </a:r>
          </a:p>
          <a:p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                            total 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H="1" flipV="1">
            <a:off x="2057400" y="5406450"/>
            <a:ext cx="762000" cy="2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lowchart: Process 8"/>
          <p:cNvSpPr/>
          <p:nvPr/>
        </p:nvSpPr>
        <p:spPr>
          <a:xfrm>
            <a:off x="4648200" y="4759036"/>
            <a:ext cx="3657600" cy="1295400"/>
          </a:xfrm>
          <a:prstGeom prst="flowChartProcess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Ratio =     part 1 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                   Part 2 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flipH="1" flipV="1">
            <a:off x="6477000" y="5406450"/>
            <a:ext cx="914400" cy="2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3048000" y="152400"/>
            <a:ext cx="29600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Types of statistics </a:t>
            </a:r>
          </a:p>
        </p:txBody>
      </p:sp>
    </p:spTree>
    <p:extLst>
      <p:ext uri="{BB962C8B-B14F-4D97-AF65-F5344CB8AC3E}">
        <p14:creationId xmlns:p14="http://schemas.microsoft.com/office/powerpoint/2010/main" val="2799836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838200"/>
            <a:ext cx="8763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Example 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 sample of 80 individual, 20 males and 60 females.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1- The proportion of males in the sample = 20/80 x 100 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= 25% 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2- The ratio of males 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        = 20 : 60 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        = 1: 3 ( i.e. there are 1 male for each 3 females) </a:t>
            </a:r>
          </a:p>
        </p:txBody>
      </p:sp>
    </p:spTree>
    <p:extLst>
      <p:ext uri="{BB962C8B-B14F-4D97-AF65-F5344CB8AC3E}">
        <p14:creationId xmlns:p14="http://schemas.microsoft.com/office/powerpoint/2010/main" val="272374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381000"/>
            <a:ext cx="87630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B- for </a:t>
            </a:r>
            <a:r>
              <a:rPr lang="en-US" sz="2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quantitative </a:t>
            </a:r>
            <a:r>
              <a:rPr lang="en-US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variables : </a:t>
            </a:r>
            <a:endParaRPr lang="en-US" sz="28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1- Measures for central tendency ( location )</a:t>
            </a: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 way of summarizing the data using a single value that is most representative of the entire data set.</a:t>
            </a:r>
          </a:p>
          <a:p>
            <a:pPr lvl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Arial" charset="0"/>
              <a:buChar char="•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Mean ( average ) </a:t>
            </a:r>
          </a:p>
          <a:p>
            <a:pPr lvl="0"/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 -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sum of values divided by their number. </a:t>
            </a:r>
          </a:p>
          <a:p>
            <a:pPr lv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is the most important because it calculated using all observations</a:t>
            </a:r>
          </a:p>
          <a:p>
            <a:pPr lv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- Affected by extreme value </a:t>
            </a:r>
          </a:p>
          <a:p>
            <a:pPr lv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- Used with numerical data only </a:t>
            </a:r>
          </a:p>
          <a:p>
            <a:pPr lvl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Example;</a:t>
            </a: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If age of 5 children in year = 2,1,4,1,2</a:t>
            </a:r>
          </a:p>
          <a:p>
            <a:pPr lvl="0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Arithmetic mean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 2+1+4+1+2 = 2 years </a:t>
            </a:r>
            <a:endParaRPr lang="en-US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0549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457200"/>
            <a:ext cx="868680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* The Median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The middle value of an orderly arranged group of values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or that divides the data into equal sets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For median calculation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1- Arrange values from lowest to highest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2- Depending on number of cases or observations proceed as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follows: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a- If No. of observations (n) is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odd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(e.g. 9 ) then; 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the median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 ( n+1 )/ 2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          = (9+1)/ 2 = 5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value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b- If No. of observations  is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even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( 10) then there will be two values in the middle ,their ranks are     n/ 2 and n/2 + 1 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10/ 2 = 5  and 10/2 + 1 = 6 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the median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 average of the 2 values of the 5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and 6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observations   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918465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381000"/>
            <a:ext cx="853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Examples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7004604"/>
              </p:ext>
            </p:extLst>
          </p:nvPr>
        </p:nvGraphicFramePr>
        <p:xfrm>
          <a:off x="574964" y="914400"/>
          <a:ext cx="8229600" cy="3504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0036"/>
                <a:gridCol w="1371600"/>
                <a:gridCol w="1946564"/>
                <a:gridCol w="2015836"/>
                <a:gridCol w="1565564"/>
              </a:tblGrid>
              <a:tr h="1188384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Data set 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Arranged data set 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Observation no. 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Median rank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Median 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88508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3,4,2,5,7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2,3,4,5,7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5 (odd)</a:t>
                      </a:r>
                    </a:p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 value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in middle 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5+1/2=3</a:t>
                      </a:r>
                      <a:r>
                        <a:rPr lang="en-US" sz="20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rd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value 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4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88508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3,4,2,5,7,5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2,3,4,5,5,7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6 (even) </a:t>
                      </a:r>
                    </a:p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 values in the middle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6/2=3</a:t>
                      </a:r>
                      <a:r>
                        <a:rPr lang="en-US" sz="20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rd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and </a:t>
                      </a:r>
                    </a:p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3+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1 = 4</a:t>
                      </a:r>
                      <a:r>
                        <a:rPr lang="en-US" sz="20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th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= average of 3</a:t>
                      </a:r>
                      <a:r>
                        <a:rPr lang="en-US" sz="20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rd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and 4</a:t>
                      </a:r>
                      <a:r>
                        <a:rPr lang="en-US" sz="20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th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values 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4+5/2=</a:t>
                      </a:r>
                    </a:p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4.5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04800" y="4648200"/>
            <a:ext cx="8534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 Appropriate for ordinal scales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 Does not take into account the value of each and every score in the data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 Does not affect by extreme value</a:t>
            </a:r>
            <a:r>
              <a:rPr lang="en-US" dirty="0" smtClean="0"/>
              <a:t>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055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457200"/>
            <a:ext cx="85344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*The </a:t>
            </a:r>
            <a:r>
              <a:rPr lang="en-US" sz="2800" b="1" smtClean="0">
                <a:latin typeface="Times New Roman" pitchFamily="18" charset="0"/>
                <a:cs typeface="Times New Roman" pitchFamily="18" charset="0"/>
              </a:rPr>
              <a:t>Mode 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-The most frequent value 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- Appropriate for nominal scales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- Does not affected by extreme value 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-There may be no mod or more than one mode ( bimodal, tri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modal, etc. )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Example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height values of 8 persons are  120, 111, 110 ,102 ,110, 98,110 , 98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Mode = 110 cm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141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533400"/>
            <a:ext cx="815340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2- Measures of variation or dispersion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We measure the extent of variation in a data set by calculating the measures of dispersion.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These include ; 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a- Range</a:t>
            </a:r>
          </a:p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  -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difference between smallest and largest observation.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- Does not consider the value of each observation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- Highly affected by the extreme values (outlier )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- Best for symmetric data with no extreme values  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Example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Data set       2 , 3, 4, 6, 7,10 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The range = 10 - 2 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  = 8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3963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990600"/>
            <a:ext cx="8610600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b- Variance and Standard Deviation </a:t>
            </a:r>
          </a:p>
          <a:p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These measure the variability(difference)of values around the mean </a:t>
            </a:r>
          </a:p>
          <a:p>
            <a:pPr marL="285750" indent="-285750">
              <a:buFontTx/>
              <a:buChar char="-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The variance;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 average of square differences around the mean ) is the sum of the squared deviations from the mean divided by the no. of observation/ values minus one (n-1) 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The standard Deviation;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is the square root of the variance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SD has the same units as the observation values ( if speak about age in years, the variance unit is squared year while standard deviation unit is year ) 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0398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304800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Example </a:t>
            </a:r>
          </a:p>
          <a:p>
            <a:r>
              <a:rPr lang="en-US" dirty="0" smtClean="0"/>
              <a:t>The following sample is about no. of days 10 students were absent in the first term. 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7372729"/>
              </p:ext>
            </p:extLst>
          </p:nvPr>
        </p:nvGraphicFramePr>
        <p:xfrm>
          <a:off x="685800" y="1117386"/>
          <a:ext cx="6934200" cy="46782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4072"/>
                <a:gridCol w="2908728"/>
                <a:gridCol w="2311400"/>
              </a:tblGrid>
              <a:tr h="543649">
                <a:tc>
                  <a:txBody>
                    <a:bodyPr/>
                    <a:lstStyle/>
                    <a:p>
                      <a:r>
                        <a:rPr lang="en-US" dirty="0" smtClean="0"/>
                        <a:t>     Values (absence days)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Deviation of each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r>
                        <a:rPr lang="en-US" baseline="0" dirty="0" smtClean="0"/>
                        <a:t>    value from mean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 value</a:t>
                      </a:r>
                      <a:r>
                        <a:rPr lang="en-US" baseline="0" dirty="0" smtClean="0"/>
                        <a:t> – mean )2</a:t>
                      </a:r>
                      <a:endParaRPr lang="en-US" dirty="0"/>
                    </a:p>
                  </a:txBody>
                  <a:tcPr/>
                </a:tc>
              </a:tr>
              <a:tr h="29993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1-3=</a:t>
                      </a:r>
                      <a:r>
                        <a:rPr lang="en-US" baseline="0" dirty="0" smtClean="0"/>
                        <a:t> -2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21746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1-3 = -2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21746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2-3 = -1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21746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2-3 = -1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21746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3-3 = 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21746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3-3 = 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21746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3-3 = 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21746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4-3 =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21746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5-3 =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21746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6-3 =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</a:tr>
              <a:tr h="380554">
                <a:tc>
                  <a:txBody>
                    <a:bodyPr/>
                    <a:lstStyle/>
                    <a:p>
                      <a:r>
                        <a:rPr lang="en-US" dirty="0" smtClean="0"/>
                        <a:t>Mean= 3 days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5867400"/>
            <a:ext cx="4419600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600201" y="5871680"/>
                <a:ext cx="4953000" cy="8813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b="1" dirty="0" smtClean="0">
                    <a:solidFill>
                      <a:prstClr val="black"/>
                    </a:solidFill>
                    <a:ea typeface="Calibri"/>
                    <a:cs typeface="Arial"/>
                  </a:rPr>
                  <a:t>Variance </a:t>
                </a:r>
                <a:r>
                  <a:rPr lang="en-US" b="1" dirty="0">
                    <a:solidFill>
                      <a:prstClr val="black"/>
                    </a:solidFill>
                    <a:ea typeface="Calibri"/>
                    <a:cs typeface="Arial"/>
                  </a:rPr>
                  <a:t>= </a:t>
                </a:r>
                <a:r>
                  <a:rPr lang="en-US" b="1" dirty="0" smtClean="0">
                    <a:solidFill>
                      <a:prstClr val="black"/>
                    </a:solidFill>
                    <a:ea typeface="Calibri"/>
                    <a:cs typeface="Arial"/>
                  </a:rPr>
                  <a:t> 24  / 9   </a:t>
                </a:r>
                <a:r>
                  <a:rPr lang="en-US" b="1" dirty="0">
                    <a:solidFill>
                      <a:prstClr val="black"/>
                    </a:solidFill>
                    <a:ea typeface="Calibri"/>
                    <a:cs typeface="Arial"/>
                  </a:rPr>
                  <a:t>= </a:t>
                </a:r>
                <a:r>
                  <a:rPr lang="en-US" b="1" dirty="0" smtClean="0">
                    <a:solidFill>
                      <a:prstClr val="black"/>
                    </a:solidFill>
                    <a:ea typeface="Calibri"/>
                    <a:cs typeface="Arial"/>
                  </a:rPr>
                  <a:t>   2.7 </a:t>
                </a:r>
                <a:r>
                  <a:rPr lang="en-US" b="1" dirty="0">
                    <a:solidFill>
                      <a:prstClr val="black"/>
                    </a:solidFill>
                    <a:ea typeface="Calibri"/>
                    <a:cs typeface="Arial"/>
                  </a:rPr>
                  <a:t>days</a:t>
                </a:r>
                <a:r>
                  <a:rPr lang="en-US" b="1" baseline="30000" dirty="0">
                    <a:solidFill>
                      <a:prstClr val="black"/>
                    </a:solidFill>
                    <a:ea typeface="Calibri"/>
                    <a:cs typeface="Arial"/>
                  </a:rPr>
                  <a:t>2</a:t>
                </a:r>
                <a:endParaRPr lang="en-US" b="1" dirty="0">
                  <a:solidFill>
                    <a:prstClr val="black"/>
                  </a:solidFill>
                  <a:ea typeface="Calibri"/>
                  <a:cs typeface="Arial"/>
                </a:endParaRPr>
              </a:p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b="1" dirty="0">
                    <a:solidFill>
                      <a:prstClr val="black"/>
                    </a:solidFill>
                    <a:ea typeface="Calibri"/>
                    <a:cs typeface="Arial"/>
                  </a:rPr>
                  <a:t>SD = </a:t>
                </a:r>
                <a14:m>
                  <m:oMath xmlns:m="http://schemas.openxmlformats.org/officeDocument/2006/math">
                    <m:r>
                      <a:rPr lang="en-US" b="1" i="1">
                        <a:solidFill>
                          <a:prstClr val="black"/>
                        </a:solidFill>
                        <a:latin typeface="Cambria Math"/>
                        <a:ea typeface="Calibri"/>
                        <a:cs typeface="Arial"/>
                      </a:rPr>
                      <m:t>√</m:t>
                    </m:r>
                  </m:oMath>
                </a14:m>
                <a:r>
                  <a:rPr lang="en-US" b="1" dirty="0">
                    <a:solidFill>
                      <a:prstClr val="black"/>
                    </a:solidFill>
                    <a:ea typeface="Times New Roman"/>
                    <a:cs typeface="Arial"/>
                  </a:rPr>
                  <a:t>variance = </a:t>
                </a:r>
                <a14:m>
                  <m:oMath xmlns:m="http://schemas.openxmlformats.org/officeDocument/2006/math">
                    <m:r>
                      <a:rPr lang="en-US" b="1" i="0" smtClean="0">
                        <a:solidFill>
                          <a:prstClr val="black"/>
                        </a:solidFill>
                        <a:latin typeface="Cambria Math"/>
                        <a:ea typeface="Times New Roman"/>
                        <a:cs typeface="Arial"/>
                      </a:rPr>
                      <m:t>  </m:t>
                    </m:r>
                    <m:r>
                      <a:rPr lang="en-US" b="1" i="1">
                        <a:solidFill>
                          <a:prstClr val="black"/>
                        </a:solidFill>
                        <a:latin typeface="Cambria Math"/>
                        <a:ea typeface="Times New Roman"/>
                        <a:cs typeface="Arial"/>
                      </a:rPr>
                      <m:t>√</m:t>
                    </m:r>
                  </m:oMath>
                </a14:m>
                <a:r>
                  <a:rPr lang="en-US" b="1" dirty="0">
                    <a:solidFill>
                      <a:prstClr val="black"/>
                    </a:solidFill>
                    <a:ea typeface="Times New Roman"/>
                    <a:cs typeface="Arial"/>
                  </a:rPr>
                  <a:t>2.7 = </a:t>
                </a:r>
                <a:r>
                  <a:rPr lang="en-US" b="1" dirty="0" smtClean="0">
                    <a:solidFill>
                      <a:prstClr val="black"/>
                    </a:solidFill>
                    <a:ea typeface="Times New Roman"/>
                    <a:cs typeface="Arial"/>
                  </a:rPr>
                  <a:t>  ±   1.6 days</a:t>
                </a: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0201" y="5871680"/>
                <a:ext cx="4953000" cy="881395"/>
              </a:xfrm>
              <a:prstGeom prst="rect">
                <a:avLst/>
              </a:prstGeom>
              <a:blipFill rotWithShape="1">
                <a:blip r:embed="rId3"/>
                <a:stretch>
                  <a:fillRect l="-1108" t="-1379" b="-6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24194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5800" y="270163"/>
            <a:ext cx="83058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Objectives of lectures</a:t>
            </a:r>
          </a:p>
          <a:p>
            <a:endParaRPr lang="en-US" dirty="0"/>
          </a:p>
          <a:p>
            <a:r>
              <a:rPr lang="en-US" dirty="0" smtClean="0"/>
              <a:t> </a:t>
            </a:r>
          </a:p>
          <a:p>
            <a:pPr algn="just"/>
            <a:r>
              <a:rPr lang="en-US" dirty="0" smtClean="0"/>
              <a:t>  -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Statistics definition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- Type of statistics</a:t>
            </a:r>
          </a:p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- Type of data and variables</a:t>
            </a:r>
          </a:p>
          <a:p>
            <a:pPr lvl="0"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-Descriptive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statistics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-Summarization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of data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-Presentation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data</a:t>
            </a:r>
          </a:p>
          <a:p>
            <a:pPr lvl="0" algn="just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-Inferential statistics </a:t>
            </a:r>
          </a:p>
          <a:p>
            <a:pPr lvl="0"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Comparisons and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Association</a:t>
            </a:r>
          </a:p>
          <a:p>
            <a:pPr lvl="0"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-Hypothesis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testing </a:t>
            </a:r>
          </a:p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-Normal distribution curve</a:t>
            </a:r>
          </a:p>
          <a:p>
            <a:pPr lv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 Sample definition  </a:t>
            </a:r>
          </a:p>
          <a:p>
            <a:pPr lvl="0"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Sampling techniques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Sample types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Sample size determination </a:t>
            </a:r>
            <a:endParaRPr lang="en-US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70162"/>
            <a:ext cx="4267200" cy="6283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0822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381000"/>
            <a:ext cx="8458200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teps to calculate SD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Calculate the mean of all measurement</a:t>
            </a:r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Calculate the differences between each individual measurements and the mean,</a:t>
            </a:r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Square all these differences </a:t>
            </a:r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Sum of all squared differences </a:t>
            </a:r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Divide this sum by the no. of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measurements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minus one ( this is the variance)</a:t>
            </a:r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square root of the value obtained (variance ) = SD </a:t>
            </a:r>
          </a:p>
        </p:txBody>
      </p:sp>
    </p:spTree>
    <p:extLst>
      <p:ext uri="{BB962C8B-B14F-4D97-AF65-F5344CB8AC3E}">
        <p14:creationId xmlns:p14="http://schemas.microsoft.com/office/powerpoint/2010/main" val="2479510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228600"/>
            <a:ext cx="8610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 large SD shows that there is a wide scatter of measured values around the mean </a:t>
            </a:r>
          </a:p>
          <a:p>
            <a:pPr lvl="0"/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While a small SD shows that the individual values are concentrated around the mean with little variation.   </a:t>
            </a:r>
          </a:p>
        </p:txBody>
      </p:sp>
      <p:pic>
        <p:nvPicPr>
          <p:cNvPr id="3076" name="Picture 4" descr="STDEV Function in Excel - Calculate Sample Standard Deviation in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286000"/>
            <a:ext cx="3705225" cy="147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4267200"/>
            <a:ext cx="7848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X = value of each observation 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X  = mean value 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= no. of observation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∑ = sum of all values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 flipH="1" flipV="1">
            <a:off x="647700" y="4953000"/>
            <a:ext cx="114300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0386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533400"/>
            <a:ext cx="81534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C- Percentiles </a:t>
            </a: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Points that divided all the measurements / observations into 100 equal parts.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To determine percentiles, the observations should be first arranged from the lowest to the highest values, just like when finding the median, which is the 50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percentile ..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75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percentile is the value such that 75% of the observations fall below it and 25% percent fall above. 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424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457200"/>
            <a:ext cx="86868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Example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100 newborn children  was weighted and data arranged from the lowest to the highest.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Value (score) of    95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percentile = 3.8 kg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95% of children had body wt. &lt; 3.8 and 5% had body wt. &gt; 3.8 kg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Value of 5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percentile   = 2.5kg 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5%  had body wt. &lt; 2.5 and 95% had body wt. &gt; 2.5 kg.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Children are considered within normal wt. if they are between 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  2.5  -  3.8 kg 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5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and 95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percentile 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6389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52400" y="304800"/>
            <a:ext cx="8610600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D-Inter </a:t>
            </a:r>
            <a:r>
              <a:rPr lang="en-US" sz="3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sz="3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Quartile </a:t>
            </a:r>
            <a:r>
              <a:rPr lang="en-US" sz="3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range </a:t>
            </a:r>
            <a:endParaRPr lang="en-US" sz="32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Difference between third quartile (75</a:t>
            </a:r>
            <a:r>
              <a:rPr lang="en-US" sz="2400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percentile ) and the first quartile (25</a:t>
            </a:r>
            <a:r>
              <a:rPr lang="en-US" sz="2400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percentile ) </a:t>
            </a:r>
          </a:p>
          <a:p>
            <a:pPr lvl="0"/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so the middle half of the values. ( IQR = Q3 – Q1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713509" y="2523069"/>
            <a:ext cx="7772400" cy="76200"/>
          </a:xfrm>
          <a:prstGeom prst="straightConnector1">
            <a:avLst/>
          </a:prstGeom>
          <a:ln w="762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064327" y="2613124"/>
            <a:ext cx="0" cy="106680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506191" y="2523069"/>
            <a:ext cx="0" cy="114300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858000" y="2523069"/>
            <a:ext cx="0" cy="106680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/>
          <p:cNvSpPr/>
          <p:nvPr/>
        </p:nvSpPr>
        <p:spPr>
          <a:xfrm>
            <a:off x="6096000" y="3666069"/>
            <a:ext cx="2057400" cy="76200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rd </a:t>
            </a:r>
          </a:p>
          <a:p>
            <a:pPr algn="ctr"/>
            <a:r>
              <a:rPr lang="en-US" sz="32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Quartile</a:t>
            </a:r>
            <a:r>
              <a:rPr lang="en-US" sz="24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553691" y="3686851"/>
            <a:ext cx="1981200" cy="76200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nd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Quartile </a:t>
            </a: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1035627" y="3686851"/>
            <a:ext cx="2057400" cy="76200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Quartile </a:t>
            </a: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1188027" y="4648200"/>
            <a:ext cx="1752600" cy="91440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25</a:t>
            </a:r>
            <a:r>
              <a:rPr lang="en-US" sz="24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ercentile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3723409" y="4648200"/>
            <a:ext cx="1752600" cy="91440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Median </a:t>
            </a: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6248400" y="4648200"/>
            <a:ext cx="1905000" cy="91440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75</a:t>
            </a:r>
            <a:r>
              <a:rPr lang="en-US" sz="24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Percentile </a:t>
            </a: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3723409" y="5791200"/>
            <a:ext cx="1735282" cy="76200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50</a:t>
            </a:r>
            <a:r>
              <a:rPr lang="en-US" sz="24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Percentile </a:t>
            </a: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0181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381000"/>
            <a:ext cx="838200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2- Presentation of data</a:t>
            </a:r>
          </a:p>
          <a:p>
            <a:endParaRPr lang="en-US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Data could be presented by tables and / or graphs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-Both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tables and graphs should be self- explained, easily understood without references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to the text.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- Graphs are more capable of gaining attention, and giving quick idea about the general situation. </a:t>
            </a:r>
          </a:p>
          <a:p>
            <a:pPr marL="342900" indent="-342900">
              <a:buFontTx/>
              <a:buChar char="-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- Graphs are not substitutes for tables as they use approximate values. 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0128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381000"/>
            <a:ext cx="85344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                            A- Tables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Tables  are constructed to present the data in a concise form. 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 good table must have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 title describing its contents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Suitable No. of rows ( 4- 12) , avoid rows with zero frequencies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Header for each column and each row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Appropriate totals 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Meaningful percent from row or column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Not everything displayed in the table needs to be mentioned in the text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It is useful to round No. in the table to one or two decimal places. 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496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408709"/>
            <a:ext cx="84582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Types of tables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1- Simple tables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is shows the distribution of individual over one variable 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Data on qualitative variables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 ordinal or nominal ) with few categories, can be presented by simple table showing frequency / percentage of each value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Example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 Sex distribution of cases. 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6915582"/>
              </p:ext>
            </p:extLst>
          </p:nvPr>
        </p:nvGraphicFramePr>
        <p:xfrm>
          <a:off x="1485900" y="4114800"/>
          <a:ext cx="6096000" cy="23622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633973">
                <a:tc>
                  <a:txBody>
                    <a:bodyPr/>
                    <a:lstStyle/>
                    <a:p>
                      <a:r>
                        <a:rPr lang="en-US" dirty="0" smtClean="0"/>
                        <a:t>Sex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Number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Percent </a:t>
                      </a:r>
                      <a:endParaRPr lang="en-US" dirty="0"/>
                    </a:p>
                  </a:txBody>
                  <a:tcPr/>
                </a:tc>
              </a:tr>
              <a:tr h="1094255">
                <a:tc>
                  <a:txBody>
                    <a:bodyPr/>
                    <a:lstStyle/>
                    <a:p>
                      <a:r>
                        <a:rPr lang="en-US" dirty="0" smtClean="0"/>
                        <a:t>Males</a:t>
                      </a:r>
                    </a:p>
                    <a:p>
                      <a:r>
                        <a:rPr lang="en-US" dirty="0" smtClean="0"/>
                        <a:t>Females 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</a:p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</a:p>
                    <a:p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</a:tr>
              <a:tr h="633973">
                <a:tc>
                  <a:txBody>
                    <a:bodyPr/>
                    <a:lstStyle/>
                    <a:p>
                      <a:r>
                        <a:rPr lang="en-US" dirty="0" smtClean="0"/>
                        <a:t>Total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100.0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4864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381000"/>
            <a:ext cx="85344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For quantitative ( discrete or continuous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 variables with many possible values, we usually combine categories in some meaningful ways before constructing a table 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 Example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; Age distribution of cases 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</a:p>
          <a:p>
            <a:r>
              <a:rPr lang="en-US" dirty="0"/>
              <a:t> </a:t>
            </a: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06638"/>
              </p:ext>
            </p:extLst>
          </p:nvPr>
        </p:nvGraphicFramePr>
        <p:xfrm>
          <a:off x="1676400" y="2819400"/>
          <a:ext cx="5638801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6487"/>
                <a:gridCol w="1716157"/>
                <a:gridCol w="1716157"/>
              </a:tblGrid>
              <a:tr h="538316">
                <a:tc>
                  <a:txBody>
                    <a:bodyPr/>
                    <a:lstStyle/>
                    <a:p>
                      <a:r>
                        <a:rPr lang="en-US" dirty="0" smtClean="0"/>
                        <a:t>Age group</a:t>
                      </a:r>
                      <a:r>
                        <a:rPr lang="en-US" baseline="0" dirty="0" smtClean="0"/>
                        <a:t>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Number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Percent </a:t>
                      </a:r>
                      <a:endParaRPr lang="en-US" dirty="0"/>
                    </a:p>
                  </a:txBody>
                  <a:tcPr/>
                </a:tc>
              </a:tr>
              <a:tr h="2123768">
                <a:tc>
                  <a:txBody>
                    <a:bodyPr/>
                    <a:lstStyle/>
                    <a:p>
                      <a:r>
                        <a:rPr lang="en-US" dirty="0" smtClean="0"/>
                        <a:t>25-</a:t>
                      </a:r>
                    </a:p>
                    <a:p>
                      <a:r>
                        <a:rPr lang="en-US" dirty="0" smtClean="0"/>
                        <a:t>30-</a:t>
                      </a:r>
                    </a:p>
                    <a:p>
                      <a:r>
                        <a:rPr lang="en-US" dirty="0" smtClean="0"/>
                        <a:t>35-</a:t>
                      </a:r>
                    </a:p>
                    <a:p>
                      <a:r>
                        <a:rPr lang="en-US" dirty="0" smtClean="0"/>
                        <a:t>40-</a:t>
                      </a:r>
                    </a:p>
                    <a:p>
                      <a:r>
                        <a:rPr lang="en-US" dirty="0" smtClean="0"/>
                        <a:t>45-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</a:p>
                    <a:p>
                      <a:r>
                        <a:rPr lang="en-US" dirty="0" smtClean="0"/>
                        <a:t>4</a:t>
                      </a:r>
                    </a:p>
                    <a:p>
                      <a:r>
                        <a:rPr lang="en-US" dirty="0" smtClean="0"/>
                        <a:t>1</a:t>
                      </a:r>
                    </a:p>
                    <a:p>
                      <a:r>
                        <a:rPr lang="en-US" dirty="0" smtClean="0"/>
                        <a:t>1</a:t>
                      </a:r>
                    </a:p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</a:t>
                      </a:r>
                    </a:p>
                    <a:p>
                      <a:r>
                        <a:rPr lang="en-US" dirty="0" smtClean="0"/>
                        <a:t>40</a:t>
                      </a:r>
                    </a:p>
                    <a:p>
                      <a:r>
                        <a:rPr lang="en-US" dirty="0" smtClean="0"/>
                        <a:t>10</a:t>
                      </a:r>
                    </a:p>
                    <a:p>
                      <a:r>
                        <a:rPr lang="en-US" dirty="0" smtClean="0"/>
                        <a:t>10</a:t>
                      </a:r>
                    </a:p>
                    <a:p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</a:tr>
              <a:tr h="538316">
                <a:tc>
                  <a:txBody>
                    <a:bodyPr/>
                    <a:lstStyle/>
                    <a:p>
                      <a:r>
                        <a:rPr lang="en-US" dirty="0" smtClean="0"/>
                        <a:t>Total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100.0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0776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" y="609600"/>
            <a:ext cx="8534400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2- Cross tabulation of data</a:t>
            </a: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Tables used to analyze the relation between two or more variables most usually categorical variables. 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Example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Distribution of studied individuals according to diagnoses obesity and diabetes conditions  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7075651"/>
              </p:ext>
            </p:extLst>
          </p:nvPr>
        </p:nvGraphicFramePr>
        <p:xfrm>
          <a:off x="1143001" y="3886200"/>
          <a:ext cx="6781799" cy="22097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10491"/>
                <a:gridCol w="886697"/>
                <a:gridCol w="804883"/>
                <a:gridCol w="796038"/>
                <a:gridCol w="796038"/>
                <a:gridCol w="793826"/>
                <a:gridCol w="793826"/>
              </a:tblGrid>
              <a:tr h="364516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Diabetes 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Obese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Not- Obese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451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No. </a:t>
                      </a:r>
                      <a:endParaRPr lang="en-US" sz="1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en-US" sz="1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No. 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No. </a:t>
                      </a:r>
                      <a:endParaRPr lang="en-US" sz="1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6451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Diabetes 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</a:t>
                      </a:r>
                      <a:endParaRPr lang="en-US" sz="1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28.3</a:t>
                      </a:r>
                      <a:endParaRPr lang="en-US" sz="1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en-US" sz="1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7.5</a:t>
                      </a:r>
                      <a:endParaRPr lang="en-US" sz="1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20.0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6451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Non – diabetes 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172</a:t>
                      </a:r>
                      <a:endParaRPr lang="en-US" sz="1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71.1</a:t>
                      </a:r>
                      <a:endParaRPr lang="en-US" sz="1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148</a:t>
                      </a:r>
                      <a:endParaRPr lang="en-US" sz="1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92.5</a:t>
                      </a:r>
                      <a:endParaRPr lang="en-US" sz="1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320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80.0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517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Total 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240</a:t>
                      </a:r>
                      <a:endParaRPr lang="en-US" sz="1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100.0</a:t>
                      </a:r>
                      <a:endParaRPr lang="en-US" sz="1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160</a:t>
                      </a:r>
                      <a:endParaRPr lang="en-US" sz="1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100.0</a:t>
                      </a:r>
                      <a:endParaRPr lang="en-US" sz="1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400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100.0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778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609600"/>
            <a:ext cx="83820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Is a scientific field that deals with the collection, classification, description, analysis, interpretation and presentation of data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Medical statistics is a branch of statistics concerned with medical data 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Types of statistics </a:t>
            </a:r>
          </a:p>
          <a:p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1- Descriptive statistics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 tries to describe a situation. It consists of organization ,summarization, and presentation of data 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2- Inferential ;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numerical techniques for making conclusions about a pop. Based on the information obtained from a random sample drawn from that pop. Inference is done through estimation of pop. Parameter or hypothesis testing . </a:t>
            </a:r>
          </a:p>
        </p:txBody>
      </p:sp>
    </p:spTree>
    <p:extLst>
      <p:ext uri="{BB962C8B-B14F-4D97-AF65-F5344CB8AC3E}">
        <p14:creationId xmlns:p14="http://schemas.microsoft.com/office/powerpoint/2010/main" val="3772180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228600"/>
            <a:ext cx="8610600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                          B- Graphs</a:t>
            </a:r>
          </a:p>
          <a:p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1- For qualitative variables ; </a:t>
            </a:r>
          </a:p>
          <a:p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to present data derived from qualitative variables ( nominal and ordinal ) ,  two types </a:t>
            </a:r>
          </a:p>
          <a:p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Pie chart ;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It is a circle that has been portioned into percentage distribution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to construct the pie chart the total area is 100 % , with 1%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equivalent to 3.6 of circle 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657600"/>
            <a:ext cx="6705599" cy="277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2291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1066800"/>
            <a:ext cx="8534400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cont. pie chart </a:t>
            </a:r>
          </a:p>
          <a:p>
            <a:pPr lvl="0"/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-  We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should use the percentages corresponding to each category</a:t>
            </a:r>
          </a:p>
          <a:p>
            <a:pPr lvl="0"/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(not absolute frequency of each category ). </a:t>
            </a:r>
            <a:endParaRPr lang="en-US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Read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pie chart by beginning at 12 O’clock position and</a:t>
            </a:r>
          </a:p>
          <a:p>
            <a:pPr lvl="0"/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proceeding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clockwise</a:t>
            </a:r>
          </a:p>
          <a:p>
            <a:pPr lvl="0"/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-Use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no more than six sectors ; clarity is lost </a:t>
            </a:r>
            <a:endParaRPr lang="en-US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Make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sure that sum of pie chart sectors equal 100%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1429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304800"/>
            <a:ext cx="8686800" cy="55659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Bar chart </a:t>
            </a:r>
          </a:p>
          <a:p>
            <a:endParaRPr lang="en-US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 constructing bar charts, category labels are usually listed horizontally in systematic order.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Vertical bars are drawn to represent frequency or percentage (relative frequency) In each category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 space separates each bar to emphasize the nominal or ordinal nature of variable 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It could make it easier to compare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uni-variate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distributions for two or more groups e.g. chart presents </a:t>
            </a:r>
          </a:p>
        </p:txBody>
      </p:sp>
    </p:spTree>
    <p:extLst>
      <p:ext uri="{BB962C8B-B14F-4D97-AF65-F5344CB8AC3E}">
        <p14:creationId xmlns:p14="http://schemas.microsoft.com/office/powerpoint/2010/main" val="4067146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90600"/>
            <a:ext cx="4419600" cy="416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990600"/>
            <a:ext cx="381000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5793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1000" y="381000"/>
            <a:ext cx="85344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2- For quantitative variables </a:t>
            </a:r>
          </a:p>
          <a:p>
            <a:r>
              <a:rPr lang="en-US" dirty="0" smtClean="0"/>
              <a:t>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 to present data derived from quantitative variables ( discrete, and continuous ),we can used ;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A-Histogram  </a:t>
            </a:r>
          </a:p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for continuous variables 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- similar to bar chart but in histogram bars are placed side by side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bar area represents the percent ( frequency) falling with each interval </a:t>
            </a:r>
          </a:p>
          <a:p>
            <a:pPr marL="342900" indent="-342900">
              <a:buFontTx/>
              <a:buChar char="-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Each histogram has a total area of 100% 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962400"/>
            <a:ext cx="6019800" cy="246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260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609600"/>
            <a:ext cx="8458200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B- Frequency Polygon</a:t>
            </a:r>
          </a:p>
          <a:p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Tx/>
              <a:buChar char="-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Is more useful for 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comparing two or more distribution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457200" indent="-457200">
              <a:buFontTx/>
              <a:buChar char="-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Char char="-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mid points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of the class intervals are usually used on the horizontal axis,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>
              <a:buFontTx/>
              <a:buChar char="-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vertical  axis still represents  the frequencies ,</a:t>
            </a:r>
          </a:p>
          <a:p>
            <a:pPr marL="342900" indent="-342900">
              <a:buFontTx/>
              <a:buChar char="-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Char char="-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It is suitable </a:t>
            </a:r>
            <a:r>
              <a:rPr lang="en-US" sz="2800" b="1" u="sng" dirty="0" smtClean="0">
                <a:latin typeface="Times New Roman" pitchFamily="18" charset="0"/>
                <a:cs typeface="Times New Roman" pitchFamily="18" charset="0"/>
              </a:rPr>
              <a:t>only 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 for quantitative data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and can be continuous used for continuous and discrete data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385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799"/>
            <a:ext cx="7924800" cy="3200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1" y="3505200"/>
            <a:ext cx="8305800" cy="2986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1941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381000"/>
            <a:ext cx="84582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 – Frequency curve </a:t>
            </a:r>
          </a:p>
          <a:p>
            <a:r>
              <a:rPr lang="en-US" dirty="0"/>
              <a:t> </a:t>
            </a:r>
            <a:r>
              <a:rPr lang="en-US" dirty="0" smtClean="0"/>
              <a:t> 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By smoothing the sharp edges of frequency polygon we will get a frequency curve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133600"/>
            <a:ext cx="7924800" cy="425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290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381000"/>
            <a:ext cx="85344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D- line graphs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  line graph is particularly useful for 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numerical data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if you wish to show a trend over time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133600"/>
            <a:ext cx="7848600" cy="4419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846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57200"/>
            <a:ext cx="8153400" cy="586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8919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228600"/>
            <a:ext cx="8534400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Data and information</a:t>
            </a:r>
          </a:p>
          <a:p>
            <a:pPr lvl="0"/>
            <a:endParaRPr lang="en-US" sz="24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lnSpc>
                <a:spcPct val="150000"/>
              </a:lnSpc>
              <a:buFont typeface="Arial" charset="0"/>
              <a:buChar char="•"/>
            </a:pP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Data ;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are sets of values of one or more variables</a:t>
            </a:r>
          </a:p>
          <a:p>
            <a:pPr lvl="0">
              <a:lnSpc>
                <a:spcPct val="15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( e.g. age, sex, education, received vaccination for rubella etc. ) collected from records, interviews, observations, research, etc. the data should be managed to provide information.</a:t>
            </a:r>
          </a:p>
          <a:p>
            <a:pPr marL="457200" lvl="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Information;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it is  the meaningful transformation of data to be evaluated and interpreted for specific use </a:t>
            </a:r>
          </a:p>
          <a:p>
            <a:pPr lvl="0"/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041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381000"/>
            <a:ext cx="85344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E- Scatter diagrams  (plot)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 -</a:t>
            </a:r>
            <a:r>
              <a:rPr lang="en-US" dirty="0" smtClean="0"/>
              <a:t>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Useful for showing information on two quantitative variables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which are possibly related.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- Each point in the diagram represents the two variables for one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person 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- used to display two quantitative variables against each other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Example how SBP changes with age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181766"/>
            <a:ext cx="8153400" cy="3314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5973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304800"/>
            <a:ext cx="8610600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F- The box plot </a:t>
            </a:r>
          </a:p>
          <a:p>
            <a:pPr>
              <a:lnSpc>
                <a:spcPct val="150000"/>
              </a:lnSpc>
            </a:pPr>
            <a:r>
              <a:rPr lang="en-US" dirty="0"/>
              <a:t> </a:t>
            </a:r>
            <a:r>
              <a:rPr lang="en-US" dirty="0" smtClean="0"/>
              <a:t>   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 it is the five no. summary.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- The central box spans the quartiles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- a line within the box marks the median (Q2)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- lines extending above and below the box mark the smallest and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the largest  observations ( i.e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the range)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- useful for comparing large sets of data 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a box – plot is a visual description of the distribution based on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Minimum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Q1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Median (Q2)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Q3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Maximum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7697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33400"/>
            <a:ext cx="81534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738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762000"/>
            <a:ext cx="8229600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5498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381000"/>
            <a:ext cx="44550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0" dirty="0" smtClean="0">
                <a:solidFill>
                  <a:srgbClr val="222222"/>
                </a:solidFill>
                <a:effectLst/>
                <a:latin typeface="Arial"/>
              </a:rPr>
              <a:t>Human Milk Iodine Concentration - age</a:t>
            </a:r>
            <a:endParaRPr lang="en-US" b="1" dirty="0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990600"/>
            <a:ext cx="807720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9521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304800"/>
            <a:ext cx="8839200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II- Inferential statistics</a:t>
            </a: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A- Comparisons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between groups where tests of significance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            are used.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Example 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- Comparing mean cholesterol level (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quantitative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)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among males and females using independent sample   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t-test 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- Comparing the proportion of diabetes (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qualitative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) 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among obese and non-obese using chi square test.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5479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228601"/>
            <a:ext cx="8763000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B- Association:     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correlation and regression. </a:t>
            </a:r>
          </a:p>
          <a:p>
            <a:pPr lvl="0"/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1- Correlation;</a:t>
            </a:r>
            <a:r>
              <a:rPr lang="en-US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determining linear relationships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between</a:t>
            </a:r>
          </a:p>
          <a:p>
            <a:pPr lvl="0"/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   variables indicates degree to which variables are related.</a:t>
            </a:r>
          </a:p>
          <a:p>
            <a:pPr lvl="0"/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correlation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coefficient   </a:t>
            </a: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“ 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r”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ranges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-1 to 1 </a:t>
            </a:r>
          </a:p>
          <a:p>
            <a:pPr lvl="0"/>
            <a:endParaRPr lang="en-US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close to -1 = strong negative correlation </a:t>
            </a:r>
          </a:p>
          <a:p>
            <a:pPr lvl="0"/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close to 1 = strong positive correlation</a:t>
            </a:r>
          </a:p>
          <a:p>
            <a:pPr lvl="0"/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Pearson product-moment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correlation; used with interval or ratio data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Spearman rank-order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correlation; used when one variable is ordinal and second is at least ordinal 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13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533400"/>
            <a:ext cx="84582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Interpretation of correlation coefficient</a:t>
            </a:r>
          </a:p>
          <a:p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              r =  o                 No relationship 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             r = 1                 Perfect linear relationship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             r &lt; 0.4              Weak relationship 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             0.4 ≤ r ≥ 0.7     Moderate relationship 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              r &gt; 0.7             Strong relationship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19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57200"/>
            <a:ext cx="82296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5875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Untitled Documen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304800"/>
            <a:ext cx="8302625" cy="617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5867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381000"/>
            <a:ext cx="8534400" cy="56164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Example; </a:t>
            </a:r>
            <a:endParaRPr lang="en-US" sz="28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Data ;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child’s body temp. is 37.9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</a:t>
            </a:r>
          </a:p>
          <a:p>
            <a:pPr lvl="0"/>
            <a:endParaRPr lang="en-US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Information;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his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child has mild fever </a:t>
            </a:r>
            <a:endParaRPr lang="en-US" sz="28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----------------------------------------------------------------------------</a:t>
            </a:r>
            <a:endParaRPr lang="en-US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Data ;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no. of women using contraceptives is 600 </a:t>
            </a:r>
            <a:endParaRPr lang="en-US" sz="28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</a:pP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Information ;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 pop. Of 1000 women of reproductive age the contraceptive prevalence rate (CPR ) is 60% </a:t>
            </a:r>
          </a:p>
        </p:txBody>
      </p:sp>
    </p:spTree>
    <p:extLst>
      <p:ext uri="{BB962C8B-B14F-4D97-AF65-F5344CB8AC3E}">
        <p14:creationId xmlns:p14="http://schemas.microsoft.com/office/powerpoint/2010/main" val="2662864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323120"/>
            <a:ext cx="87630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2- Regression ; </a:t>
            </a:r>
          </a:p>
          <a:p>
            <a:endParaRPr lang="en-US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Char char="-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Making predictions about one variable (dependent )  when independent variable (s)  is / are known using the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regression equation.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- when two quantitative variables are correlated and one is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known and other can be predicted  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e.g. 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Predicting height of young children by knowing their age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0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304800"/>
            <a:ext cx="868680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Hypothesis testing </a:t>
            </a:r>
          </a:p>
          <a:p>
            <a:pPr algn="ctr"/>
            <a:endParaRPr lang="en-US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/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An investigator conducting a study usually has a theory in mind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for example 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patients with diabetes have a higher blood pressure than 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non – diabetics .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this theory is known as the study hypothesis or the alternative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hypothesis.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The converse of the study hypothesis is the null hypothesis 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e.g. diabetic patients do not have raised blood pressure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The statement being tested in a test of significance is the null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hypothesis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2361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" y="457200"/>
            <a:ext cx="85344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Ho = Null hypothesis 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there is no significant difference 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Ho =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lternative hypothesis 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there is a significant difference ( two- sided) 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this is significantly higher / lower ( one – sided) 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Type I error 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ncorrect rejection of Ho (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reject Ho when it is true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 concluding that there is difference when the difference occurs only by chance 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Type II error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Incorrect acceptance of Ho when the H1 is true ( accept Ho when it is false ) concluding that there is no difference when such difference exists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147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838200"/>
            <a:ext cx="876300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Level of significance (</a:t>
            </a:r>
            <a:r>
              <a:rPr lang="el-GR" sz="3200" b="1" dirty="0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) 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Is the probability of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rejecting Ho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 null hypothesis ) when it is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true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Probability of type II error (</a:t>
            </a:r>
            <a:r>
              <a:rPr lang="el-GR" sz="2800" dirty="0" smtClean="0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) : is the probability of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accept Ho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when it is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false</a:t>
            </a:r>
          </a:p>
          <a:p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7255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1066800"/>
            <a:ext cx="86868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Power of the test:  </a:t>
            </a:r>
            <a:endParaRPr lang="en-US" sz="28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probability of rejecting Ho when it is false </a:t>
            </a:r>
            <a:endParaRPr lang="en-US" sz="28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power = 1 – </a:t>
            </a:r>
            <a:r>
              <a:rPr lang="el-GR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Testing ---- location p - value ( significance level ) </a:t>
            </a:r>
          </a:p>
          <a:p>
            <a:pPr lvl="0"/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Significance level of 5%  ( p&lt; 0.05 ) means at most a 5% chance that this difference is due to random uncertainty and not real </a:t>
            </a:r>
          </a:p>
          <a:p>
            <a:pPr lvl="0"/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P- value &gt; significance level: accept Ho, cannot prove that observations and expectations differ.</a:t>
            </a:r>
          </a:p>
        </p:txBody>
      </p:sp>
    </p:spTree>
    <p:extLst>
      <p:ext uri="{BB962C8B-B14F-4D97-AF65-F5344CB8AC3E}">
        <p14:creationId xmlns:p14="http://schemas.microsoft.com/office/powerpoint/2010/main" val="2400257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533400"/>
            <a:ext cx="8458200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Normal Distribution </a:t>
            </a:r>
            <a:r>
              <a:rPr lang="en-US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urve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 probability distribution assumed by many statistical procedures 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It could be  * Discrete probability distribution </a:t>
            </a:r>
          </a:p>
          <a:p>
            <a:pPr>
              <a:lnSpc>
                <a:spcPct val="150000"/>
              </a:lnSpc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       * Continuous probability distribution</a:t>
            </a:r>
          </a:p>
          <a:p>
            <a:pPr>
              <a:lnSpc>
                <a:spcPct val="150000"/>
              </a:lnSpc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              - Uniform</a:t>
            </a:r>
          </a:p>
          <a:p>
            <a:pPr>
              <a:lnSpc>
                <a:spcPct val="150000"/>
              </a:lnSpc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              - Normal </a:t>
            </a:r>
          </a:p>
          <a:p>
            <a:pPr>
              <a:lnSpc>
                <a:spcPct val="150000"/>
              </a:lnSpc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               - Exponential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" name="AutoShape 2" descr="Normal Distribut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343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762000"/>
            <a:ext cx="8382000" cy="3246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when a frequency curve is done for a large group of people it tends to have a shape called a normal distribution curve ( bell shape curve ) </a:t>
            </a:r>
          </a:p>
          <a:p>
            <a:pPr lvl="0">
              <a:lnSpc>
                <a:spcPct val="150000"/>
              </a:lnSpc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normal distribution curve refers to the distribution of values</a:t>
            </a:r>
          </a:p>
        </p:txBody>
      </p:sp>
    </p:spTree>
    <p:extLst>
      <p:ext uri="{BB962C8B-B14F-4D97-AF65-F5344CB8AC3E}">
        <p14:creationId xmlns:p14="http://schemas.microsoft.com/office/powerpoint/2010/main" val="534418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381000"/>
            <a:ext cx="8763000" cy="611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Normal distribution</a:t>
            </a:r>
            <a:r>
              <a:rPr lang="en-US" sz="24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, also known as the </a:t>
            </a:r>
            <a:r>
              <a:rPr lang="en-US" sz="2400" b="1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Gaussian distribution</a:t>
            </a:r>
            <a:r>
              <a:rPr lang="en-US" sz="24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, is a </a:t>
            </a:r>
            <a:endParaRPr lang="en-US" sz="2400" dirty="0" smtClean="0">
              <a:solidFill>
                <a:srgbClr val="22222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probability</a:t>
            </a:r>
            <a:r>
              <a:rPr lang="en-US" sz="24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b="1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distribution</a:t>
            </a:r>
            <a:r>
              <a:rPr lang="en-US" sz="24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 that is symmetric about the </a:t>
            </a:r>
            <a:r>
              <a:rPr lang="en-US" sz="2400" b="1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mean</a:t>
            </a:r>
            <a:r>
              <a:rPr lang="en-US" sz="24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, showing that data near the </a:t>
            </a:r>
            <a:r>
              <a:rPr lang="en-US" sz="2400" b="1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mean</a:t>
            </a:r>
            <a:r>
              <a:rPr lang="en-US" sz="24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 are more frequent in occurrence than data far from the </a:t>
            </a:r>
            <a:r>
              <a:rPr lang="en-US" sz="2400" b="1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mean</a:t>
            </a:r>
            <a:r>
              <a:rPr lang="en-US" sz="24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en-US" sz="2400" dirty="0" smtClean="0">
              <a:solidFill>
                <a:srgbClr val="22222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24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graph form, </a:t>
            </a:r>
            <a:r>
              <a:rPr lang="en-US" sz="2400" b="1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normal distribution</a:t>
            </a:r>
            <a:r>
              <a:rPr lang="en-US" sz="24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 will appear as a bell </a:t>
            </a:r>
            <a:r>
              <a:rPr lang="en-US" sz="2400" b="1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curve</a:t>
            </a:r>
          </a:p>
          <a:p>
            <a:pPr>
              <a:lnSpc>
                <a:spcPct val="150000"/>
              </a:lnSpc>
            </a:pPr>
            <a:endParaRPr lang="en-US" sz="2400" b="1" dirty="0" smtClean="0">
              <a:solidFill>
                <a:srgbClr val="22222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The mean, median, and mode of a </a:t>
            </a:r>
            <a:r>
              <a:rPr lang="en-US" sz="2400" b="1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normal distribution</a:t>
            </a:r>
            <a:r>
              <a:rPr lang="en-US" sz="24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 are equal. The area under the </a:t>
            </a:r>
            <a:r>
              <a:rPr lang="en-US" sz="2400" b="1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normal curve</a:t>
            </a:r>
            <a:r>
              <a:rPr lang="en-US" sz="24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 is equal to 1.0. </a:t>
            </a:r>
            <a:r>
              <a:rPr lang="en-US" sz="2400" b="1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Normal distributions</a:t>
            </a:r>
            <a:r>
              <a:rPr lang="en-US" sz="24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 are denser </a:t>
            </a:r>
            <a:r>
              <a:rPr lang="en-US" sz="2400" b="1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in the</a:t>
            </a:r>
            <a:r>
              <a:rPr lang="en-US" sz="24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 center and less dense </a:t>
            </a:r>
            <a:r>
              <a:rPr lang="en-US" sz="2400" b="1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in the</a:t>
            </a:r>
            <a:r>
              <a:rPr lang="en-US" sz="24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 tails. </a:t>
            </a:r>
            <a:r>
              <a:rPr lang="en-US" sz="2400" b="1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Normal distributions</a:t>
            </a:r>
            <a:r>
              <a:rPr lang="en-US" sz="24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 are defined by two parameters, the mean (μ) and the standard deviation (σ).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713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Normal Distribution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300" y="381000"/>
            <a:ext cx="8547100" cy="617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4599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8686800" cy="632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3308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6982" y="1066800"/>
            <a:ext cx="8839200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Classification  of data </a:t>
            </a:r>
          </a:p>
          <a:p>
            <a:pPr lvl="0"/>
            <a:endParaRPr lang="en-US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1- Primary data ; </a:t>
            </a: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data collected by the investigator himself. </a:t>
            </a:r>
          </a:p>
          <a:p>
            <a:pPr lvl="0"/>
            <a:endParaRPr lang="en-US" sz="3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2- Secondary data ; </a:t>
            </a: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data not collected by the investigator ,example medical records and cancer registry data </a:t>
            </a:r>
          </a:p>
          <a:p>
            <a:pPr lvl="0"/>
            <a:endParaRPr lang="en-US" sz="28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2560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457200"/>
            <a:ext cx="86868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Characteristics of the normal distribution of curve 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Tx/>
              <a:buChar char="-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 bell shaped curves : most of the values are clustered near the mean </a:t>
            </a:r>
          </a:p>
          <a:p>
            <a:pPr marL="285750" indent="-285750">
              <a:buFontTx/>
              <a:buChar char="-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values are distributed symmetrically around the mean</a:t>
            </a:r>
          </a:p>
          <a:p>
            <a:pPr marL="285750" indent="-285750">
              <a:buFontTx/>
              <a:buChar char="-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mean, median and mode have the same value (coincide)</a:t>
            </a:r>
          </a:p>
          <a:p>
            <a:pPr marL="285750" indent="-285750">
              <a:buFontTx/>
              <a:buChar char="-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percent of individuals with certain range of values is known: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* mean ± 1SD includes 68% of observations (in example 95% of normal males have blood pressure values between 115 and 125 mm/Hg 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* mean ± 2 SD includes 95 % of observations ( in example 95% of normal males have blood pressure values between 110 and 130 mm/Hg </a:t>
            </a:r>
          </a:p>
        </p:txBody>
      </p:sp>
    </p:spTree>
    <p:extLst>
      <p:ext uri="{BB962C8B-B14F-4D97-AF65-F5344CB8AC3E}">
        <p14:creationId xmlns:p14="http://schemas.microsoft.com/office/powerpoint/2010/main" val="87330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304800"/>
            <a:ext cx="86106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variations of closed 95% of the data to the mean could be considered normal variations ( confidence interval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* mean ± 3 SD includes 99.5% of observations ( almost all observations ) </a:t>
            </a:r>
            <a:endParaRPr lang="en-US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Areas under the normal curve can be derived from special tables and are used  to calculate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different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percentiles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lvl="0"/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e.g.</a:t>
            </a:r>
          </a:p>
          <a:p>
            <a:pPr lvl="0"/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rd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, 5</a:t>
            </a:r>
            <a:r>
              <a:rPr lang="en-US" sz="2400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, 10</a:t>
            </a:r>
            <a:r>
              <a:rPr lang="en-US" sz="2400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, 25</a:t>
            </a:r>
            <a:r>
              <a:rPr lang="en-US" sz="2400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, 50</a:t>
            </a:r>
            <a:r>
              <a:rPr lang="en-US" sz="2400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, 75</a:t>
            </a:r>
            <a:r>
              <a:rPr lang="en-US" sz="2400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,and 97</a:t>
            </a:r>
            <a:r>
              <a:rPr lang="en-US" sz="2400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Growth charts of children are often presented as percentile curves </a:t>
            </a:r>
          </a:p>
        </p:txBody>
      </p:sp>
    </p:spTree>
    <p:extLst>
      <p:ext uri="{BB962C8B-B14F-4D97-AF65-F5344CB8AC3E}">
        <p14:creationId xmlns:p14="http://schemas.microsoft.com/office/powerpoint/2010/main" val="1572251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8534400" cy="640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342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4800" y="5334000"/>
            <a:ext cx="4876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i="1" dirty="0" smtClean="0">
                <a:latin typeface="Times New Roman" pitchFamily="18" charset="0"/>
                <a:cs typeface="Times New Roman" pitchFamily="18" charset="0"/>
              </a:rPr>
              <a:t>Thank you </a:t>
            </a:r>
            <a:endParaRPr lang="en-US" sz="80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75441"/>
            <a:ext cx="8382000" cy="5044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58110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609600"/>
            <a:ext cx="88392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Variables</a:t>
            </a:r>
            <a:r>
              <a:rPr lang="en-US" sz="3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endParaRPr lang="en-US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</a:pPr>
            <a:r>
              <a:rPr lang="en-US" sz="3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Definition ; </a:t>
            </a: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is a type of </a:t>
            </a:r>
            <a:r>
              <a:rPr lang="en-US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information / </a:t>
            </a: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characteristic being measured that varies among the persons , events, or objects being studied . </a:t>
            </a:r>
            <a:endParaRPr lang="en-US" sz="32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</a:pPr>
            <a:r>
              <a:rPr lang="en-US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variables could be quantitative or qualitative </a:t>
            </a:r>
            <a:endParaRPr lang="en-US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2583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381000"/>
            <a:ext cx="891540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Types of variables </a:t>
            </a:r>
          </a:p>
          <a:p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A- Quantitative variables ;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measure is expressed in numbers.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1- Discrete variables;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measurements of the different  values of the variable are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separated. They have a Countable number of values with no fraction.</a:t>
            </a:r>
          </a:p>
          <a:p>
            <a:r>
              <a:rPr lang="en-US" sz="2400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Examples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;            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No. of live birth per mother </a:t>
            </a:r>
          </a:p>
          <a:p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             </a:t>
            </a:r>
          </a:p>
          <a:p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2- Continuous variables ;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measurements of the different values take on any numerical value within the variable’s range</a:t>
            </a:r>
          </a:p>
          <a:p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2400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Example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;     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weight , height , blood pressure, blood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sugar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      hemoglobin in gm.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8969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04800"/>
            <a:ext cx="9067800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 - Qualitative variables ;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1- Nominal variables ;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measurements  have no specific order 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they are called categorical variables 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Example</a:t>
            </a:r>
            <a:r>
              <a:rPr lang="en-US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sex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males ,females )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In case of having two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categories, it is called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dichotomous variables </a:t>
            </a:r>
          </a:p>
          <a:p>
            <a:pPr lvl="0"/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( have the disease or do not have the disease, vaccinated and not</a:t>
            </a:r>
          </a:p>
          <a:p>
            <a:pPr lvl="0"/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vaccinated .</a:t>
            </a:r>
          </a:p>
          <a:p>
            <a:pPr lvl="0"/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2- Ordinal variables;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measurement could be arranged in certain order.</a:t>
            </a:r>
          </a:p>
          <a:p>
            <a:pPr lvl="0"/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Examples ;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for disease conditions ( mild , moderate , severe ), for measuring knowledge (high, medium, low and no knowledge )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8179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14198</TotalTime>
  <Words>3396</Words>
  <Application>Microsoft Office PowerPoint</Application>
  <PresentationFormat>On-screen Show (4:3)</PresentationFormat>
  <Paragraphs>606</Paragraphs>
  <Slides>63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4" baseType="lpstr">
      <vt:lpstr>Trek</vt:lpstr>
      <vt:lpstr>Medical Statistics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Enjoy My Fine Releases.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Statistics</dc:title>
  <dc:creator>DR.Ahmed Saker 2o1O</dc:creator>
  <cp:lastModifiedBy>DR.Ahmed Saker 2o1O</cp:lastModifiedBy>
  <cp:revision>170</cp:revision>
  <dcterms:created xsi:type="dcterms:W3CDTF">2020-08-06T08:47:00Z</dcterms:created>
  <dcterms:modified xsi:type="dcterms:W3CDTF">2020-11-19T11:10:09Z</dcterms:modified>
</cp:coreProperties>
</file>