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9" d="100"/>
          <a:sy n="69" d="100"/>
        </p:scale>
        <p:origin x="56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1B6502-D892-40F5-AC69-F86FB62515CD}"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A5DF62-D7AE-4F96-860B-E277B6DB83C4}" type="slidenum">
              <a:rPr lang="en-US" smtClean="0"/>
              <a:t>‹#›</a:t>
            </a:fld>
            <a:endParaRPr lang="en-US"/>
          </a:p>
        </p:txBody>
      </p:sp>
    </p:spTree>
    <p:extLst>
      <p:ext uri="{BB962C8B-B14F-4D97-AF65-F5344CB8AC3E}">
        <p14:creationId xmlns:p14="http://schemas.microsoft.com/office/powerpoint/2010/main" val="3616055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31B6502-D892-40F5-AC69-F86FB62515CD}" type="datetimeFigureOut">
              <a:rPr lang="en-US" smtClean="0"/>
              <a:t>7/7/2022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A5DF62-D7AE-4F96-860B-E277B6DB83C4}" type="slidenum">
              <a:rPr lang="en-US" smtClean="0"/>
              <a:t>‹#›</a:t>
            </a:fld>
            <a:endParaRPr lang="en-US"/>
          </a:p>
        </p:txBody>
      </p:sp>
    </p:spTree>
    <p:extLst>
      <p:ext uri="{BB962C8B-B14F-4D97-AF65-F5344CB8AC3E}">
        <p14:creationId xmlns:p14="http://schemas.microsoft.com/office/powerpoint/2010/main" val="2769609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31B6502-D892-40F5-AC69-F86FB62515CD}" type="datetimeFigureOut">
              <a:rPr lang="en-US" smtClean="0"/>
              <a:t>7/7/2022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A5DF62-D7AE-4F96-860B-E277B6DB83C4}" type="slidenum">
              <a:rPr lang="en-US" smtClean="0"/>
              <a:t>‹#›</a:t>
            </a:fld>
            <a:endParaRPr lang="en-US"/>
          </a:p>
        </p:txBody>
      </p:sp>
    </p:spTree>
    <p:extLst>
      <p:ext uri="{BB962C8B-B14F-4D97-AF65-F5344CB8AC3E}">
        <p14:creationId xmlns:p14="http://schemas.microsoft.com/office/powerpoint/2010/main" val="1997583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31B6502-D892-40F5-AC69-F86FB62515CD}"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A5DF62-D7AE-4F96-860B-E277B6DB83C4}" type="slidenum">
              <a:rPr lang="en-US" smtClean="0"/>
              <a:t>‹#›</a:t>
            </a:fld>
            <a:endParaRPr lang="en-US"/>
          </a:p>
        </p:txBody>
      </p:sp>
    </p:spTree>
    <p:extLst>
      <p:ext uri="{BB962C8B-B14F-4D97-AF65-F5344CB8AC3E}">
        <p14:creationId xmlns:p14="http://schemas.microsoft.com/office/powerpoint/2010/main" val="924165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31B6502-D892-40F5-AC69-F86FB62515CD}"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A5DF62-D7AE-4F96-860B-E277B6DB83C4}" type="slidenum">
              <a:rPr lang="en-US" smtClean="0"/>
              <a:t>‹#›</a:t>
            </a:fld>
            <a:endParaRPr lang="en-US"/>
          </a:p>
        </p:txBody>
      </p:sp>
    </p:spTree>
    <p:extLst>
      <p:ext uri="{BB962C8B-B14F-4D97-AF65-F5344CB8AC3E}">
        <p14:creationId xmlns:p14="http://schemas.microsoft.com/office/powerpoint/2010/main" val="3566141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831B6502-D892-40F5-AC69-F86FB62515CD}" type="datetimeFigureOut">
              <a:rPr lang="en-US" smtClean="0"/>
              <a:t>7/7/2022</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0CA5DF62-D7AE-4F96-860B-E277B6DB83C4}" type="slidenum">
              <a:rPr lang="en-US" smtClean="0"/>
              <a:t>‹#›</a:t>
            </a:fld>
            <a:endParaRPr lang="en-US"/>
          </a:p>
        </p:txBody>
      </p:sp>
    </p:spTree>
    <p:extLst>
      <p:ext uri="{BB962C8B-B14F-4D97-AF65-F5344CB8AC3E}">
        <p14:creationId xmlns:p14="http://schemas.microsoft.com/office/powerpoint/2010/main" val="1027375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p:cNvSpPr>
            <a:spLocks noGrp="1"/>
          </p:cNvSpPr>
          <p:nvPr>
            <p:ph type="dt" sz="half" idx="10"/>
          </p:nvPr>
        </p:nvSpPr>
        <p:spPr/>
        <p:txBody>
          <a:bodyPr/>
          <a:lstStyle/>
          <a:p>
            <a:fld id="{831B6502-D892-40F5-AC69-F86FB62515CD}" type="datetimeFigureOut">
              <a:rPr lang="en-US" smtClean="0"/>
              <a:t>7/7/2022</a:t>
            </a:fld>
            <a:endParaRPr lang="en-US"/>
          </a:p>
        </p:txBody>
      </p:sp>
      <p:sp>
        <p:nvSpPr>
          <p:cNvPr id="11" name="Footer Placeholder 10"/>
          <p:cNvSpPr>
            <a:spLocks noGrp="1"/>
          </p:cNvSpPr>
          <p:nvPr>
            <p:ph type="ftr" sz="quarter" idx="11"/>
          </p:nvPr>
        </p:nvSpPr>
        <p:spPr/>
        <p:txBody>
          <a:bodyPr/>
          <a:lstStyle/>
          <a:p>
            <a:endParaRPr lang="en-US"/>
          </a:p>
        </p:txBody>
      </p:sp>
      <p:sp>
        <p:nvSpPr>
          <p:cNvPr id="12" name="Slide Number Placeholder 11"/>
          <p:cNvSpPr>
            <a:spLocks noGrp="1"/>
          </p:cNvSpPr>
          <p:nvPr>
            <p:ph type="sldNum" sz="quarter" idx="12"/>
          </p:nvPr>
        </p:nvSpPr>
        <p:spPr/>
        <p:txBody>
          <a:bodyPr/>
          <a:lstStyle/>
          <a:p>
            <a:fld id="{0CA5DF62-D7AE-4F96-860B-E277B6DB83C4}" type="slidenum">
              <a:rPr lang="en-US" smtClean="0"/>
              <a:t>‹#›</a:t>
            </a:fld>
            <a:endParaRPr lang="en-US"/>
          </a:p>
        </p:txBody>
      </p:sp>
    </p:spTree>
    <p:extLst>
      <p:ext uri="{BB962C8B-B14F-4D97-AF65-F5344CB8AC3E}">
        <p14:creationId xmlns:p14="http://schemas.microsoft.com/office/powerpoint/2010/main" val="2599523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2" name="Date Placeholder 1"/>
          <p:cNvSpPr>
            <a:spLocks noGrp="1"/>
          </p:cNvSpPr>
          <p:nvPr>
            <p:ph type="dt" sz="half" idx="10"/>
          </p:nvPr>
        </p:nvSpPr>
        <p:spPr/>
        <p:txBody>
          <a:bodyPr/>
          <a:lstStyle/>
          <a:p>
            <a:fld id="{831B6502-D892-40F5-AC69-F86FB62515CD}" type="datetimeFigureOut">
              <a:rPr lang="en-US" smtClean="0"/>
              <a:t>7/7/2022</a:t>
            </a:fld>
            <a:endParaRPr lang="en-US"/>
          </a:p>
        </p:txBody>
      </p:sp>
      <p:sp>
        <p:nvSpPr>
          <p:cNvPr id="7" name="Footer Placeholder 6"/>
          <p:cNvSpPr>
            <a:spLocks noGrp="1"/>
          </p:cNvSpPr>
          <p:nvPr>
            <p:ph type="ftr" sz="quarter" idx="11"/>
          </p:nvPr>
        </p:nvSpPr>
        <p:spPr/>
        <p:txBody>
          <a:bodyPr/>
          <a:lstStyle/>
          <a:p>
            <a:endParaRPr lang="en-US"/>
          </a:p>
        </p:txBody>
      </p:sp>
      <p:sp>
        <p:nvSpPr>
          <p:cNvPr id="8" name="Slide Number Placeholder 7"/>
          <p:cNvSpPr>
            <a:spLocks noGrp="1"/>
          </p:cNvSpPr>
          <p:nvPr>
            <p:ph type="sldNum" sz="quarter" idx="12"/>
          </p:nvPr>
        </p:nvSpPr>
        <p:spPr/>
        <p:txBody>
          <a:bodyPr/>
          <a:lstStyle/>
          <a:p>
            <a:fld id="{0CA5DF62-D7AE-4F96-860B-E277B6DB83C4}" type="slidenum">
              <a:rPr lang="en-US" smtClean="0"/>
              <a:t>‹#›</a:t>
            </a:fld>
            <a:endParaRPr lang="en-US"/>
          </a:p>
        </p:txBody>
      </p:sp>
    </p:spTree>
    <p:extLst>
      <p:ext uri="{BB962C8B-B14F-4D97-AF65-F5344CB8AC3E}">
        <p14:creationId xmlns:p14="http://schemas.microsoft.com/office/powerpoint/2010/main" val="2819647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31B6502-D892-40F5-AC69-F86FB62515CD}" type="datetimeFigureOut">
              <a:rPr lang="en-US" smtClean="0"/>
              <a:t>7/7/2022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A5DF62-D7AE-4F96-860B-E277B6DB83C4}" type="slidenum">
              <a:rPr lang="en-US" smtClean="0"/>
              <a:t>‹#›</a:t>
            </a:fld>
            <a:endParaRPr lang="en-US"/>
          </a:p>
        </p:txBody>
      </p:sp>
    </p:spTree>
    <p:extLst>
      <p:ext uri="{BB962C8B-B14F-4D97-AF65-F5344CB8AC3E}">
        <p14:creationId xmlns:p14="http://schemas.microsoft.com/office/powerpoint/2010/main" val="962733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831B6502-D892-40F5-AC69-F86FB62515CD}" type="datetimeFigureOut">
              <a:rPr lang="en-US" smtClean="0"/>
              <a:t>7/7/2022</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0CA5DF62-D7AE-4F96-860B-E277B6DB83C4}" type="slidenum">
              <a:rPr lang="en-US" smtClean="0"/>
              <a:t>‹#›</a:t>
            </a:fld>
            <a:endParaRPr lang="en-US"/>
          </a:p>
        </p:txBody>
      </p:sp>
    </p:spTree>
    <p:extLst>
      <p:ext uri="{BB962C8B-B14F-4D97-AF65-F5344CB8AC3E}">
        <p14:creationId xmlns:p14="http://schemas.microsoft.com/office/powerpoint/2010/main" val="33417044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831B6502-D892-40F5-AC69-F86FB62515CD}" type="datetimeFigureOut">
              <a:rPr lang="en-US" smtClean="0"/>
              <a:t>7/7/2022</a:t>
            </a:fld>
            <a:endParaRPr lang="en-US"/>
          </a:p>
        </p:txBody>
      </p:sp>
      <p:sp>
        <p:nvSpPr>
          <p:cNvPr id="9" name="Footer Placeholder 8"/>
          <p:cNvSpPr>
            <a:spLocks noGrp="1"/>
          </p:cNvSpPr>
          <p:nvPr>
            <p:ph type="ftr" sz="quarter" idx="11"/>
          </p:nvPr>
        </p:nvSpPr>
        <p:spPr>
          <a:xfrm>
            <a:off x="3499101" y="6356350"/>
            <a:ext cx="5911517" cy="365125"/>
          </a:xfrm>
        </p:spPr>
        <p:txBody>
          <a:bodyPr/>
          <a:lstStyle/>
          <a:p>
            <a:endParaRPr lang="en-US"/>
          </a:p>
        </p:txBody>
      </p:sp>
      <p:sp>
        <p:nvSpPr>
          <p:cNvPr id="10" name="Slide Number Placeholder 9"/>
          <p:cNvSpPr>
            <a:spLocks noGrp="1"/>
          </p:cNvSpPr>
          <p:nvPr>
            <p:ph type="sldNum" sz="quarter" idx="12"/>
          </p:nvPr>
        </p:nvSpPr>
        <p:spPr/>
        <p:txBody>
          <a:bodyPr/>
          <a:lstStyle/>
          <a:p>
            <a:fld id="{0CA5DF62-D7AE-4F96-860B-E277B6DB83C4}" type="slidenum">
              <a:rPr lang="en-US" smtClean="0"/>
              <a:t>‹#›</a:t>
            </a:fld>
            <a:endParaRPr lang="en-US"/>
          </a:p>
        </p:txBody>
      </p:sp>
    </p:spTree>
    <p:extLst>
      <p:ext uri="{BB962C8B-B14F-4D97-AF65-F5344CB8AC3E}">
        <p14:creationId xmlns:p14="http://schemas.microsoft.com/office/powerpoint/2010/main" val="1585117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831B6502-D892-40F5-AC69-F86FB62515CD}" type="datetimeFigureOut">
              <a:rPr lang="en-US" smtClean="0"/>
              <a:t>7/7/2022</a:t>
            </a:fld>
            <a:endParaRPr lang="en-US"/>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0CA5DF62-D7AE-4F96-860B-E277B6DB83C4}" type="slidenum">
              <a:rPr lang="en-US" smtClean="0"/>
              <a:t>‹#›</a:t>
            </a:fld>
            <a:endParaRPr lang="en-US"/>
          </a:p>
        </p:txBody>
      </p:sp>
    </p:spTree>
    <p:extLst>
      <p:ext uri="{BB962C8B-B14F-4D97-AF65-F5344CB8AC3E}">
        <p14:creationId xmlns:p14="http://schemas.microsoft.com/office/powerpoint/2010/main" val="3359840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6584C0-1491-342F-0307-77A1DC784674}"/>
              </a:ext>
            </a:extLst>
          </p:cNvPr>
          <p:cNvSpPr>
            <a:spLocks noGrp="1"/>
          </p:cNvSpPr>
          <p:nvPr>
            <p:ph type="ctrTitle"/>
          </p:nvPr>
        </p:nvSpPr>
        <p:spPr>
          <a:xfrm>
            <a:off x="92694" y="722024"/>
            <a:ext cx="8970623" cy="3255264"/>
          </a:xfrm>
        </p:spPr>
        <p:txBody>
          <a:bodyPr>
            <a:normAutofit/>
          </a:bodyPr>
          <a:lstStyle/>
          <a:p>
            <a:pPr algn="ctr"/>
            <a:r>
              <a:rPr lang="en-US" sz="8000" dirty="0" smtClean="0"/>
              <a:t>Facebook  Business Model  </a:t>
            </a:r>
            <a:endParaRPr lang="en-US" sz="8000" dirty="0"/>
          </a:p>
        </p:txBody>
      </p:sp>
      <p:sp>
        <p:nvSpPr>
          <p:cNvPr id="3" name="Subtitle 2">
            <a:extLst>
              <a:ext uri="{FF2B5EF4-FFF2-40B4-BE49-F238E27FC236}">
                <a16:creationId xmlns:a16="http://schemas.microsoft.com/office/drawing/2014/main" id="{98F0405E-7F7A-1399-F96D-E5D92847B6CE}"/>
              </a:ext>
            </a:extLst>
          </p:cNvPr>
          <p:cNvSpPr>
            <a:spLocks noGrp="1"/>
          </p:cNvSpPr>
          <p:nvPr>
            <p:ph type="subTitle" idx="1"/>
          </p:nvPr>
        </p:nvSpPr>
        <p:spPr>
          <a:xfrm>
            <a:off x="0" y="4992975"/>
            <a:ext cx="7315200" cy="1138518"/>
          </a:xfrm>
        </p:spPr>
        <p:txBody>
          <a:bodyPr>
            <a:normAutofit fontScale="92500" lnSpcReduction="10000"/>
          </a:bodyPr>
          <a:lstStyle/>
          <a:p>
            <a:r>
              <a:rPr lang="en-US" dirty="0"/>
              <a:t>By: Sanad Nagem</a:t>
            </a:r>
          </a:p>
          <a:p>
            <a:r>
              <a:rPr lang="en-US" dirty="0"/>
              <a:t>ID: 2232</a:t>
            </a:r>
          </a:p>
          <a:p>
            <a:r>
              <a:rPr lang="en-US" sz="1700" dirty="0">
                <a:latin typeface="Poppins"/>
                <a:cs typeface="Poppins"/>
              </a:rPr>
              <a:t>Instructor: Mr. Mohammed </a:t>
            </a:r>
            <a:r>
              <a:rPr lang="en-US" sz="1700" dirty="0" err="1">
                <a:latin typeface="Poppins"/>
                <a:cs typeface="Poppins"/>
              </a:rPr>
              <a:t>Alzwawi</a:t>
            </a:r>
            <a:endParaRPr lang="en-US" sz="1700" dirty="0">
              <a:latin typeface="Poppins"/>
              <a:cs typeface="Poppins"/>
            </a:endParaRPr>
          </a:p>
          <a:p>
            <a:endParaRPr lang="en-US" dirty="0"/>
          </a:p>
        </p:txBody>
      </p:sp>
      <p:sp>
        <p:nvSpPr>
          <p:cNvPr id="4" name="TextBox 3">
            <a:extLst>
              <a:ext uri="{FF2B5EF4-FFF2-40B4-BE49-F238E27FC236}">
                <a16:creationId xmlns:a16="http://schemas.microsoft.com/office/drawing/2014/main" id="{62307C1C-E735-DAA0-99CB-42DFC8454FE7}"/>
              </a:ext>
            </a:extLst>
          </p:cNvPr>
          <p:cNvSpPr txBox="1"/>
          <p:nvPr/>
        </p:nvSpPr>
        <p:spPr>
          <a:xfrm>
            <a:off x="2000759" y="67235"/>
            <a:ext cx="6472518" cy="707886"/>
          </a:xfrm>
          <a:prstGeom prst="rect">
            <a:avLst/>
          </a:prstGeom>
          <a:noFill/>
        </p:spPr>
        <p:txBody>
          <a:bodyPr wrap="square" rtlCol="0">
            <a:spAutoFit/>
          </a:bodyPr>
          <a:lstStyle/>
          <a:p>
            <a:pPr algn="ctr"/>
            <a:r>
              <a:rPr lang="en-US" sz="2000" b="1" dirty="0"/>
              <a:t>Libyan International Medical University</a:t>
            </a:r>
          </a:p>
          <a:p>
            <a:pPr algn="ctr"/>
            <a:r>
              <a:rPr lang="en-US" sz="2000" b="1" dirty="0"/>
              <a:t>Faculty of Business</a:t>
            </a:r>
          </a:p>
        </p:txBody>
      </p:sp>
      <p:pic>
        <p:nvPicPr>
          <p:cNvPr id="5" name="Picture 4">
            <a:extLst>
              <a:ext uri="{FF2B5EF4-FFF2-40B4-BE49-F238E27FC236}">
                <a16:creationId xmlns:a16="http://schemas.microsoft.com/office/drawing/2014/main" id="{B7F73DC4-CB48-90D9-3587-F8A8A31BEAF4}"/>
              </a:ext>
            </a:extLst>
          </p:cNvPr>
          <p:cNvPicPr>
            <a:picLocks noChangeAspect="1"/>
          </p:cNvPicPr>
          <p:nvPr/>
        </p:nvPicPr>
        <p:blipFill>
          <a:blip r:embed="rId2"/>
          <a:stretch>
            <a:fillRect/>
          </a:stretch>
        </p:blipFill>
        <p:spPr>
          <a:xfrm>
            <a:off x="0" y="0"/>
            <a:ext cx="1004047" cy="1138518"/>
          </a:xfrm>
          <a:prstGeom prst="rect">
            <a:avLst/>
          </a:prstGeom>
        </p:spPr>
      </p:pic>
      <p:pic>
        <p:nvPicPr>
          <p:cNvPr id="6" name="Picture 5">
            <a:extLst>
              <a:ext uri="{FF2B5EF4-FFF2-40B4-BE49-F238E27FC236}">
                <a16:creationId xmlns:a16="http://schemas.microsoft.com/office/drawing/2014/main" id="{16BC1C6F-AC3B-7B16-1F85-E14E153B4055}"/>
              </a:ext>
            </a:extLst>
          </p:cNvPr>
          <p:cNvPicPr>
            <a:picLocks noChangeAspect="1"/>
          </p:cNvPicPr>
          <p:nvPr/>
        </p:nvPicPr>
        <p:blipFill>
          <a:blip r:embed="rId3"/>
          <a:stretch>
            <a:fillRect/>
          </a:stretch>
        </p:blipFill>
        <p:spPr>
          <a:xfrm>
            <a:off x="11187953" y="67235"/>
            <a:ext cx="1004047" cy="1004047"/>
          </a:xfrm>
          <a:prstGeom prst="rect">
            <a:avLst/>
          </a:prstGeom>
        </p:spPr>
      </p:pic>
    </p:spTree>
    <p:extLst>
      <p:ext uri="{BB962C8B-B14F-4D97-AF65-F5344CB8AC3E}">
        <p14:creationId xmlns:p14="http://schemas.microsoft.com/office/powerpoint/2010/main" val="15149680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11B3A-B06E-75BC-8EE8-C5E0460242E4}"/>
              </a:ext>
            </a:extLst>
          </p:cNvPr>
          <p:cNvSpPr>
            <a:spLocks noGrp="1"/>
          </p:cNvSpPr>
          <p:nvPr>
            <p:ph type="title"/>
          </p:nvPr>
        </p:nvSpPr>
        <p:spPr/>
        <p:txBody>
          <a:bodyPr>
            <a:normAutofit/>
          </a:bodyPr>
          <a:lstStyle/>
          <a:p>
            <a:pPr algn="ctr"/>
            <a:r>
              <a:rPr lang="en-US" sz="4400" b="1" dirty="0"/>
              <a:t>Analysis</a:t>
            </a:r>
          </a:p>
        </p:txBody>
      </p:sp>
      <p:sp>
        <p:nvSpPr>
          <p:cNvPr id="3" name="TextBox 2">
            <a:extLst>
              <a:ext uri="{FF2B5EF4-FFF2-40B4-BE49-F238E27FC236}">
                <a16:creationId xmlns:a16="http://schemas.microsoft.com/office/drawing/2014/main" id="{C12DD0E5-329A-8AD7-5E4E-29A51BA04240}"/>
              </a:ext>
            </a:extLst>
          </p:cNvPr>
          <p:cNvSpPr txBox="1"/>
          <p:nvPr/>
        </p:nvSpPr>
        <p:spPr>
          <a:xfrm>
            <a:off x="4159623" y="2326342"/>
            <a:ext cx="6849035" cy="2540888"/>
          </a:xfrm>
          <a:prstGeom prst="rect">
            <a:avLst/>
          </a:prstGeom>
          <a:noFill/>
        </p:spPr>
        <p:txBody>
          <a:bodyPr wrap="square" rtlCol="0">
            <a:spAutoFit/>
          </a:bodyPr>
          <a:lstStyle/>
          <a:p>
            <a:pPr marL="285750" marR="0" indent="-285750" algn="just">
              <a:lnSpc>
                <a:spcPct val="150000"/>
              </a:lnSpc>
              <a:spcBef>
                <a:spcPts val="0"/>
              </a:spcBef>
              <a:spcAft>
                <a:spcPts val="800"/>
              </a:spcAft>
              <a:buFont typeface="Wingdings" panose="05000000000000000000" pitchFamily="2" charset="2"/>
              <a:buChar char="q"/>
            </a:pPr>
            <a:r>
              <a:rPr lang="en-GB"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Facebook business model is a platform with several sides. Although other businesses, such as </a:t>
            </a:r>
            <a:r>
              <a:rPr lang="en-GB" sz="1800" dirty="0" err="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MySpace</a:t>
            </a:r>
            <a:r>
              <a:rPr lang="en-GB"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and Orkut, have </a:t>
            </a:r>
            <a:r>
              <a:rPr lang="en-GB" sz="1800" dirty="0" err="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labeled</a:t>
            </a:r>
            <a:r>
              <a:rPr lang="en-GB"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themselves "social networks," Facebook is without a doubt the first to transform this digital environment into a profitable business model. Facebook has more than 2 billion members worldwide and is still active and expanding after more than 15 years on the market.</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0286013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E515B6E-DF5E-8D3A-AD01-40CAADA67E12}"/>
              </a:ext>
            </a:extLst>
          </p:cNvPr>
          <p:cNvSpPr txBox="1"/>
          <p:nvPr/>
        </p:nvSpPr>
        <p:spPr>
          <a:xfrm>
            <a:off x="3666564" y="2365568"/>
            <a:ext cx="8525436" cy="2126864"/>
          </a:xfrm>
          <a:prstGeom prst="rect">
            <a:avLst/>
          </a:prstGeom>
          <a:noFill/>
        </p:spPr>
        <p:txBody>
          <a:bodyPr wrap="square" rtlCol="0">
            <a:spAutoFit/>
          </a:bodyPr>
          <a:lstStyle/>
          <a:p>
            <a:pPr marL="285750" indent="-285750">
              <a:lnSpc>
                <a:spcPct val="150000"/>
              </a:lnSpc>
              <a:buFont typeface="Wingdings" panose="05000000000000000000" pitchFamily="2" charset="2"/>
              <a:buChar char="q"/>
            </a:pPr>
            <a:r>
              <a:rPr lang="en-GB"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Advertisers will no longer require Facebook in the near future. Facebook's trump card is that it allows advertisers to target the correct audience with their ads. Businesses may target their products/services to just American 25-30-year-old girls with a degree who are interested in marriage, for example, among more than 2 billion profiles.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indent="-285750">
              <a:lnSpc>
                <a:spcPct val="150000"/>
              </a:lnSpc>
              <a:buFont typeface="Wingdings" panose="05000000000000000000" pitchFamily="2" charset="2"/>
              <a:buChar char="q"/>
            </a:pPr>
            <a:endParaRPr lang="en-US" dirty="0"/>
          </a:p>
        </p:txBody>
      </p:sp>
      <p:pic>
        <p:nvPicPr>
          <p:cNvPr id="4" name="Picture 3">
            <a:extLst>
              <a:ext uri="{FF2B5EF4-FFF2-40B4-BE49-F238E27FC236}">
                <a16:creationId xmlns:a16="http://schemas.microsoft.com/office/drawing/2014/main" id="{9CDC223E-0136-B980-C8ED-D1C9E94CD559}"/>
              </a:ext>
            </a:extLst>
          </p:cNvPr>
          <p:cNvPicPr>
            <a:picLocks noChangeAspect="1"/>
          </p:cNvPicPr>
          <p:nvPr/>
        </p:nvPicPr>
        <p:blipFill>
          <a:blip r:embed="rId2"/>
          <a:stretch>
            <a:fillRect/>
          </a:stretch>
        </p:blipFill>
        <p:spPr>
          <a:xfrm>
            <a:off x="188259" y="1075764"/>
            <a:ext cx="3500717" cy="3500717"/>
          </a:xfrm>
          <a:prstGeom prst="rect">
            <a:avLst/>
          </a:prstGeom>
        </p:spPr>
      </p:pic>
    </p:spTree>
    <p:extLst>
      <p:ext uri="{BB962C8B-B14F-4D97-AF65-F5344CB8AC3E}">
        <p14:creationId xmlns:p14="http://schemas.microsoft.com/office/powerpoint/2010/main" val="35015847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5C223B-61F8-A50C-20BD-3E4351E6043D}"/>
              </a:ext>
            </a:extLst>
          </p:cNvPr>
          <p:cNvSpPr>
            <a:spLocks noGrp="1"/>
          </p:cNvSpPr>
          <p:nvPr>
            <p:ph type="title"/>
          </p:nvPr>
        </p:nvSpPr>
        <p:spPr/>
        <p:txBody>
          <a:bodyPr/>
          <a:lstStyle/>
          <a:p>
            <a:pPr algn="ctr"/>
            <a:r>
              <a:rPr lang="en-US" b="1" dirty="0"/>
              <a:t>Customer Segment</a:t>
            </a:r>
          </a:p>
        </p:txBody>
      </p:sp>
      <p:sp>
        <p:nvSpPr>
          <p:cNvPr id="3" name="TextBox 2">
            <a:extLst>
              <a:ext uri="{FF2B5EF4-FFF2-40B4-BE49-F238E27FC236}">
                <a16:creationId xmlns:a16="http://schemas.microsoft.com/office/drawing/2014/main" id="{C69ACD2D-44F6-D803-E200-EADEC52156AD}"/>
              </a:ext>
            </a:extLst>
          </p:cNvPr>
          <p:cNvSpPr txBox="1"/>
          <p:nvPr/>
        </p:nvSpPr>
        <p:spPr>
          <a:xfrm>
            <a:off x="3917576" y="2294965"/>
            <a:ext cx="7512424" cy="2540888"/>
          </a:xfrm>
          <a:prstGeom prst="rect">
            <a:avLst/>
          </a:prstGeom>
          <a:noFill/>
        </p:spPr>
        <p:txBody>
          <a:bodyPr wrap="square" rtlCol="0">
            <a:spAutoFit/>
          </a:bodyPr>
          <a:lstStyle/>
          <a:p>
            <a:pPr marL="285750" indent="-285750">
              <a:lnSpc>
                <a:spcPct val="150000"/>
              </a:lnSpc>
              <a:buFont typeface="Wingdings" panose="05000000000000000000" pitchFamily="2" charset="2"/>
              <a:buChar char="q"/>
            </a:pPr>
            <a:r>
              <a:rPr lang="en-GB" sz="1800" dirty="0">
                <a:solidFill>
                  <a:srgbClr val="000000"/>
                </a:solidFill>
                <a:effectLst/>
                <a:latin typeface="Times New Roman" panose="02020603050405020304" pitchFamily="18" charset="0"/>
                <a:ea typeface="Calibri" panose="020F0502020204030204" pitchFamily="34" charset="0"/>
              </a:rPr>
              <a:t>Users: They make up one-third of the world's population and are Facebook's largest client demographic. They are all the people who have accounts on the network and use them to engage and communicate with friends and people who share similar interests from all over the world. They don't pay Facebook anything, thus they aren't directly accountable for the money generated by the company. </a:t>
            </a:r>
            <a:endParaRPr lang="en-US" dirty="0"/>
          </a:p>
        </p:txBody>
      </p:sp>
    </p:spTree>
    <p:extLst>
      <p:ext uri="{BB962C8B-B14F-4D97-AF65-F5344CB8AC3E}">
        <p14:creationId xmlns:p14="http://schemas.microsoft.com/office/powerpoint/2010/main" val="28111843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45DF9-EA73-A0AA-05F5-DA401E88CCFD}"/>
              </a:ext>
            </a:extLst>
          </p:cNvPr>
          <p:cNvSpPr>
            <a:spLocks noGrp="1"/>
          </p:cNvSpPr>
          <p:nvPr>
            <p:ph type="title"/>
          </p:nvPr>
        </p:nvSpPr>
        <p:spPr/>
        <p:txBody>
          <a:bodyPr/>
          <a:lstStyle/>
          <a:p>
            <a:pPr algn="ctr"/>
            <a:r>
              <a:rPr lang="en-US" b="1" dirty="0"/>
              <a:t>Conclusion</a:t>
            </a:r>
          </a:p>
        </p:txBody>
      </p:sp>
      <p:sp>
        <p:nvSpPr>
          <p:cNvPr id="3" name="TextBox 2">
            <a:extLst>
              <a:ext uri="{FF2B5EF4-FFF2-40B4-BE49-F238E27FC236}">
                <a16:creationId xmlns:a16="http://schemas.microsoft.com/office/drawing/2014/main" id="{7D3D9A50-B180-816D-5970-E6A8408387A3}"/>
              </a:ext>
            </a:extLst>
          </p:cNvPr>
          <p:cNvSpPr txBox="1"/>
          <p:nvPr/>
        </p:nvSpPr>
        <p:spPr>
          <a:xfrm>
            <a:off x="4025152" y="2519082"/>
            <a:ext cx="7144871" cy="2542363"/>
          </a:xfrm>
          <a:prstGeom prst="rect">
            <a:avLst/>
          </a:prstGeom>
          <a:noFill/>
        </p:spPr>
        <p:txBody>
          <a:bodyPr wrap="square" rtlCol="0">
            <a:spAutoFit/>
          </a:bodyPr>
          <a:lstStyle/>
          <a:p>
            <a:pPr marL="285750" indent="-285750">
              <a:lnSpc>
                <a:spcPct val="150000"/>
              </a:lnSpc>
              <a:buFont typeface="Wingdings" panose="05000000000000000000" pitchFamily="2" charset="2"/>
              <a:buChar char="q"/>
            </a:pPr>
            <a:r>
              <a:rPr lang="en-GB"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Facebook is a very well-known company worldwide that dominates a huge market share globally. Facebook vision is to connect friends, and family with each other, and to discover what is going on around the world. The company has a very well base structure, and is growing every day.</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indent="-285750">
              <a:lnSpc>
                <a:spcPct val="150000"/>
              </a:lnSpc>
              <a:buFont typeface="Wingdings" panose="05000000000000000000" pitchFamily="2" charset="2"/>
              <a:buChar char="q"/>
            </a:pPr>
            <a:endParaRPr lang="en-US" dirty="0"/>
          </a:p>
        </p:txBody>
      </p:sp>
    </p:spTree>
    <p:extLst>
      <p:ext uri="{BB962C8B-B14F-4D97-AF65-F5344CB8AC3E}">
        <p14:creationId xmlns:p14="http://schemas.microsoft.com/office/powerpoint/2010/main" val="10693422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2911451-73B1-2177-B177-805AEEB24759}"/>
              </a:ext>
            </a:extLst>
          </p:cNvPr>
          <p:cNvSpPr txBox="1"/>
          <p:nvPr/>
        </p:nvSpPr>
        <p:spPr>
          <a:xfrm>
            <a:off x="3433482" y="349624"/>
            <a:ext cx="5325035" cy="707886"/>
          </a:xfrm>
          <a:prstGeom prst="rect">
            <a:avLst/>
          </a:prstGeom>
          <a:noFill/>
        </p:spPr>
        <p:txBody>
          <a:bodyPr wrap="square" rtlCol="0">
            <a:spAutoFit/>
          </a:bodyPr>
          <a:lstStyle/>
          <a:p>
            <a:pPr algn="ctr"/>
            <a:r>
              <a:rPr lang="en-US" sz="4000" b="1" dirty="0">
                <a:ln w="0"/>
                <a:solidFill>
                  <a:schemeClr val="accent1"/>
                </a:solidFill>
                <a:effectLst>
                  <a:outerShdw blurRad="38100" dist="25400" dir="5400000" algn="ctr" rotWithShape="0">
                    <a:srgbClr val="6E747A">
                      <a:alpha val="43000"/>
                    </a:srgbClr>
                  </a:outerShdw>
                </a:effectLst>
              </a:rPr>
              <a:t>References</a:t>
            </a:r>
          </a:p>
        </p:txBody>
      </p:sp>
      <p:sp>
        <p:nvSpPr>
          <p:cNvPr id="3" name="TextBox 2">
            <a:extLst>
              <a:ext uri="{FF2B5EF4-FFF2-40B4-BE49-F238E27FC236}">
                <a16:creationId xmlns:a16="http://schemas.microsoft.com/office/drawing/2014/main" id="{58FBADA1-8241-8268-AF6C-8C6B6EEB815B}"/>
              </a:ext>
            </a:extLst>
          </p:cNvPr>
          <p:cNvSpPr txBox="1"/>
          <p:nvPr/>
        </p:nvSpPr>
        <p:spPr>
          <a:xfrm>
            <a:off x="941294" y="1694328"/>
            <a:ext cx="9610165" cy="4806059"/>
          </a:xfrm>
          <a:prstGeom prst="rect">
            <a:avLst/>
          </a:prstGeom>
          <a:noFill/>
        </p:spPr>
        <p:txBody>
          <a:bodyPr wrap="square" rtlCol="0">
            <a:spAutoFit/>
          </a:bodyPr>
          <a:lstStyle/>
          <a:p>
            <a:pPr marL="342900" marR="0" lvl="0" indent="-342900" rtl="0">
              <a:buClr>
                <a:srgbClr val="C00000"/>
              </a:buClr>
              <a:buFont typeface="Symbol" panose="05050102010706020507" pitchFamily="18" charset="2"/>
              <a:buChar char=""/>
            </a:pPr>
            <a:r>
              <a:rPr lang="en-US" sz="1800" dirty="0">
                <a:effectLst/>
                <a:latin typeface="Times New Roman" panose="02020603050405020304" pitchFamily="18" charset="0"/>
                <a:ea typeface="Times New Roman" panose="02020603050405020304" pitchFamily="18" charset="0"/>
              </a:rPr>
              <a:t>Johnston, M. (2022, June 9). </a:t>
            </a:r>
            <a:r>
              <a:rPr lang="en-US" sz="1800" i="1" dirty="0">
                <a:effectLst/>
                <a:latin typeface="Times New Roman" panose="02020603050405020304" pitchFamily="18" charset="0"/>
                <a:ea typeface="Times New Roman" panose="02020603050405020304" pitchFamily="18" charset="0"/>
              </a:rPr>
              <a:t>How </a:t>
            </a:r>
            <a:r>
              <a:rPr lang="en-US" sz="1800" i="1" dirty="0" err="1">
                <a:effectLst/>
                <a:latin typeface="Times New Roman" panose="02020603050405020304" pitchFamily="18" charset="0"/>
                <a:ea typeface="Times New Roman" panose="02020603050405020304" pitchFamily="18" charset="0"/>
              </a:rPr>
              <a:t>facebook</a:t>
            </a:r>
            <a:r>
              <a:rPr lang="en-US" sz="1800" i="1" dirty="0">
                <a:effectLst/>
                <a:latin typeface="Times New Roman" panose="02020603050405020304" pitchFamily="18" charset="0"/>
                <a:ea typeface="Times New Roman" panose="02020603050405020304" pitchFamily="18" charset="0"/>
              </a:rPr>
              <a:t> (meta) makes money</a:t>
            </a:r>
            <a:r>
              <a:rPr lang="en-US" sz="1800" dirty="0">
                <a:effectLst/>
                <a:latin typeface="Times New Roman" panose="02020603050405020304" pitchFamily="18" charset="0"/>
                <a:ea typeface="Times New Roman" panose="02020603050405020304" pitchFamily="18" charset="0"/>
              </a:rPr>
              <a:t>. Investopedia. Retrieved June 20, 2022, from https://www.investopedia.com/ask/answers/120114/how-does-facebook-fb-make-money.asp#:~:text=(META)%2C%20the%20company%20that,communicate%20with%20family%20and%20friends. </a:t>
            </a:r>
          </a:p>
          <a:p>
            <a:pPr marL="342900" marR="0" lvl="0" indent="-342900">
              <a:lnSpc>
                <a:spcPct val="200000"/>
              </a:lnSpc>
              <a:spcBef>
                <a:spcPts val="0"/>
              </a:spcBef>
              <a:spcAft>
                <a:spcPts val="0"/>
              </a:spcAft>
              <a:buClr>
                <a:srgbClr val="C00000"/>
              </a:buClr>
              <a:buFont typeface="Symbol" panose="05050102010706020507" pitchFamily="18" charset="2"/>
              <a:buChar char=""/>
            </a:pPr>
            <a:r>
              <a:rPr lang="en-US" sz="1800" dirty="0">
                <a:effectLst/>
                <a:latin typeface="Times New Roman" panose="02020603050405020304" pitchFamily="18" charset="0"/>
                <a:ea typeface="Times New Roman" panose="02020603050405020304" pitchFamily="18" charset="0"/>
              </a:rPr>
              <a:t>Richard, M. (2021, January 27). </a:t>
            </a:r>
            <a:r>
              <a:rPr lang="en-US" sz="1800" i="1" dirty="0">
                <a:effectLst/>
                <a:latin typeface="Times New Roman" panose="02020603050405020304" pitchFamily="18" charset="0"/>
                <a:ea typeface="Times New Roman" panose="02020603050405020304" pitchFamily="18" charset="0"/>
              </a:rPr>
              <a:t>Facebook Mission Statement 2022 | Facebook Mission &amp; Vision Analysis</a:t>
            </a:r>
            <a:r>
              <a:rPr lang="en-US" sz="1800" dirty="0">
                <a:effectLst/>
                <a:latin typeface="Times New Roman" panose="02020603050405020304" pitchFamily="18" charset="0"/>
                <a:ea typeface="Times New Roman" panose="02020603050405020304" pitchFamily="18" charset="0"/>
              </a:rPr>
              <a:t>. Richard M. https://mission-statement.com/facebook/#:%7E:text=Facebook%20vision%20statement%20is%20%E2%80%9CPeople,in%20the%20social%20media%20sector.</a:t>
            </a:r>
          </a:p>
          <a:p>
            <a:pPr marL="342900" marR="0" lvl="0" indent="-342900">
              <a:lnSpc>
                <a:spcPct val="200000"/>
              </a:lnSpc>
              <a:spcBef>
                <a:spcPts val="0"/>
              </a:spcBef>
              <a:spcAft>
                <a:spcPts val="0"/>
              </a:spcAft>
              <a:buClr>
                <a:srgbClr val="C00000"/>
              </a:buClr>
              <a:buFont typeface="Symbol" panose="05050102010706020507" pitchFamily="18" charset="2"/>
              <a:buChar char=""/>
            </a:pPr>
            <a:r>
              <a:rPr lang="en-US" sz="1800" dirty="0">
                <a:effectLst/>
                <a:latin typeface="Times New Roman" panose="02020603050405020304" pitchFamily="18" charset="0"/>
                <a:ea typeface="Times New Roman" panose="02020603050405020304" pitchFamily="18" charset="0"/>
              </a:rPr>
              <a:t>Gupta, S. K. (2022, February 11). </a:t>
            </a:r>
            <a:r>
              <a:rPr lang="en-US" sz="1800" i="1" dirty="0">
                <a:effectLst/>
                <a:latin typeface="Times New Roman" panose="02020603050405020304" pitchFamily="18" charset="0"/>
                <a:ea typeface="Times New Roman" panose="02020603050405020304" pitchFamily="18" charset="0"/>
              </a:rPr>
              <a:t>Facebook SWOT Analysis (2022)</a:t>
            </a:r>
            <a:r>
              <a:rPr lang="en-US" sz="1800" dirty="0">
                <a:effectLst/>
                <a:latin typeface="Times New Roman" panose="02020603050405020304" pitchFamily="18" charset="0"/>
                <a:ea typeface="Times New Roman" panose="02020603050405020304" pitchFamily="18" charset="0"/>
              </a:rPr>
              <a:t>. Business Strategy Hub. https://bstrategyhub.com/facebook-swot-analysis/</a:t>
            </a:r>
          </a:p>
          <a:p>
            <a:pPr marR="0" lvl="0">
              <a:lnSpc>
                <a:spcPct val="107000"/>
              </a:lnSpc>
              <a:spcBef>
                <a:spcPts val="0"/>
              </a:spcBef>
              <a:spcAft>
                <a:spcPts val="800"/>
              </a:spcAft>
              <a:buClr>
                <a:srgbClr val="C00000"/>
              </a:buClr>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9472530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0B0DCBE-684D-E322-BEA6-FFD567E4C715}"/>
              </a:ext>
            </a:extLst>
          </p:cNvPr>
          <p:cNvSpPr txBox="1"/>
          <p:nvPr/>
        </p:nvSpPr>
        <p:spPr>
          <a:xfrm>
            <a:off x="2604247" y="421341"/>
            <a:ext cx="6983506" cy="769441"/>
          </a:xfrm>
          <a:prstGeom prst="rect">
            <a:avLst/>
          </a:prstGeom>
          <a:noFill/>
        </p:spPr>
        <p:txBody>
          <a:bodyPr wrap="square" rtlCol="0">
            <a:spAutoFit/>
          </a:bodyPr>
          <a:lstStyle/>
          <a:p>
            <a:pPr algn="ctr"/>
            <a:r>
              <a:rPr lang="en-US" sz="4400" b="1" dirty="0">
                <a:ln w="0"/>
                <a:solidFill>
                  <a:schemeClr val="accent1"/>
                </a:solidFill>
                <a:effectLst>
                  <a:outerShdw blurRad="38100" dist="25400" dir="5400000" algn="ctr" rotWithShape="0">
                    <a:srgbClr val="6E747A">
                      <a:alpha val="43000"/>
                    </a:srgbClr>
                  </a:outerShdw>
                </a:effectLst>
              </a:rPr>
              <a:t>Contents</a:t>
            </a:r>
          </a:p>
        </p:txBody>
      </p:sp>
      <p:sp>
        <p:nvSpPr>
          <p:cNvPr id="3" name="TextBox 2">
            <a:extLst>
              <a:ext uri="{FF2B5EF4-FFF2-40B4-BE49-F238E27FC236}">
                <a16:creationId xmlns:a16="http://schemas.microsoft.com/office/drawing/2014/main" id="{D8BE275B-FB2E-6628-180C-09C3ED25937B}"/>
              </a:ext>
            </a:extLst>
          </p:cNvPr>
          <p:cNvSpPr txBox="1"/>
          <p:nvPr/>
        </p:nvSpPr>
        <p:spPr>
          <a:xfrm>
            <a:off x="1443317" y="2296490"/>
            <a:ext cx="10865223" cy="4478149"/>
          </a:xfrm>
          <a:prstGeom prst="rect">
            <a:avLst/>
          </a:prstGeom>
          <a:noFill/>
        </p:spPr>
        <p:txBody>
          <a:bodyPr wrap="square" numCol="2" rtlCol="0">
            <a:spAutoFit/>
          </a:bodyPr>
          <a:lstStyle/>
          <a:p>
            <a:pPr marL="285750" indent="-285750">
              <a:buFont typeface="Wingdings" panose="05000000000000000000" pitchFamily="2" charset="2"/>
              <a:buChar char="ü"/>
            </a:pPr>
            <a:endParaRPr lang="en-US" sz="2000" dirty="0"/>
          </a:p>
          <a:p>
            <a:pPr marL="285750" indent="-285750">
              <a:buFont typeface="Wingdings" panose="05000000000000000000" pitchFamily="2" charset="2"/>
              <a:buChar char="ü"/>
            </a:pPr>
            <a:r>
              <a:rPr lang="en-US" sz="2000" dirty="0"/>
              <a:t>Introduction</a:t>
            </a:r>
          </a:p>
          <a:p>
            <a:pPr marL="285750" marR="0" lvl="0" indent="-285750">
              <a:lnSpc>
                <a:spcPct val="250000"/>
              </a:lnSpc>
              <a:spcBef>
                <a:spcPts val="0"/>
              </a:spcBef>
              <a:spcAft>
                <a:spcPts val="0"/>
              </a:spcAft>
              <a:buFont typeface="Wingdings" panose="05000000000000000000" pitchFamily="2" charset="2"/>
              <a:buChar char="ü"/>
            </a:pPr>
            <a:r>
              <a:rPr lang="en-GB" sz="2000" dirty="0">
                <a:effectLst/>
                <a:latin typeface="Times New Roman" panose="02020603050405020304" pitchFamily="18" charset="0"/>
                <a:ea typeface="Calibri" panose="020F0502020204030204" pitchFamily="34" charset="0"/>
                <a:cs typeface="Arial" panose="020B0604020202020204" pitchFamily="34" charset="0"/>
              </a:rPr>
              <a:t>Target market of Facebook</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285750" marR="0" lvl="0" indent="-285750">
              <a:lnSpc>
                <a:spcPct val="250000"/>
              </a:lnSpc>
              <a:spcBef>
                <a:spcPts val="0"/>
              </a:spcBef>
              <a:spcAft>
                <a:spcPts val="0"/>
              </a:spcAft>
              <a:buFont typeface="Wingdings" panose="05000000000000000000" pitchFamily="2" charset="2"/>
              <a:buChar char="ü"/>
            </a:pPr>
            <a:r>
              <a:rPr lang="en-GB" sz="2000" dirty="0">
                <a:effectLst/>
                <a:latin typeface="Times New Roman" panose="02020603050405020304" pitchFamily="18" charset="0"/>
                <a:ea typeface="Calibri" panose="020F0502020204030204" pitchFamily="34" charset="0"/>
                <a:cs typeface="Arial" panose="020B0604020202020204" pitchFamily="34" charset="0"/>
              </a:rPr>
              <a:t>Facebook Risks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285750" marR="0" lvl="0" indent="-285750">
              <a:lnSpc>
                <a:spcPct val="250000"/>
              </a:lnSpc>
              <a:spcBef>
                <a:spcPts val="0"/>
              </a:spcBef>
              <a:spcAft>
                <a:spcPts val="0"/>
              </a:spcAft>
              <a:buFont typeface="Wingdings" panose="05000000000000000000" pitchFamily="2" charset="2"/>
              <a:buChar char="ü"/>
            </a:pPr>
            <a:r>
              <a:rPr lang="en-GB" sz="2000" dirty="0">
                <a:effectLst/>
                <a:latin typeface="Times New Roman" panose="02020603050405020304" pitchFamily="18" charset="0"/>
                <a:ea typeface="Calibri" panose="020F0502020204030204" pitchFamily="34" charset="0"/>
                <a:cs typeface="Arial" panose="020B0604020202020204" pitchFamily="34" charset="0"/>
              </a:rPr>
              <a:t>Facebook SWOT Analysis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285750" marR="0" lvl="0" indent="-285750">
              <a:lnSpc>
                <a:spcPct val="250000"/>
              </a:lnSpc>
              <a:spcBef>
                <a:spcPts val="0"/>
              </a:spcBef>
              <a:spcAft>
                <a:spcPts val="0"/>
              </a:spcAft>
              <a:buFont typeface="Wingdings" panose="05000000000000000000" pitchFamily="2" charset="2"/>
              <a:buChar char="ü"/>
            </a:pPr>
            <a:endParaRPr lang="en-GB" sz="2000" dirty="0">
              <a:effectLst/>
              <a:latin typeface="Times New Roman" panose="02020603050405020304" pitchFamily="18" charset="0"/>
              <a:ea typeface="Calibri" panose="020F0502020204030204" pitchFamily="34" charset="0"/>
              <a:cs typeface="Arial" panose="020B0604020202020204" pitchFamily="34" charset="0"/>
            </a:endParaRPr>
          </a:p>
          <a:p>
            <a:pPr marR="0" lvl="0">
              <a:lnSpc>
                <a:spcPct val="250000"/>
              </a:lnSpc>
              <a:spcBef>
                <a:spcPts val="0"/>
              </a:spcBef>
              <a:spcAft>
                <a:spcPts val="0"/>
              </a:spcAft>
            </a:pPr>
            <a:endParaRPr lang="en-GB" sz="2000" dirty="0">
              <a:latin typeface="Times New Roman" panose="02020603050405020304" pitchFamily="18" charset="0"/>
              <a:ea typeface="Calibri" panose="020F0502020204030204" pitchFamily="34" charset="0"/>
              <a:cs typeface="Arial" panose="020B0604020202020204" pitchFamily="34" charset="0"/>
            </a:endParaRPr>
          </a:p>
          <a:p>
            <a:pPr marL="285750" marR="0" lvl="0" indent="-285750">
              <a:lnSpc>
                <a:spcPct val="250000"/>
              </a:lnSpc>
              <a:spcBef>
                <a:spcPts val="0"/>
              </a:spcBef>
              <a:spcAft>
                <a:spcPts val="0"/>
              </a:spcAft>
              <a:buFont typeface="Wingdings" panose="05000000000000000000" pitchFamily="2" charset="2"/>
              <a:buChar char="ü"/>
            </a:pPr>
            <a:r>
              <a:rPr lang="en-GB" sz="2000" dirty="0">
                <a:effectLst/>
                <a:latin typeface="Times New Roman" panose="02020603050405020304" pitchFamily="18" charset="0"/>
                <a:ea typeface="Calibri" panose="020F0502020204030204" pitchFamily="34" charset="0"/>
                <a:cs typeface="Arial" panose="020B0604020202020204" pitchFamily="34" charset="0"/>
              </a:rPr>
              <a:t>Business Model</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285750" marR="0" lvl="0" indent="-285750">
              <a:lnSpc>
                <a:spcPct val="250000"/>
              </a:lnSpc>
              <a:spcBef>
                <a:spcPts val="0"/>
              </a:spcBef>
              <a:spcAft>
                <a:spcPts val="0"/>
              </a:spcAft>
              <a:buFont typeface="Wingdings" panose="05000000000000000000" pitchFamily="2" charset="2"/>
              <a:buChar char="ü"/>
            </a:pPr>
            <a:r>
              <a:rPr lang="en-GB" sz="2000" dirty="0">
                <a:effectLst/>
                <a:latin typeface="Times New Roman" panose="02020603050405020304" pitchFamily="18" charset="0"/>
                <a:ea typeface="Calibri" panose="020F0502020204030204" pitchFamily="34" charset="0"/>
                <a:cs typeface="Arial" panose="020B0604020202020204" pitchFamily="34" charset="0"/>
              </a:rPr>
              <a:t>Analysis of Facebook business model</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285750" marR="0" lvl="0" indent="-285750">
              <a:lnSpc>
                <a:spcPct val="250000"/>
              </a:lnSpc>
              <a:spcBef>
                <a:spcPts val="0"/>
              </a:spcBef>
              <a:spcAft>
                <a:spcPts val="0"/>
              </a:spcAft>
              <a:buFont typeface="Wingdings" panose="05000000000000000000" pitchFamily="2" charset="2"/>
              <a:buChar char="ü"/>
            </a:pPr>
            <a:r>
              <a:rPr lang="en-GB" sz="2000" dirty="0">
                <a:effectLst/>
                <a:latin typeface="Times New Roman" panose="02020603050405020304" pitchFamily="18" charset="0"/>
                <a:ea typeface="Calibri" panose="020F0502020204030204" pitchFamily="34" charset="0"/>
                <a:cs typeface="Arial" panose="020B0604020202020204" pitchFamily="34" charset="0"/>
              </a:rPr>
              <a:t>Conclusion</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285750" marR="0" lvl="0" indent="-285750">
              <a:lnSpc>
                <a:spcPct val="250000"/>
              </a:lnSpc>
              <a:spcBef>
                <a:spcPts val="0"/>
              </a:spcBef>
              <a:spcAft>
                <a:spcPts val="800"/>
              </a:spcAft>
              <a:buFont typeface="Wingdings" panose="05000000000000000000" pitchFamily="2" charset="2"/>
              <a:buChar char="ü"/>
            </a:pPr>
            <a:r>
              <a:rPr lang="en-GB" sz="2000" dirty="0">
                <a:effectLst/>
                <a:latin typeface="Times New Roman" panose="02020603050405020304" pitchFamily="18" charset="0"/>
                <a:ea typeface="Calibri" panose="020F0502020204030204" pitchFamily="34" charset="0"/>
                <a:cs typeface="Arial" panose="020B0604020202020204" pitchFamily="34" charset="0"/>
              </a:rPr>
              <a:t>References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285750" indent="-285750">
              <a:buFont typeface="Wingdings" panose="05000000000000000000" pitchFamily="2" charset="2"/>
              <a:buChar char="ü"/>
            </a:pPr>
            <a:endParaRPr lang="en-US" sz="2000" dirty="0"/>
          </a:p>
        </p:txBody>
      </p:sp>
    </p:spTree>
    <p:extLst>
      <p:ext uri="{BB962C8B-B14F-4D97-AF65-F5344CB8AC3E}">
        <p14:creationId xmlns:p14="http://schemas.microsoft.com/office/powerpoint/2010/main" val="7771070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20D2F2-7B87-0014-D8D2-DE2403C0498B}"/>
              </a:ext>
            </a:extLst>
          </p:cNvPr>
          <p:cNvSpPr>
            <a:spLocks noGrp="1"/>
          </p:cNvSpPr>
          <p:nvPr>
            <p:ph type="title"/>
          </p:nvPr>
        </p:nvSpPr>
        <p:spPr/>
        <p:txBody>
          <a:bodyPr/>
          <a:lstStyle/>
          <a:p>
            <a:pPr algn="ctr"/>
            <a:r>
              <a:rPr lang="en-US" b="1" dirty="0"/>
              <a:t>Introduction</a:t>
            </a:r>
          </a:p>
        </p:txBody>
      </p:sp>
      <p:sp>
        <p:nvSpPr>
          <p:cNvPr id="3" name="TextBox 2">
            <a:extLst>
              <a:ext uri="{FF2B5EF4-FFF2-40B4-BE49-F238E27FC236}">
                <a16:creationId xmlns:a16="http://schemas.microsoft.com/office/drawing/2014/main" id="{5F18D6C4-8C9F-784A-65EC-60A51A87E7A9}"/>
              </a:ext>
            </a:extLst>
          </p:cNvPr>
          <p:cNvSpPr txBox="1"/>
          <p:nvPr/>
        </p:nvSpPr>
        <p:spPr>
          <a:xfrm>
            <a:off x="4625787" y="2483223"/>
            <a:ext cx="6006353" cy="2542363"/>
          </a:xfrm>
          <a:prstGeom prst="rect">
            <a:avLst/>
          </a:prstGeom>
          <a:noFill/>
        </p:spPr>
        <p:txBody>
          <a:bodyPr wrap="square" rtlCol="0">
            <a:spAutoFit/>
          </a:bodyPr>
          <a:lstStyle/>
          <a:p>
            <a:pPr marL="285750" indent="-285750">
              <a:lnSpc>
                <a:spcPct val="150000"/>
              </a:lnSpc>
              <a:buFont typeface="Wingdings" panose="05000000000000000000" pitchFamily="2" charset="2"/>
              <a:buChar char="q"/>
            </a:pPr>
            <a:r>
              <a:rPr lang="en-GB" sz="1800" dirty="0">
                <a:effectLst/>
                <a:latin typeface="Times New Roman" panose="02020603050405020304" pitchFamily="18" charset="0"/>
                <a:ea typeface="Calibri" panose="020F0502020204030204" pitchFamily="34" charset="0"/>
                <a:cs typeface="Arial" panose="020B0604020202020204" pitchFamily="34" charset="0"/>
              </a:rPr>
              <a:t>Facebook is a social networking platform that allows users to interact with friends, co-workers, and strangers online by creating free accounts. Users may share photos, music, movies, and articles, as well as their own views and opinions, with as many people as they choose.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indent="-285750">
              <a:lnSpc>
                <a:spcPct val="150000"/>
              </a:lnSpc>
              <a:buFont typeface="Wingdings" panose="05000000000000000000" pitchFamily="2" charset="2"/>
              <a:buChar char="q"/>
            </a:pPr>
            <a:endParaRPr lang="en-US" dirty="0"/>
          </a:p>
        </p:txBody>
      </p:sp>
    </p:spTree>
    <p:extLst>
      <p:ext uri="{BB962C8B-B14F-4D97-AF65-F5344CB8AC3E}">
        <p14:creationId xmlns:p14="http://schemas.microsoft.com/office/powerpoint/2010/main" val="448903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9DD6A-DECE-9778-EC16-FC00EF84FD1F}"/>
              </a:ext>
            </a:extLst>
          </p:cNvPr>
          <p:cNvSpPr>
            <a:spLocks noGrp="1"/>
          </p:cNvSpPr>
          <p:nvPr>
            <p:ph type="title"/>
          </p:nvPr>
        </p:nvSpPr>
        <p:spPr/>
        <p:txBody>
          <a:bodyPr/>
          <a:lstStyle/>
          <a:p>
            <a:pPr algn="ctr"/>
            <a:r>
              <a:rPr lang="en-US" b="1" dirty="0"/>
              <a:t>Target Market</a:t>
            </a:r>
          </a:p>
        </p:txBody>
      </p:sp>
      <p:sp>
        <p:nvSpPr>
          <p:cNvPr id="3" name="TextBox 2">
            <a:extLst>
              <a:ext uri="{FF2B5EF4-FFF2-40B4-BE49-F238E27FC236}">
                <a16:creationId xmlns:a16="http://schemas.microsoft.com/office/drawing/2014/main" id="{EAE53F99-459D-840C-E339-996A6899485B}"/>
              </a:ext>
            </a:extLst>
          </p:cNvPr>
          <p:cNvSpPr txBox="1"/>
          <p:nvPr/>
        </p:nvSpPr>
        <p:spPr>
          <a:xfrm>
            <a:off x="3917576" y="2429435"/>
            <a:ext cx="7324165" cy="2542363"/>
          </a:xfrm>
          <a:prstGeom prst="rect">
            <a:avLst/>
          </a:prstGeom>
          <a:noFill/>
        </p:spPr>
        <p:txBody>
          <a:bodyPr wrap="square" rtlCol="0">
            <a:spAutoFit/>
          </a:bodyPr>
          <a:lstStyle/>
          <a:p>
            <a:pPr marL="285750" indent="-285750">
              <a:lnSpc>
                <a:spcPct val="150000"/>
              </a:lnSpc>
              <a:buFont typeface="Wingdings" panose="05000000000000000000" pitchFamily="2" charset="2"/>
              <a:buChar char="q"/>
            </a:pPr>
            <a:r>
              <a:rPr lang="en-GB" sz="1800" dirty="0">
                <a:effectLst/>
                <a:latin typeface="Times New Roman" panose="02020603050405020304" pitchFamily="18" charset="0"/>
                <a:ea typeface="Calibri" panose="020F0502020204030204" pitchFamily="34" charset="0"/>
                <a:cs typeface="Arial" panose="020B0604020202020204" pitchFamily="34" charset="0"/>
              </a:rPr>
              <a:t>The target audience for Facebook is the exact group of individuals you wish to reach through your social media platforms. They're the ones who'll be most interested in your information, products, or services. Some similar factors, such as demographics and behaviour, are likely to bind them together.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indent="-285750">
              <a:lnSpc>
                <a:spcPct val="150000"/>
              </a:lnSpc>
              <a:buFont typeface="Wingdings" panose="05000000000000000000" pitchFamily="2" charset="2"/>
              <a:buChar char="q"/>
            </a:pPr>
            <a:endParaRPr lang="en-US" dirty="0"/>
          </a:p>
        </p:txBody>
      </p:sp>
    </p:spTree>
    <p:extLst>
      <p:ext uri="{BB962C8B-B14F-4D97-AF65-F5344CB8AC3E}">
        <p14:creationId xmlns:p14="http://schemas.microsoft.com/office/powerpoint/2010/main" val="15876642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010748B-818E-0D94-868C-DA78E31559B8}"/>
              </a:ext>
            </a:extLst>
          </p:cNvPr>
          <p:cNvSpPr txBox="1"/>
          <p:nvPr/>
        </p:nvSpPr>
        <p:spPr>
          <a:xfrm>
            <a:off x="2514600" y="0"/>
            <a:ext cx="7162800" cy="769441"/>
          </a:xfrm>
          <a:prstGeom prst="rect">
            <a:avLst/>
          </a:prstGeom>
          <a:noFill/>
        </p:spPr>
        <p:txBody>
          <a:bodyPr wrap="square" rtlCol="0">
            <a:spAutoFit/>
          </a:bodyPr>
          <a:lstStyle/>
          <a:p>
            <a:pPr algn="ctr"/>
            <a:r>
              <a:rPr lang="en-US" sz="4400" b="1" dirty="0">
                <a:ln w="0"/>
                <a:solidFill>
                  <a:schemeClr val="accent1"/>
                </a:solidFill>
                <a:effectLst>
                  <a:outerShdw blurRad="38100" dist="25400" dir="5400000" algn="ctr" rotWithShape="0">
                    <a:srgbClr val="6E747A">
                      <a:alpha val="43000"/>
                    </a:srgbClr>
                  </a:outerShdw>
                </a:effectLst>
              </a:rPr>
              <a:t>Risks</a:t>
            </a:r>
          </a:p>
        </p:txBody>
      </p:sp>
      <p:sp>
        <p:nvSpPr>
          <p:cNvPr id="3" name="TextBox 2">
            <a:extLst>
              <a:ext uri="{FF2B5EF4-FFF2-40B4-BE49-F238E27FC236}">
                <a16:creationId xmlns:a16="http://schemas.microsoft.com/office/drawing/2014/main" id="{7D10F6E2-29A2-EB8D-517A-A40F677BB183}"/>
              </a:ext>
            </a:extLst>
          </p:cNvPr>
          <p:cNvSpPr txBox="1"/>
          <p:nvPr/>
        </p:nvSpPr>
        <p:spPr>
          <a:xfrm>
            <a:off x="403411" y="913638"/>
            <a:ext cx="11716871" cy="9258945"/>
          </a:xfrm>
          <a:prstGeom prst="rect">
            <a:avLst/>
          </a:prstGeom>
          <a:noFill/>
        </p:spPr>
        <p:txBody>
          <a:bodyPr wrap="square" rtlCol="0">
            <a:spAutoFit/>
          </a:bodyPr>
          <a:lstStyle/>
          <a:p>
            <a:pPr marL="342900" marR="0" lvl="0" indent="-342900" rtl="0">
              <a:lnSpc>
                <a:spcPct val="200000"/>
              </a:lnSpc>
              <a:spcBef>
                <a:spcPts val="0"/>
              </a:spcBef>
              <a:spcAft>
                <a:spcPts val="0"/>
              </a:spcAft>
              <a:buFont typeface="Wingdings" panose="05000000000000000000" pitchFamily="2" charset="2"/>
              <a:buChar char=""/>
            </a:pPr>
            <a:r>
              <a:rPr lang="en-GB"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China, Iran, North Korea, and Syria have all banned Facebook. Facebook cautions that this might happen in other countries as well, in which case "our rivals are able to effectively penetrate geographic regions that we are unable to access."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200000"/>
              </a:lnSpc>
              <a:spcBef>
                <a:spcPts val="0"/>
              </a:spcBef>
              <a:spcAft>
                <a:spcPts val="0"/>
              </a:spcAft>
              <a:buFont typeface="Wingdings" panose="05000000000000000000" pitchFamily="2" charset="2"/>
              <a:buChar char=""/>
            </a:pPr>
            <a:r>
              <a:rPr lang="en-GB"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Facebook is governed by regulations that cover a wide range of topics, including privacy, intellectual property, and data security. These rules are always changing, and they might alter dramatically in a way that harms Facebook's business.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200000"/>
              </a:lnSpc>
              <a:spcBef>
                <a:spcPts val="0"/>
              </a:spcBef>
              <a:spcAft>
                <a:spcPts val="0"/>
              </a:spcAft>
              <a:buFont typeface="Wingdings" panose="05000000000000000000" pitchFamily="2" charset="2"/>
              <a:buChar char=""/>
            </a:pPr>
            <a:r>
              <a:rPr lang="en-GB"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In 2011, the online gaming firm contributed for 12% of Facebook's income and drove significant traffic to the social network's website. If Zynga's games become less popular, or if Zynga began releasing games on alternative platforms, Facebook would suffer.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200000"/>
              </a:lnSpc>
              <a:spcBef>
                <a:spcPts val="0"/>
              </a:spcBef>
              <a:spcAft>
                <a:spcPts val="800"/>
              </a:spcAft>
              <a:buFont typeface="Wingdings" panose="05000000000000000000" pitchFamily="2" charset="2"/>
              <a:buChar char=""/>
            </a:pPr>
            <a:r>
              <a:rPr lang="en-GB"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Users are increasingly accessing Facebook through mobile devices, many of which run Google's Android or Apple Inc.'s iOS, two of Facebook's competitors' operating systems.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200000"/>
              </a:lnSpc>
              <a:spcBef>
                <a:spcPts val="0"/>
              </a:spcBef>
              <a:spcAft>
                <a:spcPts val="800"/>
              </a:spcAft>
            </a:pPr>
            <a:r>
              <a:rPr lang="en-GB"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50000"/>
              </a:lnSpc>
              <a:spcBef>
                <a:spcPts val="0"/>
              </a:spcBef>
              <a:spcAft>
                <a:spcPts val="800"/>
              </a:spcAft>
            </a:pPr>
            <a:r>
              <a:rPr lang="en-GB" sz="1800" dirty="0">
                <a:solidFill>
                  <a:srgbClr val="C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50000"/>
              </a:lnSpc>
              <a:spcBef>
                <a:spcPts val="0"/>
              </a:spcBef>
              <a:spcAft>
                <a:spcPts val="800"/>
              </a:spcAft>
            </a:pPr>
            <a:r>
              <a:rPr lang="en-GB" sz="1800" dirty="0">
                <a:solidFill>
                  <a:srgbClr val="C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50000"/>
              </a:lnSpc>
              <a:spcBef>
                <a:spcPts val="0"/>
              </a:spcBef>
              <a:spcAft>
                <a:spcPts val="800"/>
              </a:spcAft>
            </a:pPr>
            <a:r>
              <a:rPr lang="en-GB" sz="1800" dirty="0">
                <a:solidFill>
                  <a:srgbClr val="C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50000"/>
              </a:lnSpc>
              <a:spcBef>
                <a:spcPts val="0"/>
              </a:spcBef>
              <a:spcAft>
                <a:spcPts val="800"/>
              </a:spcAft>
            </a:pPr>
            <a:r>
              <a:rPr lang="en-GB" sz="1800" dirty="0">
                <a:solidFill>
                  <a:srgbClr val="C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50000"/>
              </a:lnSpc>
              <a:spcBef>
                <a:spcPts val="0"/>
              </a:spcBef>
              <a:spcAft>
                <a:spcPts val="800"/>
              </a:spcAft>
            </a:pPr>
            <a:r>
              <a:rPr lang="en-GB" sz="1800" dirty="0">
                <a:solidFill>
                  <a:srgbClr val="C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3428488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F7B7CB-3EED-ED02-F8CF-971F5F533D61}"/>
              </a:ext>
            </a:extLst>
          </p:cNvPr>
          <p:cNvSpPr txBox="1"/>
          <p:nvPr/>
        </p:nvSpPr>
        <p:spPr>
          <a:xfrm>
            <a:off x="322729" y="2967335"/>
            <a:ext cx="11546542" cy="923330"/>
          </a:xfrm>
          <a:prstGeom prst="rect">
            <a:avLst/>
          </a:prstGeom>
          <a:noFill/>
        </p:spPr>
        <p:txBody>
          <a:bodyPr wrap="square" rtlCol="0">
            <a:spAutoFit/>
          </a:bodyPr>
          <a:lstStyle/>
          <a:p>
            <a:pPr algn="ctr"/>
            <a:r>
              <a:rPr lang="en-US" sz="5400" b="1" dirty="0">
                <a:ln w="0"/>
                <a:solidFill>
                  <a:schemeClr val="accent1"/>
                </a:solidFill>
                <a:effectLst>
                  <a:outerShdw blurRad="38100" dist="25400" dir="5400000" algn="ctr" rotWithShape="0">
                    <a:srgbClr val="6E747A">
                      <a:alpha val="43000"/>
                    </a:srgbClr>
                  </a:outerShdw>
                </a:effectLst>
              </a:rPr>
              <a:t>SWOT Analysis</a:t>
            </a:r>
          </a:p>
        </p:txBody>
      </p:sp>
    </p:spTree>
    <p:extLst>
      <p:ext uri="{BB962C8B-B14F-4D97-AF65-F5344CB8AC3E}">
        <p14:creationId xmlns:p14="http://schemas.microsoft.com/office/powerpoint/2010/main" val="39119119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AEB9E4DA-0F4E-8293-BE8A-775DE0AB0486}"/>
              </a:ext>
            </a:extLst>
          </p:cNvPr>
          <p:cNvGraphicFramePr>
            <a:graphicFrameLocks noGrp="1"/>
          </p:cNvGraphicFramePr>
          <p:nvPr>
            <p:extLst>
              <p:ext uri="{D42A27DB-BD31-4B8C-83A1-F6EECF244321}">
                <p14:modId xmlns:p14="http://schemas.microsoft.com/office/powerpoint/2010/main" val="3188588481"/>
              </p:ext>
            </p:extLst>
          </p:nvPr>
        </p:nvGraphicFramePr>
        <p:xfrm>
          <a:off x="62753" y="1"/>
          <a:ext cx="12129247" cy="6934552"/>
        </p:xfrm>
        <a:graphic>
          <a:graphicData uri="http://schemas.openxmlformats.org/drawingml/2006/table">
            <a:tbl>
              <a:tblPr firstRow="1" firstCol="1" bandRow="1">
                <a:tableStyleId>{5C22544A-7EE6-4342-B048-85BDC9FD1C3A}</a:tableStyleId>
              </a:tblPr>
              <a:tblGrid>
                <a:gridCol w="6145622">
                  <a:extLst>
                    <a:ext uri="{9D8B030D-6E8A-4147-A177-3AD203B41FA5}">
                      <a16:colId xmlns:a16="http://schemas.microsoft.com/office/drawing/2014/main" val="1057453454"/>
                    </a:ext>
                  </a:extLst>
                </a:gridCol>
                <a:gridCol w="5983625">
                  <a:extLst>
                    <a:ext uri="{9D8B030D-6E8A-4147-A177-3AD203B41FA5}">
                      <a16:colId xmlns:a16="http://schemas.microsoft.com/office/drawing/2014/main" val="3769932130"/>
                    </a:ext>
                  </a:extLst>
                </a:gridCol>
              </a:tblGrid>
              <a:tr h="277645">
                <a:tc>
                  <a:txBody>
                    <a:bodyPr/>
                    <a:lstStyle/>
                    <a:p>
                      <a:pPr marL="0" marR="0" algn="ctr">
                        <a:lnSpc>
                          <a:spcPct val="107000"/>
                        </a:lnSpc>
                        <a:spcBef>
                          <a:spcPts val="0"/>
                        </a:spcBef>
                        <a:spcAft>
                          <a:spcPts val="0"/>
                        </a:spcAft>
                      </a:pPr>
                      <a:r>
                        <a:rPr lang="en-GB" sz="1600" dirty="0">
                          <a:effectLst/>
                          <a:cs typeface="+mn-cs"/>
                        </a:rPr>
                        <a:t>Strengths</a:t>
                      </a:r>
                      <a:endParaRPr lang="en-US" sz="1000" dirty="0">
                        <a:effectLst/>
                        <a:latin typeface="Calibri" panose="020F0502020204030204" pitchFamily="34" charset="0"/>
                        <a:ea typeface="Calibri" panose="020F0502020204030204" pitchFamily="34" charset="0"/>
                        <a:cs typeface="+mn-cs"/>
                      </a:endParaRPr>
                    </a:p>
                  </a:txBody>
                  <a:tcPr marL="50743" marR="50743" marT="0" marB="0"/>
                </a:tc>
                <a:tc>
                  <a:txBody>
                    <a:bodyPr/>
                    <a:lstStyle/>
                    <a:p>
                      <a:pPr marL="0" marR="0" algn="ctr">
                        <a:lnSpc>
                          <a:spcPct val="107000"/>
                        </a:lnSpc>
                        <a:spcBef>
                          <a:spcPts val="0"/>
                        </a:spcBef>
                        <a:spcAft>
                          <a:spcPts val="0"/>
                        </a:spcAft>
                      </a:pPr>
                      <a:r>
                        <a:rPr lang="en-GB" sz="1600" dirty="0">
                          <a:effectLst/>
                          <a:cs typeface="+mn-cs"/>
                        </a:rPr>
                        <a:t>Weaknesses</a:t>
                      </a:r>
                      <a:endParaRPr lang="en-US" sz="1000" dirty="0">
                        <a:effectLst/>
                        <a:latin typeface="Calibri" panose="020F0502020204030204" pitchFamily="34" charset="0"/>
                        <a:ea typeface="Calibri" panose="020F0502020204030204" pitchFamily="34" charset="0"/>
                        <a:cs typeface="+mn-cs"/>
                      </a:endParaRPr>
                    </a:p>
                  </a:txBody>
                  <a:tcPr marL="50743" marR="50743" marT="0" marB="0"/>
                </a:tc>
                <a:extLst>
                  <a:ext uri="{0D108BD9-81ED-4DB2-BD59-A6C34878D82A}">
                    <a16:rowId xmlns:a16="http://schemas.microsoft.com/office/drawing/2014/main" val="1662061539"/>
                  </a:ext>
                </a:extLst>
              </a:tr>
              <a:tr h="3132667">
                <a:tc>
                  <a:txBody>
                    <a:bodyPr/>
                    <a:lstStyle/>
                    <a:p>
                      <a:pPr marL="0" marR="0">
                        <a:lnSpc>
                          <a:spcPct val="107000"/>
                        </a:lnSpc>
                        <a:spcBef>
                          <a:spcPts val="0"/>
                        </a:spcBef>
                        <a:spcAft>
                          <a:spcPts val="0"/>
                        </a:spcAft>
                      </a:pPr>
                      <a:r>
                        <a:rPr lang="en-GB" sz="1100" dirty="0">
                          <a:effectLst/>
                          <a:cs typeface="+mn-cs"/>
                        </a:rPr>
                        <a:t> </a:t>
                      </a:r>
                      <a:endParaRPr lang="en-US" sz="1000" dirty="0">
                        <a:effectLst/>
                        <a:cs typeface="+mn-cs"/>
                      </a:endParaRPr>
                    </a:p>
                    <a:p>
                      <a:pPr marL="285750" marR="0" lvl="0" indent="-285750" algn="l" defTabSz="457200" rtl="0" eaLnBrk="1" latinLnBrk="0" hangingPunct="1">
                        <a:lnSpc>
                          <a:spcPct val="150000"/>
                        </a:lnSpc>
                        <a:spcBef>
                          <a:spcPts val="2250"/>
                        </a:spcBef>
                        <a:spcAft>
                          <a:spcPts val="900"/>
                        </a:spcAft>
                        <a:buFont typeface="Wingdings" panose="05000000000000000000" pitchFamily="2" charset="2"/>
                        <a:buChar char="q"/>
                      </a:pPr>
                      <a:r>
                        <a:rPr lang="en-US" sz="1200" kern="1200" dirty="0">
                          <a:solidFill>
                            <a:schemeClr val="tx1"/>
                          </a:solidFill>
                          <a:effectLst/>
                          <a:latin typeface="Times New Roman" panose="02020603050405020304" pitchFamily="18" charset="0"/>
                          <a:cs typeface="Arial" panose="020B0604020202020204" pitchFamily="34" charset="0"/>
                        </a:rPr>
                        <a:t>Strong Brand</a:t>
                      </a:r>
                    </a:p>
                    <a:p>
                      <a:pPr marL="285750" marR="0" lvl="0" indent="-285750" algn="l" defTabSz="457200" rtl="0" eaLnBrk="1" latinLnBrk="0" hangingPunct="1">
                        <a:lnSpc>
                          <a:spcPct val="150000"/>
                        </a:lnSpc>
                        <a:spcBef>
                          <a:spcPts val="2250"/>
                        </a:spcBef>
                        <a:spcAft>
                          <a:spcPts val="900"/>
                        </a:spcAft>
                        <a:buFont typeface="Wingdings" panose="05000000000000000000" pitchFamily="2" charset="2"/>
                        <a:buChar char="q"/>
                      </a:pPr>
                      <a:r>
                        <a:rPr lang="en-US" sz="1200" kern="1200" dirty="0">
                          <a:solidFill>
                            <a:schemeClr val="tx1"/>
                          </a:solidFill>
                          <a:effectLst/>
                          <a:latin typeface="Times New Roman" panose="02020603050405020304" pitchFamily="18" charset="0"/>
                          <a:cs typeface="Arial" panose="020B0604020202020204" pitchFamily="34" charset="0"/>
                        </a:rPr>
                        <a:t>Diversified Portfolio</a:t>
                      </a:r>
                    </a:p>
                    <a:p>
                      <a:pPr marL="285750" marR="0" lvl="0" indent="-285750" algn="l" defTabSz="457200" rtl="0" eaLnBrk="1" latinLnBrk="0" hangingPunct="1">
                        <a:lnSpc>
                          <a:spcPct val="150000"/>
                        </a:lnSpc>
                        <a:spcBef>
                          <a:spcPts val="2250"/>
                        </a:spcBef>
                        <a:spcAft>
                          <a:spcPts val="900"/>
                        </a:spcAft>
                        <a:buFont typeface="Wingdings" panose="05000000000000000000" pitchFamily="2" charset="2"/>
                        <a:buChar char="q"/>
                      </a:pPr>
                      <a:r>
                        <a:rPr lang="en-US" sz="1200" kern="1200" dirty="0">
                          <a:solidFill>
                            <a:schemeClr val="tx1"/>
                          </a:solidFill>
                          <a:effectLst/>
                          <a:latin typeface="Times New Roman" panose="02020603050405020304" pitchFamily="18" charset="0"/>
                          <a:cs typeface="Arial" panose="020B0604020202020204" pitchFamily="34" charset="0"/>
                        </a:rPr>
                        <a:t>Market Dominance</a:t>
                      </a:r>
                    </a:p>
                    <a:p>
                      <a:pPr marL="285750" marR="0" lvl="0" indent="-285750" algn="l" defTabSz="457200" rtl="0" eaLnBrk="1" latinLnBrk="0" hangingPunct="1">
                        <a:lnSpc>
                          <a:spcPct val="150000"/>
                        </a:lnSpc>
                        <a:spcBef>
                          <a:spcPts val="2250"/>
                        </a:spcBef>
                        <a:spcAft>
                          <a:spcPts val="900"/>
                        </a:spcAft>
                        <a:buFont typeface="Wingdings" panose="05000000000000000000" pitchFamily="2" charset="2"/>
                        <a:buChar char="q"/>
                      </a:pPr>
                      <a:r>
                        <a:rPr lang="en-US" sz="1200" kern="1200" dirty="0">
                          <a:solidFill>
                            <a:schemeClr val="tx1"/>
                          </a:solidFill>
                          <a:effectLst/>
                          <a:latin typeface="Times New Roman" panose="02020603050405020304" pitchFamily="18" charset="0"/>
                          <a:cs typeface="Arial" panose="020B0604020202020204" pitchFamily="34" charset="0"/>
                        </a:rPr>
                        <a:t>Loyal Customer Base</a:t>
                      </a:r>
                    </a:p>
                    <a:p>
                      <a:pPr marL="457200" marR="0">
                        <a:lnSpc>
                          <a:spcPct val="107000"/>
                        </a:lnSpc>
                        <a:spcBef>
                          <a:spcPts val="0"/>
                        </a:spcBef>
                        <a:spcAft>
                          <a:spcPts val="0"/>
                        </a:spcAft>
                      </a:pPr>
                      <a:r>
                        <a:rPr lang="en-US" sz="1100" dirty="0">
                          <a:effectLst/>
                          <a:cs typeface="+mn-cs"/>
                        </a:rPr>
                        <a:t> </a:t>
                      </a:r>
                      <a:endParaRPr lang="en-US" sz="1000" dirty="0">
                        <a:effectLst/>
                        <a:latin typeface="Calibri" panose="020F0502020204030204" pitchFamily="34" charset="0"/>
                        <a:ea typeface="Calibri" panose="020F0502020204030204" pitchFamily="34" charset="0"/>
                        <a:cs typeface="+mn-cs"/>
                      </a:endParaRPr>
                    </a:p>
                  </a:txBody>
                  <a:tcPr marL="50743" marR="50743" marT="0" marB="0"/>
                </a:tc>
                <a:tc>
                  <a:txBody>
                    <a:bodyPr/>
                    <a:lstStyle/>
                    <a:p>
                      <a:pPr marL="0" marR="0">
                        <a:lnSpc>
                          <a:spcPct val="107000"/>
                        </a:lnSpc>
                        <a:spcBef>
                          <a:spcPts val="0"/>
                        </a:spcBef>
                        <a:spcAft>
                          <a:spcPts val="0"/>
                        </a:spcAft>
                      </a:pPr>
                      <a:r>
                        <a:rPr lang="en-GB" sz="1600" dirty="0">
                          <a:effectLst/>
                          <a:cs typeface="+mn-cs"/>
                        </a:rPr>
                        <a:t> </a:t>
                      </a:r>
                      <a:endParaRPr lang="en-US" sz="1000" dirty="0">
                        <a:effectLst/>
                        <a:cs typeface="+mn-cs"/>
                      </a:endParaRPr>
                    </a:p>
                    <a:p>
                      <a:pPr marL="285750" marR="0" lvl="0" indent="-285750" algn="l" defTabSz="457200" rtl="0" eaLnBrk="1" latinLnBrk="0" hangingPunct="1">
                        <a:lnSpc>
                          <a:spcPct val="150000"/>
                        </a:lnSpc>
                        <a:spcBef>
                          <a:spcPts val="2250"/>
                        </a:spcBef>
                        <a:spcAft>
                          <a:spcPts val="900"/>
                        </a:spcAft>
                        <a:buFont typeface="Wingdings" panose="05000000000000000000" pitchFamily="2" charset="2"/>
                        <a:buChar char="q"/>
                      </a:pPr>
                      <a:r>
                        <a:rPr lang="en-US" sz="1200" b="1" kern="1200" dirty="0">
                          <a:solidFill>
                            <a:schemeClr val="tx1"/>
                          </a:solidFill>
                          <a:effectLst/>
                          <a:latin typeface="Times New Roman" panose="02020603050405020304" pitchFamily="18" charset="0"/>
                          <a:ea typeface="+mn-ea"/>
                          <a:cs typeface="Arial" panose="020B0604020202020204" pitchFamily="34" charset="0"/>
                        </a:rPr>
                        <a:t>User’s Privacy Concerns</a:t>
                      </a:r>
                    </a:p>
                    <a:p>
                      <a:pPr marL="285750" marR="0" lvl="0" indent="-285750" algn="l" defTabSz="457200" rtl="0" eaLnBrk="1" latinLnBrk="0" hangingPunct="1">
                        <a:lnSpc>
                          <a:spcPct val="150000"/>
                        </a:lnSpc>
                        <a:spcBef>
                          <a:spcPts val="2250"/>
                        </a:spcBef>
                        <a:spcAft>
                          <a:spcPts val="900"/>
                        </a:spcAft>
                        <a:buFont typeface="Wingdings" panose="05000000000000000000" pitchFamily="2" charset="2"/>
                        <a:buChar char="q"/>
                      </a:pPr>
                      <a:r>
                        <a:rPr lang="en-US" sz="1200" b="1" kern="1200" dirty="0">
                          <a:solidFill>
                            <a:schemeClr val="tx1"/>
                          </a:solidFill>
                          <a:effectLst/>
                          <a:latin typeface="Times New Roman" panose="02020603050405020304" pitchFamily="18" charset="0"/>
                          <a:ea typeface="+mn-ea"/>
                          <a:cs typeface="Arial" panose="020B0604020202020204" pitchFamily="34" charset="0"/>
                        </a:rPr>
                        <a:t>Overdependence on Advertising</a:t>
                      </a:r>
                    </a:p>
                    <a:p>
                      <a:pPr marL="285750" marR="0" lvl="0" indent="-285750" algn="l" defTabSz="457200" rtl="0" eaLnBrk="1" latinLnBrk="0" hangingPunct="1">
                        <a:lnSpc>
                          <a:spcPct val="150000"/>
                        </a:lnSpc>
                        <a:spcBef>
                          <a:spcPts val="2250"/>
                        </a:spcBef>
                        <a:spcAft>
                          <a:spcPts val="900"/>
                        </a:spcAft>
                        <a:buFont typeface="Wingdings" panose="05000000000000000000" pitchFamily="2" charset="2"/>
                        <a:buChar char="q"/>
                      </a:pPr>
                      <a:r>
                        <a:rPr lang="en-US" sz="1200" b="1" kern="1200" dirty="0">
                          <a:solidFill>
                            <a:schemeClr val="tx1"/>
                          </a:solidFill>
                          <a:effectLst/>
                          <a:latin typeface="Times New Roman" panose="02020603050405020304" pitchFamily="18" charset="0"/>
                          <a:ea typeface="+mn-ea"/>
                          <a:cs typeface="Arial" panose="020B0604020202020204" pitchFamily="34" charset="0"/>
                        </a:rPr>
                        <a:t>Spreading Fake News</a:t>
                      </a:r>
                    </a:p>
                    <a:p>
                      <a:pPr marL="285750" marR="0" lvl="0" indent="-285750" algn="l" defTabSz="457200" rtl="0" eaLnBrk="1" latinLnBrk="0" hangingPunct="1">
                        <a:lnSpc>
                          <a:spcPct val="150000"/>
                        </a:lnSpc>
                        <a:spcBef>
                          <a:spcPts val="2250"/>
                        </a:spcBef>
                        <a:spcAft>
                          <a:spcPts val="900"/>
                        </a:spcAft>
                        <a:buFont typeface="Wingdings" panose="05000000000000000000" pitchFamily="2" charset="2"/>
                        <a:buChar char="q"/>
                      </a:pPr>
                      <a:r>
                        <a:rPr lang="en-US" sz="1200" b="1" kern="1200" dirty="0">
                          <a:solidFill>
                            <a:schemeClr val="tx1"/>
                          </a:solidFill>
                          <a:effectLst/>
                          <a:latin typeface="Times New Roman" panose="02020603050405020304" pitchFamily="18" charset="0"/>
                          <a:ea typeface="+mn-ea"/>
                          <a:cs typeface="Arial" panose="020B0604020202020204" pitchFamily="34" charset="0"/>
                        </a:rPr>
                        <a:t>Friction in Management</a:t>
                      </a:r>
                    </a:p>
                    <a:p>
                      <a:pPr marL="457200" marR="0">
                        <a:lnSpc>
                          <a:spcPct val="107000"/>
                        </a:lnSpc>
                        <a:spcBef>
                          <a:spcPts val="0"/>
                        </a:spcBef>
                        <a:spcAft>
                          <a:spcPts val="0"/>
                        </a:spcAft>
                      </a:pPr>
                      <a:r>
                        <a:rPr lang="en-US" sz="1600" dirty="0">
                          <a:effectLst/>
                          <a:cs typeface="+mn-cs"/>
                        </a:rPr>
                        <a:t> </a:t>
                      </a:r>
                      <a:endParaRPr lang="en-US" sz="1000" dirty="0">
                        <a:effectLst/>
                        <a:latin typeface="Calibri" panose="020F0502020204030204" pitchFamily="34" charset="0"/>
                        <a:ea typeface="Calibri" panose="020F0502020204030204" pitchFamily="34" charset="0"/>
                        <a:cs typeface="+mn-cs"/>
                      </a:endParaRPr>
                    </a:p>
                  </a:txBody>
                  <a:tcPr marL="50743" marR="50743" marT="0" marB="0"/>
                </a:tc>
                <a:extLst>
                  <a:ext uri="{0D108BD9-81ED-4DB2-BD59-A6C34878D82A}">
                    <a16:rowId xmlns:a16="http://schemas.microsoft.com/office/drawing/2014/main" val="1282131961"/>
                  </a:ext>
                </a:extLst>
              </a:tr>
              <a:tr h="330529">
                <a:tc>
                  <a:txBody>
                    <a:bodyPr/>
                    <a:lstStyle/>
                    <a:p>
                      <a:pPr marL="0" marR="0" algn="ctr">
                        <a:lnSpc>
                          <a:spcPct val="107000"/>
                        </a:lnSpc>
                        <a:spcBef>
                          <a:spcPts val="0"/>
                        </a:spcBef>
                        <a:spcAft>
                          <a:spcPts val="0"/>
                        </a:spcAft>
                      </a:pPr>
                      <a:r>
                        <a:rPr lang="en-GB" sz="1600" dirty="0">
                          <a:effectLst/>
                          <a:cs typeface="+mn-cs"/>
                        </a:rPr>
                        <a:t>Threats</a:t>
                      </a:r>
                      <a:endParaRPr lang="en-US" sz="1000" dirty="0">
                        <a:effectLst/>
                        <a:latin typeface="Calibri" panose="020F0502020204030204" pitchFamily="34" charset="0"/>
                        <a:ea typeface="Calibri" panose="020F0502020204030204" pitchFamily="34" charset="0"/>
                        <a:cs typeface="+mn-cs"/>
                      </a:endParaRPr>
                    </a:p>
                  </a:txBody>
                  <a:tcPr marL="50743" marR="50743" marT="0" marB="0"/>
                </a:tc>
                <a:tc>
                  <a:txBody>
                    <a:bodyPr/>
                    <a:lstStyle/>
                    <a:p>
                      <a:pPr marL="0" marR="0" algn="ctr">
                        <a:lnSpc>
                          <a:spcPct val="107000"/>
                        </a:lnSpc>
                        <a:spcBef>
                          <a:spcPts val="0"/>
                        </a:spcBef>
                        <a:spcAft>
                          <a:spcPts val="0"/>
                        </a:spcAft>
                      </a:pPr>
                      <a:r>
                        <a:rPr lang="en-GB" sz="1600" dirty="0">
                          <a:effectLst/>
                          <a:cs typeface="+mn-cs"/>
                        </a:rPr>
                        <a:t>Opportunities</a:t>
                      </a:r>
                      <a:endParaRPr lang="en-US" sz="1000" dirty="0">
                        <a:effectLst/>
                        <a:latin typeface="Calibri" panose="020F0502020204030204" pitchFamily="34" charset="0"/>
                        <a:ea typeface="Calibri" panose="020F0502020204030204" pitchFamily="34" charset="0"/>
                        <a:cs typeface="+mn-cs"/>
                      </a:endParaRPr>
                    </a:p>
                  </a:txBody>
                  <a:tcPr marL="50743" marR="50743" marT="0" marB="0"/>
                </a:tc>
                <a:extLst>
                  <a:ext uri="{0D108BD9-81ED-4DB2-BD59-A6C34878D82A}">
                    <a16:rowId xmlns:a16="http://schemas.microsoft.com/office/drawing/2014/main" val="1280842368"/>
                  </a:ext>
                </a:extLst>
              </a:tr>
              <a:tr h="3054404">
                <a:tc>
                  <a:txBody>
                    <a:bodyPr/>
                    <a:lstStyle/>
                    <a:p>
                      <a:pPr marL="0" marR="0">
                        <a:lnSpc>
                          <a:spcPct val="107000"/>
                        </a:lnSpc>
                        <a:spcBef>
                          <a:spcPts val="0"/>
                        </a:spcBef>
                        <a:spcAft>
                          <a:spcPts val="0"/>
                        </a:spcAft>
                      </a:pPr>
                      <a:r>
                        <a:rPr lang="en-GB" sz="1100" dirty="0">
                          <a:effectLst/>
                          <a:cs typeface="+mn-cs"/>
                        </a:rPr>
                        <a:t> </a:t>
                      </a:r>
                      <a:endParaRPr lang="en-US" sz="1000" dirty="0">
                        <a:effectLst/>
                        <a:cs typeface="+mn-cs"/>
                      </a:endParaRPr>
                    </a:p>
                    <a:p>
                      <a:pPr marL="285750" marR="0" lvl="0" indent="-285750" algn="l" defTabSz="457200" rtl="0" eaLnBrk="1" latinLnBrk="0" hangingPunct="1">
                        <a:lnSpc>
                          <a:spcPct val="150000"/>
                        </a:lnSpc>
                        <a:spcBef>
                          <a:spcPts val="2250"/>
                        </a:spcBef>
                        <a:spcAft>
                          <a:spcPts val="900"/>
                        </a:spcAft>
                        <a:buFont typeface="Wingdings" panose="05000000000000000000" pitchFamily="2" charset="2"/>
                        <a:buChar char="q"/>
                      </a:pPr>
                      <a:r>
                        <a:rPr lang="en-US" sz="1200" b="1" kern="1200" dirty="0">
                          <a:solidFill>
                            <a:schemeClr val="tx1"/>
                          </a:solidFill>
                          <a:effectLst/>
                          <a:latin typeface="Times New Roman" panose="02020603050405020304" pitchFamily="18" charset="0"/>
                          <a:ea typeface="+mn-ea"/>
                          <a:cs typeface="Arial" panose="020B0604020202020204" pitchFamily="34" charset="0"/>
                        </a:rPr>
                        <a:t>Competition</a:t>
                      </a:r>
                    </a:p>
                    <a:p>
                      <a:pPr marL="285750" marR="0" lvl="0" indent="-285750" algn="l" defTabSz="457200" rtl="0" eaLnBrk="1" latinLnBrk="0" hangingPunct="1">
                        <a:lnSpc>
                          <a:spcPct val="150000"/>
                        </a:lnSpc>
                        <a:spcBef>
                          <a:spcPts val="2250"/>
                        </a:spcBef>
                        <a:spcAft>
                          <a:spcPts val="900"/>
                        </a:spcAft>
                        <a:buFont typeface="Wingdings" panose="05000000000000000000" pitchFamily="2" charset="2"/>
                        <a:buChar char="q"/>
                      </a:pPr>
                      <a:r>
                        <a:rPr lang="en-US" sz="1200" b="1" kern="1200" dirty="0">
                          <a:solidFill>
                            <a:schemeClr val="tx1"/>
                          </a:solidFill>
                          <a:effectLst/>
                          <a:latin typeface="Times New Roman" panose="02020603050405020304" pitchFamily="18" charset="0"/>
                          <a:ea typeface="+mn-ea"/>
                          <a:cs typeface="Arial" panose="020B0604020202020204" pitchFamily="34" charset="0"/>
                        </a:rPr>
                        <a:t>Increased Regulations</a:t>
                      </a:r>
                    </a:p>
                    <a:p>
                      <a:pPr marL="285750" marR="0" lvl="0" indent="-285750" algn="l" defTabSz="457200" rtl="0" eaLnBrk="1" latinLnBrk="0" hangingPunct="1">
                        <a:lnSpc>
                          <a:spcPct val="150000"/>
                        </a:lnSpc>
                        <a:spcBef>
                          <a:spcPts val="2250"/>
                        </a:spcBef>
                        <a:spcAft>
                          <a:spcPts val="900"/>
                        </a:spcAft>
                        <a:buFont typeface="Wingdings" panose="05000000000000000000" pitchFamily="2" charset="2"/>
                        <a:buChar char="q"/>
                      </a:pPr>
                      <a:r>
                        <a:rPr lang="en-US" sz="1200" b="1" kern="1200" dirty="0">
                          <a:solidFill>
                            <a:schemeClr val="tx1"/>
                          </a:solidFill>
                          <a:effectLst/>
                          <a:latin typeface="Times New Roman" panose="02020603050405020304" pitchFamily="18" charset="0"/>
                          <a:ea typeface="+mn-ea"/>
                          <a:cs typeface="Arial" panose="020B0604020202020204" pitchFamily="34" charset="0"/>
                        </a:rPr>
                        <a:t>Bans in Several Countries</a:t>
                      </a:r>
                    </a:p>
                    <a:p>
                      <a:pPr marL="285750" marR="0" lvl="0" indent="-285750" algn="l" defTabSz="457200" rtl="0" eaLnBrk="1" latinLnBrk="0" hangingPunct="1">
                        <a:lnSpc>
                          <a:spcPct val="150000"/>
                        </a:lnSpc>
                        <a:spcBef>
                          <a:spcPts val="2250"/>
                        </a:spcBef>
                        <a:spcAft>
                          <a:spcPts val="900"/>
                        </a:spcAft>
                        <a:buFont typeface="Wingdings" panose="05000000000000000000" pitchFamily="2" charset="2"/>
                        <a:buChar char="q"/>
                      </a:pPr>
                      <a:r>
                        <a:rPr lang="en-US" sz="1200" b="1" kern="1200" dirty="0">
                          <a:solidFill>
                            <a:schemeClr val="tx1"/>
                          </a:solidFill>
                          <a:effectLst/>
                          <a:latin typeface="Times New Roman" panose="02020603050405020304" pitchFamily="18" charset="0"/>
                          <a:ea typeface="+mn-ea"/>
                          <a:cs typeface="Arial" panose="020B0604020202020204" pitchFamily="34" charset="0"/>
                        </a:rPr>
                        <a:t>Data Breach</a:t>
                      </a:r>
                    </a:p>
                    <a:p>
                      <a:pPr marL="457200" marR="0">
                        <a:lnSpc>
                          <a:spcPct val="107000"/>
                        </a:lnSpc>
                        <a:spcBef>
                          <a:spcPts val="0"/>
                        </a:spcBef>
                        <a:spcAft>
                          <a:spcPts val="0"/>
                        </a:spcAft>
                      </a:pPr>
                      <a:r>
                        <a:rPr lang="en-US" sz="1100" dirty="0">
                          <a:effectLst/>
                          <a:cs typeface="+mn-cs"/>
                        </a:rPr>
                        <a:t> </a:t>
                      </a:r>
                      <a:endParaRPr lang="en-US" sz="1000" dirty="0">
                        <a:effectLst/>
                        <a:latin typeface="Calibri" panose="020F0502020204030204" pitchFamily="34" charset="0"/>
                        <a:ea typeface="Calibri" panose="020F0502020204030204" pitchFamily="34" charset="0"/>
                        <a:cs typeface="+mn-cs"/>
                      </a:endParaRPr>
                    </a:p>
                  </a:txBody>
                  <a:tcPr marL="50743" marR="50743" marT="0" marB="0"/>
                </a:tc>
                <a:tc>
                  <a:txBody>
                    <a:bodyPr/>
                    <a:lstStyle/>
                    <a:p>
                      <a:pPr marL="0" marR="0">
                        <a:lnSpc>
                          <a:spcPct val="107000"/>
                        </a:lnSpc>
                        <a:spcBef>
                          <a:spcPts val="0"/>
                        </a:spcBef>
                        <a:spcAft>
                          <a:spcPts val="0"/>
                        </a:spcAft>
                      </a:pPr>
                      <a:r>
                        <a:rPr lang="en-GB" sz="1600" dirty="0">
                          <a:effectLst/>
                          <a:cs typeface="+mn-cs"/>
                        </a:rPr>
                        <a:t> </a:t>
                      </a:r>
                      <a:endParaRPr lang="en-US" sz="1000" dirty="0">
                        <a:effectLst/>
                        <a:cs typeface="+mn-cs"/>
                      </a:endParaRPr>
                    </a:p>
                    <a:p>
                      <a:pPr marL="342900" marR="0" lvl="0" indent="-342900" algn="just">
                        <a:spcBef>
                          <a:spcPts val="2250"/>
                        </a:spcBef>
                        <a:spcAft>
                          <a:spcPts val="900"/>
                        </a:spcAft>
                        <a:buFont typeface="Wingdings" panose="05000000000000000000" pitchFamily="2" charset="2"/>
                        <a:buChar char="q"/>
                      </a:pPr>
                      <a:r>
                        <a:rPr lang="en-US" sz="1200" b="1" kern="1200" dirty="0">
                          <a:solidFill>
                            <a:schemeClr val="tx1"/>
                          </a:solidFill>
                          <a:effectLst/>
                          <a:latin typeface="Times New Roman" panose="02020603050405020304" pitchFamily="18" charset="0"/>
                          <a:ea typeface="+mn-ea"/>
                          <a:cs typeface="Arial" panose="020B0604020202020204" pitchFamily="34" charset="0"/>
                        </a:rPr>
                        <a:t>Diversify Portfolio</a:t>
                      </a:r>
                    </a:p>
                    <a:p>
                      <a:pPr marL="342900" marR="0" lvl="0" indent="-342900" algn="just">
                        <a:spcBef>
                          <a:spcPts val="2250"/>
                        </a:spcBef>
                        <a:spcAft>
                          <a:spcPts val="900"/>
                        </a:spcAft>
                        <a:buFont typeface="Wingdings" panose="05000000000000000000" pitchFamily="2" charset="2"/>
                        <a:buChar char="q"/>
                      </a:pPr>
                      <a:r>
                        <a:rPr lang="en-US" sz="1200" b="1" kern="1200" dirty="0">
                          <a:solidFill>
                            <a:schemeClr val="tx1"/>
                          </a:solidFill>
                          <a:effectLst/>
                          <a:latin typeface="Times New Roman" panose="02020603050405020304" pitchFamily="18" charset="0"/>
                          <a:ea typeface="+mn-ea"/>
                          <a:cs typeface="Arial" panose="020B0604020202020204" pitchFamily="34" charset="0"/>
                        </a:rPr>
                        <a:t>Expansion of Existing Platforms</a:t>
                      </a:r>
                    </a:p>
                    <a:p>
                      <a:pPr marL="342900" marR="0" lvl="0" indent="-342900" algn="just">
                        <a:spcBef>
                          <a:spcPts val="2250"/>
                        </a:spcBef>
                        <a:spcAft>
                          <a:spcPts val="900"/>
                        </a:spcAft>
                        <a:buFont typeface="Wingdings" panose="05000000000000000000" pitchFamily="2" charset="2"/>
                        <a:buChar char="q"/>
                      </a:pPr>
                      <a:r>
                        <a:rPr lang="en-US" sz="1200" b="1" kern="1200" dirty="0">
                          <a:solidFill>
                            <a:schemeClr val="tx1"/>
                          </a:solidFill>
                          <a:effectLst/>
                          <a:latin typeface="Times New Roman" panose="02020603050405020304" pitchFamily="18" charset="0"/>
                          <a:ea typeface="+mn-ea"/>
                          <a:cs typeface="Arial" panose="020B0604020202020204" pitchFamily="34" charset="0"/>
                        </a:rPr>
                        <a:t>Increasing Integration to other Applications</a:t>
                      </a:r>
                    </a:p>
                    <a:p>
                      <a:pPr marL="0" marR="0">
                        <a:lnSpc>
                          <a:spcPct val="107000"/>
                        </a:lnSpc>
                        <a:spcBef>
                          <a:spcPts val="0"/>
                        </a:spcBef>
                        <a:spcAft>
                          <a:spcPts val="0"/>
                        </a:spcAft>
                      </a:pPr>
                      <a:r>
                        <a:rPr lang="en-US" sz="1100" dirty="0">
                          <a:effectLst/>
                          <a:cs typeface="+mn-cs"/>
                        </a:rPr>
                        <a:t> </a:t>
                      </a:r>
                      <a:endParaRPr lang="en-US" sz="1000" dirty="0">
                        <a:effectLst/>
                        <a:latin typeface="Calibri" panose="020F0502020204030204" pitchFamily="34" charset="0"/>
                        <a:ea typeface="Calibri" panose="020F0502020204030204" pitchFamily="34" charset="0"/>
                        <a:cs typeface="+mn-cs"/>
                      </a:endParaRPr>
                    </a:p>
                  </a:txBody>
                  <a:tcPr marL="50743" marR="50743" marT="0" marB="0"/>
                </a:tc>
                <a:extLst>
                  <a:ext uri="{0D108BD9-81ED-4DB2-BD59-A6C34878D82A}">
                    <a16:rowId xmlns:a16="http://schemas.microsoft.com/office/drawing/2014/main" val="2434290601"/>
                  </a:ext>
                </a:extLst>
              </a:tr>
            </a:tbl>
          </a:graphicData>
        </a:graphic>
      </p:graphicFrame>
    </p:spTree>
    <p:extLst>
      <p:ext uri="{BB962C8B-B14F-4D97-AF65-F5344CB8AC3E}">
        <p14:creationId xmlns:p14="http://schemas.microsoft.com/office/powerpoint/2010/main" val="38160133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2341B1B-ABDE-B429-6050-EA343643B122}"/>
              </a:ext>
            </a:extLst>
          </p:cNvPr>
          <p:cNvSpPr txBox="1"/>
          <p:nvPr/>
        </p:nvSpPr>
        <p:spPr>
          <a:xfrm>
            <a:off x="1981200" y="2659559"/>
            <a:ext cx="8229600" cy="923330"/>
          </a:xfrm>
          <a:prstGeom prst="rect">
            <a:avLst/>
          </a:prstGeom>
          <a:noFill/>
        </p:spPr>
        <p:txBody>
          <a:bodyPr wrap="square" rtlCol="0">
            <a:spAutoFit/>
          </a:bodyPr>
          <a:lstStyle/>
          <a:p>
            <a:pPr algn="ctr"/>
            <a:r>
              <a:rPr lang="en-US" sz="5400" b="1" dirty="0">
                <a:ln w="0"/>
                <a:solidFill>
                  <a:schemeClr val="accent1"/>
                </a:solidFill>
                <a:effectLst>
                  <a:outerShdw blurRad="38100" dist="25400" dir="5400000" algn="ctr" rotWithShape="0">
                    <a:srgbClr val="6E747A">
                      <a:alpha val="43000"/>
                    </a:srgbClr>
                  </a:outerShdw>
                </a:effectLst>
              </a:rPr>
              <a:t>Business Model</a:t>
            </a:r>
          </a:p>
        </p:txBody>
      </p:sp>
    </p:spTree>
    <p:extLst>
      <p:ext uri="{BB962C8B-B14F-4D97-AF65-F5344CB8AC3E}">
        <p14:creationId xmlns:p14="http://schemas.microsoft.com/office/powerpoint/2010/main" val="5019683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hat is the Facebook Business Model? - Denis Oakley &amp; Co">
            <a:extLst>
              <a:ext uri="{FF2B5EF4-FFF2-40B4-BE49-F238E27FC236}">
                <a16:creationId xmlns:a16="http://schemas.microsoft.com/office/drawing/2014/main" id="{226F419D-5A2C-EB9D-C2F2-68B8F37779E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6472" y="349531"/>
            <a:ext cx="10112188" cy="6158937"/>
          </a:xfrm>
          <a:prstGeom prst="rect">
            <a:avLst/>
          </a:prstGeom>
          <a:noFill/>
          <a:ln>
            <a:noFill/>
          </a:ln>
        </p:spPr>
      </p:pic>
    </p:spTree>
    <p:extLst>
      <p:ext uri="{BB962C8B-B14F-4D97-AF65-F5344CB8AC3E}">
        <p14:creationId xmlns:p14="http://schemas.microsoft.com/office/powerpoint/2010/main" val="1954680601"/>
      </p:ext>
    </p:extLst>
  </p:cSld>
  <p:clrMapOvr>
    <a:masterClrMapping/>
  </p:clrMapOvr>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docProps/app.xml><?xml version="1.0" encoding="utf-8"?>
<Properties xmlns="http://schemas.openxmlformats.org/officeDocument/2006/extended-properties" xmlns:vt="http://schemas.openxmlformats.org/officeDocument/2006/docPropsVTypes">
  <Template>Frame</Template>
  <TotalTime>34</TotalTime>
  <Words>671</Words>
  <Application>Microsoft Office PowerPoint</Application>
  <PresentationFormat>Widescreen</PresentationFormat>
  <Paragraphs>73</Paragraphs>
  <Slides>14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Arial</vt:lpstr>
      <vt:lpstr>Calibri</vt:lpstr>
      <vt:lpstr>Corbel</vt:lpstr>
      <vt:lpstr>Poppins</vt:lpstr>
      <vt:lpstr>Symbol</vt:lpstr>
      <vt:lpstr>Times New Roman</vt:lpstr>
      <vt:lpstr>Wingdings</vt:lpstr>
      <vt:lpstr>Wingdings 2</vt:lpstr>
      <vt:lpstr>Frame</vt:lpstr>
      <vt:lpstr>Facebook  Business Model  </vt:lpstr>
      <vt:lpstr>PowerPoint Presentation</vt:lpstr>
      <vt:lpstr>Introduction</vt:lpstr>
      <vt:lpstr>Target Market</vt:lpstr>
      <vt:lpstr>PowerPoint Presentation</vt:lpstr>
      <vt:lpstr>PowerPoint Presentation</vt:lpstr>
      <vt:lpstr>PowerPoint Presentation</vt:lpstr>
      <vt:lpstr>PowerPoint Presentation</vt:lpstr>
      <vt:lpstr>PowerPoint Presentation</vt:lpstr>
      <vt:lpstr>Analysis</vt:lpstr>
      <vt:lpstr>PowerPoint Presentation</vt:lpstr>
      <vt:lpstr>Customer Segment</vt:lpstr>
      <vt:lpstr>Conclusion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Facebook</dc:title>
  <dc:creator>Sanad Nagem</dc:creator>
  <cp:lastModifiedBy>Maher Fattouh</cp:lastModifiedBy>
  <cp:revision>3</cp:revision>
  <dcterms:created xsi:type="dcterms:W3CDTF">2022-06-28T08:34:59Z</dcterms:created>
  <dcterms:modified xsi:type="dcterms:W3CDTF">2022-07-07T08:33:19Z</dcterms:modified>
</cp:coreProperties>
</file>