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notesMasterIdLst>
    <p:notesMasterId r:id="rId16"/>
  </p:notesMasterIdLst>
  <p:sldIdLst>
    <p:sldId id="258" r:id="rId2"/>
    <p:sldId id="257" r:id="rId3"/>
    <p:sldId id="269" r:id="rId4"/>
    <p:sldId id="267" r:id="rId5"/>
    <p:sldId id="273" r:id="rId6"/>
    <p:sldId id="271" r:id="rId7"/>
    <p:sldId id="268" r:id="rId8"/>
    <p:sldId id="261" r:id="rId9"/>
    <p:sldId id="262" r:id="rId10"/>
    <p:sldId id="263" r:id="rId11"/>
    <p:sldId id="274" r:id="rId12"/>
    <p:sldId id="264" r:id="rId13"/>
    <p:sldId id="272" r:id="rId14"/>
    <p:sldId id="265" r:id="rId1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C5BF"/>
    <a:srgbClr val="333193"/>
    <a:srgbClr val="5C5AA3"/>
    <a:srgbClr val="F05924"/>
    <a:srgbClr val="FF0000"/>
    <a:srgbClr val="3299AA"/>
    <a:srgbClr val="92A9B9"/>
    <a:srgbClr val="FFFFFF"/>
    <a:srgbClr val="9DC3E6"/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21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56" y="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F2720B0-C049-425F-B1AB-F8E56081A66D}" type="datetimeFigureOut">
              <a:rPr lang="ar-SA" smtClean="0"/>
              <a:t>26/10/43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CB36F9A-F531-4781-9350-8AF9D7529F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5133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B50F-D00D-4AF2-9489-BE49FEC89D20}" type="datetime1">
              <a:rPr lang="en-US" smtClean="0"/>
              <a:t>5/27/2022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264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43ADC-F532-40E7-B91C-E5AB8E07BAD3}" type="datetime1">
              <a:rPr lang="en-US" smtClean="0"/>
              <a:t>5/27/2022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2843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73A7-DAA2-419E-AFE6-50B650318ECE}" type="datetime1">
              <a:rPr lang="en-US" smtClean="0"/>
              <a:t>5/27/2022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6984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46BE-CCB3-4806-BF1C-4A1E5E75DFA4}" type="datetime1">
              <a:rPr lang="en-US" smtClean="0"/>
              <a:t>5/27/2022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842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98EA-FA75-4174-A247-17846C4D99F3}" type="datetime1">
              <a:rPr lang="en-US" smtClean="0"/>
              <a:t>5/27/2022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418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0D96-3F37-4C80-B257-26ABBC676182}" type="datetime1">
              <a:rPr lang="en-US" smtClean="0"/>
              <a:t>5/27/2022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9952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0639-B414-4784-95A9-9BAED77E1CF7}" type="datetime1">
              <a:rPr lang="en-US" smtClean="0"/>
              <a:t>5/27/2022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3321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AAB-7984-4A37-82CE-3AA1E7E53D61}" type="datetime1">
              <a:rPr lang="en-US" smtClean="0"/>
              <a:t>5/27/2022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540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BDFE-4A9B-49C5-9776-97D7121A208F}" type="datetime1">
              <a:rPr lang="en-US" smtClean="0"/>
              <a:t>5/27/2022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7637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E86863-B479-40FC-90EC-8DD136E4FDC3}" type="datetime1">
              <a:rPr lang="en-US" smtClean="0"/>
              <a:t>5/27/2022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29374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A88A-3C82-45B8-8F0A-7C42F20440C0}" type="datetime1">
              <a:rPr lang="en-US" smtClean="0"/>
              <a:t>5/27/2022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8063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C7B2FC0-EF65-46DD-A682-0CAAB6B4982A}" type="datetime1">
              <a:rPr lang="en-US" smtClean="0"/>
              <a:t>5/27/2022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6F76F8-B48B-443A-AA33-5C0561A65A88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355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/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A3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486209" y="2698243"/>
            <a:ext cx="762029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rgbClr val="F059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INFECTIOUS DISEASES PREVENTION</a:t>
            </a:r>
            <a:endParaRPr lang="ar-SA" sz="3200" b="0" cap="none" spc="0" dirty="0">
              <a:ln w="0"/>
              <a:solidFill>
                <a:srgbClr val="F059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99220" y="3081637"/>
            <a:ext cx="524214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0" cap="none" spc="0" dirty="0" smtClean="0">
                <a:ln w="0"/>
                <a:solidFill>
                  <a:schemeClr val="bg1">
                    <a:lumMod val="9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Algerian" panose="04020705040A02060702" pitchFamily="82" charset="0"/>
              </a:rPr>
              <a:t>schistosomiasis</a:t>
            </a:r>
            <a:endParaRPr lang="ar-SA" sz="4800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Algerian" panose="04020705040A02060702" pitchFamily="82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-32998" y="4855586"/>
            <a:ext cx="30957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Presented by : </a:t>
            </a:r>
            <a:r>
              <a:rPr lang="en-US" sz="32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Enas</a:t>
            </a:r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Sleh</a:t>
            </a:r>
            <a:endParaRPr lang="en-US" sz="3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-32998" y="5530227"/>
            <a:ext cx="27879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A Second year student</a:t>
            </a:r>
            <a:endParaRPr lang="ar-SA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-32998" y="5185445"/>
            <a:ext cx="22605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Roll number:2071</a:t>
            </a:r>
            <a:endParaRPr lang="ar-SA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-32998" y="5895814"/>
            <a:ext cx="14654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Block: PTS</a:t>
            </a:r>
            <a:endParaRPr lang="ar-SA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2332"/>
          <a:stretch/>
        </p:blipFill>
        <p:spPr>
          <a:xfrm>
            <a:off x="6600904" y="0"/>
            <a:ext cx="5591096" cy="5041783"/>
          </a:xfrm>
          <a:prstGeom prst="rect">
            <a:avLst/>
          </a:prstGeom>
        </p:spPr>
      </p:pic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AE9D2-7C10-401D-BE2F-BA0BBCE0282C}" type="datetime1">
              <a:rPr lang="en-US" smtClean="0"/>
              <a:t>5/27/2022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1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3053060" y="0"/>
            <a:ext cx="5460148" cy="11387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Libyan International Medical University</a:t>
            </a:r>
            <a:br>
              <a:rPr lang="en-US" sz="24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Applied Medical Science</a:t>
            </a:r>
            <a:r>
              <a:rPr lang="en-US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2021-2022 </a:t>
            </a:r>
            <a:endParaRPr lang="ar-SA" sz="20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32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535794"/>
            <a:ext cx="100731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4-Reduce contact with contaminated water</a:t>
            </a:r>
            <a:endParaRPr lang="ar-SA" sz="44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4431721"/>
            <a:ext cx="83592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-Avoid swimming and wading in fresh water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0" y="3016127"/>
            <a:ext cx="110040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Should filter or boil the water for 1 minute before using it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5480947"/>
            <a:ext cx="57084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-Avoid washing in fresh water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/>
          <a:srcRect l="15127" t="10891" r="6767" b="5856"/>
          <a:stretch/>
        </p:blipFill>
        <p:spPr>
          <a:xfrm>
            <a:off x="6510710" y="1367058"/>
            <a:ext cx="1270315" cy="1792915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0" y="1673066"/>
            <a:ext cx="590187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-Access to safe and pure water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 rotWithShape="1">
          <a:blip r:embed="rId3"/>
          <a:srcRect b="4767"/>
          <a:stretch/>
        </p:blipFill>
        <p:spPr>
          <a:xfrm>
            <a:off x="5429386" y="5006161"/>
            <a:ext cx="2020189" cy="1311730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7449" y="5218796"/>
            <a:ext cx="524301" cy="524301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0626" y="1495848"/>
            <a:ext cx="604767" cy="453575"/>
          </a:xfrm>
          <a:prstGeom prst="rect">
            <a:avLst/>
          </a:prstGeom>
        </p:spPr>
      </p:pic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CB92-71F1-45E3-8D90-1FFAEA136F34}" type="datetime1">
              <a:rPr lang="en-US" smtClean="0"/>
              <a:t>5/27/2022</a:t>
            </a:fld>
            <a:endParaRPr lang="ar-SA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10</a:t>
            </a:fld>
            <a:endParaRPr lang="ar-SA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-10518"/>
            <a:ext cx="12211346" cy="3347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5393" y="3939457"/>
            <a:ext cx="2022850" cy="17436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2099" y="4413169"/>
            <a:ext cx="524301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21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BDFE-4A9B-49C5-9776-97D7121A208F}" type="datetime1">
              <a:rPr lang="en-US" smtClean="0"/>
              <a:t>5/27/2022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11</a:t>
            </a:fld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1346" cy="33530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67405" y="335309"/>
            <a:ext cx="865653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SUCCESS OF THE STRAREGIES</a:t>
            </a:r>
            <a:endParaRPr lang="en-US" sz="48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361" t="68369" r="67330" b="14029"/>
          <a:stretch/>
        </p:blipFill>
        <p:spPr>
          <a:xfrm>
            <a:off x="2819350" y="1501615"/>
            <a:ext cx="5679920" cy="466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6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74078" y="192114"/>
            <a:ext cx="36519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CONCLUSION</a:t>
            </a:r>
            <a:endParaRPr lang="ar-SA" sz="48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-447646" y="1332902"/>
            <a:ext cx="1249012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-Infectious diseases are one of the leading causes of death worldwide.</a:t>
            </a:r>
            <a:endParaRPr lang="ar-SA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-191348" y="2584358"/>
            <a:ext cx="1151436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-waterborne diseases are rampant and  the knowledge about their prevention is not widely available</a:t>
            </a:r>
            <a:endParaRPr lang="ar-SA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BA78-4E96-4184-AA8C-026A620E9EA8}" type="datetime1">
              <a:rPr lang="en-US" smtClean="0"/>
              <a:t>5/27/2022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12</a:t>
            </a:fld>
            <a:endParaRPr lang="ar-S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1346" cy="3353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20094" t="11633" r="19229" b="5056"/>
          <a:stretch/>
        </p:blipFill>
        <p:spPr>
          <a:xfrm>
            <a:off x="8387514" y="3377089"/>
            <a:ext cx="3804486" cy="293828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4553845"/>
            <a:ext cx="75893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-there are simple ways to avoid the infection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023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BDFE-4A9B-49C5-9776-97D7121A208F}" type="datetime1">
              <a:rPr lang="en-US" smtClean="0"/>
              <a:t>5/27/2022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13</a:t>
            </a:fld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-19346" y="1135917"/>
            <a:ext cx="12363957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1-Apps.who.int. 2022</a:t>
            </a:r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[online] Available at:</a:t>
            </a:r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&lt;http://apps.who.int/iris/bitstream/10665/42588/1/WHO_TRS_912.pdf&gt; [Accessed 20 May 2022].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9346" y="2974764"/>
            <a:ext cx="12534181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2-Steinmann, P., Keiser, J.,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Bos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R., Tanner, M. and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Utzinger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J., </a:t>
            </a:r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2020. 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Schistosomiasis and water resources development: systematic review, meta-analysis, and estimates of people at risk. The Lancet Infectious Diseases, 6(7), pp.411-425.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46" y="0"/>
            <a:ext cx="12211346" cy="33530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800383" y="212587"/>
            <a:ext cx="391004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References</a:t>
            </a:r>
            <a:endParaRPr lang="en-US" sz="48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244499"/>
            <a:ext cx="1234461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3-https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://www.who.int/news/item/29-11-2016-egypt-leverages-domestic-funding-to-eliminate-schistosomiasis</a:t>
            </a:r>
            <a:endParaRPr lang="en-US" sz="6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251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71A69-9F7F-4D65-A554-72B8E922E6EA}" type="datetime1">
              <a:rPr lang="en-US" smtClean="0"/>
              <a:t>5/27/2022</a:t>
            </a:fld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14</a:t>
            </a:fld>
            <a:endParaRPr lang="ar-S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1346" cy="4267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381" t="23404" r="2007" b="14050"/>
          <a:stretch/>
        </p:blipFill>
        <p:spPr>
          <a:xfrm>
            <a:off x="5403597" y="1386256"/>
            <a:ext cx="6788403" cy="44254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2843106"/>
            <a:ext cx="53687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0" cap="none" spc="0" dirty="0" smtClean="0">
                <a:ln w="0"/>
                <a:solidFill>
                  <a:srgbClr val="54C5B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THANK YOU </a:t>
            </a:r>
            <a:endParaRPr lang="en-US" sz="7200" b="0" cap="none" spc="0" dirty="0">
              <a:ln w="0"/>
              <a:solidFill>
                <a:srgbClr val="54C5B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92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/>
          <a:srcRect l="-2608" t="-17437" r="-2608" b="10731"/>
          <a:stretch/>
        </p:blipFill>
        <p:spPr>
          <a:xfrm>
            <a:off x="7193361" y="3254294"/>
            <a:ext cx="4487299" cy="3008542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-235528" y="3017778"/>
            <a:ext cx="998289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- Outline The </a:t>
            </a:r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Epidemiology Of Schistosomiasis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59390" y="1687014"/>
            <a:ext cx="1077985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1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-Describe The Way Of 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Schistosomiasis Transmission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59390" y="4116063"/>
            <a:ext cx="84471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3-Discuss Strategies Of Prevention And Control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3"/>
          <a:srcRect t="3884" r="2933"/>
          <a:stretch/>
        </p:blipFill>
        <p:spPr>
          <a:xfrm>
            <a:off x="9878165" y="2192431"/>
            <a:ext cx="2313835" cy="2297023"/>
          </a:xfrm>
          <a:prstGeom prst="rect">
            <a:avLst/>
          </a:prstGeom>
        </p:spPr>
      </p:pic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C00-1B4D-476E-A82B-99EA1346B554}" type="datetime1">
              <a:rPr lang="en-US" smtClean="0"/>
              <a:t>5/27/2022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2</a:t>
            </a:fld>
            <a:endParaRPr lang="ar-S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7870"/>
            <a:ext cx="12192000" cy="32730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258798" y="319432"/>
            <a:ext cx="36744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OBJECTIVES</a:t>
            </a:r>
            <a:endParaRPr lang="en-US" sz="48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86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986" y="2523990"/>
            <a:ext cx="4666523" cy="3789057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49646" y="2523990"/>
            <a:ext cx="700384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0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INTRODUCTION</a:t>
            </a:r>
            <a:endParaRPr lang="ar-SA" sz="80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B896-288A-4038-B83D-077017FCE057}" type="datetime1">
              <a:rPr lang="en-US" smtClean="0"/>
              <a:t>5/27/2022</a:t>
            </a:fld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3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293298"/>
          </a:xfrm>
          <a:prstGeom prst="rect">
            <a:avLst/>
          </a:prstGeom>
          <a:solidFill>
            <a:srgbClr val="92A9B9"/>
          </a:solidFill>
          <a:ln>
            <a:solidFill>
              <a:srgbClr val="92A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57945">
            <a:off x="9964911" y="1404016"/>
            <a:ext cx="889083" cy="273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30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441" y="1797334"/>
            <a:ext cx="1665525" cy="3546155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8446144" y="5215775"/>
            <a:ext cx="103586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faces</a:t>
            </a:r>
            <a:endParaRPr lang="ar-SA" sz="3200" b="0" cap="none" spc="0" dirty="0">
              <a:ln w="0"/>
              <a:solidFill>
                <a:schemeClr val="accent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8367718" y="5648000"/>
            <a:ext cx="34655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Infected human</a:t>
            </a:r>
            <a:endParaRPr lang="ar-SA" sz="40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65" y="2536525"/>
            <a:ext cx="8374983" cy="3804194"/>
          </a:xfrm>
          <a:prstGeom prst="rect">
            <a:avLst/>
          </a:prstGeom>
        </p:spPr>
      </p:pic>
      <p:cxnSp>
        <p:nvCxnSpPr>
          <p:cNvPr id="15" name="رابط كسهم مستقيم 14"/>
          <p:cNvCxnSpPr/>
          <p:nvPr/>
        </p:nvCxnSpPr>
        <p:spPr>
          <a:xfrm flipH="1">
            <a:off x="7980088" y="3852205"/>
            <a:ext cx="578379" cy="804091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قوس 15"/>
          <p:cNvSpPr/>
          <p:nvPr/>
        </p:nvSpPr>
        <p:spPr>
          <a:xfrm rot="802169" flipH="1">
            <a:off x="7723709" y="3836231"/>
            <a:ext cx="1147418" cy="1791102"/>
          </a:xfrm>
          <a:prstGeom prst="arc">
            <a:avLst/>
          </a:prstGeom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شكل بيضاوي 16"/>
          <p:cNvSpPr/>
          <p:nvPr/>
        </p:nvSpPr>
        <p:spPr>
          <a:xfrm>
            <a:off x="7640744" y="4556337"/>
            <a:ext cx="96715" cy="215412"/>
          </a:xfrm>
          <a:prstGeom prst="ellipse">
            <a:avLst/>
          </a:prstGeom>
          <a:solidFill>
            <a:srgbClr val="CC9900"/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شكل بيضاوي 20"/>
          <p:cNvSpPr/>
          <p:nvPr/>
        </p:nvSpPr>
        <p:spPr>
          <a:xfrm>
            <a:off x="7827628" y="4656296"/>
            <a:ext cx="87923" cy="237392"/>
          </a:xfrm>
          <a:prstGeom prst="ellipse">
            <a:avLst/>
          </a:prstGeom>
          <a:solidFill>
            <a:srgbClr val="CC9900"/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 21"/>
          <p:cNvSpPr/>
          <p:nvPr/>
        </p:nvSpPr>
        <p:spPr>
          <a:xfrm>
            <a:off x="7253554" y="2203996"/>
            <a:ext cx="11047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Urine</a:t>
            </a:r>
            <a:endParaRPr lang="ar-SA" sz="3200" b="0" cap="none" spc="0" dirty="0">
              <a:ln w="0"/>
              <a:solidFill>
                <a:schemeClr val="accent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قوس 24"/>
          <p:cNvSpPr/>
          <p:nvPr/>
        </p:nvSpPr>
        <p:spPr>
          <a:xfrm flipV="1">
            <a:off x="7253554" y="4697072"/>
            <a:ext cx="470313" cy="452112"/>
          </a:xfrm>
          <a:prstGeom prst="arc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593" y="4731333"/>
            <a:ext cx="1105171" cy="865232"/>
          </a:xfrm>
          <a:prstGeom prst="rect">
            <a:avLst/>
          </a:prstGeom>
        </p:spPr>
      </p:pic>
      <p:pic>
        <p:nvPicPr>
          <p:cNvPr id="27" name="صورة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691" y="5169780"/>
            <a:ext cx="312176" cy="275450"/>
          </a:xfrm>
          <a:prstGeom prst="rect">
            <a:avLst/>
          </a:prstGeom>
        </p:spPr>
      </p:pic>
      <p:pic>
        <p:nvPicPr>
          <p:cNvPr id="28" name="صورة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33935">
            <a:off x="7210007" y="5303633"/>
            <a:ext cx="264812" cy="231710"/>
          </a:xfrm>
          <a:prstGeom prst="rect">
            <a:avLst/>
          </a:prstGeom>
        </p:spPr>
      </p:pic>
      <p:sp>
        <p:nvSpPr>
          <p:cNvPr id="29" name="قوس 28"/>
          <p:cNvSpPr/>
          <p:nvPr/>
        </p:nvSpPr>
        <p:spPr>
          <a:xfrm rot="18900671" flipH="1" flipV="1">
            <a:off x="5343276" y="3590268"/>
            <a:ext cx="1836887" cy="2270977"/>
          </a:xfrm>
          <a:prstGeom prst="arc">
            <a:avLst/>
          </a:prstGeom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ستطيل 29"/>
          <p:cNvSpPr/>
          <p:nvPr/>
        </p:nvSpPr>
        <p:spPr>
          <a:xfrm>
            <a:off x="6711170" y="4156003"/>
            <a:ext cx="94025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eggs</a:t>
            </a:r>
            <a:endParaRPr lang="ar-SA" sz="32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مستطيل 30"/>
          <p:cNvSpPr/>
          <p:nvPr/>
        </p:nvSpPr>
        <p:spPr>
          <a:xfrm>
            <a:off x="2610229" y="5627870"/>
            <a:ext cx="35807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Freshwater snail</a:t>
            </a:r>
            <a:endParaRPr lang="ar-SA" sz="40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قوس 31"/>
          <p:cNvSpPr/>
          <p:nvPr/>
        </p:nvSpPr>
        <p:spPr>
          <a:xfrm rot="10566066">
            <a:off x="3869478" y="4566708"/>
            <a:ext cx="991757" cy="834517"/>
          </a:xfrm>
          <a:prstGeom prst="arc">
            <a:avLst/>
          </a:prstGeom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3" name="صورة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7975">
            <a:off x="3076721" y="4024467"/>
            <a:ext cx="1057423" cy="847843"/>
          </a:xfrm>
          <a:prstGeom prst="rect">
            <a:avLst/>
          </a:prstGeom>
        </p:spPr>
      </p:pic>
      <p:sp>
        <p:nvSpPr>
          <p:cNvPr id="34" name="قوس 33"/>
          <p:cNvSpPr/>
          <p:nvPr/>
        </p:nvSpPr>
        <p:spPr>
          <a:xfrm rot="14941817">
            <a:off x="4009222" y="2126639"/>
            <a:ext cx="1336553" cy="2894981"/>
          </a:xfrm>
          <a:prstGeom prst="arc">
            <a:avLst/>
          </a:prstGeom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6" name="صورة 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593" y="657896"/>
            <a:ext cx="887991" cy="2527298"/>
          </a:xfrm>
          <a:prstGeom prst="rect">
            <a:avLst/>
          </a:prstGeom>
        </p:spPr>
      </p:pic>
      <p:sp>
        <p:nvSpPr>
          <p:cNvPr id="37" name="مستطيل 36"/>
          <p:cNvSpPr/>
          <p:nvPr/>
        </p:nvSpPr>
        <p:spPr>
          <a:xfrm>
            <a:off x="2175925" y="1891441"/>
            <a:ext cx="23046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Water use</a:t>
            </a:r>
            <a:endParaRPr lang="ar-SA" sz="40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مستطيل 37"/>
          <p:cNvSpPr/>
          <p:nvPr/>
        </p:nvSpPr>
        <p:spPr>
          <a:xfrm>
            <a:off x="1734652" y="3906402"/>
            <a:ext cx="15556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Cerceria</a:t>
            </a:r>
            <a:endParaRPr lang="ar-SA" sz="32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مستطيل 38"/>
          <p:cNvSpPr/>
          <p:nvPr/>
        </p:nvSpPr>
        <p:spPr>
          <a:xfrm>
            <a:off x="1733225" y="21690"/>
            <a:ext cx="907011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THE WAY OF ITS TRANSMISSION</a:t>
            </a:r>
            <a:endParaRPr lang="ar-SA" sz="48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31FD-D25A-472F-816F-5E0C51610CD8}" type="datetime1">
              <a:rPr lang="en-US" smtClean="0"/>
              <a:t>5/27/2022</a:t>
            </a:fld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600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 animBg="1"/>
      <p:bldP spid="17" grpId="0" animBg="1"/>
      <p:bldP spid="21" grpId="0" animBg="1"/>
      <p:bldP spid="22" grpId="0"/>
      <p:bldP spid="25" grpId="0" animBg="1"/>
      <p:bldP spid="29" grpId="0" animBg="1"/>
      <p:bldP spid="30" grpId="0"/>
      <p:bldP spid="31" grpId="0"/>
      <p:bldP spid="32" grpId="0" animBg="1"/>
      <p:bldP spid="34" grpId="0" animBg="1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BDFE-4A9B-49C5-9776-97D7121A208F}" type="datetime1">
              <a:rPr lang="en-US" smtClean="0"/>
              <a:t>5/27/2022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5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80105" y="3034446"/>
            <a:ext cx="788104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Who are The 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</a:t>
            </a:r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ost 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</a:t>
            </a:r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ffected 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</a:t>
            </a:r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opulations?</a:t>
            </a:r>
            <a:b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</a:b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983" y="673827"/>
            <a:ext cx="4199172" cy="55988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3057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1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BDFE-4A9B-49C5-9776-97D7121A208F}" type="datetime1">
              <a:rPr lang="en-US" smtClean="0"/>
              <a:t>5/27/2022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6</a:t>
            </a:fld>
            <a:endParaRPr lang="ar-S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907" t="2788" r="2993" b="3461"/>
          <a:stretch/>
        </p:blipFill>
        <p:spPr>
          <a:xfrm>
            <a:off x="10568946" y="2077449"/>
            <a:ext cx="1431059" cy="42237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90" y="992010"/>
            <a:ext cx="9132600" cy="4883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281" y="1093136"/>
            <a:ext cx="8693649" cy="2682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757" y="943529"/>
            <a:ext cx="634039" cy="5852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9853" y="934384"/>
            <a:ext cx="634039" cy="6035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7728" y="908490"/>
            <a:ext cx="634039" cy="6035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5603" y="943529"/>
            <a:ext cx="634039" cy="6035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4765" y="943529"/>
            <a:ext cx="634039" cy="603556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9154059" y="5273456"/>
            <a:ext cx="1487055" cy="905164"/>
          </a:xfrm>
          <a:prstGeom prst="roundRect">
            <a:avLst/>
          </a:prstGeom>
          <a:noFill/>
          <a:ln w="38100">
            <a:solidFill>
              <a:srgbClr val="9DC3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9177629" y="4247628"/>
            <a:ext cx="1403674" cy="853036"/>
          </a:xfrm>
          <a:prstGeom prst="roundRect">
            <a:avLst/>
          </a:prstGeom>
          <a:noFill/>
          <a:ln w="38100"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1100159" y="3751704"/>
            <a:ext cx="112324" cy="131798"/>
          </a:xfrm>
          <a:prstGeom prst="ellipse">
            <a:avLst/>
          </a:prstGeom>
          <a:solidFill>
            <a:srgbClr val="1F4E79"/>
          </a:solidFill>
          <a:ln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1374819" y="3975653"/>
            <a:ext cx="129068" cy="159680"/>
          </a:xfrm>
          <a:prstGeom prst="ellipse">
            <a:avLst/>
          </a:prstGeom>
          <a:solidFill>
            <a:srgbClr val="9DC3E6"/>
          </a:solidFill>
          <a:ln>
            <a:solidFill>
              <a:srgbClr val="9DC3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17" idx="3"/>
          </p:cNvCxnSpPr>
          <p:nvPr/>
        </p:nvCxnSpPr>
        <p:spPr>
          <a:xfrm flipH="1">
            <a:off x="10610268" y="3864201"/>
            <a:ext cx="506340" cy="994518"/>
          </a:xfrm>
          <a:prstGeom prst="line">
            <a:avLst/>
          </a:prstGeom>
          <a:ln w="38100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8" idx="3"/>
          </p:cNvCxnSpPr>
          <p:nvPr/>
        </p:nvCxnSpPr>
        <p:spPr>
          <a:xfrm flipH="1">
            <a:off x="10607787" y="4111948"/>
            <a:ext cx="785934" cy="1252778"/>
          </a:xfrm>
          <a:prstGeom prst="line">
            <a:avLst/>
          </a:prstGeom>
          <a:ln w="38100">
            <a:solidFill>
              <a:srgbClr val="9DC3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209636" y="1454833"/>
            <a:ext cx="2" cy="5241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362218" y="1964029"/>
            <a:ext cx="1694835" cy="1680580"/>
          </a:xfrm>
          <a:prstGeom prst="ellipse">
            <a:avLst/>
          </a:prstGeom>
          <a:solidFill>
            <a:srgbClr val="1F4E79"/>
          </a:solidFill>
          <a:ln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 flipH="1">
            <a:off x="1126719" y="2036695"/>
            <a:ext cx="165838" cy="185551"/>
          </a:xfrm>
          <a:prstGeom prst="ellipse">
            <a:avLst/>
          </a:prstGeom>
          <a:solidFill>
            <a:schemeClr val="bg1"/>
          </a:solidFill>
          <a:ln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02918" y="1978963"/>
            <a:ext cx="1694835" cy="167654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9487" y="2391789"/>
            <a:ext cx="1694835" cy="167654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7677" y="2222246"/>
            <a:ext cx="1694835" cy="167654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9298" y="1964029"/>
            <a:ext cx="45719" cy="119572"/>
          </a:xfrm>
          <a:prstGeom prst="rect">
            <a:avLst/>
          </a:prstGeom>
        </p:spPr>
      </p:pic>
      <p:cxnSp>
        <p:nvCxnSpPr>
          <p:cNvPr id="52" name="Straight Connector 51"/>
          <p:cNvCxnSpPr>
            <a:stCxn id="34" idx="0"/>
          </p:cNvCxnSpPr>
          <p:nvPr/>
        </p:nvCxnSpPr>
        <p:spPr>
          <a:xfrm flipV="1">
            <a:off x="1209636" y="1909314"/>
            <a:ext cx="82918" cy="54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104" idx="0"/>
          </p:cNvCxnSpPr>
          <p:nvPr/>
        </p:nvCxnSpPr>
        <p:spPr>
          <a:xfrm flipH="1" flipV="1">
            <a:off x="2865872" y="1486017"/>
            <a:ext cx="14399" cy="8570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2919133" y="2340634"/>
            <a:ext cx="82859" cy="65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endCxn id="37" idx="0"/>
          </p:cNvCxnSpPr>
          <p:nvPr/>
        </p:nvCxnSpPr>
        <p:spPr>
          <a:xfrm>
            <a:off x="4649973" y="1484905"/>
            <a:ext cx="363" cy="4940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22622" y="1979960"/>
            <a:ext cx="79255" cy="207282"/>
          </a:xfrm>
          <a:prstGeom prst="rect">
            <a:avLst/>
          </a:prstGeom>
        </p:spPr>
      </p:pic>
      <p:cxnSp>
        <p:nvCxnSpPr>
          <p:cNvPr id="68" name="Straight Connector 67"/>
          <p:cNvCxnSpPr>
            <a:stCxn id="66" idx="0"/>
          </p:cNvCxnSpPr>
          <p:nvPr/>
        </p:nvCxnSpPr>
        <p:spPr>
          <a:xfrm flipV="1">
            <a:off x="4662250" y="1909313"/>
            <a:ext cx="88029" cy="70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endCxn id="38" idx="0"/>
          </p:cNvCxnSpPr>
          <p:nvPr/>
        </p:nvCxnSpPr>
        <p:spPr>
          <a:xfrm flipH="1">
            <a:off x="6446905" y="1422808"/>
            <a:ext cx="1" cy="9689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4747" y="2400814"/>
            <a:ext cx="79255" cy="207282"/>
          </a:xfrm>
          <a:prstGeom prst="rect">
            <a:avLst/>
          </a:prstGeom>
        </p:spPr>
      </p:pic>
      <p:cxnSp>
        <p:nvCxnSpPr>
          <p:cNvPr id="75" name="Straight Connector 74"/>
          <p:cNvCxnSpPr>
            <a:stCxn id="73" idx="0"/>
          </p:cNvCxnSpPr>
          <p:nvPr/>
        </p:nvCxnSpPr>
        <p:spPr>
          <a:xfrm flipV="1">
            <a:off x="6454375" y="2340634"/>
            <a:ext cx="90199" cy="60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235094" y="1462509"/>
            <a:ext cx="1" cy="7750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Picture 8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11202" y="2237565"/>
            <a:ext cx="79255" cy="207282"/>
          </a:xfrm>
          <a:prstGeom prst="rect">
            <a:avLst/>
          </a:prstGeom>
        </p:spPr>
      </p:pic>
      <p:cxnSp>
        <p:nvCxnSpPr>
          <p:cNvPr id="84" name="Straight Connector 83"/>
          <p:cNvCxnSpPr>
            <a:stCxn id="39" idx="0"/>
          </p:cNvCxnSpPr>
          <p:nvPr/>
        </p:nvCxnSpPr>
        <p:spPr>
          <a:xfrm flipV="1">
            <a:off x="8235095" y="2129470"/>
            <a:ext cx="89636" cy="927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354374" y="2313729"/>
            <a:ext cx="17411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Schistosoma</a:t>
            </a:r>
            <a:br>
              <a:rPr lang="en-US" sz="24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000" b="1" cap="none" spc="0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haematobium</a:t>
            </a:r>
            <a:endParaRPr lang="en-US" sz="28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794384" y="2460503"/>
            <a:ext cx="17411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Schistosoma</a:t>
            </a:r>
            <a:br>
              <a:rPr lang="en-US" sz="24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400" b="1" cap="none" spc="0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japanicum</a:t>
            </a:r>
            <a:endParaRPr lang="en-US" sz="2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5567087" y="2887763"/>
            <a:ext cx="174111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Schistosoma</a:t>
            </a:r>
            <a:br>
              <a:rPr lang="en-US" sz="24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400" b="1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mekongi</a:t>
            </a:r>
            <a:endParaRPr lang="en-US" sz="2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7399228" y="2689544"/>
            <a:ext cx="17411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Schistosoma</a:t>
            </a:r>
            <a:br>
              <a:rPr lang="en-US" sz="24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400" b="1" cap="none" spc="0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guineensis</a:t>
            </a:r>
            <a:endParaRPr lang="en-US" sz="2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9119459" y="4266750"/>
            <a:ext cx="14910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Urogenital</a:t>
            </a:r>
            <a:br>
              <a:rPr lang="en-US" sz="2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disease</a:t>
            </a:r>
            <a:endParaRPr lang="en-US" sz="2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9243989" y="5364726"/>
            <a:ext cx="13435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Intestinal</a:t>
            </a:r>
            <a:b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disease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83065" y="4562700"/>
            <a:ext cx="8928692" cy="9588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21625">
                <a:srgbClr val="2F5D87"/>
              </a:gs>
              <a:gs pos="70000">
                <a:srgbClr val="9DC3E6"/>
              </a:gs>
              <a:gs pos="0">
                <a:srgbClr val="1F4E79"/>
              </a:gs>
              <a:gs pos="33000">
                <a:srgbClr val="9DC3E6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622831" y="4556698"/>
            <a:ext cx="218179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Africa  Middle East</a:t>
            </a:r>
            <a:endParaRPr lang="en-US" sz="2800" b="0" cap="none" spc="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3361337" y="4583820"/>
            <a:ext cx="160332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China</a:t>
            </a:r>
            <a:br>
              <a:rPr lang="en-US" sz="2800" b="0" cap="none" spc="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800" b="0" cap="none" spc="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Indonesia</a:t>
            </a:r>
            <a:endParaRPr lang="en-US" sz="2800" b="0" cap="none" spc="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5341571" y="4772141"/>
            <a:ext cx="16546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Cambodia</a:t>
            </a:r>
            <a:endParaRPr lang="en-US" sz="2800" b="0" cap="none" spc="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361766" y="4563568"/>
            <a:ext cx="123033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Central</a:t>
            </a:r>
            <a:br>
              <a:rPr lang="en-US" sz="28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8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Africa</a:t>
            </a:r>
            <a:endParaRPr lang="en-US" sz="2800" b="0" cap="none" spc="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2042235" y="2343106"/>
            <a:ext cx="1676071" cy="1629116"/>
          </a:xfrm>
          <a:prstGeom prst="ellipse">
            <a:avLst/>
          </a:prstGeom>
          <a:gradFill>
            <a:gsLst>
              <a:gs pos="0">
                <a:srgbClr val="9DC3E6"/>
              </a:gs>
              <a:gs pos="0">
                <a:srgbClr val="1F4E79"/>
              </a:gs>
              <a:gs pos="79000">
                <a:srgbClr val="9DC3E6"/>
              </a:gs>
            </a:gsLst>
            <a:lin ang="0" scaled="1"/>
          </a:gradFill>
          <a:ln>
            <a:solidFill>
              <a:srgbClr val="9DC3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2804629" y="2399883"/>
            <a:ext cx="165838" cy="185935"/>
          </a:xfrm>
          <a:prstGeom prst="ellipse">
            <a:avLst/>
          </a:prstGeom>
          <a:solidFill>
            <a:schemeClr val="bg1"/>
          </a:solidFill>
          <a:ln>
            <a:solidFill>
              <a:srgbClr val="9DC3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" name="Picture 1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7982" y="2341206"/>
            <a:ext cx="78389" cy="205017"/>
          </a:xfrm>
          <a:prstGeom prst="rect">
            <a:avLst/>
          </a:prstGeom>
        </p:spPr>
      </p:pic>
      <p:sp>
        <p:nvSpPr>
          <p:cNvPr id="113" name="Freeform 112"/>
          <p:cNvSpPr/>
          <p:nvPr/>
        </p:nvSpPr>
        <p:spPr>
          <a:xfrm>
            <a:off x="2846717" y="2415396"/>
            <a:ext cx="25879" cy="94891"/>
          </a:xfrm>
          <a:custGeom>
            <a:avLst/>
            <a:gdLst>
              <a:gd name="connsiteX0" fmla="*/ 25879 w 25879"/>
              <a:gd name="connsiteY0" fmla="*/ 94891 h 94891"/>
              <a:gd name="connsiteX1" fmla="*/ 0 w 25879"/>
              <a:gd name="connsiteY1" fmla="*/ 0 h 94891"/>
              <a:gd name="connsiteX2" fmla="*/ 0 w 25879"/>
              <a:gd name="connsiteY2" fmla="*/ 0 h 9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879" h="94891">
                <a:moveTo>
                  <a:pt x="25879" y="9489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Straight Connector 114"/>
          <p:cNvCxnSpPr>
            <a:stCxn id="112" idx="0"/>
          </p:cNvCxnSpPr>
          <p:nvPr/>
        </p:nvCxnSpPr>
        <p:spPr>
          <a:xfrm flipV="1">
            <a:off x="2897177" y="2237565"/>
            <a:ext cx="67706" cy="1036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2016989" y="2734050"/>
            <a:ext cx="17411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Schistosoma</a:t>
            </a:r>
            <a:br>
              <a:rPr lang="en-US" sz="2400" b="0" cap="none" spc="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400" b="1" cap="none" spc="0" dirty="0" err="1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mansoni</a:t>
            </a:r>
            <a:endParaRPr lang="en-US" sz="2400" b="1" cap="none" spc="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9" name="Picture 1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-8388"/>
            <a:ext cx="12192000" cy="32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45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رابط مستقيم 2"/>
          <p:cNvCxnSpPr/>
          <p:nvPr/>
        </p:nvCxnSpPr>
        <p:spPr>
          <a:xfrm>
            <a:off x="0" y="4123630"/>
            <a:ext cx="12192000" cy="2637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flipH="1">
            <a:off x="6332355" y="3919090"/>
            <a:ext cx="7663" cy="2309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شكل بيضاوي 10"/>
          <p:cNvSpPr/>
          <p:nvPr/>
        </p:nvSpPr>
        <p:spPr>
          <a:xfrm>
            <a:off x="22821" y="2105370"/>
            <a:ext cx="1848817" cy="18010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65" y="2286947"/>
            <a:ext cx="1090128" cy="1437866"/>
          </a:xfrm>
          <a:prstGeom prst="rect">
            <a:avLst/>
          </a:prstGeom>
        </p:spPr>
      </p:pic>
      <p:sp>
        <p:nvSpPr>
          <p:cNvPr id="19" name="شكل بيضاوي 18"/>
          <p:cNvSpPr/>
          <p:nvPr/>
        </p:nvSpPr>
        <p:spPr>
          <a:xfrm rot="20774559">
            <a:off x="5394153" y="2071021"/>
            <a:ext cx="1871250" cy="184391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1" name="رابط مستقيم 20"/>
          <p:cNvCxnSpPr/>
          <p:nvPr/>
        </p:nvCxnSpPr>
        <p:spPr>
          <a:xfrm>
            <a:off x="953737" y="3910866"/>
            <a:ext cx="2" cy="2198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صورة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11" y="2488764"/>
            <a:ext cx="1346106" cy="1026899"/>
          </a:xfrm>
          <a:prstGeom prst="rect">
            <a:avLst/>
          </a:prstGeom>
        </p:spPr>
      </p:pic>
      <p:sp>
        <p:nvSpPr>
          <p:cNvPr id="26" name="شكل بيضاوي 25"/>
          <p:cNvSpPr/>
          <p:nvPr/>
        </p:nvSpPr>
        <p:spPr>
          <a:xfrm>
            <a:off x="9980762" y="2090843"/>
            <a:ext cx="2005185" cy="18437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8" name="رابط مستقيم 27"/>
          <p:cNvCxnSpPr/>
          <p:nvPr/>
        </p:nvCxnSpPr>
        <p:spPr>
          <a:xfrm>
            <a:off x="11118903" y="3934594"/>
            <a:ext cx="0" cy="1890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صورة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39" y="1381008"/>
            <a:ext cx="678580" cy="678580"/>
          </a:xfrm>
          <a:prstGeom prst="rect">
            <a:avLst/>
          </a:prstGeom>
        </p:spPr>
      </p:pic>
      <p:pic>
        <p:nvPicPr>
          <p:cNvPr id="40" name="صورة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8701" y="1349949"/>
            <a:ext cx="655200" cy="658715"/>
          </a:xfrm>
          <a:prstGeom prst="rect">
            <a:avLst/>
          </a:prstGeom>
        </p:spPr>
      </p:pic>
      <p:pic>
        <p:nvPicPr>
          <p:cNvPr id="41" name="صورة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0883" y="1416679"/>
            <a:ext cx="655200" cy="640437"/>
          </a:xfrm>
          <a:prstGeom prst="rect">
            <a:avLst/>
          </a:prstGeom>
        </p:spPr>
      </p:pic>
      <p:sp>
        <p:nvSpPr>
          <p:cNvPr id="42" name="مستطيل 41"/>
          <p:cNvSpPr/>
          <p:nvPr/>
        </p:nvSpPr>
        <p:spPr>
          <a:xfrm>
            <a:off x="2230929" y="436045"/>
            <a:ext cx="78550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PREVENTION AND CONTROL</a:t>
            </a:r>
            <a:endParaRPr lang="ar-SA" sz="48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22" name="عنصر نائب للتاريخ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AD35-DEF5-4855-B886-A669B95038AE}" type="datetime1">
              <a:rPr lang="en-US" smtClean="0"/>
              <a:t>5/27/2022</a:t>
            </a:fld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7</a:t>
            </a:fld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346" y="-4035"/>
            <a:ext cx="12211346" cy="32921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l="4784" r="5074" b="7197"/>
          <a:stretch/>
        </p:blipFill>
        <p:spPr>
          <a:xfrm>
            <a:off x="5571382" y="2517673"/>
            <a:ext cx="1529608" cy="96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87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60702" y="242262"/>
            <a:ext cx="823975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PREVENTION AND CONOTROL</a:t>
            </a:r>
            <a:endParaRPr lang="ar-SA" sz="48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1050" y="1238794"/>
            <a:ext cx="653666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1-Preventive chemotherapy</a:t>
            </a:r>
            <a:endParaRPr lang="ar-SA" sz="44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08453" y="3458363"/>
            <a:ext cx="489035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600" dirty="0" smtClean="0"/>
              <a:t>-School-aged children</a:t>
            </a:r>
            <a:endParaRPr lang="ar-SA" sz="36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3636" y="4289704"/>
            <a:ext cx="2019739" cy="201973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3"/>
          <a:srcRect l="-1315" t="-5057" r="1315" b="6639"/>
          <a:stretch/>
        </p:blipFill>
        <p:spPr>
          <a:xfrm>
            <a:off x="9135611" y="744908"/>
            <a:ext cx="2929518" cy="4363988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42607" y="2598148"/>
            <a:ext cx="49254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-Preschool-aged children</a:t>
            </a:r>
            <a:endParaRPr lang="ar-SA" sz="36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21282" y="4363326"/>
            <a:ext cx="36388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-Pregnant women 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08453" y="5223541"/>
            <a:ext cx="35351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-Lactating women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عنصر نائب للتاريخ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0B70-4503-4CA3-883F-EDFDDE0D807E}" type="datetime1">
              <a:rPr lang="en-US" smtClean="0"/>
              <a:t>5/27/2022</a:t>
            </a:fld>
            <a:endParaRPr lang="ar-SA"/>
          </a:p>
        </p:txBody>
      </p:sp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8</a:t>
            </a:fld>
            <a:endParaRPr lang="ar-S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716"/>
            <a:ext cx="12211346" cy="3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0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63465" y="230836"/>
            <a:ext cx="78438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2-Reduce contamination of water</a:t>
            </a:r>
            <a:endParaRPr lang="ar-SA" sz="44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/>
          <a:srcRect l="527" t="-489" r="-527" b="6671"/>
          <a:stretch/>
        </p:blipFill>
        <p:spPr>
          <a:xfrm>
            <a:off x="5998128" y="1975950"/>
            <a:ext cx="4239877" cy="4283732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116970" y="1066196"/>
            <a:ext cx="74829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-Educating people on proper sanitation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16970" y="1684257"/>
            <a:ext cx="43470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-Building public toilets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-63465" y="2651518"/>
            <a:ext cx="523047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3-Elimination of snails</a:t>
            </a:r>
            <a:endParaRPr lang="ar-SA" sz="44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116970" y="3420959"/>
            <a:ext cx="20925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By either: 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16970" y="4168163"/>
            <a:ext cx="32413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-Physical control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16970" y="4814494"/>
            <a:ext cx="35523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-Biological control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16970" y="5395600"/>
            <a:ext cx="34706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-Chemical control</a:t>
            </a:r>
            <a:endParaRPr lang="ar-SA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AB98-BF10-4F91-98E5-441AA311C186}" type="datetime1">
              <a:rPr lang="en-US" smtClean="0"/>
              <a:t>5/27/2022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76F8-B48B-443A-AA33-5C0561A65A88}" type="slidenum">
              <a:rPr lang="ar-SA" smtClean="0"/>
              <a:t>9</a:t>
            </a:fld>
            <a:endParaRPr lang="ar-SA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345"/>
            <a:ext cx="12192000" cy="3109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3915" y="317030"/>
            <a:ext cx="1329043" cy="121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91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ثر رجعي">
  <a:themeElements>
    <a:clrScheme name="أثر رجعي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أثر رجعي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ثر رجعي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left" visibility="0" width="437" row="6">
    <wetp:webextensionref xmlns:r="http://schemas.openxmlformats.org/officeDocument/2006/relationships" r:id="rId1"/>
  </wetp:taskpane>
  <wetp:taskpane dockstate="left" visibility="0" width="437" row="7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C865196E-FE18-43C7-A874-F802A28E8B16}">
  <we:reference id="wa104380121" version="2.0.0.0" store="ar-SA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9FCD8903-67D9-4C38-A749-6D568732AA45}">
  <we:reference id="wa104380907" version="3.0.0.1" store="ar-SA" storeType="OMEX"/>
  <we:alternateReferences>
    <we:reference id="WA104380907" version="3.0.0.1" store="WA10438090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4567</TotalTime>
  <Words>312</Words>
  <Application>Microsoft Office PowerPoint</Application>
  <PresentationFormat>Widescreen</PresentationFormat>
  <Paragraphs>90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Algerian</vt:lpstr>
      <vt:lpstr>Andalus</vt:lpstr>
      <vt:lpstr>Arabic Typesetting</vt:lpstr>
      <vt:lpstr>Arial</vt:lpstr>
      <vt:lpstr>Arial Black</vt:lpstr>
      <vt:lpstr>Calibri</vt:lpstr>
      <vt:lpstr>Calibri Light</vt:lpstr>
      <vt:lpstr>Times New Roman</vt:lpstr>
      <vt:lpstr>أثر رجعي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probook</dc:creator>
  <cp:lastModifiedBy>probook</cp:lastModifiedBy>
  <cp:revision>165</cp:revision>
  <dcterms:created xsi:type="dcterms:W3CDTF">2022-01-14T18:21:55Z</dcterms:created>
  <dcterms:modified xsi:type="dcterms:W3CDTF">2022-05-27T21:36:32Z</dcterms:modified>
</cp:coreProperties>
</file>