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5" r:id="rId1"/>
  </p:sldMasterIdLst>
  <p:notesMasterIdLst>
    <p:notesMasterId r:id="rId34"/>
  </p:notesMasterIdLst>
  <p:sldIdLst>
    <p:sldId id="256" r:id="rId2"/>
    <p:sldId id="257" r:id="rId3"/>
    <p:sldId id="258" r:id="rId4"/>
    <p:sldId id="259" r:id="rId5"/>
    <p:sldId id="260" r:id="rId6"/>
    <p:sldId id="261" r:id="rId7"/>
    <p:sldId id="262" r:id="rId8"/>
    <p:sldId id="284" r:id="rId9"/>
    <p:sldId id="282" r:id="rId10"/>
    <p:sldId id="263" r:id="rId11"/>
    <p:sldId id="265" r:id="rId12"/>
    <p:sldId id="286" r:id="rId13"/>
    <p:sldId id="266" r:id="rId14"/>
    <p:sldId id="267" r:id="rId15"/>
    <p:sldId id="268" r:id="rId16"/>
    <p:sldId id="269" r:id="rId17"/>
    <p:sldId id="287" r:id="rId18"/>
    <p:sldId id="270" r:id="rId19"/>
    <p:sldId id="271" r:id="rId20"/>
    <p:sldId id="288" r:id="rId21"/>
    <p:sldId id="272" r:id="rId22"/>
    <p:sldId id="273" r:id="rId23"/>
    <p:sldId id="275" r:id="rId24"/>
    <p:sldId id="276" r:id="rId25"/>
    <p:sldId id="277" r:id="rId26"/>
    <p:sldId id="278" r:id="rId27"/>
    <p:sldId id="279" r:id="rId28"/>
    <p:sldId id="280" r:id="rId29"/>
    <p:sldId id="281" r:id="rId30"/>
    <p:sldId id="274" r:id="rId31"/>
    <p:sldId id="264" r:id="rId32"/>
    <p:sldId id="283" r:id="rId33"/>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75224" autoAdjust="0"/>
  </p:normalViewPr>
  <p:slideViewPr>
    <p:cSldViewPr snapToGrid="0">
      <p:cViewPr varScale="1">
        <p:scale>
          <a:sx n="65" d="100"/>
          <a:sy n="65" d="100"/>
        </p:scale>
        <p:origin x="1020"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C758409E-B600-4E89-91D5-2295FF3554F3}" type="datetimeFigureOut">
              <a:rPr lang="ar-SA" smtClean="0"/>
              <a:t>29/10/1441</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9B776EBA-F30E-4B55-89FC-00B6C73787BD}" type="slidenum">
              <a:rPr lang="ar-SA" smtClean="0"/>
              <a:t>‹#›</a:t>
            </a:fld>
            <a:endParaRPr lang="ar-SA"/>
          </a:p>
        </p:txBody>
      </p:sp>
    </p:spTree>
    <p:extLst>
      <p:ext uri="{BB962C8B-B14F-4D97-AF65-F5344CB8AC3E}">
        <p14:creationId xmlns:p14="http://schemas.microsoft.com/office/powerpoint/2010/main" val="57811149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9B776EBA-F30E-4B55-89FC-00B6C73787BD}" type="slidenum">
              <a:rPr lang="ar-SA" smtClean="0"/>
              <a:t>1</a:t>
            </a:fld>
            <a:endParaRPr lang="ar-SA"/>
          </a:p>
        </p:txBody>
      </p:sp>
    </p:spTree>
    <p:extLst>
      <p:ext uri="{BB962C8B-B14F-4D97-AF65-F5344CB8AC3E}">
        <p14:creationId xmlns:p14="http://schemas.microsoft.com/office/powerpoint/2010/main" val="3136506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outerShdw blurRad="38100" dist="38100" dir="2700000" algn="tl">
                    <a:srgbClr val="000000">
                      <a:alpha val="43137"/>
                    </a:srgbClr>
                  </a:outerShdw>
                </a:effectLst>
                <a:latin typeface="+mn-lt"/>
                <a:ea typeface="+mn-ea"/>
                <a:cs typeface="+mn-cs"/>
              </a:rPr>
              <a:t>Successful mesenteric angiography </a:t>
            </a:r>
            <a:r>
              <a:rPr lang="en-US" sz="1200" kern="1200" dirty="0" smtClean="0">
                <a:solidFill>
                  <a:schemeClr val="tx1"/>
                </a:solidFill>
                <a:effectLst>
                  <a:outerShdw blurRad="38100" dist="38100" dir="2700000" algn="tl">
                    <a:srgbClr val="000000">
                      <a:alpha val="43137"/>
                    </a:srgbClr>
                  </a:outerShdw>
                </a:effectLst>
                <a:latin typeface="+mn-lt"/>
                <a:ea typeface="+mn-ea"/>
                <a:cs typeface="+mn-cs"/>
              </a:rPr>
              <a:t>depends on a bleeding rate of at least 1 ml/ minute so is more likely to be positive in patients with greater instability or higher transfusion requirements .</a:t>
            </a:r>
          </a:p>
          <a:p>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20</a:t>
            </a:fld>
            <a:endParaRPr lang="ar-SA"/>
          </a:p>
        </p:txBody>
      </p:sp>
    </p:spTree>
    <p:extLst>
      <p:ext uri="{BB962C8B-B14F-4D97-AF65-F5344CB8AC3E}">
        <p14:creationId xmlns:p14="http://schemas.microsoft.com/office/powerpoint/2010/main" val="41895660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i="0" u="none" strike="noStrike" kern="1200" baseline="0" dirty="0" smtClean="0">
                <a:solidFill>
                  <a:schemeClr val="tx1"/>
                </a:solidFill>
                <a:latin typeface="+mn-lt"/>
                <a:ea typeface="+mn-ea"/>
                <a:cs typeface="+mn-cs"/>
              </a:rPr>
              <a:t>Small bowel enteroscopy </a:t>
            </a:r>
            <a:r>
              <a:rPr lang="en-US" sz="1200" b="0" i="0" u="none" strike="noStrike" kern="1200" baseline="0" dirty="0" smtClean="0">
                <a:solidFill>
                  <a:schemeClr val="tx1"/>
                </a:solidFill>
                <a:latin typeface="+mn-lt"/>
                <a:ea typeface="+mn-ea"/>
                <a:cs typeface="+mn-cs"/>
              </a:rPr>
              <a:t>and </a:t>
            </a:r>
            <a:r>
              <a:rPr lang="en-US" sz="1200" b="1" i="0" u="none" strike="noStrike" kern="1200" baseline="0" dirty="0" smtClean="0">
                <a:solidFill>
                  <a:schemeClr val="tx1"/>
                </a:solidFill>
                <a:latin typeface="+mn-lt"/>
                <a:ea typeface="+mn-ea"/>
                <a:cs typeface="+mn-cs"/>
              </a:rPr>
              <a:t>video-capsule endoscopy </a:t>
            </a:r>
            <a:r>
              <a:rPr lang="en-US" sz="1200" b="0" i="0" u="none" strike="noStrike" kern="1200" baseline="0" dirty="0" smtClean="0">
                <a:solidFill>
                  <a:schemeClr val="tx1"/>
                </a:solidFill>
                <a:latin typeface="+mn-lt"/>
                <a:ea typeface="+mn-ea"/>
                <a:cs typeface="+mn-cs"/>
              </a:rPr>
              <a:t>have a limited role in acute LGI haemorrhage.</a:t>
            </a:r>
          </a:p>
          <a:p>
            <a:pPr algn="l" rtl="0"/>
            <a:r>
              <a:rPr lang="en-US" sz="1200" b="0" i="0" u="none" strike="noStrike" kern="1200" baseline="0" dirty="0" smtClean="0">
                <a:solidFill>
                  <a:schemeClr val="tx1"/>
                </a:solidFill>
                <a:latin typeface="+mn-lt"/>
                <a:ea typeface="+mn-ea"/>
                <a:cs typeface="+mn-cs"/>
              </a:rPr>
              <a:t>If bleeding is thought to arise from a source between the duodenum and terminal ileum, the British Society of Gastroenterology </a:t>
            </a:r>
            <a:r>
              <a:rPr lang="en-US" sz="1200" b="1" i="0" u="none" strike="noStrike" kern="1200" baseline="0" dirty="0" smtClean="0">
                <a:solidFill>
                  <a:schemeClr val="tx1"/>
                </a:solidFill>
                <a:latin typeface="+mn-lt"/>
                <a:ea typeface="+mn-ea"/>
                <a:cs typeface="+mn-cs"/>
              </a:rPr>
              <a:t>recommends early capsule endoscopy </a:t>
            </a:r>
            <a:r>
              <a:rPr lang="en-US" sz="1200" b="0" i="0" u="none" strike="noStrike" kern="1200" baseline="0" dirty="0" smtClean="0">
                <a:solidFill>
                  <a:schemeClr val="tx1"/>
                </a:solidFill>
                <a:latin typeface="+mn-lt"/>
                <a:ea typeface="+mn-ea"/>
                <a:cs typeface="+mn-cs"/>
              </a:rPr>
              <a:t>to increase the diagnostic yield.</a:t>
            </a:r>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22</a:t>
            </a:fld>
            <a:endParaRPr lang="ar-SA"/>
          </a:p>
        </p:txBody>
      </p:sp>
    </p:spTree>
    <p:extLst>
      <p:ext uri="{BB962C8B-B14F-4D97-AF65-F5344CB8AC3E}">
        <p14:creationId xmlns:p14="http://schemas.microsoft.com/office/powerpoint/2010/main" val="32590472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kern="1200" dirty="0" smtClean="0">
                <a:solidFill>
                  <a:schemeClr val="tx1"/>
                </a:solidFill>
                <a:effectLst>
                  <a:outerShdw blurRad="38100" dist="38100" dir="2700000" algn="tl">
                    <a:srgbClr val="000000">
                      <a:alpha val="43137"/>
                    </a:srgbClr>
                  </a:outerShdw>
                </a:effectLst>
                <a:latin typeface="+mn-lt"/>
                <a:ea typeface="+mn-ea"/>
                <a:cs typeface="+mn-cs"/>
              </a:rPr>
              <a:t>Another strategy is to clamp segments of the bowel with soft clamps to identify the segment that fills with blood. </a:t>
            </a:r>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27</a:t>
            </a:fld>
            <a:endParaRPr lang="ar-SA"/>
          </a:p>
        </p:txBody>
      </p:sp>
    </p:spTree>
    <p:extLst>
      <p:ext uri="{BB962C8B-B14F-4D97-AF65-F5344CB8AC3E}">
        <p14:creationId xmlns:p14="http://schemas.microsoft.com/office/powerpoint/2010/main" val="7008938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defRPr/>
            </a:pPr>
            <a:r>
              <a:rPr lang="en-US" b="1" dirty="0" smtClean="0"/>
              <a:t>Colonoscopy</a:t>
            </a:r>
            <a:r>
              <a:rPr lang="en-US" dirty="0" smtClean="0"/>
              <a:t> is the mainstay of the patient’s evaluation. Urgent colonoscopy is done to localise the bleeding source, to identify patients at risk of ongoing or recurrent bleeding, and to perform haemostatic intervention.</a:t>
            </a:r>
            <a:r>
              <a:rPr lang="en-US" baseline="0" dirty="0" smtClean="0"/>
              <a:t> </a:t>
            </a:r>
            <a:r>
              <a:rPr lang="en-US" dirty="0" smtClean="0"/>
              <a:t>The timing of endoscopy is still a matter for debate in haemodynamically stable patients, as is need for bowel cleansing before urgent colonoscopy.</a:t>
            </a:r>
          </a:p>
          <a:p>
            <a:pPr algn="l" rtl="0" eaLnBrk="1" hangingPunct="1">
              <a:defRPr/>
            </a:pPr>
            <a:r>
              <a:rPr lang="en-US" b="1" dirty="0" smtClean="0"/>
              <a:t>Visceral angiography and nuclear imaging </a:t>
            </a:r>
            <a:r>
              <a:rPr lang="en-US" dirty="0" smtClean="0"/>
              <a:t>are done only in patients in whom colonoscopy is not feasible or has repeatedly failed to localise the bleeding source.</a:t>
            </a:r>
          </a:p>
          <a:p>
            <a:pPr algn="l" rtl="0" eaLnBrk="1" hangingPunct="1">
              <a:defRPr/>
            </a:pPr>
            <a:r>
              <a:rPr lang="en-US" b="1" dirty="0" smtClean="0"/>
              <a:t>Multi-detector computed tomography </a:t>
            </a:r>
            <a:r>
              <a:rPr lang="en-US" dirty="0" smtClean="0"/>
              <a:t>seems to be equal to visceral angiography in diagnosing colonic bleeding.</a:t>
            </a:r>
          </a:p>
          <a:p>
            <a:pPr algn="l" rtl="0" eaLnBrk="1" hangingPunct="1">
              <a:defRPr/>
            </a:pPr>
            <a:r>
              <a:rPr lang="en-US" b="1" dirty="0" smtClean="0"/>
              <a:t>Endoscopic haemostasis techniques </a:t>
            </a:r>
            <a:r>
              <a:rPr lang="en-US" dirty="0" smtClean="0"/>
              <a:t>include thermocoagulation, injection therapy, and mechanical devices.</a:t>
            </a:r>
            <a:endParaRPr lang="ar-SA" dirty="0" smtClean="0"/>
          </a:p>
          <a:p>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30</a:t>
            </a:fld>
            <a:endParaRPr lang="ar-SA"/>
          </a:p>
        </p:txBody>
      </p:sp>
    </p:spTree>
    <p:extLst>
      <p:ext uri="{BB962C8B-B14F-4D97-AF65-F5344CB8AC3E}">
        <p14:creationId xmlns:p14="http://schemas.microsoft.com/office/powerpoint/2010/main" val="2874832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defRPr/>
            </a:pPr>
            <a:r>
              <a:rPr lang="en-US" sz="1400" b="1" dirty="0" smtClean="0">
                <a:solidFill>
                  <a:srgbClr val="002060"/>
                </a:solidFill>
              </a:rPr>
              <a:t>Practice points</a:t>
            </a:r>
          </a:p>
          <a:p>
            <a:pPr algn="l" rtl="0" eaLnBrk="1" hangingPunct="1">
              <a:defRPr/>
            </a:pPr>
            <a:endParaRPr lang="en-US" dirty="0" smtClean="0"/>
          </a:p>
          <a:p>
            <a:pPr algn="l" rtl="0" eaLnBrk="1" hangingPunct="1">
              <a:buFont typeface="Arial" pitchFamily="34" charset="0"/>
              <a:buChar char="•"/>
              <a:defRPr/>
            </a:pPr>
            <a:r>
              <a:rPr lang="en-US" dirty="0" smtClean="0"/>
              <a:t> Lower-gastrointestinal-tract bleeding is less frequent and has a less dramatic presentation than upper-gastrointestinal-tract haemorrhage.</a:t>
            </a:r>
          </a:p>
          <a:p>
            <a:pPr algn="l" rtl="0" eaLnBrk="1" hangingPunct="1">
              <a:buFont typeface="Arial" pitchFamily="34" charset="0"/>
              <a:buChar char="•"/>
              <a:defRPr/>
            </a:pPr>
            <a:r>
              <a:rPr lang="en-US" dirty="0" smtClean="0"/>
              <a:t> In most cases bleeding will stop spontaneously.</a:t>
            </a:r>
          </a:p>
          <a:p>
            <a:pPr algn="l" rtl="0" eaLnBrk="1" hangingPunct="1">
              <a:buFont typeface="Arial" pitchFamily="34" charset="0"/>
              <a:buChar char="•"/>
              <a:defRPr/>
            </a:pPr>
            <a:r>
              <a:rPr lang="en-US" dirty="0" smtClean="0"/>
              <a:t> Haemodynamically unstable patients and those with ongoing bleeding must be resuscitated first.</a:t>
            </a:r>
          </a:p>
          <a:p>
            <a:pPr algn="l" rtl="0" eaLnBrk="1" hangingPunct="1">
              <a:buFont typeface="Arial" pitchFamily="34" charset="0"/>
              <a:buChar char="•"/>
              <a:defRPr/>
            </a:pPr>
            <a:r>
              <a:rPr lang="en-US" dirty="0" smtClean="0"/>
              <a:t> Only high-risk patients need be monitored in an intensive care unit.</a:t>
            </a:r>
          </a:p>
          <a:p>
            <a:pPr algn="l" rtl="0" eaLnBrk="1" hangingPunct="1">
              <a:buFont typeface="Arial" pitchFamily="34" charset="0"/>
              <a:buChar char="•"/>
              <a:defRPr/>
            </a:pPr>
            <a:r>
              <a:rPr lang="en-US" dirty="0" smtClean="0"/>
              <a:t> Colonoscopy is the mainstay of the diagnostic evaluation. Angiography and nuclear imaging are required only in those patients in whom colonoscopy has failed to identify the bleeding source.</a:t>
            </a:r>
          </a:p>
          <a:p>
            <a:pPr algn="l" rtl="0" eaLnBrk="1" hangingPunct="1">
              <a:buFont typeface="Arial" pitchFamily="34" charset="0"/>
              <a:buChar char="•"/>
              <a:defRPr/>
            </a:pPr>
            <a:r>
              <a:rPr lang="en-US" dirty="0" smtClean="0"/>
              <a:t> Endoscopic haemostasis is successful in most cases; thermocoagulation, injection therapy, and mechanical devices are used in clinical practice.</a:t>
            </a:r>
            <a:endParaRPr lang="ar-SA" dirty="0" smtClean="0"/>
          </a:p>
          <a:p>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31</a:t>
            </a:fld>
            <a:endParaRPr lang="ar-SA"/>
          </a:p>
        </p:txBody>
      </p:sp>
    </p:spTree>
    <p:extLst>
      <p:ext uri="{BB962C8B-B14F-4D97-AF65-F5344CB8AC3E}">
        <p14:creationId xmlns:p14="http://schemas.microsoft.com/office/powerpoint/2010/main" val="33682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9B776EBA-F30E-4B55-89FC-00B6C73787BD}" type="slidenum">
              <a:rPr lang="ar-SA" smtClean="0"/>
              <a:t>3</a:t>
            </a:fld>
            <a:endParaRPr lang="ar-SA"/>
          </a:p>
        </p:txBody>
      </p:sp>
    </p:spTree>
    <p:extLst>
      <p:ext uri="{BB962C8B-B14F-4D97-AF65-F5344CB8AC3E}">
        <p14:creationId xmlns:p14="http://schemas.microsoft.com/office/powerpoint/2010/main" val="1231075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defRPr/>
            </a:pPr>
            <a:r>
              <a:rPr lang="en-US" dirty="0" smtClean="0"/>
              <a:t>Anatomically speaking, lower gastrointestinal bleeding is defined as acute or chronic blood loss from a gastrointestinal source distal to the ligament of Treitz.</a:t>
            </a:r>
          </a:p>
          <a:p>
            <a:pPr algn="l" rtl="0" eaLnBrk="1" hangingPunct="1">
              <a:defRPr/>
            </a:pPr>
            <a:r>
              <a:rPr lang="en-US" dirty="0" smtClean="0"/>
              <a:t>Acute lower gastrointestinal bleeding is rather arbitrarily defined as a bleeding situation in which blood loss has been occurring </a:t>
            </a:r>
            <a:r>
              <a:rPr lang="en-US" u="sng" dirty="0" smtClean="0"/>
              <a:t>for less than three days </a:t>
            </a:r>
            <a:r>
              <a:rPr lang="en-US" dirty="0" smtClean="0"/>
              <a:t>and is causing </a:t>
            </a:r>
            <a:r>
              <a:rPr lang="en-US" u="sng" dirty="0" smtClean="0"/>
              <a:t>haemodynamic instability, anaemia, or the need for a blood transfusion</a:t>
            </a:r>
            <a:r>
              <a:rPr lang="en-US" dirty="0" smtClean="0"/>
              <a:t>. Some 10–20% of all gastrointestinal bleedings occur from colonic and rectal sources.</a:t>
            </a:r>
          </a:p>
          <a:p>
            <a:pPr algn="l" rtl="0" eaLnBrk="1" hangingPunct="1">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From a clinical perspective, lower GI bleeding could refer to </a:t>
            </a:r>
            <a:r>
              <a:rPr lang="en-US" u="sng" dirty="0" smtClean="0"/>
              <a:t>life-threatening haemotochezia </a:t>
            </a:r>
            <a:r>
              <a:rPr lang="en-US" dirty="0" smtClean="0"/>
              <a:t>or </a:t>
            </a:r>
            <a:r>
              <a:rPr lang="en-US" u="sng" dirty="0" smtClean="0"/>
              <a:t>anal outlet bleeding from haemorrhoids or an anal fissure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Additionally, if one focuses on symptoms and physical signs, the source of bleeding is not always clear; for example, a patient with haemotochezia and haemodynamic instability could at first glance be bleeding from a source proximal to or distal to the ligament of Treitz.</a:t>
            </a:r>
            <a:endParaRPr lang="ar-SA" dirty="0" smtClean="0"/>
          </a:p>
          <a:p>
            <a:pPr algn="l" rtl="0" eaLnBrk="1" hangingPunct="1">
              <a:defRPr/>
            </a:pPr>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4</a:t>
            </a:fld>
            <a:endParaRPr lang="ar-SA"/>
          </a:p>
        </p:txBody>
      </p:sp>
    </p:spTree>
    <p:extLst>
      <p:ext uri="{BB962C8B-B14F-4D97-AF65-F5344CB8AC3E}">
        <p14:creationId xmlns:p14="http://schemas.microsoft.com/office/powerpoint/2010/main" val="4183606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defRPr/>
            </a:pPr>
            <a:r>
              <a:rPr lang="en-US" dirty="0" smtClean="0"/>
              <a:t>A recent study on 252 patients with acute lower gastrointestinal bleeding found </a:t>
            </a:r>
            <a:r>
              <a:rPr lang="en-US" u="sng" dirty="0" smtClean="0"/>
              <a:t>predictive factors which increase the likelihood of a severe course or recurrence of bleeding </a:t>
            </a:r>
            <a:r>
              <a:rPr lang="en-US" dirty="0" smtClean="0"/>
              <a:t>at time of presentation:</a:t>
            </a:r>
          </a:p>
          <a:p>
            <a:pPr algn="l" rtl="0" eaLnBrk="1" hangingPunct="1">
              <a:defRPr/>
            </a:pPr>
            <a:endParaRPr lang="en-US" dirty="0" smtClean="0"/>
          </a:p>
          <a:p>
            <a:pPr algn="l" rtl="0" eaLnBrk="1" hangingPunct="1">
              <a:defRPr/>
            </a:pPr>
            <a:endParaRPr lang="en-US" dirty="0" smtClean="0"/>
          </a:p>
          <a:p>
            <a:pPr algn="l" rtl="0" eaLnBrk="1" hangingPunct="1">
              <a:buFont typeface="Wingdings" pitchFamily="2" charset="2"/>
              <a:buChar char="Ø"/>
              <a:defRPr/>
            </a:pPr>
            <a:r>
              <a:rPr lang="en-US" dirty="0" smtClean="0"/>
              <a:t> heart rate more than 100/min;</a:t>
            </a:r>
          </a:p>
          <a:p>
            <a:pPr algn="l" rtl="0" eaLnBrk="1" hangingPunct="1">
              <a:buFont typeface="Wingdings" pitchFamily="2" charset="2"/>
              <a:buChar char="Ø"/>
              <a:defRPr/>
            </a:pPr>
            <a:r>
              <a:rPr lang="en-US" dirty="0" smtClean="0"/>
              <a:t> systolic blood pressure less than 115 mmHg;</a:t>
            </a:r>
          </a:p>
          <a:p>
            <a:pPr algn="l" rtl="0" eaLnBrk="1" hangingPunct="1">
              <a:buFont typeface="Wingdings" pitchFamily="2" charset="2"/>
              <a:buChar char="Ø"/>
              <a:defRPr/>
            </a:pPr>
            <a:r>
              <a:rPr lang="en-US" dirty="0" smtClean="0"/>
              <a:t> syncope;</a:t>
            </a:r>
          </a:p>
          <a:p>
            <a:pPr algn="l" rtl="0" eaLnBrk="1" hangingPunct="1">
              <a:buFont typeface="Wingdings" pitchFamily="2" charset="2"/>
              <a:buChar char="Ø"/>
              <a:defRPr/>
            </a:pPr>
            <a:r>
              <a:rPr lang="en-US" dirty="0" smtClean="0"/>
              <a:t> non-tender abdominal examination;</a:t>
            </a:r>
          </a:p>
          <a:p>
            <a:pPr algn="l" rtl="0" eaLnBrk="1" hangingPunct="1">
              <a:buFont typeface="Wingdings" pitchFamily="2" charset="2"/>
              <a:buChar char="Ø"/>
              <a:defRPr/>
            </a:pPr>
            <a:r>
              <a:rPr lang="en-US" dirty="0" smtClean="0"/>
              <a:t> bleeding per rectum during the first 4 h of evaluation;</a:t>
            </a:r>
          </a:p>
          <a:p>
            <a:pPr algn="l" rtl="0" eaLnBrk="1" hangingPunct="1">
              <a:buFont typeface="Wingdings" pitchFamily="2" charset="2"/>
              <a:buChar char="Ø"/>
              <a:defRPr/>
            </a:pPr>
            <a:r>
              <a:rPr lang="en-US" dirty="0" smtClean="0"/>
              <a:t> history of acetylsalicylic acid use;</a:t>
            </a:r>
          </a:p>
          <a:p>
            <a:pPr algn="l" rtl="0" eaLnBrk="1" hangingPunct="1">
              <a:buFont typeface="Wingdings" pitchFamily="2" charset="2"/>
              <a:buChar char="Ø"/>
              <a:defRPr/>
            </a:pPr>
            <a:r>
              <a:rPr lang="en-US" dirty="0" smtClean="0"/>
              <a:t> more than two active co-morbid conditions.</a:t>
            </a:r>
            <a:endParaRPr lang="ar-SA" dirty="0" smtClean="0"/>
          </a:p>
          <a:p>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6</a:t>
            </a:fld>
            <a:endParaRPr lang="ar-SA"/>
          </a:p>
        </p:txBody>
      </p:sp>
    </p:spTree>
    <p:extLst>
      <p:ext uri="{BB962C8B-B14F-4D97-AF65-F5344CB8AC3E}">
        <p14:creationId xmlns:p14="http://schemas.microsoft.com/office/powerpoint/2010/main" val="553669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defRPr/>
            </a:pPr>
            <a:r>
              <a:rPr lang="en-US" sz="1400" b="1" dirty="0" smtClean="0"/>
              <a:t>History</a:t>
            </a:r>
          </a:p>
          <a:p>
            <a:pPr algn="l" rtl="0" eaLnBrk="1" hangingPunct="1">
              <a:defRPr/>
            </a:pPr>
            <a:endParaRPr lang="en-US" dirty="0" smtClean="0"/>
          </a:p>
          <a:p>
            <a:pPr algn="l" rtl="0" eaLnBrk="1" hangingPunct="1">
              <a:defRPr/>
            </a:pPr>
            <a:r>
              <a:rPr lang="en-US" dirty="0" smtClean="0"/>
              <a:t>The exploration of the patient and the direct observation of the bloody stool is the standard initial approach. Lower gastrointestinal bleeding is usually suspected when haematochezia is present. That means the passage of maroon or bright red blood or blood clots per rectum. This is different from upper gastrointestinal bleeding, which often includes haematemesis and melaena.</a:t>
            </a:r>
          </a:p>
          <a:p>
            <a:pPr algn="l" rtl="0" eaLnBrk="1" hangingPunct="1">
              <a:defRPr/>
            </a:pPr>
            <a:r>
              <a:rPr lang="en-US" dirty="0" smtClean="0"/>
              <a:t>However, massive upper gastrointestinal bleeding can also appear bright red; up to 11% of cases of haematochezia may have upper gastrointestinal bleeding. As a rule though, passage of bright red blood per rectum resulting from upper gastrointestinal bleeding is associated with haemodynamic instability (shock or orthostatic hypotension). On the other hand melaena suggests upper gastrointestinal bleeding, although bleeding from the caecum may present in this manner.</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is also a strong association between intake of acetylsalicylic acid/non steroidal anti-inflammatory drugs (NSAIDs) and lower gastrointestinal bleeding, particularly diverticular bleeding. A history of a preceding episode of hypovolaemic shock as well as known vascular disease should remind the physician of ischaemic colitis.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history of radiation therapy for prostatic or pelvic cancer will suggest bleeding from teleangiectasias in the rectum. In patients who have undergone colonoscopy in the days before admission, post-</a:t>
            </a:r>
            <a:r>
              <a:rPr lang="en-US" dirty="0" err="1" smtClean="0"/>
              <a:t>polypectomy</a:t>
            </a:r>
            <a:r>
              <a:rPr lang="en-US" dirty="0" smtClean="0"/>
              <a:t> bleeding is likely. Patients should be asked for any history of HIV infection, liver cirrhosis, inflammatory bowel diseases, teleangiectasias, coagulopathy (anticoagulants, von Willebrand’s disease, haemophilia), colonic diverticulosis, or past bleeding episodes, and for symptoms suggestive of colorectal cancer such as family history, weight loss, and changes in bowel habits.</a:t>
            </a:r>
            <a:endParaRPr lang="ar-SA" dirty="0" smtClean="0"/>
          </a:p>
          <a:p>
            <a:pPr algn="l" rtl="0" eaLnBrk="1" hangingPunct="1">
              <a:defRPr/>
            </a:pPr>
            <a:endParaRPr lang="ar-SA" dirty="0" smtClean="0"/>
          </a:p>
          <a:p>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11</a:t>
            </a:fld>
            <a:endParaRPr lang="ar-SA"/>
          </a:p>
        </p:txBody>
      </p:sp>
    </p:spTree>
    <p:extLst>
      <p:ext uri="{BB962C8B-B14F-4D97-AF65-F5344CB8AC3E}">
        <p14:creationId xmlns:p14="http://schemas.microsoft.com/office/powerpoint/2010/main" val="510537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defRPr/>
            </a:pPr>
            <a:r>
              <a:rPr lang="en-US" sz="1400" b="1" dirty="0" smtClean="0"/>
              <a:t>Physical examination</a:t>
            </a:r>
          </a:p>
          <a:p>
            <a:pPr algn="l" rtl="0" eaLnBrk="1" hangingPunct="1">
              <a:defRPr/>
            </a:pPr>
            <a:endParaRPr lang="en-US" dirty="0" smtClean="0"/>
          </a:p>
          <a:p>
            <a:pPr algn="l" rtl="0" eaLnBrk="1" hangingPunct="1">
              <a:defRPr/>
            </a:pPr>
            <a:r>
              <a:rPr lang="en-US" dirty="0" smtClean="0"/>
              <a:t>Physical examination should focus first on the patient’s vital signs: e.g. pulse rate, blood pressure and respiratory rate.</a:t>
            </a:r>
          </a:p>
          <a:p>
            <a:pPr algn="l" rtl="0" eaLnBrk="1" hangingPunct="1">
              <a:defRPr/>
            </a:pPr>
            <a:r>
              <a:rPr lang="en-US" dirty="0" smtClean="0"/>
              <a:t>A blood loss of &lt;250 mL has no influence on heart rate or blood pressure.</a:t>
            </a:r>
          </a:p>
          <a:p>
            <a:pPr algn="l" rtl="0" eaLnBrk="1" hangingPunct="1">
              <a:defRPr/>
            </a:pPr>
            <a:r>
              <a:rPr lang="en-US" dirty="0" smtClean="0"/>
              <a:t>Loss of &gt;750 mL results in a drop in blood pressure of 10 mmHg and a rise in heart rate of 10 beats/min. Extensive blood loss of &gt;1500 mL results in marked tachycardia, shock, tachypnoea, and depressed mental status.</a:t>
            </a:r>
          </a:p>
          <a:p>
            <a:pPr algn="l" rtl="0" eaLnBrk="1" hangingPunct="1">
              <a:defRPr/>
            </a:pPr>
            <a:r>
              <a:rPr lang="en-US" dirty="0" smtClean="0"/>
              <a:t>Aspiration of gastric contents using a nasogastric tube has a high predictive value with regard to bleeding proximal to the ligament of Treitz, although in the negative case it cannot exclude this with total certainty.</a:t>
            </a:r>
          </a:p>
          <a:p>
            <a:pPr algn="l" rtl="0" eaLnBrk="1" hangingPunct="1">
              <a:defRPr/>
            </a:pPr>
            <a:r>
              <a:rPr lang="en-US" dirty="0" smtClean="0"/>
              <a:t>Careful digital rectal examination has to be performed in all patients presenting with gastrointestinal tract bleeding.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outerShdw blurRad="38100" dist="38100" dir="2700000" algn="tl">
                    <a:srgbClr val="000000">
                      <a:alpha val="43137"/>
                    </a:srgbClr>
                  </a:outerShdw>
                </a:effectLst>
                <a:latin typeface="+mn-lt"/>
                <a:ea typeface="+mn-ea"/>
                <a:cs typeface="+mn-cs"/>
              </a:rPr>
              <a:t>Rigid sigmoidoscopy is advisable if anorectal pathology is suspected.</a:t>
            </a:r>
            <a:endParaRPr lang="ar-SA" dirty="0" smtClean="0"/>
          </a:p>
          <a:p>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13</a:t>
            </a:fld>
            <a:endParaRPr lang="ar-SA"/>
          </a:p>
        </p:txBody>
      </p:sp>
    </p:spTree>
    <p:extLst>
      <p:ext uri="{BB962C8B-B14F-4D97-AF65-F5344CB8AC3E}">
        <p14:creationId xmlns:p14="http://schemas.microsoft.com/office/powerpoint/2010/main" val="966688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defRPr/>
            </a:pPr>
            <a:r>
              <a:rPr lang="en-US" sz="1400" b="1" dirty="0" smtClean="0"/>
              <a:t>Laboratory tests</a:t>
            </a:r>
          </a:p>
          <a:p>
            <a:pPr algn="l" rtl="0" eaLnBrk="1" hangingPunct="1">
              <a:defRPr/>
            </a:pPr>
            <a:endParaRPr lang="en-US" dirty="0" smtClean="0"/>
          </a:p>
          <a:p>
            <a:pPr algn="l" rtl="0" eaLnBrk="1" hangingPunct="1">
              <a:defRPr/>
            </a:pPr>
            <a:r>
              <a:rPr lang="en-US" i="1" dirty="0" smtClean="0"/>
              <a:t>The initial laboratory work-up should contain:</a:t>
            </a:r>
          </a:p>
          <a:p>
            <a:pPr algn="l" rtl="0" eaLnBrk="1" hangingPunct="1">
              <a:defRPr/>
            </a:pPr>
            <a:endParaRPr lang="en-US" dirty="0" smtClean="0"/>
          </a:p>
          <a:p>
            <a:pPr algn="l" rtl="0" eaLnBrk="1" hangingPunct="1">
              <a:buFont typeface="Wingdings" pitchFamily="2" charset="2"/>
              <a:buChar char="v"/>
              <a:defRPr/>
            </a:pPr>
            <a:r>
              <a:rPr lang="en-US" dirty="0" smtClean="0"/>
              <a:t> complete blood count (including haemoglobin, haematocrit, thrombocytes);</a:t>
            </a:r>
          </a:p>
          <a:p>
            <a:pPr algn="l" rtl="0" eaLnBrk="1" hangingPunct="1">
              <a:buFont typeface="Wingdings" pitchFamily="2" charset="2"/>
              <a:buChar char="v"/>
              <a:defRPr/>
            </a:pPr>
            <a:r>
              <a:rPr lang="en-US" dirty="0" smtClean="0"/>
              <a:t> coagulation profile;</a:t>
            </a:r>
          </a:p>
          <a:p>
            <a:pPr algn="l" rtl="0" eaLnBrk="1" hangingPunct="1">
              <a:buFont typeface="Wingdings" pitchFamily="2" charset="2"/>
              <a:buChar char="v"/>
              <a:defRPr/>
            </a:pPr>
            <a:r>
              <a:rPr lang="en-US" dirty="0" smtClean="0"/>
              <a:t> serum biochemistry (electrolytes, urea and creatinine);</a:t>
            </a:r>
          </a:p>
          <a:p>
            <a:pPr algn="l" rtl="0" eaLnBrk="1" hangingPunct="1">
              <a:buFont typeface="Wingdings" pitchFamily="2" charset="2"/>
              <a:buChar char="v"/>
              <a:defRPr/>
            </a:pPr>
            <a:r>
              <a:rPr lang="en-US" dirty="0" smtClean="0"/>
              <a:t> sample for blood type, save and cross-match.</a:t>
            </a:r>
          </a:p>
          <a:p>
            <a:pPr algn="l" rtl="0" eaLnBrk="1" hangingPunct="1">
              <a:buFont typeface="Wingdings" pitchFamily="2" charset="2"/>
              <a:buChar char="v"/>
              <a:defRPr/>
            </a:pPr>
            <a:endParaRPr lang="en-US" dirty="0" smtClean="0"/>
          </a:p>
          <a:p>
            <a:pPr algn="l" rtl="0" eaLnBrk="1" hangingPunct="1">
              <a:buFont typeface="Wingdings" pitchFamily="2" charset="2"/>
              <a:buChar char="v"/>
              <a:defRPr/>
            </a:pPr>
            <a:endParaRPr lang="en-US" dirty="0" smtClean="0"/>
          </a:p>
          <a:p>
            <a:pPr algn="l" rtl="0" eaLnBrk="1" hangingPunct="1">
              <a:defRPr/>
            </a:pPr>
            <a:r>
              <a:rPr lang="en-US" sz="1400" b="1" dirty="0" smtClean="0"/>
              <a:t>Resuscitation</a:t>
            </a:r>
          </a:p>
          <a:p>
            <a:pPr algn="l" rtl="0" eaLnBrk="1" hangingPunct="1">
              <a:defRPr/>
            </a:pPr>
            <a:endParaRPr lang="en-US" dirty="0" smtClean="0"/>
          </a:p>
          <a:p>
            <a:pPr marL="171450" indent="-171450" algn="l" rtl="0" eaLnBrk="1" hangingPunct="1">
              <a:buFont typeface="Wingdings" panose="05000000000000000000" pitchFamily="2" charset="2"/>
              <a:buChar char="§"/>
              <a:defRPr/>
            </a:pPr>
            <a:r>
              <a:rPr lang="en-US" dirty="0" smtClean="0"/>
              <a:t>There are no clear recommendations about which patients should be admitted to an intensive care unit (ICU), but it seems reasonable to monitor closely all patients with ongoing bleeding or at high risk (identified by the above-mentioned factors).</a:t>
            </a:r>
          </a:p>
          <a:p>
            <a:pPr marL="171450" indent="-171450" algn="l" rtl="0" eaLnBrk="1" hangingPunct="1">
              <a:buFont typeface="Wingdings" panose="05000000000000000000" pitchFamily="2" charset="2"/>
              <a:buChar char="§"/>
              <a:defRPr/>
            </a:pPr>
            <a:r>
              <a:rPr lang="en-US" dirty="0" smtClean="0"/>
              <a:t>In addition, those patients with a blood transfusion requirement greater than two units of packed red blood cells, and those with a significant comorbidity, should be admitted to an ICU.</a:t>
            </a:r>
          </a:p>
          <a:p>
            <a:pPr marL="171450" indent="-171450" algn="l" rtl="0" eaLnBrk="1" hangingPunct="1">
              <a:buFont typeface="Wingdings" panose="05000000000000000000" pitchFamily="2" charset="2"/>
              <a:buChar char="§"/>
              <a:defRPr/>
            </a:pPr>
            <a:r>
              <a:rPr lang="en-US" dirty="0" smtClean="0"/>
              <a:t>Patients with congestive heart failure or valvular disease may benefit from close monitoring: central venous pressure, pulmonary catheter, PICCO (pulse-contour continuous cardiac output) – to minimise the risk of fluid overload.</a:t>
            </a:r>
          </a:p>
          <a:p>
            <a:pPr algn="l" rtl="0" eaLnBrk="1" hangingPunct="1">
              <a:defRPr/>
            </a:pPr>
            <a:endParaRPr lang="en-US" dirty="0" smtClean="0"/>
          </a:p>
          <a:p>
            <a:pPr algn="l" rtl="0" eaLnBrk="1" hangingPunct="1">
              <a:defRPr/>
            </a:pPr>
            <a:r>
              <a:rPr lang="en-US" dirty="0" smtClean="0"/>
              <a:t>Two large-calibre peripheral cannulae or a central venous catheter should be inserted for intravenous access.</a:t>
            </a:r>
          </a:p>
          <a:p>
            <a:pPr algn="l" rtl="0" eaLnBrk="1" hangingPunct="1">
              <a:defRPr/>
            </a:pPr>
            <a:r>
              <a:rPr lang="en-US" dirty="0" smtClean="0"/>
              <a:t>The presence of coagulopathy – prothrombin time/international normalised ratio (INR) &gt;1.5 – should be corrected using fresh frozen plasma or prothrombin complex concentrate and vitamin K.</a:t>
            </a:r>
          </a:p>
          <a:p>
            <a:pPr algn="l" rtl="0" eaLnBrk="1" hangingPunct="1">
              <a:defRPr/>
            </a:pPr>
            <a:r>
              <a:rPr lang="en-US" dirty="0" smtClean="0"/>
              <a:t>In patients with significant thrombocytopenia (&lt;50,000/mL), platelet transfusions can be considered.</a:t>
            </a:r>
            <a:endParaRPr lang="ar-SA" dirty="0" smtClean="0"/>
          </a:p>
          <a:p>
            <a:pPr algn="l" rtl="0" eaLnBrk="1" hangingPunct="1">
              <a:buFont typeface="Wingdings" pitchFamily="2" charset="2"/>
              <a:buNone/>
              <a:defRPr/>
            </a:pPr>
            <a:endParaRPr lang="ar-SA" dirty="0" smtClean="0"/>
          </a:p>
          <a:p>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14</a:t>
            </a:fld>
            <a:endParaRPr lang="ar-SA"/>
          </a:p>
        </p:txBody>
      </p:sp>
    </p:spTree>
    <p:extLst>
      <p:ext uri="{BB962C8B-B14F-4D97-AF65-F5344CB8AC3E}">
        <p14:creationId xmlns:p14="http://schemas.microsoft.com/office/powerpoint/2010/main" val="2836460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defRPr/>
            </a:pPr>
            <a:r>
              <a:rPr lang="en-US" b="1" dirty="0" smtClean="0"/>
              <a:t>Rapid fluid replacement is indicated in patients with severe hypovolaemia or haemorrhagic shock.</a:t>
            </a:r>
          </a:p>
          <a:p>
            <a:pPr algn="l" rtl="0" eaLnBrk="1" hangingPunct="1">
              <a:defRPr/>
            </a:pPr>
            <a:endParaRPr lang="en-US" dirty="0" smtClean="0"/>
          </a:p>
          <a:p>
            <a:pPr algn="l" rtl="0" eaLnBrk="1" hangingPunct="1">
              <a:defRPr/>
            </a:pPr>
            <a:r>
              <a:rPr lang="en-US" dirty="0" smtClean="0"/>
              <a:t>In general, at least one to 2 L of isotonic saline solution are given as rapidly as possible in an attempt to restore tissue perfusion.</a:t>
            </a:r>
          </a:p>
          <a:p>
            <a:pPr algn="l" rtl="0" eaLnBrk="1" hangingPunct="1">
              <a:defRPr/>
            </a:pPr>
            <a:r>
              <a:rPr lang="en-US" dirty="0" smtClean="0"/>
              <a:t>Red blood cells should be used if there is ongoing haemorrhage or severe anaemia. </a:t>
            </a:r>
          </a:p>
          <a:p>
            <a:pPr algn="l" rtl="0" eaLnBrk="1" hangingPunct="1">
              <a:defRPr/>
            </a:pPr>
            <a:endParaRPr lang="en-US" dirty="0" smtClean="0"/>
          </a:p>
          <a:p>
            <a:pPr algn="l" rtl="0" eaLnBrk="1" hangingPunct="1">
              <a:defRPr/>
            </a:pPr>
            <a:r>
              <a:rPr lang="en-US" b="1" dirty="0" smtClean="0"/>
              <a:t>The ideal haemoglobin concentration/haematocrit </a:t>
            </a:r>
            <a:r>
              <a:rPr lang="en-US" dirty="0" smtClean="0"/>
              <a:t>depends upon the patient’s age, the rate of bleeding, and the presence of co-morbid conditions. A young and otherwise healthy person can well tolerate a haemoglobin concentration of 7–8 g/dL (haematocrit 20–25%), whereas older patients develop symptoms at this level. Maintaining the haemoglobin concentration around 10 g/dL (haematocrit: 30%) in high-risk patients (for instance an elderly patient with coronary heart disease) will be reasonable.</a:t>
            </a:r>
          </a:p>
          <a:p>
            <a:pPr algn="l" rtl="0" eaLnBrk="1" hangingPunct="1">
              <a:defRPr/>
            </a:pPr>
            <a:r>
              <a:rPr lang="en-US" dirty="0" smtClean="0"/>
              <a:t>However, it must be emphasised that all these recommendations are given on an empirical basis.</a:t>
            </a:r>
            <a:endParaRPr lang="ar-SA" dirty="0" smtClean="0"/>
          </a:p>
          <a:p>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15</a:t>
            </a:fld>
            <a:endParaRPr lang="ar-SA"/>
          </a:p>
        </p:txBody>
      </p:sp>
    </p:spTree>
    <p:extLst>
      <p:ext uri="{BB962C8B-B14F-4D97-AF65-F5344CB8AC3E}">
        <p14:creationId xmlns:p14="http://schemas.microsoft.com/office/powerpoint/2010/main" val="3312825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Logistical factors, available expertise and the likelihood of a localized source of bleeding predicate the use of early colonoscopy to evaluate acute LGI haemorrhage.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outerShdw blurRad="38100" dist="38100" dir="2700000" algn="tl">
                    <a:srgbClr val="000000">
                      <a:alpha val="43137"/>
                    </a:srgbClr>
                  </a:outerShdw>
                </a:effectLst>
                <a:latin typeface="+mn-lt"/>
                <a:ea typeface="+mn-ea"/>
                <a:cs typeface="+mn-cs"/>
              </a:rPr>
              <a:t>Colonoscopic clip placement or tattoo with injectable India ink marks the bleeding site to guide localization by mesenteric angiography and surgical resection, respectively, in the event of further haemorrhage.</a:t>
            </a:r>
          </a:p>
          <a:p>
            <a:endParaRPr lang="ar-SA" dirty="0"/>
          </a:p>
        </p:txBody>
      </p:sp>
      <p:sp>
        <p:nvSpPr>
          <p:cNvPr id="4" name="Slide Number Placeholder 3"/>
          <p:cNvSpPr>
            <a:spLocks noGrp="1"/>
          </p:cNvSpPr>
          <p:nvPr>
            <p:ph type="sldNum" sz="quarter" idx="10"/>
          </p:nvPr>
        </p:nvSpPr>
        <p:spPr/>
        <p:txBody>
          <a:bodyPr/>
          <a:lstStyle/>
          <a:p>
            <a:fld id="{9B776EBA-F30E-4B55-89FC-00B6C73787BD}" type="slidenum">
              <a:rPr lang="ar-SA" smtClean="0"/>
              <a:t>18</a:t>
            </a:fld>
            <a:endParaRPr lang="ar-SA"/>
          </a:p>
        </p:txBody>
      </p:sp>
    </p:spTree>
    <p:extLst>
      <p:ext uri="{BB962C8B-B14F-4D97-AF65-F5344CB8AC3E}">
        <p14:creationId xmlns:p14="http://schemas.microsoft.com/office/powerpoint/2010/main" val="3145366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FE6BFBA5-FC68-4798-B591-5F0AAE9A5329}" type="uaqdatetime1">
              <a:rPr lang="ar-SA" smtClean="0"/>
              <a:t>28/10/1441</a:t>
            </a:fld>
            <a:endParaRPr lang="ar-SA"/>
          </a:p>
        </p:txBody>
      </p:sp>
      <p:sp>
        <p:nvSpPr>
          <p:cNvPr id="5" name="Footer Placeholder 4"/>
          <p:cNvSpPr>
            <a:spLocks noGrp="1"/>
          </p:cNvSpPr>
          <p:nvPr>
            <p:ph type="ftr" sz="quarter" idx="11"/>
          </p:nvPr>
        </p:nvSpPr>
        <p:spPr/>
        <p:txBody>
          <a:bodyPr/>
          <a:lstStyle/>
          <a:p>
            <a:r>
              <a:rPr lang="en-US" smtClean="0"/>
              <a:t>Naseralla J Elsaadi, BMC Benghazi 2020</a:t>
            </a:r>
            <a:endParaRPr lang="ar-SA"/>
          </a:p>
        </p:txBody>
      </p:sp>
      <p:sp>
        <p:nvSpPr>
          <p:cNvPr id="6" name="Slide Number Placeholder 5"/>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2055493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2E436DB-3AFD-464A-BF17-06E66598D9C9}" type="uaqdatetime1">
              <a:rPr lang="ar-SA" smtClean="0"/>
              <a:t>28/10/1441</a:t>
            </a:fld>
            <a:endParaRPr lang="ar-SA"/>
          </a:p>
        </p:txBody>
      </p:sp>
      <p:sp>
        <p:nvSpPr>
          <p:cNvPr id="5" name="Footer Placeholder 4"/>
          <p:cNvSpPr>
            <a:spLocks noGrp="1"/>
          </p:cNvSpPr>
          <p:nvPr>
            <p:ph type="ftr" sz="quarter" idx="11"/>
          </p:nvPr>
        </p:nvSpPr>
        <p:spPr/>
        <p:txBody>
          <a:bodyPr/>
          <a:lstStyle/>
          <a:p>
            <a:r>
              <a:rPr lang="en-US" smtClean="0"/>
              <a:t>Naseralla J Elsaadi, BMC Benghazi 2020</a:t>
            </a:r>
            <a:endParaRPr lang="ar-SA"/>
          </a:p>
        </p:txBody>
      </p:sp>
      <p:sp>
        <p:nvSpPr>
          <p:cNvPr id="6" name="Slide Number Placeholder 5"/>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3973753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404D2DE-75D8-4933-B1C6-0BBB8D175DE8}" type="uaqdatetime1">
              <a:rPr lang="ar-SA" smtClean="0"/>
              <a:t>28/10/1441</a:t>
            </a:fld>
            <a:endParaRPr lang="ar-SA"/>
          </a:p>
        </p:txBody>
      </p:sp>
      <p:sp>
        <p:nvSpPr>
          <p:cNvPr id="5" name="Footer Placeholder 4"/>
          <p:cNvSpPr>
            <a:spLocks noGrp="1"/>
          </p:cNvSpPr>
          <p:nvPr>
            <p:ph type="ftr" sz="quarter" idx="11"/>
          </p:nvPr>
        </p:nvSpPr>
        <p:spPr/>
        <p:txBody>
          <a:bodyPr/>
          <a:lstStyle/>
          <a:p>
            <a:r>
              <a:rPr lang="en-US" smtClean="0"/>
              <a:t>Naseralla J Elsaadi, BMC Benghazi 2020</a:t>
            </a:r>
            <a:endParaRPr lang="ar-SA"/>
          </a:p>
        </p:txBody>
      </p:sp>
      <p:sp>
        <p:nvSpPr>
          <p:cNvPr id="6" name="Slide Number Placeholder 5"/>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3574546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02A7698-D6F4-47FD-90D0-EC4DE85A7968}" type="uaqdatetime1">
              <a:rPr lang="ar-SA" smtClean="0"/>
              <a:t>28/10/1441</a:t>
            </a:fld>
            <a:endParaRPr lang="ar-SA"/>
          </a:p>
        </p:txBody>
      </p:sp>
      <p:sp>
        <p:nvSpPr>
          <p:cNvPr id="5" name="Footer Placeholder 4"/>
          <p:cNvSpPr>
            <a:spLocks noGrp="1"/>
          </p:cNvSpPr>
          <p:nvPr>
            <p:ph type="ftr" sz="quarter" idx="11"/>
          </p:nvPr>
        </p:nvSpPr>
        <p:spPr/>
        <p:txBody>
          <a:bodyPr/>
          <a:lstStyle/>
          <a:p>
            <a:r>
              <a:rPr lang="en-US" smtClean="0"/>
              <a:t>Naseralla J Elsaadi, BMC Benghazi 2020</a:t>
            </a:r>
            <a:endParaRPr lang="ar-SA"/>
          </a:p>
        </p:txBody>
      </p:sp>
      <p:sp>
        <p:nvSpPr>
          <p:cNvPr id="6" name="Slide Number Placeholder 5"/>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2491479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B28427-5BB5-49B9-88D1-BA7614279486}" type="uaqdatetime1">
              <a:rPr lang="ar-SA" smtClean="0"/>
              <a:t>28/10/1441</a:t>
            </a:fld>
            <a:endParaRPr lang="ar-SA"/>
          </a:p>
        </p:txBody>
      </p:sp>
      <p:sp>
        <p:nvSpPr>
          <p:cNvPr id="5" name="Footer Placeholder 4"/>
          <p:cNvSpPr>
            <a:spLocks noGrp="1"/>
          </p:cNvSpPr>
          <p:nvPr>
            <p:ph type="ftr" sz="quarter" idx="11"/>
          </p:nvPr>
        </p:nvSpPr>
        <p:spPr/>
        <p:txBody>
          <a:bodyPr/>
          <a:lstStyle/>
          <a:p>
            <a:r>
              <a:rPr lang="en-US" smtClean="0"/>
              <a:t>Naseralla J Elsaadi, BMC Benghazi 2020</a:t>
            </a:r>
            <a:endParaRPr lang="ar-SA"/>
          </a:p>
        </p:txBody>
      </p:sp>
      <p:sp>
        <p:nvSpPr>
          <p:cNvPr id="6" name="Slide Number Placeholder 5"/>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3323875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E60A186-90C7-438F-85D8-EA93DF875B48}" type="uaqdatetime1">
              <a:rPr lang="ar-SA" smtClean="0"/>
              <a:t>28/10/1441</a:t>
            </a:fld>
            <a:endParaRPr lang="ar-SA"/>
          </a:p>
        </p:txBody>
      </p:sp>
      <p:sp>
        <p:nvSpPr>
          <p:cNvPr id="6" name="Footer Placeholder 5"/>
          <p:cNvSpPr>
            <a:spLocks noGrp="1"/>
          </p:cNvSpPr>
          <p:nvPr>
            <p:ph type="ftr" sz="quarter" idx="11"/>
          </p:nvPr>
        </p:nvSpPr>
        <p:spPr/>
        <p:txBody>
          <a:bodyPr/>
          <a:lstStyle/>
          <a:p>
            <a:r>
              <a:rPr lang="en-US" smtClean="0"/>
              <a:t>Naseralla J Elsaadi, BMC Benghazi 2020</a:t>
            </a:r>
            <a:endParaRPr lang="ar-SA"/>
          </a:p>
        </p:txBody>
      </p:sp>
      <p:sp>
        <p:nvSpPr>
          <p:cNvPr id="7" name="Slide Number Placeholder 6"/>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964820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7AAE60B-3737-46ED-8373-FBF7E51488D2}" type="uaqdatetime1">
              <a:rPr lang="ar-SA" smtClean="0"/>
              <a:t>28/10/1441</a:t>
            </a:fld>
            <a:endParaRPr lang="ar-SA"/>
          </a:p>
        </p:txBody>
      </p:sp>
      <p:sp>
        <p:nvSpPr>
          <p:cNvPr id="8" name="Footer Placeholder 7"/>
          <p:cNvSpPr>
            <a:spLocks noGrp="1"/>
          </p:cNvSpPr>
          <p:nvPr>
            <p:ph type="ftr" sz="quarter" idx="11"/>
          </p:nvPr>
        </p:nvSpPr>
        <p:spPr/>
        <p:txBody>
          <a:bodyPr/>
          <a:lstStyle/>
          <a:p>
            <a:r>
              <a:rPr lang="en-US" smtClean="0"/>
              <a:t>Naseralla J Elsaadi, BMC Benghazi 2020</a:t>
            </a:r>
            <a:endParaRPr lang="ar-SA"/>
          </a:p>
        </p:txBody>
      </p:sp>
      <p:sp>
        <p:nvSpPr>
          <p:cNvPr id="9" name="Slide Number Placeholder 8"/>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146443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F9B4EA56-FC40-4217-8DC8-8DA03642BE28}" type="uaqdatetime1">
              <a:rPr lang="ar-SA" smtClean="0"/>
              <a:t>28/10/1441</a:t>
            </a:fld>
            <a:endParaRPr lang="ar-SA"/>
          </a:p>
        </p:txBody>
      </p:sp>
      <p:sp>
        <p:nvSpPr>
          <p:cNvPr id="4" name="Footer Placeholder 3"/>
          <p:cNvSpPr>
            <a:spLocks noGrp="1"/>
          </p:cNvSpPr>
          <p:nvPr>
            <p:ph type="ftr" sz="quarter" idx="11"/>
          </p:nvPr>
        </p:nvSpPr>
        <p:spPr/>
        <p:txBody>
          <a:bodyPr/>
          <a:lstStyle/>
          <a:p>
            <a:r>
              <a:rPr lang="en-US" smtClean="0"/>
              <a:t>Naseralla J Elsaadi, BMC Benghazi 2020</a:t>
            </a:r>
            <a:endParaRPr lang="ar-SA"/>
          </a:p>
        </p:txBody>
      </p:sp>
      <p:sp>
        <p:nvSpPr>
          <p:cNvPr id="5" name="Slide Number Placeholder 4"/>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1533501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EB3282-6C8C-4C8E-A24C-42A1F78EDB10}" type="uaqdatetime1">
              <a:rPr lang="ar-SA" smtClean="0"/>
              <a:t>28/10/1441</a:t>
            </a:fld>
            <a:endParaRPr lang="ar-SA"/>
          </a:p>
        </p:txBody>
      </p:sp>
      <p:sp>
        <p:nvSpPr>
          <p:cNvPr id="3" name="Footer Placeholder 2"/>
          <p:cNvSpPr>
            <a:spLocks noGrp="1"/>
          </p:cNvSpPr>
          <p:nvPr>
            <p:ph type="ftr" sz="quarter" idx="11"/>
          </p:nvPr>
        </p:nvSpPr>
        <p:spPr/>
        <p:txBody>
          <a:bodyPr/>
          <a:lstStyle/>
          <a:p>
            <a:r>
              <a:rPr lang="en-US" smtClean="0"/>
              <a:t>Naseralla J Elsaadi, BMC Benghazi 2020</a:t>
            </a:r>
            <a:endParaRPr lang="ar-SA"/>
          </a:p>
        </p:txBody>
      </p:sp>
      <p:sp>
        <p:nvSpPr>
          <p:cNvPr id="4" name="Slide Number Placeholder 3"/>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152495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E5B05B-AAD7-4C43-8CD9-6A8C89DD27AB}" type="uaqdatetime1">
              <a:rPr lang="ar-SA" smtClean="0"/>
              <a:t>28/10/1441</a:t>
            </a:fld>
            <a:endParaRPr lang="ar-SA"/>
          </a:p>
        </p:txBody>
      </p:sp>
      <p:sp>
        <p:nvSpPr>
          <p:cNvPr id="6" name="Footer Placeholder 5"/>
          <p:cNvSpPr>
            <a:spLocks noGrp="1"/>
          </p:cNvSpPr>
          <p:nvPr>
            <p:ph type="ftr" sz="quarter" idx="11"/>
          </p:nvPr>
        </p:nvSpPr>
        <p:spPr/>
        <p:txBody>
          <a:bodyPr/>
          <a:lstStyle/>
          <a:p>
            <a:r>
              <a:rPr lang="en-US" smtClean="0"/>
              <a:t>Naseralla J Elsaadi, BMC Benghazi 2020</a:t>
            </a:r>
            <a:endParaRPr lang="ar-SA"/>
          </a:p>
        </p:txBody>
      </p:sp>
      <p:sp>
        <p:nvSpPr>
          <p:cNvPr id="7" name="Slide Number Placeholder 6"/>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1083778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B51539-D94F-4B83-9821-46D6A312C0B0}" type="uaqdatetime1">
              <a:rPr lang="ar-SA" smtClean="0"/>
              <a:t>28/10/1441</a:t>
            </a:fld>
            <a:endParaRPr lang="ar-SA"/>
          </a:p>
        </p:txBody>
      </p:sp>
      <p:sp>
        <p:nvSpPr>
          <p:cNvPr id="6" name="Footer Placeholder 5"/>
          <p:cNvSpPr>
            <a:spLocks noGrp="1"/>
          </p:cNvSpPr>
          <p:nvPr>
            <p:ph type="ftr" sz="quarter" idx="11"/>
          </p:nvPr>
        </p:nvSpPr>
        <p:spPr/>
        <p:txBody>
          <a:bodyPr/>
          <a:lstStyle/>
          <a:p>
            <a:r>
              <a:rPr lang="en-US" smtClean="0"/>
              <a:t>Naseralla J Elsaadi, BMC Benghazi 2020</a:t>
            </a:r>
            <a:endParaRPr lang="ar-SA"/>
          </a:p>
        </p:txBody>
      </p:sp>
      <p:sp>
        <p:nvSpPr>
          <p:cNvPr id="7" name="Slide Number Placeholder 6"/>
          <p:cNvSpPr>
            <a:spLocks noGrp="1"/>
          </p:cNvSpPr>
          <p:nvPr>
            <p:ph type="sldNum" sz="quarter" idx="12"/>
          </p:nvPr>
        </p:nvSpPr>
        <p:spPr/>
        <p:txBody>
          <a:bodyPr/>
          <a:lstStyle/>
          <a:p>
            <a:fld id="{89A939D9-DF18-430E-A6A4-2C2EB3AA1A81}" type="slidenum">
              <a:rPr lang="ar-SA" smtClean="0"/>
              <a:t>‹#›</a:t>
            </a:fld>
            <a:endParaRPr lang="ar-SA"/>
          </a:p>
        </p:txBody>
      </p:sp>
    </p:spTree>
    <p:extLst>
      <p:ext uri="{BB962C8B-B14F-4D97-AF65-F5344CB8AC3E}">
        <p14:creationId xmlns:p14="http://schemas.microsoft.com/office/powerpoint/2010/main" val="3145172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EC5FFCB-7265-4E79-9C47-E9F600F9D6FE}" type="uaqdatetime1">
              <a:rPr lang="ar-SA" smtClean="0"/>
              <a:t>28/10/1441</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en-US" smtClean="0"/>
              <a:t>Naseralla J Elsaadi, BMC Benghazi 2020</a:t>
            </a:r>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9A939D9-DF18-430E-A6A4-2C2EB3AA1A81}" type="slidenum">
              <a:rPr lang="ar-SA" smtClean="0"/>
              <a:t>‹#›</a:t>
            </a:fld>
            <a:endParaRPr lang="ar-SA"/>
          </a:p>
        </p:txBody>
      </p:sp>
    </p:spTree>
    <p:extLst>
      <p:ext uri="{BB962C8B-B14F-4D97-AF65-F5344CB8AC3E}">
        <p14:creationId xmlns:p14="http://schemas.microsoft.com/office/powerpoint/2010/main" val="1918731455"/>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ft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ctrTitle"/>
          </p:nvPr>
        </p:nvSpPr>
        <p:spPr>
          <a:xfrm>
            <a:off x="1" y="0"/>
            <a:ext cx="12192000" cy="931451"/>
          </a:xfrm>
          <a:solidFill>
            <a:schemeClr val="bg1">
              <a:lumMod val="65000"/>
            </a:schemeClr>
          </a:solidFill>
          <a:ln>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a:lstStyle/>
          <a:p>
            <a:pPr eaLnBrk="1" hangingPunct="1">
              <a:defRPr/>
            </a:pPr>
            <a:r>
              <a:rPr lang="en-US" sz="4000" dirty="0" smtClean="0">
                <a:solidFill>
                  <a:schemeClr val="tx1">
                    <a:lumMod val="75000"/>
                    <a:lumOff val="25000"/>
                  </a:schemeClr>
                </a:solidFill>
                <a:effectLst>
                  <a:outerShdw blurRad="38100" dist="38100" dir="2700000" algn="tl">
                    <a:srgbClr val="000000">
                      <a:alpha val="43137"/>
                    </a:srgbClr>
                  </a:outerShdw>
                </a:effectLst>
                <a:latin typeface="Angsana New" pitchFamily="18" charset="-34"/>
                <a:cs typeface="Angsana New" pitchFamily="18" charset="-34"/>
              </a:rPr>
              <a:t>Microsoft PowerPoint Presentation</a:t>
            </a:r>
            <a:endParaRPr lang="ar-SA" sz="4000" dirty="0" smtClean="0">
              <a:solidFill>
                <a:schemeClr val="tx1">
                  <a:lumMod val="75000"/>
                  <a:lumOff val="25000"/>
                </a:schemeClr>
              </a:solidFill>
              <a:effectLst>
                <a:outerShdw blurRad="38100" dist="38100" dir="2700000" algn="tl">
                  <a:srgbClr val="000000">
                    <a:alpha val="43137"/>
                  </a:srgbClr>
                </a:outerShdw>
              </a:effectLst>
              <a:latin typeface="Angsana New" pitchFamily="18" charset="-34"/>
              <a:cs typeface="+mn-cs"/>
            </a:endParaRPr>
          </a:p>
        </p:txBody>
      </p:sp>
      <p:sp>
        <p:nvSpPr>
          <p:cNvPr id="10" name="Slide Number Placeholder 9"/>
          <p:cNvSpPr>
            <a:spLocks noGrp="1"/>
          </p:cNvSpPr>
          <p:nvPr>
            <p:ph type="sldNum" sz="quarter" idx="12"/>
          </p:nvPr>
        </p:nvSpPr>
        <p:spPr/>
        <p:txBody>
          <a:bodyPr/>
          <a:lstStyle/>
          <a:p>
            <a:fld id="{89A939D9-DF18-430E-A6A4-2C2EB3AA1A81}" type="slidenum">
              <a:rPr lang="ar-SA" smtClean="0"/>
              <a:t>1</a:t>
            </a:fld>
            <a:endParaRPr lang="ar-SA"/>
          </a:p>
        </p:txBody>
      </p:sp>
      <p:pic>
        <p:nvPicPr>
          <p:cNvPr id="8" name="Picture 5" descr="D:\Wallpapers (318).jpg"/>
          <p:cNvPicPr>
            <a:picLocks noChangeAspect="1" noChangeArrowheads="1"/>
          </p:cNvPicPr>
          <p:nvPr/>
        </p:nvPicPr>
        <p:blipFill>
          <a:blip r:embed="rId3"/>
          <a:srcRect/>
          <a:stretch>
            <a:fillRect/>
          </a:stretch>
        </p:blipFill>
        <p:spPr bwMode="auto">
          <a:xfrm>
            <a:off x="0" y="1074091"/>
            <a:ext cx="12192000" cy="566790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2332351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5386" y="591757"/>
            <a:ext cx="10617958" cy="5262979"/>
          </a:xfrm>
          <a:prstGeom prst="rect">
            <a:avLst/>
          </a:prstGeom>
        </p:spPr>
        <p:txBody>
          <a:bodyPr wrap="square">
            <a:spAutoFit/>
          </a:bodyPr>
          <a:lstStyle/>
          <a:p>
            <a:pPr marL="457200" indent="-457200" algn="l" rtl="0">
              <a:buFont typeface="Wingdings" panose="05000000000000000000" pitchFamily="2" charset="2"/>
              <a:buChar char="§"/>
            </a:pPr>
            <a:r>
              <a:rPr lang="en-US" sz="2800" dirty="0">
                <a:effectLst>
                  <a:outerShdw blurRad="38100" dist="38100" dir="2700000" algn="tl">
                    <a:srgbClr val="000000">
                      <a:alpha val="43137"/>
                    </a:srgbClr>
                  </a:outerShdw>
                </a:effectLst>
                <a:latin typeface="+mj-lt"/>
              </a:rPr>
              <a:t>The use of non-steroidal anti-inflammatory drugs (NSAIDs) is a risk factor for diverticular haemorrhage. In a significant proportion of diverticular haemorrhages, bleeding is massive, although &lt;10% of patients require emergency intervention.</a:t>
            </a:r>
          </a:p>
          <a:p>
            <a:pPr marL="457200" indent="-457200" algn="l" rtl="0">
              <a:buFont typeface="Wingdings" panose="05000000000000000000" pitchFamily="2" charset="2"/>
              <a:buChar char="§"/>
            </a:pPr>
            <a:endParaRPr lang="en-US" sz="2800" dirty="0">
              <a:effectLst>
                <a:outerShdw blurRad="38100" dist="38100" dir="2700000" algn="tl">
                  <a:srgbClr val="000000">
                    <a:alpha val="43137"/>
                  </a:srgbClr>
                </a:outerShdw>
              </a:effectLst>
              <a:latin typeface="+mj-lt"/>
            </a:endParaRPr>
          </a:p>
          <a:p>
            <a:pPr marL="457200" indent="-457200" algn="l" rtl="0">
              <a:buFont typeface="Wingdings" panose="05000000000000000000" pitchFamily="2" charset="2"/>
              <a:buChar char="§"/>
            </a:pPr>
            <a:r>
              <a:rPr lang="en-US" sz="2800" dirty="0">
                <a:effectLst>
                  <a:outerShdw blurRad="38100" dist="38100" dir="2700000" algn="tl">
                    <a:srgbClr val="000000">
                      <a:alpha val="43137"/>
                    </a:srgbClr>
                  </a:outerShdw>
                </a:effectLst>
                <a:latin typeface="+mj-lt"/>
              </a:rPr>
              <a:t>Other potential sources of LGI bleeding include inflammatory, infectious or ischaemic colitis, colonic polyps and tumours, sites of colonoscopic intervention (e.g. polypectomy), angiodysplasia.</a:t>
            </a:r>
          </a:p>
          <a:p>
            <a:pPr marL="457200" indent="-457200" algn="l" rtl="0">
              <a:buFont typeface="Wingdings" panose="05000000000000000000" pitchFamily="2" charset="2"/>
              <a:buChar char="§"/>
            </a:pPr>
            <a:endParaRPr lang="en-US" sz="2800" dirty="0">
              <a:effectLst>
                <a:outerShdw blurRad="38100" dist="38100" dir="2700000" algn="tl">
                  <a:srgbClr val="000000">
                    <a:alpha val="43137"/>
                  </a:srgbClr>
                </a:outerShdw>
              </a:effectLst>
              <a:latin typeface="+mj-lt"/>
            </a:endParaRPr>
          </a:p>
          <a:p>
            <a:pPr marL="457200" indent="-457200" algn="l" rtl="0">
              <a:buFont typeface="Wingdings" panose="05000000000000000000" pitchFamily="2" charset="2"/>
              <a:buChar char="§"/>
            </a:pPr>
            <a:r>
              <a:rPr lang="en-US" sz="2800" dirty="0">
                <a:effectLst>
                  <a:outerShdw blurRad="38100" dist="38100" dir="2700000" algn="tl">
                    <a:srgbClr val="000000">
                      <a:alpha val="43137"/>
                    </a:srgbClr>
                  </a:outerShdw>
                </a:effectLst>
                <a:latin typeface="+mj-lt"/>
              </a:rPr>
              <a:t>A past history of abdominal aortic aneurysm repair raises the possibility of an aortoenteric fistula, particularly if there is a history of an infected graft.</a:t>
            </a:r>
            <a:endParaRPr lang="ar-SA"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10</a:t>
            </a:fld>
            <a:endParaRPr lang="ar-SA"/>
          </a:p>
        </p:txBody>
      </p:sp>
    </p:spTree>
    <p:extLst>
      <p:ext uri="{BB962C8B-B14F-4D97-AF65-F5344CB8AC3E}">
        <p14:creationId xmlns:p14="http://schemas.microsoft.com/office/powerpoint/2010/main" val="726328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664" y="513958"/>
            <a:ext cx="10306893" cy="5386090"/>
          </a:xfrm>
          <a:prstGeom prst="rect">
            <a:avLst/>
          </a:prstGeom>
        </p:spPr>
        <p:txBody>
          <a:bodyPr wrap="square">
            <a:spAutoFit/>
          </a:bodyPr>
          <a:lstStyle/>
          <a:p>
            <a:pPr algn="ctr" rtl="0"/>
            <a:r>
              <a:rPr lang="en-US" sz="3200" b="1" dirty="0" smtClean="0">
                <a:solidFill>
                  <a:srgbClr val="920000"/>
                </a:solidFill>
                <a:effectLst>
                  <a:outerShdw blurRad="38100" dist="38100" dir="2700000" algn="tl">
                    <a:srgbClr val="000000">
                      <a:alpha val="43137"/>
                    </a:srgbClr>
                  </a:outerShdw>
                </a:effectLst>
                <a:latin typeface="+mj-lt"/>
              </a:rPr>
              <a:t>Diagnosis Work-up</a:t>
            </a:r>
            <a:endParaRPr lang="en-US" sz="3200" b="1" dirty="0">
              <a:solidFill>
                <a:srgbClr val="920000"/>
              </a:solidFill>
              <a:effectLst>
                <a:outerShdw blurRad="38100" dist="38100" dir="2700000" algn="tl">
                  <a:srgbClr val="000000">
                    <a:alpha val="43137"/>
                  </a:srgbClr>
                </a:outerShdw>
              </a:effectLst>
              <a:latin typeface="+mj-lt"/>
            </a:endParaRPr>
          </a:p>
          <a:p>
            <a:pPr algn="l" rtl="0"/>
            <a:r>
              <a:rPr lang="en-US" sz="3200" b="1" dirty="0" smtClean="0">
                <a:solidFill>
                  <a:srgbClr val="0070C0"/>
                </a:solidFill>
                <a:effectLst>
                  <a:outerShdw blurRad="38100" dist="38100" dir="2700000" algn="tl">
                    <a:srgbClr val="000000">
                      <a:alpha val="43137"/>
                    </a:srgbClr>
                  </a:outerShdw>
                </a:effectLst>
                <a:latin typeface="+mj-lt"/>
              </a:rPr>
              <a:t>Clinical History</a:t>
            </a:r>
            <a:endParaRPr lang="en-US" sz="3200" b="1" dirty="0">
              <a:solidFill>
                <a:srgbClr val="0070C0"/>
              </a:solidFill>
              <a:effectLst>
                <a:outerShdw blurRad="38100" dist="38100" dir="2700000" algn="tl">
                  <a:srgbClr val="000000">
                    <a:alpha val="43137"/>
                  </a:srgbClr>
                </a:outerShdw>
              </a:effectLst>
              <a:latin typeface="+mj-lt"/>
            </a:endParaRP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The classical presentation is passage of blood or melaena per rectum with symptoms of anaemia (fatigue, lethargy) or hypovolaemia </a:t>
            </a:r>
            <a:r>
              <a:rPr lang="it-IT" sz="2800" dirty="0">
                <a:effectLst>
                  <a:outerShdw blurRad="38100" dist="38100" dir="2700000" algn="tl">
                    <a:srgbClr val="000000">
                      <a:alpha val="43137"/>
                    </a:srgbClr>
                  </a:outerShdw>
                </a:effectLst>
                <a:latin typeface="+mj-lt"/>
              </a:rPr>
              <a:t>(postural hypotension, collapse, dizziness, syncope</a:t>
            </a:r>
            <a:r>
              <a:rPr lang="it-IT" sz="2800" dirty="0" smtClean="0">
                <a:effectLst>
                  <a:outerShdw blurRad="38100" dist="38100" dir="2700000" algn="tl">
                    <a:srgbClr val="000000">
                      <a:alpha val="43137"/>
                    </a:srgbClr>
                  </a:outerShdw>
                </a:effectLst>
                <a:latin typeface="+mj-lt"/>
              </a:rPr>
              <a:t>).</a:t>
            </a:r>
          </a:p>
          <a:p>
            <a:pPr algn="l" rtl="0"/>
            <a:endParaRPr lang="it-IT"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Hypotension, and especially cardiovascular shock, is an important predictor of adverse </a:t>
            </a:r>
            <a:r>
              <a:rPr lang="en-US" sz="2800" dirty="0" smtClean="0">
                <a:effectLst>
                  <a:outerShdw blurRad="38100" dist="38100" dir="2700000" algn="tl">
                    <a:srgbClr val="000000">
                      <a:alpha val="43137"/>
                    </a:srgbClr>
                  </a:outerShdw>
                </a:effectLst>
                <a:latin typeface="+mj-lt"/>
              </a:rPr>
              <a:t>outcome.</a:t>
            </a:r>
          </a:p>
          <a:p>
            <a:pPr algn="l" rtl="0"/>
            <a:endParaRPr lang="en-US" sz="2800" dirty="0">
              <a:effectLst>
                <a:outerShdw blurRad="38100" dist="38100" dir="2700000" algn="tl">
                  <a:srgbClr val="000000">
                    <a:alpha val="43137"/>
                  </a:srgbClr>
                </a:outerShdw>
              </a:effectLst>
              <a:latin typeface="+mj-lt"/>
            </a:endParaRPr>
          </a:p>
          <a:p>
            <a:pPr algn="l" rtl="0"/>
            <a:r>
              <a:rPr lang="en-US" sz="2800" dirty="0" smtClean="0">
                <a:effectLst>
                  <a:outerShdw blurRad="38100" dist="38100" dir="2700000" algn="tl">
                    <a:srgbClr val="000000">
                      <a:alpha val="43137"/>
                    </a:srgbClr>
                  </a:outerShdw>
                </a:effectLst>
                <a:latin typeface="+mj-lt"/>
              </a:rPr>
              <a:t>Important </a:t>
            </a:r>
            <a:r>
              <a:rPr lang="en-US" sz="2800" dirty="0">
                <a:effectLst>
                  <a:outerShdw blurRad="38100" dist="38100" dir="2700000" algn="tl">
                    <a:srgbClr val="000000">
                      <a:alpha val="43137"/>
                    </a:srgbClr>
                  </a:outerShdw>
                </a:effectLst>
                <a:latin typeface="+mj-lt"/>
              </a:rPr>
              <a:t>features in the history include previous episodes, anaemia, recent colonoscopy and bleeding diatheses.</a:t>
            </a:r>
          </a:p>
        </p:txBody>
      </p:sp>
      <p:sp>
        <p:nvSpPr>
          <p:cNvPr id="4" name="Slide Number Placeholder 3"/>
          <p:cNvSpPr>
            <a:spLocks noGrp="1"/>
          </p:cNvSpPr>
          <p:nvPr>
            <p:ph type="sldNum" sz="quarter" idx="12"/>
          </p:nvPr>
        </p:nvSpPr>
        <p:spPr/>
        <p:txBody>
          <a:bodyPr/>
          <a:lstStyle/>
          <a:p>
            <a:fld id="{89A939D9-DF18-430E-A6A4-2C2EB3AA1A81}" type="slidenum">
              <a:rPr lang="ar-SA" smtClean="0"/>
              <a:t>11</a:t>
            </a:fld>
            <a:endParaRPr lang="ar-SA"/>
          </a:p>
        </p:txBody>
      </p:sp>
    </p:spTree>
    <p:extLst>
      <p:ext uri="{BB962C8B-B14F-4D97-AF65-F5344CB8AC3E}">
        <p14:creationId xmlns:p14="http://schemas.microsoft.com/office/powerpoint/2010/main" val="39637033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9A939D9-DF18-430E-A6A4-2C2EB3AA1A81}" type="slidenum">
              <a:rPr lang="ar-SA" smtClean="0"/>
              <a:t>12</a:t>
            </a:fld>
            <a:endParaRPr lang="ar-SA"/>
          </a:p>
        </p:txBody>
      </p:sp>
      <p:sp>
        <p:nvSpPr>
          <p:cNvPr id="3" name="Rectangle 2"/>
          <p:cNvSpPr/>
          <p:nvPr/>
        </p:nvSpPr>
        <p:spPr>
          <a:xfrm>
            <a:off x="1000664" y="513958"/>
            <a:ext cx="10306893" cy="4955203"/>
          </a:xfrm>
          <a:prstGeom prst="rect">
            <a:avLst/>
          </a:prstGeom>
        </p:spPr>
        <p:txBody>
          <a:bodyPr wrap="square">
            <a:spAutoFit/>
          </a:bodyPr>
          <a:lstStyle/>
          <a:p>
            <a:pPr algn="ctr" rtl="0"/>
            <a:r>
              <a:rPr lang="en-US" sz="3200" b="1" dirty="0">
                <a:solidFill>
                  <a:srgbClr val="920000"/>
                </a:solidFill>
                <a:effectLst>
                  <a:outerShdw blurRad="38100" dist="38100" dir="2700000" algn="tl">
                    <a:srgbClr val="000000">
                      <a:alpha val="43137"/>
                    </a:srgbClr>
                  </a:outerShdw>
                </a:effectLst>
                <a:latin typeface="+mj-lt"/>
              </a:rPr>
              <a:t>Diagnosis </a:t>
            </a:r>
            <a:r>
              <a:rPr lang="en-US" sz="3200" b="1" dirty="0" smtClean="0">
                <a:solidFill>
                  <a:srgbClr val="920000"/>
                </a:solidFill>
                <a:effectLst>
                  <a:outerShdw blurRad="38100" dist="38100" dir="2700000" algn="tl">
                    <a:srgbClr val="000000">
                      <a:alpha val="43137"/>
                    </a:srgbClr>
                  </a:outerShdw>
                </a:effectLst>
                <a:latin typeface="+mj-lt"/>
              </a:rPr>
              <a:t>Work-up</a:t>
            </a:r>
            <a:endParaRPr lang="en-US" sz="3200" b="1" dirty="0">
              <a:solidFill>
                <a:srgbClr val="920000"/>
              </a:solidFill>
              <a:effectLst>
                <a:outerShdw blurRad="38100" dist="38100" dir="2700000" algn="tl">
                  <a:srgbClr val="000000">
                    <a:alpha val="43137"/>
                  </a:srgbClr>
                </a:outerShdw>
              </a:effectLst>
              <a:latin typeface="+mj-lt"/>
            </a:endParaRPr>
          </a:p>
          <a:p>
            <a:pPr algn="l" rtl="0"/>
            <a:r>
              <a:rPr lang="en-US" sz="3200" b="1" dirty="0" smtClean="0">
                <a:solidFill>
                  <a:srgbClr val="0070C0"/>
                </a:solidFill>
                <a:effectLst>
                  <a:outerShdw blurRad="38100" dist="38100" dir="2700000" algn="tl">
                    <a:srgbClr val="000000">
                      <a:alpha val="43137"/>
                    </a:srgbClr>
                  </a:outerShdw>
                </a:effectLst>
                <a:latin typeface="+mj-lt"/>
              </a:rPr>
              <a:t>Clinical </a:t>
            </a:r>
            <a:r>
              <a:rPr lang="en-US" sz="3200" b="1" dirty="0">
                <a:solidFill>
                  <a:srgbClr val="0070C0"/>
                </a:solidFill>
                <a:effectLst>
                  <a:outerShdw blurRad="38100" dist="38100" dir="2700000" algn="tl">
                    <a:srgbClr val="000000">
                      <a:alpha val="43137"/>
                    </a:srgbClr>
                  </a:outerShdw>
                </a:effectLst>
                <a:latin typeface="+mj-lt"/>
              </a:rPr>
              <a:t>History</a:t>
            </a: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A past history of aortic surgery or radiotherapy may suggest the cause. The drug history is particularly important with respect to NSAIDs, antiplatelet </a:t>
            </a:r>
            <a:r>
              <a:rPr lang="en-US" sz="2800" dirty="0" smtClean="0">
                <a:effectLst>
                  <a:outerShdw blurRad="38100" dist="38100" dir="2700000" algn="tl">
                    <a:srgbClr val="000000">
                      <a:alpha val="43137"/>
                    </a:srgbClr>
                  </a:outerShdw>
                </a:effectLst>
                <a:latin typeface="+mj-lt"/>
              </a:rPr>
              <a:t>therapy and anticoagulants. </a:t>
            </a:r>
            <a:endParaRPr lang="en-US" sz="2800" dirty="0">
              <a:effectLst>
                <a:outerShdw blurRad="38100" dist="38100" dir="2700000" algn="tl">
                  <a:srgbClr val="000000">
                    <a:alpha val="43137"/>
                  </a:srgbClr>
                </a:outerShdw>
              </a:effectLst>
              <a:latin typeface="+mj-lt"/>
            </a:endParaRPr>
          </a:p>
          <a:p>
            <a:pPr algn="l" rtl="0"/>
            <a:endParaRPr lang="en-US" sz="2800" dirty="0">
              <a:effectLst>
                <a:outerShdw blurRad="38100" dist="38100" dir="2700000" algn="tl">
                  <a:srgbClr val="000000">
                    <a:alpha val="43137"/>
                  </a:srgbClr>
                </a:outerShdw>
              </a:effectLst>
              <a:latin typeface="+mj-lt"/>
            </a:endParaRPr>
          </a:p>
          <a:p>
            <a:pPr algn="l" rtl="0"/>
            <a:r>
              <a:rPr lang="en-US" sz="2800" u="sng" dirty="0">
                <a:solidFill>
                  <a:srgbClr val="0070C0"/>
                </a:solidFill>
                <a:effectLst>
                  <a:outerShdw blurRad="38100" dist="38100" dir="2700000" algn="tl">
                    <a:srgbClr val="000000">
                      <a:alpha val="43137"/>
                    </a:srgbClr>
                  </a:outerShdw>
                </a:effectLst>
                <a:latin typeface="+mj-lt"/>
              </a:rPr>
              <a:t>Co-morbidities are also relevant: </a:t>
            </a:r>
            <a:r>
              <a:rPr lang="en-US" sz="2800" dirty="0">
                <a:effectLst>
                  <a:outerShdw blurRad="38100" dist="38100" dir="2700000" algn="tl">
                    <a:srgbClr val="000000">
                      <a:alpha val="43137"/>
                    </a:srgbClr>
                  </a:outerShdw>
                </a:effectLst>
                <a:latin typeface="+mj-lt"/>
              </a:rPr>
              <a:t>elderly patients with ischaemic heart disease or cardiac failure are less likely to tolerate either massive haemorrhage or massive transfusion, and co-morbidity is a predictor of poor outcome.</a:t>
            </a:r>
            <a:endParaRPr lang="ar-SA" sz="28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3830758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0703" y="528011"/>
            <a:ext cx="10235821" cy="5324535"/>
          </a:xfrm>
          <a:prstGeom prst="rect">
            <a:avLst/>
          </a:prstGeom>
        </p:spPr>
        <p:txBody>
          <a:bodyPr wrap="square">
            <a:spAutoFit/>
          </a:bodyPr>
          <a:lstStyle/>
          <a:p>
            <a:pPr algn="l" rtl="0"/>
            <a:r>
              <a:rPr lang="en-US" sz="3200" b="1" dirty="0">
                <a:solidFill>
                  <a:srgbClr val="0070C0"/>
                </a:solidFill>
                <a:effectLst>
                  <a:outerShdw blurRad="38100" dist="38100" dir="2700000" algn="tl">
                    <a:srgbClr val="000000">
                      <a:alpha val="43137"/>
                    </a:srgbClr>
                  </a:outerShdw>
                </a:effectLst>
                <a:latin typeface="+mj-lt"/>
              </a:rPr>
              <a:t>Physical examination</a:t>
            </a: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The ABCDE algorithm of assessment and resuscitation should be applied to any patient with </a:t>
            </a:r>
            <a:r>
              <a:rPr lang="en-US" sz="2800" dirty="0" smtClean="0">
                <a:effectLst>
                  <a:outerShdw blurRad="38100" dist="38100" dir="2700000" algn="tl">
                    <a:srgbClr val="000000">
                      <a:alpha val="43137"/>
                    </a:srgbClr>
                  </a:outerShdw>
                </a:effectLst>
                <a:latin typeface="+mj-lt"/>
              </a:rPr>
              <a:t>Acute LGI </a:t>
            </a:r>
            <a:r>
              <a:rPr lang="en-US" sz="2800" dirty="0">
                <a:effectLst>
                  <a:outerShdw blurRad="38100" dist="38100" dir="2700000" algn="tl">
                    <a:srgbClr val="000000">
                      <a:alpha val="43137"/>
                    </a:srgbClr>
                  </a:outerShdw>
                </a:effectLst>
                <a:latin typeface="+mj-lt"/>
              </a:rPr>
              <a:t>haemorrhage. If there is clinical evidence of haemodynamic instability, resuscitation should be instituted before completing the history or examination.</a:t>
            </a: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Tachypnoea, cool peripheries, tachycardia, hypotension, agitation and altered mental state suggest a significant bleed</a:t>
            </a:r>
            <a:r>
              <a:rPr lang="en-US" sz="2800" dirty="0" smtClean="0">
                <a:effectLst>
                  <a:outerShdw blurRad="38100" dist="38100" dir="2700000" algn="tl">
                    <a:srgbClr val="000000">
                      <a:alpha val="43137"/>
                    </a:srgbClr>
                  </a:outerShdw>
                </a:effectLst>
                <a:latin typeface="+mj-lt"/>
              </a:rPr>
              <a:t>.</a:t>
            </a:r>
          </a:p>
          <a:p>
            <a:pPr algn="l" rtl="0"/>
            <a:endParaRPr lang="en-US" sz="2800" dirty="0">
              <a:effectLst>
                <a:outerShdw blurRad="38100" dist="38100" dir="2700000" algn="tl">
                  <a:srgbClr val="000000">
                    <a:alpha val="43137"/>
                  </a:srgbClr>
                </a:outerShdw>
              </a:effectLst>
              <a:latin typeface="+mj-lt"/>
            </a:endParaRPr>
          </a:p>
          <a:p>
            <a:pPr algn="l" rtl="0"/>
            <a:r>
              <a:rPr lang="en-US" sz="2800" dirty="0" smtClean="0">
                <a:effectLst>
                  <a:outerShdw blurRad="38100" dist="38100" dir="2700000" algn="tl">
                    <a:srgbClr val="000000">
                      <a:alpha val="43137"/>
                    </a:srgbClr>
                  </a:outerShdw>
                </a:effectLst>
                <a:latin typeface="+mj-lt"/>
              </a:rPr>
              <a:t>Formal </a:t>
            </a:r>
            <a:r>
              <a:rPr lang="en-US" sz="2800" dirty="0">
                <a:effectLst>
                  <a:outerShdw blurRad="38100" dist="38100" dir="2700000" algn="tl">
                    <a:srgbClr val="000000">
                      <a:alpha val="43137"/>
                    </a:srgbClr>
                  </a:outerShdw>
                </a:effectLst>
                <a:latin typeface="+mj-lt"/>
              </a:rPr>
              <a:t>assessment is made after resuscitation and includes physical, abdominal and digital rectal examinations</a:t>
            </a:r>
            <a:r>
              <a:rPr lang="en-US" sz="2800" dirty="0" smtClean="0">
                <a:effectLst>
                  <a:outerShdw blurRad="38100" dist="38100" dir="2700000" algn="tl">
                    <a:srgbClr val="000000">
                      <a:alpha val="43137"/>
                    </a:srgbClr>
                  </a:outerShdw>
                </a:effectLst>
                <a:latin typeface="+mj-lt"/>
              </a:rPr>
              <a:t>.</a:t>
            </a:r>
            <a:endParaRPr lang="en-US"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13</a:t>
            </a:fld>
            <a:endParaRPr lang="ar-SA"/>
          </a:p>
        </p:txBody>
      </p:sp>
    </p:spTree>
    <p:extLst>
      <p:ext uri="{BB962C8B-B14F-4D97-AF65-F5344CB8AC3E}">
        <p14:creationId xmlns:p14="http://schemas.microsoft.com/office/powerpoint/2010/main" val="2951139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8431" y="464245"/>
            <a:ext cx="10044753" cy="4893647"/>
          </a:xfrm>
          <a:prstGeom prst="rect">
            <a:avLst/>
          </a:prstGeom>
        </p:spPr>
        <p:txBody>
          <a:bodyPr wrap="square">
            <a:spAutoFit/>
          </a:bodyPr>
          <a:lstStyle/>
          <a:p>
            <a:pPr algn="ctr" rtl="0"/>
            <a:r>
              <a:rPr lang="en-US" sz="3200" b="1" dirty="0">
                <a:solidFill>
                  <a:srgbClr val="0070C0"/>
                </a:solidFill>
                <a:effectLst>
                  <a:outerShdw blurRad="38100" dist="38100" dir="2700000" algn="tl">
                    <a:srgbClr val="000000">
                      <a:alpha val="43137"/>
                    </a:srgbClr>
                  </a:outerShdw>
                </a:effectLst>
                <a:latin typeface="+mj-lt"/>
              </a:rPr>
              <a:t>Resuscitation and initial investigations</a:t>
            </a:r>
          </a:p>
          <a:p>
            <a:pPr algn="l" rtl="0"/>
            <a:endParaRPr lang="en-US" sz="2800" dirty="0">
              <a:effectLst>
                <a:outerShdw blurRad="38100" dist="38100" dir="2700000" algn="tl">
                  <a:srgbClr val="000000">
                    <a:alpha val="43137"/>
                  </a:srgbClr>
                </a:outerShdw>
              </a:effectLst>
              <a:latin typeface="+mj-lt"/>
            </a:endParaRPr>
          </a:p>
          <a:p>
            <a:pPr algn="l" rtl="0"/>
            <a:r>
              <a:rPr lang="en-US" sz="2800" b="1" dirty="0">
                <a:solidFill>
                  <a:srgbClr val="0070C0"/>
                </a:solidFill>
                <a:effectLst>
                  <a:outerShdw blurRad="38100" dist="38100" dir="2700000" algn="tl">
                    <a:srgbClr val="000000">
                      <a:alpha val="43137"/>
                    </a:srgbClr>
                  </a:outerShdw>
                </a:effectLst>
                <a:latin typeface="+mj-lt"/>
              </a:rPr>
              <a:t>Large-calibre peripheral cannulae </a:t>
            </a:r>
            <a:r>
              <a:rPr lang="en-US" sz="2800" dirty="0">
                <a:effectLst>
                  <a:outerShdw blurRad="38100" dist="38100" dir="2700000" algn="tl">
                    <a:srgbClr val="000000">
                      <a:alpha val="43137"/>
                    </a:srgbClr>
                  </a:outerShdw>
                </a:effectLst>
                <a:latin typeface="+mj-lt"/>
              </a:rPr>
              <a:t>allow intravenous crystalloid or colloid resuscitation. Tranexamic acid, administered as an intravenous loading dose of 1 g followed by 3 g infused over 24 hours, can reduce transfusion requirements and mortality</a:t>
            </a:r>
            <a:r>
              <a:rPr lang="en-US" sz="2800" dirty="0" smtClean="0">
                <a:effectLst>
                  <a:outerShdw blurRad="38100" dist="38100" dir="2700000" algn="tl">
                    <a:srgbClr val="000000">
                      <a:alpha val="43137"/>
                    </a:srgbClr>
                  </a:outerShdw>
                </a:effectLst>
                <a:latin typeface="+mj-lt"/>
              </a:rPr>
              <a:t>.</a:t>
            </a:r>
            <a:endParaRPr lang="en-US" sz="2800" dirty="0">
              <a:effectLst>
                <a:outerShdw blurRad="38100" dist="38100" dir="2700000" algn="tl">
                  <a:srgbClr val="000000">
                    <a:alpha val="43137"/>
                  </a:srgbClr>
                </a:outerShdw>
              </a:effectLst>
              <a:latin typeface="+mj-lt"/>
            </a:endParaRPr>
          </a:p>
          <a:p>
            <a:pPr algn="l" rtl="0"/>
            <a:endParaRPr lang="en-US" sz="2800" dirty="0">
              <a:effectLst>
                <a:outerShdw blurRad="38100" dist="38100" dir="2700000" algn="tl">
                  <a:srgbClr val="000000">
                    <a:alpha val="43137"/>
                  </a:srgbClr>
                </a:outerShdw>
              </a:effectLst>
              <a:latin typeface="+mj-lt"/>
            </a:endParaRPr>
          </a:p>
          <a:p>
            <a:pPr algn="l" rtl="0"/>
            <a:r>
              <a:rPr lang="en-US" sz="2800" b="1" dirty="0">
                <a:solidFill>
                  <a:srgbClr val="0070C0"/>
                </a:solidFill>
                <a:effectLst>
                  <a:outerShdw blurRad="38100" dist="38100" dir="2700000" algn="tl">
                    <a:srgbClr val="000000">
                      <a:alpha val="43137"/>
                    </a:srgbClr>
                  </a:outerShdw>
                </a:effectLst>
                <a:latin typeface="+mj-lt"/>
              </a:rPr>
              <a:t>Haemorrhage Alleviation with Tranexamic Acid </a:t>
            </a:r>
            <a:r>
              <a:rPr lang="en-US" sz="2800" i="1" dirty="0" smtClean="0">
                <a:effectLst>
                  <a:outerShdw blurRad="38100" dist="38100" dir="2700000" algn="tl">
                    <a:srgbClr val="000000">
                      <a:alpha val="43137"/>
                    </a:srgbClr>
                  </a:outerShdw>
                </a:effectLst>
                <a:latin typeface="+mj-lt"/>
              </a:rPr>
              <a:t>- </a:t>
            </a:r>
            <a:r>
              <a:rPr lang="en-US" sz="2800" i="1" dirty="0">
                <a:effectLst>
                  <a:outerShdw blurRad="38100" dist="38100" dir="2700000" algn="tl">
                    <a:srgbClr val="000000">
                      <a:alpha val="43137"/>
                    </a:srgbClr>
                  </a:outerShdw>
                </a:effectLst>
                <a:latin typeface="+mj-lt"/>
              </a:rPr>
              <a:t>Intestinal System </a:t>
            </a:r>
            <a:r>
              <a:rPr lang="en-US" sz="2800" dirty="0">
                <a:effectLst>
                  <a:outerShdw blurRad="38100" dist="38100" dir="2700000" algn="tl">
                    <a:srgbClr val="000000">
                      <a:alpha val="43137"/>
                    </a:srgbClr>
                  </a:outerShdw>
                </a:effectLst>
                <a:latin typeface="+mj-lt"/>
              </a:rPr>
              <a:t>(HALT-IT) trial is on target to recruit 12,000 patients by 2019 and will provide definitive evidence on the efficacy of tranexamic acid in gastrointestinal haemorrhage. </a:t>
            </a:r>
            <a:endParaRPr lang="ar-SA"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14</a:t>
            </a:fld>
            <a:endParaRPr lang="ar-SA"/>
          </a:p>
        </p:txBody>
      </p:sp>
    </p:spTree>
    <p:extLst>
      <p:ext uri="{BB962C8B-B14F-4D97-AF65-F5344CB8AC3E}">
        <p14:creationId xmlns:p14="http://schemas.microsoft.com/office/powerpoint/2010/main" val="24223703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6159" y="459000"/>
            <a:ext cx="10377964" cy="5693866"/>
          </a:xfrm>
          <a:prstGeom prst="rect">
            <a:avLst/>
          </a:prstGeom>
        </p:spPr>
        <p:txBody>
          <a:bodyPr wrap="square">
            <a:spAutoFit/>
          </a:bodyPr>
          <a:lstStyle/>
          <a:p>
            <a:pPr algn="l" rtl="0"/>
            <a:r>
              <a:rPr lang="en-US" sz="2800" b="1" dirty="0">
                <a:solidFill>
                  <a:srgbClr val="0070C0"/>
                </a:solidFill>
                <a:effectLst>
                  <a:outerShdw blurRad="38100" dist="38100" dir="2700000" algn="tl">
                    <a:srgbClr val="000000">
                      <a:alpha val="43137"/>
                    </a:srgbClr>
                  </a:outerShdw>
                </a:effectLst>
                <a:latin typeface="+mj-lt"/>
              </a:rPr>
              <a:t>Blood transfusion </a:t>
            </a:r>
            <a:r>
              <a:rPr lang="en-US" sz="2800" dirty="0">
                <a:effectLst>
                  <a:outerShdw blurRad="38100" dist="38100" dir="2700000" algn="tl">
                    <a:srgbClr val="000000">
                      <a:alpha val="43137"/>
                    </a:srgbClr>
                  </a:outerShdw>
                </a:effectLst>
                <a:latin typeface="+mj-lt"/>
              </a:rPr>
              <a:t>is carried out according to the patient’s haemodynamic status and haemoglobin concentration, with 25-35% of admitted patients undergoing transfusion in recent national audits.</a:t>
            </a:r>
          </a:p>
          <a:p>
            <a:pPr algn="l" rtl="0"/>
            <a:endParaRPr lang="en-US" sz="2800" dirty="0">
              <a:effectLst>
                <a:outerShdw blurRad="38100" dist="38100" dir="2700000" algn="tl">
                  <a:srgbClr val="000000">
                    <a:alpha val="43137"/>
                  </a:srgbClr>
                </a:outerShdw>
              </a:effectLst>
              <a:latin typeface="+mj-lt"/>
            </a:endParaRPr>
          </a:p>
          <a:p>
            <a:pPr algn="l" rtl="0"/>
            <a:r>
              <a:rPr lang="en-US" sz="2800" b="1" dirty="0">
                <a:solidFill>
                  <a:srgbClr val="0070C0"/>
                </a:solidFill>
                <a:effectLst>
                  <a:outerShdw blurRad="38100" dist="38100" dir="2700000" algn="tl">
                    <a:srgbClr val="000000">
                      <a:alpha val="43137"/>
                    </a:srgbClr>
                  </a:outerShdw>
                </a:effectLst>
                <a:latin typeface="+mj-lt"/>
              </a:rPr>
              <a:t>Coagulopathy</a:t>
            </a:r>
            <a:r>
              <a:rPr lang="en-US" sz="2800" dirty="0">
                <a:effectLst>
                  <a:outerShdw blurRad="38100" dist="38100" dir="2700000" algn="tl">
                    <a:srgbClr val="000000">
                      <a:alpha val="43137"/>
                    </a:srgbClr>
                  </a:outerShdw>
                </a:effectLst>
                <a:latin typeface="+mj-lt"/>
              </a:rPr>
              <a:t> resulting from the use of oral anticoagulants or bleeding should be corrected</a:t>
            </a:r>
            <a:r>
              <a:rPr lang="en-US" sz="2800" dirty="0" smtClean="0">
                <a:effectLst>
                  <a:outerShdw blurRad="38100" dist="38100" dir="2700000" algn="tl">
                    <a:srgbClr val="000000">
                      <a:alpha val="43137"/>
                    </a:srgbClr>
                  </a:outerShdw>
                </a:effectLst>
                <a:latin typeface="+mj-lt"/>
              </a:rPr>
              <a:t>.</a:t>
            </a:r>
          </a:p>
          <a:p>
            <a:pPr algn="l" rtl="0"/>
            <a:endParaRPr lang="en-US" sz="2800" dirty="0">
              <a:effectLst>
                <a:outerShdw blurRad="38100" dist="38100" dir="2700000" algn="tl">
                  <a:srgbClr val="000000">
                    <a:alpha val="43137"/>
                  </a:srgbClr>
                </a:outerShdw>
              </a:effectLst>
              <a:latin typeface="+mj-lt"/>
            </a:endParaRPr>
          </a:p>
          <a:p>
            <a:pPr algn="l" rtl="0"/>
            <a:r>
              <a:rPr lang="en-US" sz="2800" b="1" dirty="0">
                <a:solidFill>
                  <a:srgbClr val="0070C0"/>
                </a:solidFill>
                <a:effectLst>
                  <a:outerShdw blurRad="38100" dist="38100" dir="2700000" algn="tl">
                    <a:srgbClr val="000000">
                      <a:alpha val="43137"/>
                    </a:srgbClr>
                  </a:outerShdw>
                </a:effectLst>
                <a:latin typeface="+mj-lt"/>
              </a:rPr>
              <a:t>Restrictive</a:t>
            </a:r>
            <a:r>
              <a:rPr lang="en-US" sz="2800" dirty="0" smtClean="0">
                <a:effectLst>
                  <a:outerShdw blurRad="38100" dist="38100" dir="2700000" algn="tl">
                    <a:srgbClr val="000000">
                      <a:alpha val="43137"/>
                    </a:srgbClr>
                  </a:outerShdw>
                </a:effectLst>
                <a:latin typeface="+mj-lt"/>
              </a:rPr>
              <a:t> rather than </a:t>
            </a:r>
            <a:r>
              <a:rPr lang="en-US" sz="2800" dirty="0">
                <a:effectLst>
                  <a:outerShdw blurRad="38100" dist="38100" dir="2700000" algn="tl">
                    <a:srgbClr val="000000">
                      <a:alpha val="43137"/>
                    </a:srgbClr>
                  </a:outerShdw>
                </a:effectLst>
                <a:latin typeface="+mj-lt"/>
              </a:rPr>
              <a:t>liberal </a:t>
            </a:r>
            <a:r>
              <a:rPr lang="en-US" sz="2800" dirty="0" smtClean="0">
                <a:effectLst>
                  <a:outerShdw blurRad="38100" dist="38100" dir="2700000" algn="tl">
                    <a:srgbClr val="000000">
                      <a:alpha val="43137"/>
                    </a:srgbClr>
                  </a:outerShdw>
                </a:effectLst>
                <a:latin typeface="+mj-lt"/>
              </a:rPr>
              <a:t>blood transfusion </a:t>
            </a:r>
            <a:r>
              <a:rPr lang="en-US" sz="2800" dirty="0">
                <a:effectLst>
                  <a:outerShdw blurRad="38100" dist="38100" dir="2700000" algn="tl">
                    <a:srgbClr val="000000">
                      <a:alpha val="43137"/>
                    </a:srgbClr>
                  </a:outerShdw>
                </a:effectLst>
                <a:latin typeface="+mj-lt"/>
              </a:rPr>
              <a:t>protocols appear to be associated with lower mortality in LGI bleeding.</a:t>
            </a:r>
          </a:p>
          <a:p>
            <a:pPr algn="l" rtl="0"/>
            <a:endParaRPr lang="en-US" sz="2800" dirty="0">
              <a:effectLst>
                <a:outerShdw blurRad="38100" dist="38100" dir="2700000" algn="tl">
                  <a:srgbClr val="000000">
                    <a:alpha val="43137"/>
                  </a:srgbClr>
                </a:outerShdw>
              </a:effectLst>
              <a:latin typeface="+mj-lt"/>
            </a:endParaRPr>
          </a:p>
          <a:p>
            <a:pPr algn="l" rtl="0"/>
            <a:r>
              <a:rPr lang="en-US" sz="2800" b="1" dirty="0">
                <a:solidFill>
                  <a:srgbClr val="0070C0"/>
                </a:solidFill>
                <a:effectLst>
                  <a:outerShdw blurRad="38100" dist="38100" dir="2700000" algn="tl">
                    <a:srgbClr val="000000">
                      <a:alpha val="43137"/>
                    </a:srgbClr>
                  </a:outerShdw>
                </a:effectLst>
                <a:latin typeface="+mj-lt"/>
              </a:rPr>
              <a:t>Oesophago-gastroduodenoscopy </a:t>
            </a:r>
            <a:r>
              <a:rPr lang="en-US" sz="2800" dirty="0">
                <a:effectLst>
                  <a:outerShdw blurRad="38100" dist="38100" dir="2700000" algn="tl">
                    <a:srgbClr val="000000">
                      <a:alpha val="43137"/>
                    </a:srgbClr>
                  </a:outerShdw>
                </a:effectLst>
                <a:latin typeface="+mj-lt"/>
              </a:rPr>
              <a:t>should be carried out as soon as feasible in any patient with LGI haemorrhage and haemodynamic instability to rule out an upper gastrointestinal source.</a:t>
            </a:r>
            <a:endParaRPr lang="ar-SA"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15</a:t>
            </a:fld>
            <a:endParaRPr lang="ar-SA"/>
          </a:p>
        </p:txBody>
      </p:sp>
    </p:spTree>
    <p:extLst>
      <p:ext uri="{BB962C8B-B14F-4D97-AF65-F5344CB8AC3E}">
        <p14:creationId xmlns:p14="http://schemas.microsoft.com/office/powerpoint/2010/main" val="402833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699109"/>
            <a:ext cx="10536072" cy="4462760"/>
          </a:xfrm>
          <a:prstGeom prst="rect">
            <a:avLst/>
          </a:prstGeom>
        </p:spPr>
        <p:txBody>
          <a:bodyPr wrap="square">
            <a:spAutoFit/>
          </a:bodyPr>
          <a:lstStyle/>
          <a:p>
            <a:pPr algn="ctr" rtl="0"/>
            <a:r>
              <a:rPr lang="en-US" sz="3200" b="1" dirty="0">
                <a:solidFill>
                  <a:srgbClr val="920000"/>
                </a:solidFill>
                <a:effectLst>
                  <a:outerShdw blurRad="38100" dist="38100" dir="2700000" algn="tl">
                    <a:srgbClr val="000000">
                      <a:alpha val="43137"/>
                    </a:srgbClr>
                  </a:outerShdw>
                </a:effectLst>
                <a:latin typeface="+mj-lt"/>
              </a:rPr>
              <a:t>Definitive investigations</a:t>
            </a:r>
          </a:p>
          <a:p>
            <a:pPr algn="l" rtl="0"/>
            <a:endParaRPr lang="en-US" sz="2800" dirty="0">
              <a:effectLst>
                <a:outerShdw blurRad="38100" dist="38100" dir="2700000" algn="tl">
                  <a:srgbClr val="000000">
                    <a:alpha val="43137"/>
                  </a:srgbClr>
                </a:outerShdw>
              </a:effectLst>
              <a:latin typeface="+mj-lt"/>
            </a:endParaRPr>
          </a:p>
          <a:p>
            <a:pPr algn="l" rtl="0"/>
            <a:r>
              <a:rPr lang="en-US" sz="2800" b="1" dirty="0">
                <a:solidFill>
                  <a:srgbClr val="920000"/>
                </a:solidFill>
                <a:effectLst>
                  <a:outerShdw blurRad="38100" dist="38100" dir="2700000" algn="tl">
                    <a:srgbClr val="000000">
                      <a:alpha val="43137"/>
                    </a:srgbClr>
                  </a:outerShdw>
                </a:effectLst>
                <a:latin typeface="+mj-lt"/>
              </a:rPr>
              <a:t>Colonoscopy and computed tomographic (CT) angiography </a:t>
            </a:r>
            <a:r>
              <a:rPr lang="en-US" sz="2800" dirty="0">
                <a:effectLst>
                  <a:outerShdw blurRad="38100" dist="38100" dir="2700000" algn="tl">
                    <a:srgbClr val="000000">
                      <a:alpha val="43137"/>
                    </a:srgbClr>
                  </a:outerShdw>
                </a:effectLst>
                <a:latin typeface="+mj-lt"/>
              </a:rPr>
              <a:t>are the most commonly used investigations to identify the bleeding source</a:t>
            </a:r>
            <a:r>
              <a:rPr lang="en-US" sz="2800" dirty="0" smtClean="0">
                <a:effectLst>
                  <a:outerShdw blurRad="38100" dist="38100" dir="2700000" algn="tl">
                    <a:srgbClr val="000000">
                      <a:alpha val="43137"/>
                    </a:srgbClr>
                  </a:outerShdw>
                </a:effectLst>
                <a:latin typeface="+mj-lt"/>
              </a:rPr>
              <a:t>, </a:t>
            </a:r>
            <a:r>
              <a:rPr lang="en-US" sz="2800" dirty="0">
                <a:effectLst>
                  <a:outerShdw blurRad="38100" dist="38100" dir="2700000" algn="tl">
                    <a:srgbClr val="000000">
                      <a:alpha val="43137"/>
                    </a:srgbClr>
                  </a:outerShdw>
                </a:effectLst>
                <a:latin typeface="+mj-lt"/>
              </a:rPr>
              <a:t>with CT angiography now the emergency investigation of choice in patients with massive bleeding or an unstable condition.</a:t>
            </a: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With either, definitive investigation should be carried out as soon as possible after initial resuscitation and stabilization.</a:t>
            </a:r>
          </a:p>
          <a:p>
            <a:pPr algn="l" rtl="0"/>
            <a:endParaRPr lang="en-US"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16</a:t>
            </a:fld>
            <a:endParaRPr lang="ar-SA"/>
          </a:p>
        </p:txBody>
      </p:sp>
    </p:spTree>
    <p:extLst>
      <p:ext uri="{BB962C8B-B14F-4D97-AF65-F5344CB8AC3E}">
        <p14:creationId xmlns:p14="http://schemas.microsoft.com/office/powerpoint/2010/main" val="706312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9A939D9-DF18-430E-A6A4-2C2EB3AA1A81}" type="slidenum">
              <a:rPr lang="ar-SA" smtClean="0"/>
              <a:t>17</a:t>
            </a:fld>
            <a:endParaRPr lang="ar-SA"/>
          </a:p>
        </p:txBody>
      </p:sp>
      <p:sp>
        <p:nvSpPr>
          <p:cNvPr id="3" name="Rectangle 2"/>
          <p:cNvSpPr/>
          <p:nvPr/>
        </p:nvSpPr>
        <p:spPr>
          <a:xfrm>
            <a:off x="838200" y="1137581"/>
            <a:ext cx="10420710" cy="2739211"/>
          </a:xfrm>
          <a:prstGeom prst="rect">
            <a:avLst/>
          </a:prstGeom>
        </p:spPr>
        <p:txBody>
          <a:bodyPr wrap="square">
            <a:spAutoFit/>
          </a:bodyPr>
          <a:lstStyle/>
          <a:p>
            <a:pPr algn="l" rtl="0"/>
            <a:r>
              <a:rPr lang="en-US" sz="3200" b="1" dirty="0">
                <a:solidFill>
                  <a:srgbClr val="920000"/>
                </a:solidFill>
                <a:effectLst>
                  <a:outerShdw blurRad="38100" dist="38100" dir="2700000" algn="tl">
                    <a:srgbClr val="000000">
                      <a:alpha val="43137"/>
                    </a:srgbClr>
                  </a:outerShdw>
                </a:effectLst>
                <a:latin typeface="+mj-lt"/>
              </a:rPr>
              <a:t>Colonoscopy</a:t>
            </a:r>
            <a:r>
              <a:rPr lang="en-US" sz="2800" dirty="0">
                <a:effectLst>
                  <a:outerShdw blurRad="38100" dist="38100" dir="2700000" algn="tl">
                    <a:srgbClr val="000000">
                      <a:alpha val="43137"/>
                    </a:srgbClr>
                  </a:outerShdw>
                </a:effectLst>
                <a:latin typeface="+mj-lt"/>
              </a:rPr>
              <a:t> after full bowel preparation is the investigation of choice in stable or stabilized </a:t>
            </a:r>
            <a:r>
              <a:rPr lang="en-US" sz="2800" dirty="0" smtClean="0">
                <a:effectLst>
                  <a:outerShdw blurRad="38100" dist="38100" dir="2700000" algn="tl">
                    <a:srgbClr val="000000">
                      <a:alpha val="43137"/>
                    </a:srgbClr>
                  </a:outerShdw>
                </a:effectLst>
                <a:latin typeface="+mj-lt"/>
              </a:rPr>
              <a:t>patients.</a:t>
            </a:r>
          </a:p>
          <a:p>
            <a:pPr algn="l" rtl="0"/>
            <a:endParaRPr lang="en-US" sz="2800" dirty="0">
              <a:effectLst>
                <a:outerShdw blurRad="38100" dist="38100" dir="2700000" algn="tl">
                  <a:srgbClr val="000000">
                    <a:alpha val="43137"/>
                  </a:srgbClr>
                </a:outerShdw>
              </a:effectLst>
              <a:latin typeface="+mj-lt"/>
            </a:endParaRPr>
          </a:p>
          <a:p>
            <a:pPr algn="l" rtl="0"/>
            <a:r>
              <a:rPr lang="en-US" sz="2800" dirty="0" smtClean="0">
                <a:effectLst>
                  <a:outerShdw blurRad="38100" dist="38100" dir="2700000" algn="tl">
                    <a:srgbClr val="000000">
                      <a:alpha val="43137"/>
                    </a:srgbClr>
                  </a:outerShdw>
                </a:effectLst>
                <a:latin typeface="+mj-lt"/>
              </a:rPr>
              <a:t>Early </a:t>
            </a:r>
            <a:r>
              <a:rPr lang="en-US" sz="2800" dirty="0">
                <a:effectLst>
                  <a:outerShdw blurRad="38100" dist="38100" dir="2700000" algn="tl">
                    <a:srgbClr val="000000">
                      <a:alpha val="43137"/>
                    </a:srgbClr>
                  </a:outerShdw>
                </a:effectLst>
                <a:latin typeface="+mj-lt"/>
              </a:rPr>
              <a:t>colonoscopy </a:t>
            </a:r>
            <a:r>
              <a:rPr lang="en-US" sz="2800" dirty="0" smtClean="0">
                <a:effectLst>
                  <a:outerShdw blurRad="38100" dist="38100" dir="2700000" algn="tl">
                    <a:srgbClr val="000000">
                      <a:alpha val="43137"/>
                    </a:srgbClr>
                  </a:outerShdw>
                </a:effectLst>
                <a:latin typeface="+mj-lt"/>
              </a:rPr>
              <a:t>“within </a:t>
            </a:r>
            <a:r>
              <a:rPr lang="en-US" sz="2800" dirty="0">
                <a:effectLst>
                  <a:outerShdw blurRad="38100" dist="38100" dir="2700000" algn="tl">
                    <a:srgbClr val="000000">
                      <a:alpha val="43137"/>
                    </a:srgbClr>
                  </a:outerShdw>
                </a:effectLst>
                <a:latin typeface="+mj-lt"/>
              </a:rPr>
              <a:t>24 </a:t>
            </a:r>
            <a:r>
              <a:rPr lang="en-US" sz="2800" dirty="0" smtClean="0">
                <a:effectLst>
                  <a:outerShdw blurRad="38100" dist="38100" dir="2700000" algn="tl">
                    <a:srgbClr val="000000">
                      <a:alpha val="43137"/>
                    </a:srgbClr>
                  </a:outerShdw>
                </a:effectLst>
                <a:latin typeface="+mj-lt"/>
              </a:rPr>
              <a:t>hours” </a:t>
            </a:r>
            <a:r>
              <a:rPr lang="en-US" sz="2800" dirty="0">
                <a:effectLst>
                  <a:outerShdw blurRad="38100" dist="38100" dir="2700000" algn="tl">
                    <a:srgbClr val="000000">
                      <a:alpha val="43137"/>
                    </a:srgbClr>
                  </a:outerShdw>
                </a:effectLst>
                <a:latin typeface="+mj-lt"/>
              </a:rPr>
              <a:t>is associated with shorter length of </a:t>
            </a:r>
            <a:r>
              <a:rPr lang="en-US" sz="2800" dirty="0" smtClean="0">
                <a:effectLst>
                  <a:outerShdw blurRad="38100" dist="38100" dir="2700000" algn="tl">
                    <a:srgbClr val="000000">
                      <a:alpha val="43137"/>
                    </a:srgbClr>
                  </a:outerShdw>
                </a:effectLst>
                <a:latin typeface="+mj-lt"/>
              </a:rPr>
              <a:t>hospital stay </a:t>
            </a:r>
            <a:r>
              <a:rPr lang="en-US" sz="2800" dirty="0">
                <a:effectLst>
                  <a:outerShdw blurRad="38100" dist="38100" dir="2700000" algn="tl">
                    <a:srgbClr val="000000">
                      <a:alpha val="43137"/>
                    </a:srgbClr>
                  </a:outerShdw>
                </a:effectLst>
                <a:latin typeface="+mj-lt"/>
              </a:rPr>
              <a:t>but lower efficacy with higher rebleeding and readmission rates, compared with colonoscopy within 1-3 days of admission.</a:t>
            </a:r>
            <a:endParaRPr lang="ar-SA" sz="28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305777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3710" y="823598"/>
            <a:ext cx="10112991" cy="4585871"/>
          </a:xfrm>
          <a:prstGeom prst="rect">
            <a:avLst/>
          </a:prstGeom>
        </p:spPr>
        <p:txBody>
          <a:bodyPr wrap="square">
            <a:spAutoFit/>
          </a:bodyPr>
          <a:lstStyle/>
          <a:p>
            <a:pPr algn="l" rtl="0"/>
            <a:r>
              <a:rPr lang="en-US" sz="3200" b="1" dirty="0">
                <a:solidFill>
                  <a:srgbClr val="920000"/>
                </a:solidFill>
                <a:effectLst>
                  <a:outerShdw blurRad="38100" dist="38100" dir="2700000" algn="tl">
                    <a:srgbClr val="000000">
                      <a:alpha val="43137"/>
                    </a:srgbClr>
                  </a:outerShdw>
                </a:effectLst>
                <a:latin typeface="+mj-lt"/>
              </a:rPr>
              <a:t>Colonoscopy</a:t>
            </a:r>
            <a:r>
              <a:rPr lang="en-US" sz="2800" dirty="0">
                <a:effectLst>
                  <a:outerShdw blurRad="38100" dist="38100" dir="2700000" algn="tl">
                    <a:srgbClr val="000000">
                      <a:alpha val="43137"/>
                    </a:srgbClr>
                  </a:outerShdw>
                </a:effectLst>
                <a:latin typeface="+mj-lt"/>
              </a:rPr>
              <a:t> during an acute LGI bleed requires copious lavage to allow localization of the bleeding </a:t>
            </a:r>
            <a:r>
              <a:rPr lang="en-US" sz="2800" dirty="0" smtClean="0">
                <a:effectLst>
                  <a:outerShdw blurRad="38100" dist="38100" dir="2700000" algn="tl">
                    <a:srgbClr val="000000">
                      <a:alpha val="43137"/>
                    </a:srgbClr>
                  </a:outerShdw>
                </a:effectLst>
                <a:latin typeface="+mj-lt"/>
              </a:rPr>
              <a:t>point.</a:t>
            </a:r>
          </a:p>
          <a:p>
            <a:pPr algn="l" rtl="0"/>
            <a:endParaRPr lang="en-US" sz="2800" dirty="0">
              <a:effectLst>
                <a:outerShdw blurRad="38100" dist="38100" dir="2700000" algn="tl">
                  <a:srgbClr val="000000">
                    <a:alpha val="43137"/>
                  </a:srgbClr>
                </a:outerShdw>
              </a:effectLst>
              <a:latin typeface="+mj-lt"/>
            </a:endParaRPr>
          </a:p>
          <a:p>
            <a:pPr algn="l" rtl="0"/>
            <a:r>
              <a:rPr lang="en-US" sz="3200" b="1" dirty="0">
                <a:solidFill>
                  <a:srgbClr val="920000"/>
                </a:solidFill>
                <a:effectLst>
                  <a:outerShdw blurRad="38100" dist="38100" dir="2700000" algn="tl">
                    <a:srgbClr val="000000">
                      <a:alpha val="43137"/>
                    </a:srgbClr>
                  </a:outerShdw>
                </a:effectLst>
                <a:latin typeface="+mj-lt"/>
              </a:rPr>
              <a:t>Therapeutic options </a:t>
            </a:r>
            <a:r>
              <a:rPr lang="en-US" sz="2800" dirty="0">
                <a:effectLst>
                  <a:outerShdw blurRad="38100" dist="38100" dir="2700000" algn="tl">
                    <a:srgbClr val="000000">
                      <a:alpha val="43137"/>
                    </a:srgbClr>
                  </a:outerShdw>
                </a:effectLst>
                <a:latin typeface="+mj-lt"/>
              </a:rPr>
              <a:t>to control haemorrhage </a:t>
            </a:r>
            <a:r>
              <a:rPr lang="en-US" sz="2800" dirty="0" smtClean="0">
                <a:effectLst>
                  <a:outerShdw blurRad="38100" dist="38100" dir="2700000" algn="tl">
                    <a:srgbClr val="000000">
                      <a:alpha val="43137"/>
                    </a:srgbClr>
                  </a:outerShdw>
                </a:effectLst>
                <a:latin typeface="+mj-lt"/>
              </a:rPr>
              <a:t>include: </a:t>
            </a:r>
            <a:r>
              <a:rPr lang="en-US" sz="2800" dirty="0">
                <a:effectLst>
                  <a:outerShdw blurRad="38100" dist="38100" dir="2700000" algn="tl">
                    <a:srgbClr val="000000">
                      <a:alpha val="43137"/>
                    </a:srgbClr>
                  </a:outerShdw>
                </a:effectLst>
                <a:latin typeface="+mj-lt"/>
              </a:rPr>
              <a:t>injection with adrenaline (epinephrine), argon plasma coagulation, clipping devices and application of haemostatic agents via endoscopic </a:t>
            </a:r>
            <a:r>
              <a:rPr lang="en-US" sz="2800" dirty="0" smtClean="0">
                <a:effectLst>
                  <a:outerShdw blurRad="38100" dist="38100" dir="2700000" algn="tl">
                    <a:srgbClr val="000000">
                      <a:alpha val="43137"/>
                    </a:srgbClr>
                  </a:outerShdw>
                </a:effectLst>
                <a:latin typeface="+mj-lt"/>
              </a:rPr>
              <a:t>catheters</a:t>
            </a:r>
            <a:r>
              <a:rPr lang="en-US" sz="2800" dirty="0">
                <a:effectLst>
                  <a:outerShdw blurRad="38100" dist="38100" dir="2700000" algn="tl">
                    <a:srgbClr val="000000">
                      <a:alpha val="43137"/>
                    </a:srgbClr>
                  </a:outerShdw>
                </a:effectLst>
                <a:latin typeface="+mj-lt"/>
              </a:rPr>
              <a:t>.</a:t>
            </a:r>
          </a:p>
          <a:p>
            <a:pPr algn="l" rtl="0"/>
            <a:endParaRPr lang="en-US" sz="2800" dirty="0">
              <a:effectLst>
                <a:outerShdw blurRad="38100" dist="38100" dir="2700000" algn="tl">
                  <a:srgbClr val="000000">
                    <a:alpha val="43137"/>
                  </a:srgbClr>
                </a:outerShdw>
              </a:effectLst>
              <a:latin typeface="+mj-lt"/>
            </a:endParaRPr>
          </a:p>
          <a:p>
            <a:pPr algn="l" rtl="0"/>
            <a:r>
              <a:rPr lang="en-US" sz="3200" b="1" dirty="0">
                <a:solidFill>
                  <a:srgbClr val="920000"/>
                </a:solidFill>
                <a:effectLst>
                  <a:outerShdw blurRad="38100" dist="38100" dir="2700000" algn="tl">
                    <a:srgbClr val="000000">
                      <a:alpha val="43137"/>
                    </a:srgbClr>
                  </a:outerShdw>
                </a:effectLst>
                <a:latin typeface="+mj-lt"/>
              </a:rPr>
              <a:t>Colonoscopic haemostasis </a:t>
            </a:r>
            <a:r>
              <a:rPr lang="en-US" sz="2800" dirty="0">
                <a:effectLst>
                  <a:outerShdw blurRad="38100" dist="38100" dir="2700000" algn="tl">
                    <a:srgbClr val="000000">
                      <a:alpha val="43137"/>
                    </a:srgbClr>
                  </a:outerShdw>
                </a:effectLst>
                <a:latin typeface="+mj-lt"/>
              </a:rPr>
              <a:t>is particularly effective for diverticular and post-polypectomy haemorrhage. </a:t>
            </a:r>
          </a:p>
        </p:txBody>
      </p:sp>
      <p:sp>
        <p:nvSpPr>
          <p:cNvPr id="4" name="Slide Number Placeholder 3"/>
          <p:cNvSpPr>
            <a:spLocks noGrp="1"/>
          </p:cNvSpPr>
          <p:nvPr>
            <p:ph type="sldNum" sz="quarter" idx="12"/>
          </p:nvPr>
        </p:nvSpPr>
        <p:spPr/>
        <p:txBody>
          <a:bodyPr/>
          <a:lstStyle/>
          <a:p>
            <a:fld id="{89A939D9-DF18-430E-A6A4-2C2EB3AA1A81}" type="slidenum">
              <a:rPr lang="ar-SA" smtClean="0"/>
              <a:t>18</a:t>
            </a:fld>
            <a:endParaRPr lang="ar-SA" dirty="0"/>
          </a:p>
        </p:txBody>
      </p:sp>
    </p:spTree>
    <p:extLst>
      <p:ext uri="{BB962C8B-B14F-4D97-AF65-F5344CB8AC3E}">
        <p14:creationId xmlns:p14="http://schemas.microsoft.com/office/powerpoint/2010/main" val="2371558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4180" y="916386"/>
            <a:ext cx="10361763" cy="3662541"/>
          </a:xfrm>
          <a:prstGeom prst="rect">
            <a:avLst/>
          </a:prstGeom>
        </p:spPr>
        <p:txBody>
          <a:bodyPr wrap="square">
            <a:spAutoFit/>
          </a:bodyPr>
          <a:lstStyle/>
          <a:p>
            <a:pPr algn="l" rtl="0"/>
            <a:r>
              <a:rPr lang="en-US" sz="2800" b="1" dirty="0">
                <a:solidFill>
                  <a:srgbClr val="0070C0"/>
                </a:solidFill>
                <a:effectLst>
                  <a:outerShdw blurRad="38100" dist="38100" dir="2700000" algn="tl">
                    <a:srgbClr val="000000">
                      <a:alpha val="43137"/>
                    </a:srgbClr>
                  </a:outerShdw>
                </a:effectLst>
                <a:latin typeface="+mj-lt"/>
              </a:rPr>
              <a:t>Multi-section abdominal CT scan with intravenous contrast</a:t>
            </a:r>
            <a:r>
              <a:rPr lang="en-US" sz="2800" dirty="0">
                <a:effectLst>
                  <a:outerShdw blurRad="38100" dist="38100" dir="2700000" algn="tl">
                    <a:srgbClr val="000000">
                      <a:alpha val="43137"/>
                    </a:srgbClr>
                  </a:outerShdw>
                </a:effectLst>
                <a:latin typeface="+mj-lt"/>
              </a:rPr>
              <a:t> (CT angiography) often demonstrates a bleeding source with a blush of contrast in the bowel lumen if the patient is actively bleeding.</a:t>
            </a:r>
          </a:p>
          <a:p>
            <a:pPr algn="l" rtl="0"/>
            <a:endParaRPr lang="en-US" sz="28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It can also provide information on extent of colitis, presence of malignancy, staging of metastatic disease and mesenteric vessel occlusion</a:t>
            </a:r>
            <a:r>
              <a:rPr lang="en-US" sz="2400" dirty="0" smtClean="0">
                <a:effectLst>
                  <a:outerShdw blurRad="38100" dist="38100" dir="2700000" algn="tl">
                    <a:srgbClr val="000000">
                      <a:alpha val="43137"/>
                    </a:srgbClr>
                  </a:outerShdw>
                </a:effectLst>
                <a:latin typeface="+mj-lt"/>
              </a:rPr>
              <a:t>.</a:t>
            </a:r>
          </a:p>
          <a:p>
            <a:pPr marL="342900" indent="-342900" algn="l" rtl="0">
              <a:buFont typeface="Wingdings" panose="05000000000000000000" pitchFamily="2" charset="2"/>
              <a:buChar char="§"/>
            </a:pPr>
            <a:r>
              <a:rPr lang="en-US" sz="2400" dirty="0" smtClean="0">
                <a:effectLst>
                  <a:outerShdw blurRad="38100" dist="38100" dir="2700000" algn="tl">
                    <a:srgbClr val="000000">
                      <a:alpha val="43137"/>
                    </a:srgbClr>
                  </a:outerShdw>
                </a:effectLst>
                <a:latin typeface="+mj-lt"/>
              </a:rPr>
              <a:t>Patients </a:t>
            </a:r>
            <a:r>
              <a:rPr lang="en-US" sz="2400" dirty="0">
                <a:effectLst>
                  <a:outerShdw blurRad="38100" dist="38100" dir="2700000" algn="tl">
                    <a:srgbClr val="000000">
                      <a:alpha val="43137"/>
                    </a:srgbClr>
                  </a:outerShdw>
                </a:effectLst>
                <a:latin typeface="+mj-lt"/>
              </a:rPr>
              <a:t>with clinical evidence of severe bleeding (tachycardia, hypotension) usually undergo CT angiography to identify the bleeding point, followed by selective mesenteric angiography to allow therapeutic embolization.</a:t>
            </a:r>
          </a:p>
        </p:txBody>
      </p:sp>
      <p:sp>
        <p:nvSpPr>
          <p:cNvPr id="4" name="Slide Number Placeholder 3"/>
          <p:cNvSpPr>
            <a:spLocks noGrp="1"/>
          </p:cNvSpPr>
          <p:nvPr>
            <p:ph type="sldNum" sz="quarter" idx="12"/>
          </p:nvPr>
        </p:nvSpPr>
        <p:spPr/>
        <p:txBody>
          <a:bodyPr/>
          <a:lstStyle/>
          <a:p>
            <a:fld id="{89A939D9-DF18-430E-A6A4-2C2EB3AA1A81}" type="slidenum">
              <a:rPr lang="ar-SA" smtClean="0"/>
              <a:t>19</a:t>
            </a:fld>
            <a:endParaRPr lang="ar-SA"/>
          </a:p>
        </p:txBody>
      </p:sp>
    </p:spTree>
    <p:extLst>
      <p:ext uri="{BB962C8B-B14F-4D97-AF65-F5344CB8AC3E}">
        <p14:creationId xmlns:p14="http://schemas.microsoft.com/office/powerpoint/2010/main" val="25034003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3331" y="1122363"/>
            <a:ext cx="10849970" cy="2387600"/>
          </a:xfrm>
          <a:prstGeom prst="rect">
            <a:avLst/>
          </a:prstGeom>
        </p:spPr>
        <p:txBody>
          <a:bodyPr vert="horz" lIns="91440" tIns="45720" rIns="91440" bIns="45720" rtlCol="1" anchor="ctr">
            <a:norm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dirty="0" smtClean="0">
                <a:solidFill>
                  <a:srgbClr val="C00000"/>
                </a:solidFill>
                <a:effectLst>
                  <a:outerShdw blurRad="38100" dist="38100" dir="2700000" algn="tl">
                    <a:srgbClr val="000000">
                      <a:alpha val="43137"/>
                    </a:srgbClr>
                  </a:outerShdw>
                </a:effectLst>
              </a:rPr>
              <a:t>Acute lower gastrointestinal bleeding</a:t>
            </a:r>
            <a:endParaRPr lang="ar-SA" sz="4800" dirty="0">
              <a:solidFill>
                <a:srgbClr val="C00000"/>
              </a:solidFill>
              <a:effectLst>
                <a:outerShdw blurRad="38100" dist="38100" dir="2700000" algn="tl">
                  <a:srgbClr val="000000">
                    <a:alpha val="43137"/>
                  </a:srgbClr>
                </a:outerShdw>
              </a:effectLst>
            </a:endParaRPr>
          </a:p>
        </p:txBody>
      </p:sp>
      <p:sp>
        <p:nvSpPr>
          <p:cNvPr id="5" name="Subtitle 2"/>
          <p:cNvSpPr txBox="1">
            <a:spLocks/>
          </p:cNvSpPr>
          <p:nvPr/>
        </p:nvSpPr>
        <p:spPr>
          <a:xfrm>
            <a:off x="1576316" y="3509963"/>
            <a:ext cx="9144000" cy="1655762"/>
          </a:xfrm>
          <a:prstGeom prst="rect">
            <a:avLst/>
          </a:prstGeom>
        </p:spPr>
        <p:txBody>
          <a:bodyPr vert="horz" lIns="91440" tIns="45720" rIns="91440" bIns="45720" rtlCol="1">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pPr>
            <a:r>
              <a:rPr lang="en-US" sz="2000" dirty="0" smtClean="0">
                <a:latin typeface="Microsoft YaHei Light" panose="020B0502040204020203" pitchFamily="34" charset="-122"/>
                <a:ea typeface="Microsoft YaHei Light" panose="020B0502040204020203" pitchFamily="34" charset="-122"/>
                <a:cs typeface="+mj-cs"/>
              </a:rPr>
              <a:t>Naseralla J Elsaadi</a:t>
            </a:r>
          </a:p>
          <a:p>
            <a:pPr marL="0" indent="0" algn="l" rtl="0">
              <a:buNone/>
            </a:pPr>
            <a:r>
              <a:rPr lang="en-US" sz="2000" dirty="0" smtClean="0">
                <a:latin typeface="Microsoft YaHei Light" panose="020B0502040204020203" pitchFamily="34" charset="-122"/>
                <a:ea typeface="Microsoft YaHei Light" panose="020B0502040204020203" pitchFamily="34" charset="-122"/>
                <a:cs typeface="+mj-cs"/>
              </a:rPr>
              <a:t>Consultant General Surgeon</a:t>
            </a:r>
          </a:p>
          <a:p>
            <a:pPr marL="0" indent="0" algn="l" rtl="0">
              <a:buNone/>
            </a:pPr>
            <a:r>
              <a:rPr lang="en-US" sz="2000" dirty="0" smtClean="0">
                <a:latin typeface="Microsoft YaHei Light" panose="020B0502040204020203" pitchFamily="34" charset="-122"/>
                <a:ea typeface="Microsoft YaHei Light" panose="020B0502040204020203" pitchFamily="34" charset="-122"/>
                <a:cs typeface="+mj-cs"/>
              </a:rPr>
              <a:t>Department of Surgery</a:t>
            </a:r>
          </a:p>
          <a:p>
            <a:pPr marL="0" indent="0" algn="l" rtl="0">
              <a:buNone/>
            </a:pPr>
            <a:r>
              <a:rPr lang="en-US" sz="2000" dirty="0" smtClean="0">
                <a:latin typeface="Microsoft YaHei Light" panose="020B0502040204020203" pitchFamily="34" charset="-122"/>
                <a:ea typeface="Microsoft YaHei Light" panose="020B0502040204020203" pitchFamily="34" charset="-122"/>
                <a:cs typeface="+mj-cs"/>
              </a:rPr>
              <a:t>Benghazi Medical Centre</a:t>
            </a:r>
            <a:endParaRPr lang="ar-SA" sz="2000" dirty="0">
              <a:latin typeface="Microsoft YaHei Light" panose="020B0502040204020203" pitchFamily="34" charset="-122"/>
              <a:ea typeface="Microsoft YaHei Light" panose="020B0502040204020203" pitchFamily="34" charset="-122"/>
              <a:cs typeface="+mj-cs"/>
            </a:endParaRPr>
          </a:p>
        </p:txBody>
      </p:sp>
      <p:sp>
        <p:nvSpPr>
          <p:cNvPr id="7" name="Slide Number Placeholder 6"/>
          <p:cNvSpPr>
            <a:spLocks noGrp="1"/>
          </p:cNvSpPr>
          <p:nvPr>
            <p:ph type="sldNum" sz="quarter" idx="12"/>
          </p:nvPr>
        </p:nvSpPr>
        <p:spPr/>
        <p:txBody>
          <a:bodyPr/>
          <a:lstStyle/>
          <a:p>
            <a:fld id="{89A939D9-DF18-430E-A6A4-2C2EB3AA1A81}" type="slidenum">
              <a:rPr lang="ar-SA" smtClean="0"/>
              <a:t>2</a:t>
            </a:fld>
            <a:endParaRPr lang="ar-SA"/>
          </a:p>
        </p:txBody>
      </p:sp>
    </p:spTree>
    <p:extLst>
      <p:ext uri="{BB962C8B-B14F-4D97-AF65-F5344CB8AC3E}">
        <p14:creationId xmlns:p14="http://schemas.microsoft.com/office/powerpoint/2010/main" val="1582027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9A939D9-DF18-430E-A6A4-2C2EB3AA1A81}" type="slidenum">
              <a:rPr lang="ar-SA" smtClean="0"/>
              <a:t>20</a:t>
            </a:fld>
            <a:endParaRPr lang="ar-SA"/>
          </a:p>
        </p:txBody>
      </p:sp>
      <p:sp>
        <p:nvSpPr>
          <p:cNvPr id="3" name="Rectangle 2"/>
          <p:cNvSpPr/>
          <p:nvPr/>
        </p:nvSpPr>
        <p:spPr>
          <a:xfrm>
            <a:off x="838200" y="1002650"/>
            <a:ext cx="10627744" cy="2677656"/>
          </a:xfrm>
          <a:prstGeom prst="rect">
            <a:avLst/>
          </a:prstGeom>
        </p:spPr>
        <p:txBody>
          <a:bodyPr wrap="square">
            <a:spAutoFit/>
          </a:bodyPr>
          <a:lstStyle/>
          <a:p>
            <a:pPr algn="l" rtl="0"/>
            <a:r>
              <a:rPr lang="en-US" sz="2800" dirty="0" smtClean="0">
                <a:effectLst>
                  <a:outerShdw blurRad="38100" dist="38100" dir="2700000" algn="tl">
                    <a:srgbClr val="000000">
                      <a:alpha val="43137"/>
                    </a:srgbClr>
                  </a:outerShdw>
                </a:effectLst>
                <a:latin typeface="+mj-lt"/>
              </a:rPr>
              <a:t>Advances </a:t>
            </a:r>
            <a:r>
              <a:rPr lang="en-US" sz="2800" dirty="0">
                <a:effectLst>
                  <a:outerShdw blurRad="38100" dist="38100" dir="2700000" algn="tl">
                    <a:srgbClr val="000000">
                      <a:alpha val="43137"/>
                    </a:srgbClr>
                  </a:outerShdw>
                </a:effectLst>
                <a:latin typeface="+mj-lt"/>
              </a:rPr>
              <a:t>in endovascular techniques have made </a:t>
            </a:r>
            <a:r>
              <a:rPr lang="en-US" sz="2800" dirty="0">
                <a:solidFill>
                  <a:srgbClr val="0070C0"/>
                </a:solidFill>
                <a:effectLst>
                  <a:outerShdw blurRad="38100" dist="38100" dir="2700000" algn="tl">
                    <a:srgbClr val="000000">
                      <a:alpha val="43137"/>
                    </a:srgbClr>
                  </a:outerShdw>
                </a:effectLst>
                <a:latin typeface="+mj-lt"/>
              </a:rPr>
              <a:t>super-selective catheterization and embolization of small visceral arterial branches </a:t>
            </a:r>
            <a:r>
              <a:rPr lang="en-US" sz="2800" dirty="0">
                <a:effectLst>
                  <a:outerShdw blurRad="38100" dist="38100" dir="2700000" algn="tl">
                    <a:srgbClr val="000000">
                      <a:alpha val="43137"/>
                    </a:srgbClr>
                  </a:outerShdw>
                </a:effectLst>
                <a:latin typeface="+mj-lt"/>
              </a:rPr>
              <a:t>possible. </a:t>
            </a:r>
            <a:endParaRPr lang="en-US" sz="2800" dirty="0" smtClean="0">
              <a:effectLst>
                <a:outerShdw blurRad="38100" dist="38100" dir="2700000" algn="tl">
                  <a:srgbClr val="000000">
                    <a:alpha val="43137"/>
                  </a:srgbClr>
                </a:outerShdw>
              </a:effectLst>
              <a:latin typeface="+mj-lt"/>
            </a:endParaRPr>
          </a:p>
          <a:p>
            <a:pPr algn="l" rtl="0"/>
            <a:r>
              <a:rPr lang="en-US" sz="2800" dirty="0" smtClean="0">
                <a:effectLst>
                  <a:outerShdw blurRad="38100" dist="38100" dir="2700000" algn="tl">
                    <a:srgbClr val="000000">
                      <a:alpha val="43137"/>
                    </a:srgbClr>
                  </a:outerShdw>
                </a:effectLst>
                <a:latin typeface="+mj-lt"/>
              </a:rPr>
              <a:t>Early </a:t>
            </a:r>
            <a:r>
              <a:rPr lang="en-US" sz="2800" dirty="0">
                <a:effectLst>
                  <a:outerShdw blurRad="38100" dist="38100" dir="2700000" algn="tl">
                    <a:srgbClr val="000000">
                      <a:alpha val="43137"/>
                    </a:srgbClr>
                  </a:outerShdw>
                </a:effectLst>
                <a:latin typeface="+mj-lt"/>
              </a:rPr>
              <a:t>complications include rebleeding, colonic ischaemia, renal failure and femoral pseudoaneurysm, whereas late complications include recurrent haemorrhage and colonic stricture.</a:t>
            </a:r>
            <a:endParaRPr lang="ar-SA" sz="28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19984917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256" y="5195694"/>
            <a:ext cx="11163869" cy="707886"/>
          </a:xfrm>
          <a:prstGeom prst="rect">
            <a:avLst/>
          </a:prstGeom>
        </p:spPr>
        <p:txBody>
          <a:bodyPr wrap="square">
            <a:spAutoFit/>
          </a:bodyPr>
          <a:lstStyle/>
          <a:p>
            <a:pPr algn="ctr" rtl="0"/>
            <a:r>
              <a:rPr lang="en-US" sz="2000" b="1" i="0" u="none" strike="noStrike" baseline="0" dirty="0" smtClean="0">
                <a:latin typeface="AdvOT7fe89a09"/>
              </a:rPr>
              <a:t>CT angiography showing a blush of intravenous contrast at a</a:t>
            </a:r>
            <a:r>
              <a:rPr lang="en-US" sz="2000" b="1" i="0" u="none" strike="noStrike" dirty="0" smtClean="0">
                <a:latin typeface="AdvOT7fe89a09"/>
              </a:rPr>
              <a:t> </a:t>
            </a:r>
            <a:r>
              <a:rPr lang="en-US" sz="2000" b="1" i="0" u="none" strike="noStrike" baseline="0" dirty="0" smtClean="0">
                <a:latin typeface="AdvOT7fe89a09"/>
              </a:rPr>
              <a:t>lower gastrointestinal bleeding point at hepatic </a:t>
            </a:r>
            <a:r>
              <a:rPr lang="en-US" sz="2000" b="1" i="0" u="none" strike="noStrike" baseline="0" dirty="0" smtClean="0">
                <a:latin typeface="AdvOT7fe89a09+fb"/>
              </a:rPr>
              <a:t>fl</a:t>
            </a:r>
            <a:r>
              <a:rPr lang="en-US" sz="2000" b="1" i="0" u="none" strike="noStrike" baseline="0" dirty="0" smtClean="0">
                <a:latin typeface="AdvOT7fe89a09"/>
              </a:rPr>
              <a:t>exure in a patient with</a:t>
            </a:r>
            <a:r>
              <a:rPr lang="en-US" sz="2000" b="1" i="0" u="none" strike="noStrike" dirty="0" smtClean="0">
                <a:latin typeface="AdvOT7fe89a09"/>
              </a:rPr>
              <a:t> </a:t>
            </a:r>
            <a:r>
              <a:rPr lang="en-US" sz="2000" b="1" dirty="0" smtClean="0">
                <a:latin typeface="AdvOT7fe89a09"/>
              </a:rPr>
              <a:t> </a:t>
            </a:r>
            <a:r>
              <a:rPr lang="en-US" sz="2000" b="1" i="0" u="none" strike="noStrike" baseline="0" dirty="0" smtClean="0">
                <a:latin typeface="AdvOT7fe89a09"/>
              </a:rPr>
              <a:t>acute colonic haemorrhage.</a:t>
            </a:r>
            <a:endParaRPr lang="ar-SA" sz="2000" b="1" dirty="0"/>
          </a:p>
        </p:txBody>
      </p:sp>
      <p:pic>
        <p:nvPicPr>
          <p:cNvPr id="3" name="Picture 2"/>
          <p:cNvPicPr>
            <a:picLocks noChangeAspect="1"/>
          </p:cNvPicPr>
          <p:nvPr/>
        </p:nvPicPr>
        <p:blipFill>
          <a:blip r:embed="rId2"/>
          <a:stretch>
            <a:fillRect/>
          </a:stretch>
        </p:blipFill>
        <p:spPr>
          <a:xfrm>
            <a:off x="2818168" y="218363"/>
            <a:ext cx="6368044" cy="4524561"/>
          </a:xfrm>
          <a:prstGeom prst="rect">
            <a:avLst/>
          </a:prstGeom>
        </p:spPr>
      </p:pic>
      <p:sp>
        <p:nvSpPr>
          <p:cNvPr id="5" name="Slide Number Placeholder 4"/>
          <p:cNvSpPr>
            <a:spLocks noGrp="1"/>
          </p:cNvSpPr>
          <p:nvPr>
            <p:ph type="sldNum" sz="quarter" idx="12"/>
          </p:nvPr>
        </p:nvSpPr>
        <p:spPr/>
        <p:txBody>
          <a:bodyPr/>
          <a:lstStyle/>
          <a:p>
            <a:fld id="{89A939D9-DF18-430E-A6A4-2C2EB3AA1A81}" type="slidenum">
              <a:rPr lang="ar-SA" smtClean="0"/>
              <a:t>21</a:t>
            </a:fld>
            <a:endParaRPr lang="ar-SA"/>
          </a:p>
        </p:txBody>
      </p:sp>
    </p:spTree>
    <p:extLst>
      <p:ext uri="{BB962C8B-B14F-4D97-AF65-F5344CB8AC3E}">
        <p14:creationId xmlns:p14="http://schemas.microsoft.com/office/powerpoint/2010/main" val="2499914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129446"/>
            <a:ext cx="10535406" cy="3539430"/>
          </a:xfrm>
          <a:prstGeom prst="rect">
            <a:avLst/>
          </a:prstGeom>
        </p:spPr>
        <p:txBody>
          <a:bodyPr wrap="square">
            <a:spAutoFit/>
          </a:bodyPr>
          <a:lstStyle/>
          <a:p>
            <a:pPr algn="l" rtl="0"/>
            <a:r>
              <a:rPr lang="en-US" sz="2800" b="1" dirty="0" smtClean="0">
                <a:solidFill>
                  <a:srgbClr val="0070C0"/>
                </a:solidFill>
                <a:effectLst>
                  <a:outerShdw blurRad="38100" dist="38100" dir="2700000" algn="tl">
                    <a:srgbClr val="000000">
                      <a:alpha val="43137"/>
                    </a:srgbClr>
                  </a:outerShdw>
                </a:effectLst>
                <a:latin typeface="+mj-lt"/>
              </a:rPr>
              <a:t>99mTechnetium-labelled </a:t>
            </a:r>
            <a:r>
              <a:rPr lang="en-US" sz="2800" b="1" dirty="0">
                <a:solidFill>
                  <a:srgbClr val="0070C0"/>
                </a:solidFill>
                <a:effectLst>
                  <a:outerShdw blurRad="38100" dist="38100" dir="2700000" algn="tl">
                    <a:srgbClr val="000000">
                      <a:alpha val="43137"/>
                    </a:srgbClr>
                  </a:outerShdw>
                </a:effectLst>
                <a:latin typeface="+mj-lt"/>
              </a:rPr>
              <a:t>red blood cell scintigraphy </a:t>
            </a:r>
            <a:r>
              <a:rPr lang="en-US" sz="2800" dirty="0">
                <a:effectLst>
                  <a:outerShdw blurRad="38100" dist="38100" dir="2700000" algn="tl">
                    <a:srgbClr val="000000">
                      <a:alpha val="43137"/>
                    </a:srgbClr>
                  </a:outerShdw>
                </a:effectLst>
                <a:latin typeface="+mj-lt"/>
              </a:rPr>
              <a:t>requires a bleeding rate of just 0.1 ml/minute to detect bleeding, but does not have the sensitivity or specificity of colonoscopy, CT or selective mesenteric angiography.</a:t>
            </a: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If bleeding is thought to arise from a source between the duodenum and terminal ileum, the British Society of Gastroenterology recommends early </a:t>
            </a:r>
            <a:r>
              <a:rPr lang="en-US" sz="2800" b="1" dirty="0">
                <a:solidFill>
                  <a:srgbClr val="0070C0"/>
                </a:solidFill>
                <a:effectLst>
                  <a:outerShdw blurRad="38100" dist="38100" dir="2700000" algn="tl">
                    <a:srgbClr val="000000">
                      <a:alpha val="43137"/>
                    </a:srgbClr>
                  </a:outerShdw>
                </a:effectLst>
                <a:latin typeface="+mj-lt"/>
              </a:rPr>
              <a:t>Video-capsule endoscopy </a:t>
            </a:r>
            <a:r>
              <a:rPr lang="en-US" sz="2800" dirty="0">
                <a:effectLst>
                  <a:outerShdw blurRad="38100" dist="38100" dir="2700000" algn="tl">
                    <a:srgbClr val="000000">
                      <a:alpha val="43137"/>
                    </a:srgbClr>
                  </a:outerShdw>
                </a:effectLst>
                <a:latin typeface="+mj-lt"/>
              </a:rPr>
              <a:t>to increase the diagnostic yield.</a:t>
            </a:r>
            <a:endParaRPr lang="ar-SA"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22</a:t>
            </a:fld>
            <a:endParaRPr lang="ar-SA"/>
          </a:p>
        </p:txBody>
      </p:sp>
    </p:spTree>
    <p:extLst>
      <p:ext uri="{BB962C8B-B14F-4D97-AF65-F5344CB8AC3E}">
        <p14:creationId xmlns:p14="http://schemas.microsoft.com/office/powerpoint/2010/main" val="3239114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791529"/>
            <a:ext cx="10610490" cy="4031873"/>
          </a:xfrm>
          <a:prstGeom prst="rect">
            <a:avLst/>
          </a:prstGeom>
        </p:spPr>
        <p:txBody>
          <a:bodyPr wrap="square">
            <a:spAutoFit/>
          </a:bodyPr>
          <a:lstStyle/>
          <a:p>
            <a:pPr algn="ctr" rtl="0"/>
            <a:r>
              <a:rPr lang="en-US" sz="3200" b="1" dirty="0">
                <a:solidFill>
                  <a:srgbClr val="920000"/>
                </a:solidFill>
                <a:effectLst>
                  <a:outerShdw blurRad="38100" dist="38100" dir="2700000" algn="tl">
                    <a:srgbClr val="000000">
                      <a:alpha val="43137"/>
                    </a:srgbClr>
                  </a:outerShdw>
                </a:effectLst>
                <a:latin typeface="+mj-lt"/>
              </a:rPr>
              <a:t>Management</a:t>
            </a: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Any patient with haemodynamic compromise should be managed in a </a:t>
            </a:r>
            <a:r>
              <a:rPr lang="en-US" sz="2800" dirty="0" smtClean="0">
                <a:effectLst>
                  <a:outerShdw blurRad="38100" dist="38100" dir="2700000" algn="tl">
                    <a:srgbClr val="000000">
                      <a:alpha val="43137"/>
                    </a:srgbClr>
                  </a:outerShdw>
                </a:effectLst>
                <a:latin typeface="+mj-lt"/>
              </a:rPr>
              <a:t>high-dependency </a:t>
            </a:r>
            <a:r>
              <a:rPr lang="en-US" sz="2800" b="1" dirty="0" smtClean="0">
                <a:effectLst>
                  <a:outerShdw blurRad="38100" dist="38100" dir="2700000" algn="tl">
                    <a:srgbClr val="000000">
                      <a:alpha val="43137"/>
                    </a:srgbClr>
                  </a:outerShdw>
                </a:effectLst>
                <a:latin typeface="+mj-lt"/>
              </a:rPr>
              <a:t>HDU</a:t>
            </a:r>
            <a:r>
              <a:rPr lang="en-US" sz="2800" dirty="0" smtClean="0">
                <a:effectLst>
                  <a:outerShdw blurRad="38100" dist="38100" dir="2700000" algn="tl">
                    <a:srgbClr val="000000">
                      <a:alpha val="43137"/>
                    </a:srgbClr>
                  </a:outerShdw>
                </a:effectLst>
                <a:latin typeface="+mj-lt"/>
              </a:rPr>
              <a:t> </a:t>
            </a:r>
            <a:r>
              <a:rPr lang="en-US" sz="2800" dirty="0">
                <a:effectLst>
                  <a:outerShdw blurRad="38100" dist="38100" dir="2700000" algn="tl">
                    <a:srgbClr val="000000">
                      <a:alpha val="43137"/>
                    </a:srgbClr>
                  </a:outerShdw>
                </a:effectLst>
                <a:latin typeface="+mj-lt"/>
              </a:rPr>
              <a:t>or intensive care </a:t>
            </a:r>
            <a:r>
              <a:rPr lang="en-US" sz="2800" b="1" dirty="0" smtClean="0">
                <a:effectLst>
                  <a:outerShdw blurRad="38100" dist="38100" dir="2700000" algn="tl">
                    <a:srgbClr val="000000">
                      <a:alpha val="43137"/>
                    </a:srgbClr>
                  </a:outerShdw>
                </a:effectLst>
                <a:latin typeface="+mj-lt"/>
              </a:rPr>
              <a:t>ICU</a:t>
            </a:r>
            <a:r>
              <a:rPr lang="en-US" sz="2800" dirty="0" smtClean="0">
                <a:effectLst>
                  <a:outerShdw blurRad="38100" dist="38100" dir="2700000" algn="tl">
                    <a:srgbClr val="000000">
                      <a:alpha val="43137"/>
                    </a:srgbClr>
                  </a:outerShdw>
                </a:effectLst>
                <a:latin typeface="+mj-lt"/>
              </a:rPr>
              <a:t> setting </a:t>
            </a:r>
            <a:r>
              <a:rPr lang="en-US" sz="2800" dirty="0">
                <a:effectLst>
                  <a:outerShdw blurRad="38100" dist="38100" dir="2700000" algn="tl">
                    <a:srgbClr val="000000">
                      <a:alpha val="43137"/>
                    </a:srgbClr>
                  </a:outerShdw>
                </a:effectLst>
                <a:latin typeface="+mj-lt"/>
              </a:rPr>
              <a:t>to facilitate intensive monitoring and optimize continuing resuscitation.</a:t>
            </a:r>
          </a:p>
          <a:p>
            <a:pPr algn="l" rtl="0"/>
            <a:endParaRPr lang="en-US" sz="2800" dirty="0">
              <a:effectLst>
                <a:outerShdw blurRad="38100" dist="38100" dir="2700000" algn="tl">
                  <a:srgbClr val="000000">
                    <a:alpha val="43137"/>
                  </a:srgbClr>
                </a:outerShdw>
              </a:effectLst>
              <a:latin typeface="+mj-lt"/>
            </a:endParaRPr>
          </a:p>
          <a:p>
            <a:pPr algn="l" rtl="0"/>
            <a:r>
              <a:rPr lang="en-US" sz="2800" b="1" dirty="0">
                <a:effectLst>
                  <a:outerShdw blurRad="38100" dist="38100" dir="2700000" algn="tl">
                    <a:srgbClr val="000000">
                      <a:alpha val="43137"/>
                    </a:srgbClr>
                  </a:outerShdw>
                </a:effectLst>
                <a:latin typeface="+mj-lt"/>
              </a:rPr>
              <a:t>Massive </a:t>
            </a:r>
            <a:r>
              <a:rPr lang="en-US" sz="2800" b="1" dirty="0" smtClean="0">
                <a:effectLst>
                  <a:outerShdw blurRad="38100" dist="38100" dir="2700000" algn="tl">
                    <a:srgbClr val="000000">
                      <a:alpha val="43137"/>
                    </a:srgbClr>
                  </a:outerShdw>
                </a:effectLst>
                <a:latin typeface="+mj-lt"/>
              </a:rPr>
              <a:t>blood transfusion </a:t>
            </a:r>
            <a:r>
              <a:rPr lang="en-US" sz="2800" dirty="0">
                <a:effectLst>
                  <a:outerShdw blurRad="38100" dist="38100" dir="2700000" algn="tl">
                    <a:srgbClr val="000000">
                      <a:alpha val="43137"/>
                    </a:srgbClr>
                  </a:outerShdw>
                </a:effectLst>
                <a:latin typeface="+mj-lt"/>
              </a:rPr>
              <a:t>can result in hypothermia, disseminated intravascular </a:t>
            </a:r>
            <a:r>
              <a:rPr lang="en-US" sz="2800" dirty="0" smtClean="0">
                <a:effectLst>
                  <a:outerShdw blurRad="38100" dist="38100" dir="2700000" algn="tl">
                    <a:srgbClr val="000000">
                      <a:alpha val="43137"/>
                    </a:srgbClr>
                  </a:outerShdw>
                </a:effectLst>
                <a:latin typeface="+mj-lt"/>
              </a:rPr>
              <a:t>coagulopathy DIC, </a:t>
            </a:r>
            <a:r>
              <a:rPr lang="en-US" sz="2800" dirty="0">
                <a:effectLst>
                  <a:outerShdw blurRad="38100" dist="38100" dir="2700000" algn="tl">
                    <a:srgbClr val="000000">
                      <a:alpha val="43137"/>
                    </a:srgbClr>
                  </a:outerShdw>
                </a:effectLst>
                <a:latin typeface="+mj-lt"/>
              </a:rPr>
              <a:t>cardiac failure, hyperkalaemia, respiratory compromise and citrate toxicity.</a:t>
            </a:r>
            <a:endParaRPr lang="ar-SA"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23</a:t>
            </a:fld>
            <a:endParaRPr lang="ar-SA"/>
          </a:p>
        </p:txBody>
      </p:sp>
    </p:spTree>
    <p:extLst>
      <p:ext uri="{BB962C8B-B14F-4D97-AF65-F5344CB8AC3E}">
        <p14:creationId xmlns:p14="http://schemas.microsoft.com/office/powerpoint/2010/main" val="39520521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925780"/>
            <a:ext cx="10679502" cy="4524315"/>
          </a:xfrm>
          <a:prstGeom prst="rect">
            <a:avLst/>
          </a:prstGeom>
        </p:spPr>
        <p:txBody>
          <a:bodyPr wrap="square">
            <a:spAutoFit/>
          </a:bodyPr>
          <a:lstStyle/>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LGI haemorrhage can be profuse, with significant haemodynamic instability, but nevertheless is usually self-limiting with adequate resuscitation.</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About </a:t>
            </a:r>
            <a:r>
              <a:rPr lang="en-US" sz="2400" dirty="0" smtClean="0">
                <a:effectLst>
                  <a:outerShdw blurRad="38100" dist="38100" dir="2700000" algn="tl">
                    <a:srgbClr val="000000">
                      <a:alpha val="43137"/>
                    </a:srgbClr>
                  </a:outerShdw>
                </a:effectLst>
                <a:latin typeface="+mj-lt"/>
              </a:rPr>
              <a:t>15% </a:t>
            </a:r>
            <a:r>
              <a:rPr lang="en-US" sz="2400" dirty="0">
                <a:effectLst>
                  <a:outerShdw blurRad="38100" dist="38100" dir="2700000" algn="tl">
                    <a:srgbClr val="000000">
                      <a:alpha val="43137"/>
                    </a:srgbClr>
                  </a:outerShdw>
                </a:effectLst>
                <a:latin typeface="+mj-lt"/>
              </a:rPr>
              <a:t>of patients require intervention to control the bleeding</a:t>
            </a:r>
            <a:r>
              <a:rPr lang="en-US" sz="2400" dirty="0" smtClean="0">
                <a:effectLst>
                  <a:outerShdw blurRad="38100" dist="38100" dir="2700000" algn="tl">
                    <a:srgbClr val="000000">
                      <a:alpha val="43137"/>
                    </a:srgbClr>
                  </a:outerShdw>
                </a:effectLst>
                <a:latin typeface="+mj-lt"/>
              </a:rPr>
              <a:t>. </a:t>
            </a:r>
            <a:r>
              <a:rPr lang="en-US" sz="2400" dirty="0">
                <a:effectLst>
                  <a:outerShdw blurRad="38100" dist="38100" dir="2700000" algn="tl">
                    <a:srgbClr val="000000">
                      <a:alpha val="43137"/>
                    </a:srgbClr>
                  </a:outerShdw>
                </a:effectLst>
                <a:latin typeface="+mj-lt"/>
              </a:rPr>
              <a:t>If the patient’s condition is unstable, the dual priorities are to identify the source and stop </a:t>
            </a:r>
            <a:r>
              <a:rPr lang="en-US" sz="2400" dirty="0" smtClean="0">
                <a:effectLst>
                  <a:outerShdw blurRad="38100" dist="38100" dir="2700000" algn="tl">
                    <a:srgbClr val="000000">
                      <a:alpha val="43137"/>
                    </a:srgbClr>
                  </a:outerShdw>
                </a:effectLst>
                <a:latin typeface="+mj-lt"/>
              </a:rPr>
              <a:t>the bleeding</a:t>
            </a:r>
            <a:r>
              <a:rPr lang="en-US" sz="2400" dirty="0">
                <a:effectLst>
                  <a:outerShdw blurRad="38100" dist="38100" dir="2700000" algn="tl">
                    <a:srgbClr val="000000">
                      <a:alpha val="43137"/>
                    </a:srgbClr>
                  </a:outerShdw>
                </a:effectLst>
                <a:latin typeface="+mj-lt"/>
              </a:rPr>
              <a:t>.</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Selective mesenteric angiography with embolization or therapeutic colonoscopy is the initial treatment of </a:t>
            </a:r>
            <a:r>
              <a:rPr lang="en-US" sz="2400" dirty="0" smtClean="0">
                <a:effectLst>
                  <a:outerShdw blurRad="38100" dist="38100" dir="2700000" algn="tl">
                    <a:srgbClr val="000000">
                      <a:alpha val="43137"/>
                    </a:srgbClr>
                  </a:outerShdw>
                </a:effectLst>
                <a:latin typeface="+mj-lt"/>
              </a:rPr>
              <a:t>choice.</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smtClean="0">
                <a:effectLst>
                  <a:outerShdw blurRad="38100" dist="38100" dir="2700000" algn="tl">
                    <a:srgbClr val="000000">
                      <a:alpha val="43137"/>
                    </a:srgbClr>
                  </a:outerShdw>
                </a:effectLst>
                <a:latin typeface="+mj-lt"/>
              </a:rPr>
              <a:t>Surgery </a:t>
            </a:r>
            <a:r>
              <a:rPr lang="en-US" sz="2400" dirty="0">
                <a:effectLst>
                  <a:outerShdw blurRad="38100" dist="38100" dir="2700000" algn="tl">
                    <a:srgbClr val="000000">
                      <a:alpha val="43137"/>
                    </a:srgbClr>
                  </a:outerShdw>
                </a:effectLst>
                <a:latin typeface="+mj-lt"/>
              </a:rPr>
              <a:t>is only occasionally required if other interventions are unsuccessful or bleeding is massive.</a:t>
            </a:r>
            <a:endParaRPr lang="ar-SA" sz="24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24</a:t>
            </a:fld>
            <a:endParaRPr lang="ar-SA"/>
          </a:p>
        </p:txBody>
      </p:sp>
    </p:spTree>
    <p:extLst>
      <p:ext uri="{BB962C8B-B14F-4D97-AF65-F5344CB8AC3E}">
        <p14:creationId xmlns:p14="http://schemas.microsoft.com/office/powerpoint/2010/main" val="23107542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859817"/>
            <a:ext cx="10489721" cy="3416320"/>
          </a:xfrm>
          <a:prstGeom prst="rect">
            <a:avLst/>
          </a:prstGeom>
        </p:spPr>
        <p:txBody>
          <a:bodyPr wrap="square">
            <a:spAutoFit/>
          </a:bodyPr>
          <a:lstStyle/>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Terlipressin causes splanchnic vasoconstriction and can be used intravenously as an adjunct to slow active LGI bleeding, particularly in the presence of portal hypertension.</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Terlipressin or somatostatin can also be infused arterially via a mesenteric catheter placed during angiography for non-</a:t>
            </a:r>
            <a:r>
              <a:rPr lang="en-US" sz="2400" dirty="0" err="1">
                <a:effectLst>
                  <a:outerShdw blurRad="38100" dist="38100" dir="2700000" algn="tl">
                    <a:srgbClr val="000000">
                      <a:alpha val="43137"/>
                    </a:srgbClr>
                  </a:outerShdw>
                </a:effectLst>
                <a:latin typeface="+mj-lt"/>
              </a:rPr>
              <a:t>variceal</a:t>
            </a:r>
            <a:r>
              <a:rPr lang="en-US" sz="2400" dirty="0">
                <a:effectLst>
                  <a:outerShdw blurRad="38100" dist="38100" dir="2700000" algn="tl">
                    <a:srgbClr val="000000">
                      <a:alpha val="43137"/>
                    </a:srgbClr>
                  </a:outerShdw>
                </a:effectLst>
                <a:latin typeface="+mj-lt"/>
              </a:rPr>
              <a:t> bleeds.</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Longer term Terlipressin use can result in abdominal pain, cardiac dysrhythmias and cutaneous necrosis.</a:t>
            </a:r>
            <a:endParaRPr lang="ar-SA" sz="24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25</a:t>
            </a:fld>
            <a:endParaRPr lang="ar-SA"/>
          </a:p>
        </p:txBody>
      </p:sp>
      <p:sp>
        <p:nvSpPr>
          <p:cNvPr id="3" name="Rectangle 2"/>
          <p:cNvSpPr/>
          <p:nvPr/>
        </p:nvSpPr>
        <p:spPr>
          <a:xfrm>
            <a:off x="4875325" y="779604"/>
            <a:ext cx="2165786" cy="584775"/>
          </a:xfrm>
          <a:prstGeom prst="rect">
            <a:avLst/>
          </a:prstGeom>
        </p:spPr>
        <p:txBody>
          <a:bodyPr wrap="none">
            <a:spAutoFit/>
          </a:bodyPr>
          <a:lstStyle/>
          <a:p>
            <a:r>
              <a:rPr lang="en-US" sz="3200" dirty="0">
                <a:solidFill>
                  <a:srgbClr val="0070C0"/>
                </a:solidFill>
                <a:effectLst>
                  <a:outerShdw blurRad="38100" dist="38100" dir="2700000" algn="tl">
                    <a:srgbClr val="000000">
                      <a:alpha val="43137"/>
                    </a:srgbClr>
                  </a:outerShdw>
                </a:effectLst>
              </a:rPr>
              <a:t>Terlipressin </a:t>
            </a:r>
            <a:endParaRPr lang="ar-SA" sz="3200" dirty="0">
              <a:solidFill>
                <a:srgbClr val="0070C0"/>
              </a:solidFill>
            </a:endParaRPr>
          </a:p>
        </p:txBody>
      </p:sp>
    </p:spTree>
    <p:extLst>
      <p:ext uri="{BB962C8B-B14F-4D97-AF65-F5344CB8AC3E}">
        <p14:creationId xmlns:p14="http://schemas.microsoft.com/office/powerpoint/2010/main" val="41886561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5940" y="635775"/>
            <a:ext cx="10161917" cy="4524315"/>
          </a:xfrm>
          <a:prstGeom prst="rect">
            <a:avLst/>
          </a:prstGeom>
        </p:spPr>
        <p:txBody>
          <a:bodyPr wrap="square">
            <a:spAutoFit/>
          </a:bodyPr>
          <a:lstStyle/>
          <a:p>
            <a:pPr algn="ctr" rtl="0"/>
            <a:r>
              <a:rPr lang="en-US" sz="3600" b="1" dirty="0">
                <a:solidFill>
                  <a:srgbClr val="920000"/>
                </a:solidFill>
                <a:effectLst>
                  <a:outerShdw blurRad="38100" dist="38100" dir="2700000" algn="tl">
                    <a:srgbClr val="000000">
                      <a:alpha val="43137"/>
                    </a:srgbClr>
                  </a:outerShdw>
                </a:effectLst>
                <a:latin typeface="+mj-lt"/>
              </a:rPr>
              <a:t>Surgery</a:t>
            </a:r>
          </a:p>
          <a:p>
            <a:pPr algn="l" rtl="0"/>
            <a:endParaRPr lang="en-US" sz="2800" dirty="0">
              <a:effectLst>
                <a:outerShdw blurRad="38100" dist="38100" dir="2700000" algn="tl">
                  <a:srgbClr val="000000">
                    <a:alpha val="43137"/>
                  </a:srgbClr>
                </a:outerShdw>
              </a:effectLst>
              <a:latin typeface="+mj-lt"/>
            </a:endParaRPr>
          </a:p>
          <a:p>
            <a:pPr algn="l" rtl="0"/>
            <a:r>
              <a:rPr lang="en-US" sz="2800" b="1" dirty="0">
                <a:effectLst>
                  <a:outerShdw blurRad="38100" dist="38100" dir="2700000" algn="tl">
                    <a:srgbClr val="000000">
                      <a:alpha val="43137"/>
                    </a:srgbClr>
                  </a:outerShdw>
                </a:effectLst>
                <a:latin typeface="+mj-lt"/>
              </a:rPr>
              <a:t>Surgical intervention </a:t>
            </a:r>
            <a:r>
              <a:rPr lang="en-US" sz="2800" dirty="0">
                <a:effectLst>
                  <a:outerShdw blurRad="38100" dist="38100" dir="2700000" algn="tl">
                    <a:srgbClr val="000000">
                      <a:alpha val="43137"/>
                    </a:srgbClr>
                  </a:outerShdw>
                </a:effectLst>
                <a:latin typeface="+mj-lt"/>
              </a:rPr>
              <a:t>is required in a small minority of patients with LGI haemorrhage. The surgical options depend on whether the bleeding source has been identified preoperatively by colonoscopy, angiography, CT scan or red cell </a:t>
            </a:r>
            <a:r>
              <a:rPr lang="en-US" sz="2800" dirty="0" err="1" smtClean="0">
                <a:effectLst>
                  <a:outerShdw blurRad="38100" dist="38100" dir="2700000" algn="tl">
                    <a:srgbClr val="000000">
                      <a:alpha val="43137"/>
                    </a:srgbClr>
                  </a:outerShdw>
                </a:effectLst>
                <a:latin typeface="+mj-lt"/>
              </a:rPr>
              <a:t>Scentigraphy</a:t>
            </a:r>
            <a:r>
              <a:rPr lang="en-US" sz="2800" dirty="0" smtClean="0">
                <a:effectLst>
                  <a:outerShdw blurRad="38100" dist="38100" dir="2700000" algn="tl">
                    <a:srgbClr val="000000">
                      <a:alpha val="43137"/>
                    </a:srgbClr>
                  </a:outerShdw>
                </a:effectLst>
                <a:latin typeface="+mj-lt"/>
              </a:rPr>
              <a:t>.</a:t>
            </a:r>
            <a:endParaRPr lang="en-US" sz="2800" dirty="0">
              <a:effectLst>
                <a:outerShdw blurRad="38100" dist="38100" dir="2700000" algn="tl">
                  <a:srgbClr val="000000">
                    <a:alpha val="43137"/>
                  </a:srgbClr>
                </a:outerShdw>
              </a:effectLst>
              <a:latin typeface="+mj-lt"/>
            </a:endParaRP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If it has, it is possible to perform segmental resection (e.g. right hemicolectomy for caecal angiodysplasia, sigmoid colectomy for bleeding diverticular disease).</a:t>
            </a:r>
            <a:endParaRPr lang="ar-SA"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26</a:t>
            </a:fld>
            <a:endParaRPr lang="ar-SA"/>
          </a:p>
        </p:txBody>
      </p:sp>
    </p:spTree>
    <p:extLst>
      <p:ext uri="{BB962C8B-B14F-4D97-AF65-F5344CB8AC3E}">
        <p14:creationId xmlns:p14="http://schemas.microsoft.com/office/powerpoint/2010/main" val="2268416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3631" y="621018"/>
            <a:ext cx="10633923" cy="4401205"/>
          </a:xfrm>
          <a:prstGeom prst="rect">
            <a:avLst/>
          </a:prstGeom>
        </p:spPr>
        <p:txBody>
          <a:bodyPr wrap="square">
            <a:spAutoFit/>
          </a:bodyPr>
          <a:lstStyle/>
          <a:p>
            <a:pPr algn="l" rtl="0"/>
            <a:r>
              <a:rPr lang="en-US" sz="2800" dirty="0">
                <a:effectLst>
                  <a:outerShdw blurRad="38100" dist="38100" dir="2700000" algn="tl">
                    <a:srgbClr val="000000">
                      <a:alpha val="43137"/>
                    </a:srgbClr>
                  </a:outerShdw>
                </a:effectLst>
                <a:latin typeface="+mj-lt"/>
              </a:rPr>
              <a:t>If the source is unknown, upper gastrointestinal endoscopy should be performed in the anaesthetized patient just before </a:t>
            </a:r>
            <a:r>
              <a:rPr lang="en-US" sz="2800" dirty="0" smtClean="0">
                <a:effectLst>
                  <a:outerShdw blurRad="38100" dist="38100" dir="2700000" algn="tl">
                    <a:srgbClr val="000000">
                      <a:alpha val="43137"/>
                    </a:srgbClr>
                  </a:outerShdw>
                </a:effectLst>
                <a:latin typeface="+mj-lt"/>
              </a:rPr>
              <a:t>surgery.</a:t>
            </a:r>
          </a:p>
          <a:p>
            <a:pPr algn="l" rtl="0"/>
            <a:endParaRPr lang="en-US" sz="2800" dirty="0">
              <a:effectLst>
                <a:outerShdw blurRad="38100" dist="38100" dir="2700000" algn="tl">
                  <a:srgbClr val="000000">
                    <a:alpha val="43137"/>
                  </a:srgbClr>
                </a:outerShdw>
              </a:effectLst>
              <a:latin typeface="+mj-lt"/>
            </a:endParaRPr>
          </a:p>
          <a:p>
            <a:pPr algn="l" rtl="0"/>
            <a:r>
              <a:rPr lang="en-US" sz="2800" dirty="0" smtClean="0">
                <a:effectLst>
                  <a:outerShdw blurRad="38100" dist="38100" dir="2700000" algn="tl">
                    <a:srgbClr val="000000">
                      <a:alpha val="43137"/>
                    </a:srgbClr>
                  </a:outerShdw>
                </a:effectLst>
                <a:latin typeface="+mj-lt"/>
              </a:rPr>
              <a:t>It </a:t>
            </a:r>
            <a:r>
              <a:rPr lang="en-US" sz="2800" dirty="0">
                <a:effectLst>
                  <a:outerShdw blurRad="38100" dist="38100" dir="2700000" algn="tl">
                    <a:srgbClr val="000000">
                      <a:alpha val="43137"/>
                    </a:srgbClr>
                  </a:outerShdw>
                </a:effectLst>
                <a:latin typeface="+mj-lt"/>
              </a:rPr>
              <a:t>is often difficult to identify the bleeding source at laparotomy, as blood refluxes into the bowel proximally as </a:t>
            </a:r>
            <a:r>
              <a:rPr lang="en-US" sz="2800" dirty="0" smtClean="0">
                <a:effectLst>
                  <a:outerShdw blurRad="38100" dist="38100" dir="2700000" algn="tl">
                    <a:srgbClr val="000000">
                      <a:alpha val="43137"/>
                    </a:srgbClr>
                  </a:outerShdw>
                </a:effectLst>
                <a:latin typeface="+mj-lt"/>
              </a:rPr>
              <a:t>well as </a:t>
            </a:r>
            <a:r>
              <a:rPr lang="en-US" sz="2800" dirty="0">
                <a:effectLst>
                  <a:outerShdw blurRad="38100" dist="38100" dir="2700000" algn="tl">
                    <a:srgbClr val="000000">
                      <a:alpha val="43137"/>
                    </a:srgbClr>
                  </a:outerShdw>
                </a:effectLst>
                <a:latin typeface="+mj-lt"/>
              </a:rPr>
              <a:t>distally.</a:t>
            </a: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On-table colonic lavage and colonoscopy can help to identify the source. </a:t>
            </a:r>
            <a:endParaRPr lang="en-US" sz="2800" dirty="0" smtClean="0">
              <a:effectLst>
                <a:outerShdw blurRad="38100" dist="38100" dir="2700000" algn="tl">
                  <a:srgbClr val="000000">
                    <a:alpha val="43137"/>
                  </a:srgbClr>
                </a:outerShdw>
              </a:effectLst>
              <a:latin typeface="+mj-lt"/>
            </a:endParaRPr>
          </a:p>
          <a:p>
            <a:pPr algn="l" rtl="0"/>
            <a:endParaRPr lang="en-US" sz="2800" dirty="0">
              <a:effectLst>
                <a:outerShdw blurRad="38100" dist="38100" dir="2700000" algn="tl">
                  <a:srgbClr val="000000">
                    <a:alpha val="43137"/>
                  </a:srgbClr>
                </a:outerShdw>
              </a:effectLst>
              <a:latin typeface="+mj-lt"/>
            </a:endParaRPr>
          </a:p>
          <a:p>
            <a:pPr algn="l" rtl="0"/>
            <a:r>
              <a:rPr lang="en-US" sz="2800" dirty="0" smtClean="0">
                <a:effectLst>
                  <a:outerShdw blurRad="38100" dist="38100" dir="2700000" algn="tl">
                    <a:srgbClr val="000000">
                      <a:alpha val="43137"/>
                    </a:srgbClr>
                  </a:outerShdw>
                </a:effectLst>
                <a:latin typeface="+mj-lt"/>
              </a:rPr>
              <a:t>If </a:t>
            </a:r>
            <a:r>
              <a:rPr lang="en-US" sz="2800" dirty="0">
                <a:effectLst>
                  <a:outerShdw blurRad="38100" dist="38100" dir="2700000" algn="tl">
                    <a:srgbClr val="000000">
                      <a:alpha val="43137"/>
                    </a:srgbClr>
                  </a:outerShdw>
                </a:effectLst>
                <a:latin typeface="+mj-lt"/>
              </a:rPr>
              <a:t>the bleeding source remains unclear, a subtotal colectomy with end-ileostomy is the procedure of choice.</a:t>
            </a:r>
          </a:p>
        </p:txBody>
      </p:sp>
      <p:sp>
        <p:nvSpPr>
          <p:cNvPr id="4" name="Slide Number Placeholder 3"/>
          <p:cNvSpPr>
            <a:spLocks noGrp="1"/>
          </p:cNvSpPr>
          <p:nvPr>
            <p:ph type="sldNum" sz="quarter" idx="12"/>
          </p:nvPr>
        </p:nvSpPr>
        <p:spPr/>
        <p:txBody>
          <a:bodyPr/>
          <a:lstStyle/>
          <a:p>
            <a:fld id="{89A939D9-DF18-430E-A6A4-2C2EB3AA1A81}" type="slidenum">
              <a:rPr lang="ar-SA" smtClean="0"/>
              <a:t>27</a:t>
            </a:fld>
            <a:endParaRPr lang="ar-SA"/>
          </a:p>
        </p:txBody>
      </p:sp>
    </p:spTree>
    <p:extLst>
      <p:ext uri="{BB962C8B-B14F-4D97-AF65-F5344CB8AC3E}">
        <p14:creationId xmlns:p14="http://schemas.microsoft.com/office/powerpoint/2010/main" val="3886442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459910"/>
            <a:ext cx="10695704" cy="4893647"/>
          </a:xfrm>
          <a:prstGeom prst="rect">
            <a:avLst/>
          </a:prstGeom>
        </p:spPr>
        <p:txBody>
          <a:bodyPr wrap="square">
            <a:spAutoFit/>
          </a:bodyPr>
          <a:lstStyle/>
          <a:p>
            <a:pPr algn="ctr" rtl="0"/>
            <a:r>
              <a:rPr lang="en-US" sz="3600" b="1" dirty="0">
                <a:solidFill>
                  <a:srgbClr val="920000"/>
                </a:solidFill>
                <a:effectLst>
                  <a:outerShdw blurRad="38100" dist="38100" dir="2700000" algn="tl">
                    <a:srgbClr val="000000">
                      <a:alpha val="43137"/>
                    </a:srgbClr>
                  </a:outerShdw>
                </a:effectLst>
                <a:latin typeface="+mj-lt"/>
              </a:rPr>
              <a:t>Prognosis</a:t>
            </a:r>
            <a:endParaRPr lang="en-US" sz="3200" b="1" dirty="0">
              <a:solidFill>
                <a:srgbClr val="920000"/>
              </a:solidFill>
              <a:effectLst>
                <a:outerShdw blurRad="38100" dist="38100" dir="2700000" algn="tl">
                  <a:srgbClr val="000000">
                    <a:alpha val="43137"/>
                  </a:srgbClr>
                </a:outerShdw>
              </a:effectLst>
              <a:latin typeface="+mj-lt"/>
            </a:endParaRP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Hypotension at presentation is the most important predictor of severity. </a:t>
            </a:r>
            <a:endParaRPr lang="en-US" sz="2800" dirty="0" smtClean="0">
              <a:effectLst>
                <a:outerShdw blurRad="38100" dist="38100" dir="2700000" algn="tl">
                  <a:srgbClr val="000000">
                    <a:alpha val="43137"/>
                  </a:srgbClr>
                </a:outerShdw>
              </a:effectLst>
              <a:latin typeface="+mj-lt"/>
            </a:endParaRPr>
          </a:p>
          <a:p>
            <a:pPr algn="l" rtl="0"/>
            <a:endParaRPr lang="en-US" sz="28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smtClean="0">
                <a:effectLst>
                  <a:outerShdw blurRad="38100" dist="38100" dir="2700000" algn="tl">
                    <a:srgbClr val="000000">
                      <a:alpha val="43137"/>
                    </a:srgbClr>
                  </a:outerShdw>
                </a:effectLst>
                <a:latin typeface="+mj-lt"/>
              </a:rPr>
              <a:t>The presence of any of the ‘BLEED’ criteria (continuing Bleeding</a:t>
            </a:r>
            <a:r>
              <a:rPr lang="en-US" sz="2400" dirty="0">
                <a:effectLst>
                  <a:outerShdw blurRad="38100" dist="38100" dir="2700000" algn="tl">
                    <a:srgbClr val="000000">
                      <a:alpha val="43137"/>
                    </a:srgbClr>
                  </a:outerShdw>
                </a:effectLst>
                <a:latin typeface="+mj-lt"/>
              </a:rPr>
              <a:t>, Low systolic blood pressure, Elevated prothrombin time, Erratic mental status, co-morbid Disease) at initial presentation can be used to predict poor outcome from LGI bleeding.</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Predictors of safe early discharge include lower age, absence of signs of shock or low haemoglobin, history of prior bleeding and findings on </a:t>
            </a:r>
            <a:r>
              <a:rPr lang="en-US" sz="2400" dirty="0" smtClean="0">
                <a:effectLst>
                  <a:outerShdw blurRad="38100" dist="38100" dir="2700000" algn="tl">
                    <a:srgbClr val="000000">
                      <a:alpha val="43137"/>
                    </a:srgbClr>
                  </a:outerShdw>
                </a:effectLst>
                <a:latin typeface="+mj-lt"/>
              </a:rPr>
              <a:t>sigmoidoscopy.</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smtClean="0">
                <a:effectLst>
                  <a:outerShdw blurRad="38100" dist="38100" dir="2700000" algn="tl">
                    <a:srgbClr val="000000">
                      <a:alpha val="43137"/>
                    </a:srgbClr>
                  </a:outerShdw>
                </a:effectLst>
                <a:latin typeface="+mj-lt"/>
              </a:rPr>
              <a:t>In-hospital </a:t>
            </a:r>
            <a:r>
              <a:rPr lang="en-US" sz="2400" dirty="0">
                <a:effectLst>
                  <a:outerShdw blurRad="38100" dist="38100" dir="2700000" algn="tl">
                    <a:srgbClr val="000000">
                      <a:alpha val="43137"/>
                    </a:srgbClr>
                  </a:outerShdw>
                </a:effectLst>
                <a:latin typeface="+mj-lt"/>
              </a:rPr>
              <a:t>mortality is around 4%, with co-morbidity being its strongest </a:t>
            </a:r>
            <a:r>
              <a:rPr lang="en-US" sz="2400" dirty="0" smtClean="0">
                <a:effectLst>
                  <a:outerShdw blurRad="38100" dist="38100" dir="2700000" algn="tl">
                    <a:srgbClr val="000000">
                      <a:alpha val="43137"/>
                    </a:srgbClr>
                  </a:outerShdw>
                </a:effectLst>
                <a:latin typeface="+mj-lt"/>
              </a:rPr>
              <a:t>predictor.</a:t>
            </a:r>
            <a:endParaRPr lang="ar-SA" sz="24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28</a:t>
            </a:fld>
            <a:endParaRPr lang="ar-SA"/>
          </a:p>
        </p:txBody>
      </p:sp>
    </p:spTree>
    <p:extLst>
      <p:ext uri="{BB962C8B-B14F-4D97-AF65-F5344CB8AC3E}">
        <p14:creationId xmlns:p14="http://schemas.microsoft.com/office/powerpoint/2010/main" val="10559208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8529" y="759215"/>
            <a:ext cx="11495449" cy="4770537"/>
          </a:xfrm>
          <a:prstGeom prst="rect">
            <a:avLst/>
          </a:prstGeom>
        </p:spPr>
        <p:txBody>
          <a:bodyPr wrap="square">
            <a:spAutoFit/>
          </a:bodyPr>
          <a:lstStyle/>
          <a:p>
            <a:pPr algn="ctr" rtl="0"/>
            <a:r>
              <a:rPr lang="en-US" sz="3600" b="1" dirty="0">
                <a:solidFill>
                  <a:srgbClr val="920000"/>
                </a:solidFill>
                <a:effectLst>
                  <a:outerShdw blurRad="38100" dist="38100" dir="2700000" algn="tl">
                    <a:srgbClr val="000000">
                      <a:alpha val="43137"/>
                    </a:srgbClr>
                  </a:outerShdw>
                </a:effectLst>
                <a:latin typeface="+mj-lt"/>
              </a:rPr>
              <a:t>Follow-up</a:t>
            </a:r>
          </a:p>
          <a:p>
            <a:pPr algn="l" rtl="0"/>
            <a:endParaRPr lang="en-US" sz="28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Readmission rates at 30 days are around 10% although only half results from </a:t>
            </a:r>
            <a:r>
              <a:rPr lang="en-US" sz="2400" dirty="0" smtClean="0">
                <a:effectLst>
                  <a:outerShdw blurRad="38100" dist="38100" dir="2700000" algn="tl">
                    <a:srgbClr val="000000">
                      <a:alpha val="43137"/>
                    </a:srgbClr>
                  </a:outerShdw>
                </a:effectLst>
                <a:latin typeface="+mj-lt"/>
              </a:rPr>
              <a:t>rebleeding.</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smtClean="0">
                <a:effectLst>
                  <a:outerShdw blurRad="38100" dist="38100" dir="2700000" algn="tl">
                    <a:srgbClr val="000000">
                      <a:alpha val="43137"/>
                    </a:srgbClr>
                  </a:outerShdw>
                </a:effectLst>
                <a:latin typeface="+mj-lt"/>
              </a:rPr>
              <a:t>Rebleeding </a:t>
            </a:r>
            <a:r>
              <a:rPr lang="en-US" sz="2400" dirty="0">
                <a:effectLst>
                  <a:outerShdw blurRad="38100" dist="38100" dir="2700000" algn="tl">
                    <a:srgbClr val="000000">
                      <a:alpha val="43137"/>
                    </a:srgbClr>
                  </a:outerShdw>
                </a:effectLst>
                <a:latin typeface="+mj-lt"/>
              </a:rPr>
              <a:t>rates are about 15% at 2 years after untreated colonic haemorrhage.</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Advanced age and use of antithrombotic agents increases the risk of rebleeding and mortality after LGI haemorrhage.</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Even after angiographic </a:t>
            </a:r>
            <a:r>
              <a:rPr lang="en-US" sz="2400" dirty="0" smtClean="0">
                <a:effectLst>
                  <a:outerShdw blurRad="38100" dist="38100" dir="2700000" algn="tl">
                    <a:srgbClr val="000000">
                      <a:alpha val="43137"/>
                    </a:srgbClr>
                  </a:outerShdw>
                </a:effectLst>
                <a:latin typeface="+mj-lt"/>
              </a:rPr>
              <a:t>treatment or </a:t>
            </a:r>
            <a:r>
              <a:rPr lang="en-US" sz="2400" dirty="0">
                <a:effectLst>
                  <a:outerShdw blurRad="38100" dist="38100" dir="2700000" algn="tl">
                    <a:srgbClr val="000000">
                      <a:alpha val="43137"/>
                    </a:srgbClr>
                  </a:outerShdw>
                </a:effectLst>
                <a:latin typeface="+mj-lt"/>
              </a:rPr>
              <a:t>targeted surgical resection of haemorrhaging diverticular disease, there is a significant risk (14%) of recurrent diverticular haemorrhage. </a:t>
            </a:r>
            <a:endParaRPr lang="ar-SA" sz="24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29</a:t>
            </a:fld>
            <a:endParaRPr lang="ar-SA"/>
          </a:p>
        </p:txBody>
      </p:sp>
    </p:spTree>
    <p:extLst>
      <p:ext uri="{BB962C8B-B14F-4D97-AF65-F5344CB8AC3E}">
        <p14:creationId xmlns:p14="http://schemas.microsoft.com/office/powerpoint/2010/main" val="28557517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480592"/>
            <a:ext cx="10508776" cy="5447645"/>
          </a:xfrm>
          <a:prstGeom prst="rect">
            <a:avLst/>
          </a:prstGeom>
        </p:spPr>
        <p:txBody>
          <a:bodyPr wrap="square">
            <a:spAutoFit/>
          </a:bodyPr>
          <a:lstStyle/>
          <a:p>
            <a:pPr algn="l" rtl="0"/>
            <a:r>
              <a:rPr lang="en-US" sz="3200" b="1" i="0" u="none" strike="noStrike" baseline="0" dirty="0" smtClean="0">
                <a:solidFill>
                  <a:srgbClr val="920000"/>
                </a:solidFill>
                <a:effectLst>
                  <a:outerShdw blurRad="38100" dist="38100" dir="2700000" algn="tl">
                    <a:srgbClr val="000000">
                      <a:alpha val="43137"/>
                    </a:srgbClr>
                  </a:outerShdw>
                </a:effectLst>
                <a:latin typeface="+mj-lt"/>
              </a:rPr>
              <a:t>Abstract</a:t>
            </a:r>
          </a:p>
          <a:p>
            <a:pPr algn="l" rtl="0"/>
            <a:endParaRPr lang="en-US" sz="2800" b="1" i="0" u="none" strike="noStrike" baseline="0" dirty="0" smtClean="0">
              <a:solidFill>
                <a:srgbClr val="920000"/>
              </a:solidFill>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b="0" i="0" u="none" strike="noStrike" baseline="0" dirty="0" smtClean="0">
                <a:effectLst>
                  <a:outerShdw blurRad="38100" dist="38100" dir="2700000" algn="tl">
                    <a:srgbClr val="000000">
                      <a:alpha val="43137"/>
                    </a:srgbClr>
                  </a:outerShdw>
                </a:effectLst>
                <a:latin typeface="+mj-lt"/>
              </a:rPr>
              <a:t>Acute lower gastrointestinal bleeding often presents a challenging</a:t>
            </a:r>
            <a:r>
              <a:rPr lang="en-US" sz="2400" b="0" i="0" u="none" strike="noStrike" dirty="0" smtClean="0">
                <a:effectLst>
                  <a:outerShdw blurRad="38100" dist="38100" dir="2700000" algn="tl">
                    <a:srgbClr val="000000">
                      <a:alpha val="43137"/>
                    </a:srgbClr>
                  </a:outerShdw>
                </a:effectLst>
                <a:latin typeface="+mj-lt"/>
              </a:rPr>
              <a:t> </a:t>
            </a:r>
            <a:r>
              <a:rPr lang="en-US" sz="2400" b="0" i="0" u="none" strike="noStrike" baseline="0" dirty="0" smtClean="0">
                <a:effectLst>
                  <a:outerShdw blurRad="38100" dist="38100" dir="2700000" algn="tl">
                    <a:srgbClr val="000000">
                      <a:alpha val="43137"/>
                    </a:srgbClr>
                  </a:outerShdw>
                </a:effectLst>
                <a:latin typeface="+mj-lt"/>
              </a:rPr>
              <a:t>clinical situation. Although bleeding can be severe and associated</a:t>
            </a:r>
            <a:r>
              <a:rPr lang="en-US" sz="2400" b="0" i="0" u="none" strike="noStrike" dirty="0" smtClean="0">
                <a:effectLst>
                  <a:outerShdw blurRad="38100" dist="38100" dir="2700000" algn="tl">
                    <a:srgbClr val="000000">
                      <a:alpha val="43137"/>
                    </a:srgbClr>
                  </a:outerShdw>
                </a:effectLst>
                <a:latin typeface="+mj-lt"/>
              </a:rPr>
              <a:t> </a:t>
            </a:r>
            <a:r>
              <a:rPr lang="en-US" sz="2400" b="0" i="0" u="none" strike="noStrike" baseline="0" dirty="0" smtClean="0">
                <a:effectLst>
                  <a:outerShdw blurRad="38100" dist="38100" dir="2700000" algn="tl">
                    <a:srgbClr val="000000">
                      <a:alpha val="43137"/>
                    </a:srgbClr>
                  </a:outerShdw>
                </a:effectLst>
                <a:latin typeface="+mj-lt"/>
              </a:rPr>
              <a:t>with significant haemodynamic compromise, cessation is usually</a:t>
            </a:r>
            <a:r>
              <a:rPr lang="en-US" sz="2400" b="0" i="0" u="none" strike="noStrike" dirty="0" smtClean="0">
                <a:effectLst>
                  <a:outerShdw blurRad="38100" dist="38100" dir="2700000" algn="tl">
                    <a:srgbClr val="000000">
                      <a:alpha val="43137"/>
                    </a:srgbClr>
                  </a:outerShdw>
                </a:effectLst>
                <a:latin typeface="+mj-lt"/>
              </a:rPr>
              <a:t> </a:t>
            </a:r>
            <a:r>
              <a:rPr lang="en-US" sz="2400" b="0" i="0" u="none" strike="noStrike" baseline="0" dirty="0" smtClean="0">
                <a:effectLst>
                  <a:outerShdw blurRad="38100" dist="38100" dir="2700000" algn="tl">
                    <a:srgbClr val="000000">
                      <a:alpha val="43137"/>
                    </a:srgbClr>
                  </a:outerShdw>
                </a:effectLst>
                <a:latin typeface="+mj-lt"/>
              </a:rPr>
              <a:t>spontaneous.</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b="0" i="0" u="none" strike="noStrike" baseline="0" dirty="0" smtClean="0">
                <a:effectLst>
                  <a:outerShdw blurRad="38100" dist="38100" dir="2700000" algn="tl">
                    <a:srgbClr val="000000">
                      <a:alpha val="43137"/>
                    </a:srgbClr>
                  </a:outerShdw>
                </a:effectLst>
                <a:latin typeface="+mj-lt"/>
              </a:rPr>
              <a:t>The causes are numerous, and the bleeding source</a:t>
            </a:r>
            <a:r>
              <a:rPr lang="en-US" sz="2400" b="0" i="0" u="none" strike="noStrike" dirty="0" smtClean="0">
                <a:effectLst>
                  <a:outerShdw blurRad="38100" dist="38100" dir="2700000" algn="tl">
                    <a:srgbClr val="000000">
                      <a:alpha val="43137"/>
                    </a:srgbClr>
                  </a:outerShdw>
                </a:effectLst>
                <a:latin typeface="+mj-lt"/>
              </a:rPr>
              <a:t> </a:t>
            </a:r>
            <a:r>
              <a:rPr lang="en-US" sz="2400" b="0" i="0" u="none" strike="noStrike" baseline="0" dirty="0" smtClean="0">
                <a:effectLst>
                  <a:outerShdw blurRad="38100" dist="38100" dir="2700000" algn="tl">
                    <a:srgbClr val="000000">
                      <a:alpha val="43137"/>
                    </a:srgbClr>
                  </a:outerShdw>
                </a:effectLst>
                <a:latin typeface="+mj-lt"/>
              </a:rPr>
              <a:t>can be difficult to identify, even with sophisticated diagnostic</a:t>
            </a:r>
            <a:r>
              <a:rPr lang="en-US" sz="2400" b="0" i="0" u="none" strike="noStrike" dirty="0" smtClean="0">
                <a:effectLst>
                  <a:outerShdw blurRad="38100" dist="38100" dir="2700000" algn="tl">
                    <a:srgbClr val="000000">
                      <a:alpha val="43137"/>
                    </a:srgbClr>
                  </a:outerShdw>
                </a:effectLst>
                <a:latin typeface="+mj-lt"/>
              </a:rPr>
              <a:t> </a:t>
            </a:r>
            <a:r>
              <a:rPr lang="en-US" sz="2400" b="0" i="0" u="none" strike="noStrike" baseline="0" dirty="0" smtClean="0">
                <a:effectLst>
                  <a:outerShdw blurRad="38100" dist="38100" dir="2700000" algn="tl">
                    <a:srgbClr val="000000">
                      <a:alpha val="43137"/>
                    </a:srgbClr>
                  </a:outerShdw>
                </a:effectLst>
                <a:latin typeface="+mj-lt"/>
              </a:rPr>
              <a:t>methods.</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b="0" i="0" u="none" strike="noStrike" baseline="0" dirty="0" smtClean="0">
                <a:effectLst>
                  <a:outerShdw blurRad="38100" dist="38100" dir="2700000" algn="tl">
                    <a:srgbClr val="000000">
                      <a:alpha val="43137"/>
                    </a:srgbClr>
                  </a:outerShdw>
                </a:effectLst>
                <a:latin typeface="+mj-lt"/>
              </a:rPr>
              <a:t>Colonoscopy, CT angiography, mesenteric angiography</a:t>
            </a:r>
            <a:r>
              <a:rPr lang="en-US" sz="2400" b="0" i="0" u="none" strike="noStrike" dirty="0" smtClean="0">
                <a:effectLst>
                  <a:outerShdw blurRad="38100" dist="38100" dir="2700000" algn="tl">
                    <a:srgbClr val="000000">
                      <a:alpha val="43137"/>
                    </a:srgbClr>
                  </a:outerShdw>
                </a:effectLst>
                <a:latin typeface="+mj-lt"/>
              </a:rPr>
              <a:t> </a:t>
            </a:r>
            <a:r>
              <a:rPr lang="en-US" sz="2400" b="0" i="0" u="none" strike="noStrike" baseline="0" dirty="0" smtClean="0">
                <a:effectLst>
                  <a:outerShdw blurRad="38100" dist="38100" dir="2700000" algn="tl">
                    <a:srgbClr val="000000">
                      <a:alpha val="43137"/>
                    </a:srgbClr>
                  </a:outerShdw>
                </a:effectLst>
                <a:latin typeface="+mj-lt"/>
              </a:rPr>
              <a:t>and capsule enteroscopy offer a choice of diagnostic tools.</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b="0" i="0" u="none" strike="noStrike" baseline="0" dirty="0" smtClean="0">
                <a:effectLst>
                  <a:outerShdw blurRad="38100" dist="38100" dir="2700000" algn="tl">
                    <a:srgbClr val="000000">
                      <a:alpha val="43137"/>
                    </a:srgbClr>
                  </a:outerShdw>
                </a:effectLst>
                <a:latin typeface="+mj-lt"/>
              </a:rPr>
              <a:t>Intervention</a:t>
            </a:r>
            <a:r>
              <a:rPr lang="en-US" sz="2400" b="0" i="0" u="none" strike="noStrike" dirty="0" smtClean="0">
                <a:effectLst>
                  <a:outerShdw blurRad="38100" dist="38100" dir="2700000" algn="tl">
                    <a:srgbClr val="000000">
                      <a:alpha val="43137"/>
                    </a:srgbClr>
                  </a:outerShdw>
                </a:effectLst>
                <a:latin typeface="+mj-lt"/>
              </a:rPr>
              <a:t> </a:t>
            </a:r>
            <a:r>
              <a:rPr lang="en-US" sz="2400" b="0" i="0" u="none" strike="noStrike" baseline="0" dirty="0" smtClean="0">
                <a:effectLst>
                  <a:outerShdw blurRad="38100" dist="38100" dir="2700000" algn="tl">
                    <a:srgbClr val="000000">
                      <a:alpha val="43137"/>
                    </a:srgbClr>
                  </a:outerShdw>
                </a:effectLst>
                <a:latin typeface="+mj-lt"/>
              </a:rPr>
              <a:t>is occasionally required; the options include therapeutic colonoscopy</a:t>
            </a:r>
            <a:r>
              <a:rPr lang="en-US" sz="2400" b="0" i="0" u="none" strike="noStrike" dirty="0" smtClean="0">
                <a:effectLst>
                  <a:outerShdw blurRad="38100" dist="38100" dir="2700000" algn="tl">
                    <a:srgbClr val="000000">
                      <a:alpha val="43137"/>
                    </a:srgbClr>
                  </a:outerShdw>
                </a:effectLst>
                <a:latin typeface="+mj-lt"/>
              </a:rPr>
              <a:t> </a:t>
            </a:r>
            <a:r>
              <a:rPr lang="en-US" sz="2400" dirty="0">
                <a:effectLst>
                  <a:outerShdw blurRad="38100" dist="38100" dir="2700000" algn="tl">
                    <a:srgbClr val="000000">
                      <a:alpha val="43137"/>
                    </a:srgbClr>
                  </a:outerShdw>
                </a:effectLst>
                <a:latin typeface="+mj-lt"/>
              </a:rPr>
              <a:t> </a:t>
            </a:r>
            <a:r>
              <a:rPr lang="en-US" sz="2400" b="0" i="0" u="none" strike="noStrike" baseline="0" dirty="0" smtClean="0">
                <a:effectLst>
                  <a:outerShdw blurRad="38100" dist="38100" dir="2700000" algn="tl">
                    <a:srgbClr val="000000">
                      <a:alpha val="43137"/>
                    </a:srgbClr>
                  </a:outerShdw>
                </a:effectLst>
                <a:latin typeface="+mj-lt"/>
              </a:rPr>
              <a:t>super-selective embolization and surgical</a:t>
            </a:r>
            <a:r>
              <a:rPr lang="en-US" sz="2400" b="0" i="0" u="none" strike="noStrike" dirty="0" smtClean="0">
                <a:effectLst>
                  <a:outerShdw blurRad="38100" dist="38100" dir="2700000" algn="tl">
                    <a:srgbClr val="000000">
                      <a:alpha val="43137"/>
                    </a:srgbClr>
                  </a:outerShdw>
                </a:effectLst>
                <a:latin typeface="+mj-lt"/>
              </a:rPr>
              <a:t> </a:t>
            </a:r>
            <a:r>
              <a:rPr lang="en-US" sz="2400" b="0" i="0" u="none" strike="noStrike" baseline="0" dirty="0" smtClean="0">
                <a:effectLst>
                  <a:outerShdw blurRad="38100" dist="38100" dir="2700000" algn="tl">
                    <a:srgbClr val="000000">
                      <a:alpha val="43137"/>
                    </a:srgbClr>
                  </a:outerShdw>
                </a:effectLst>
                <a:latin typeface="+mj-lt"/>
              </a:rPr>
              <a:t>resection.</a:t>
            </a:r>
            <a:endParaRPr lang="ar-SA" sz="24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3</a:t>
            </a:fld>
            <a:endParaRPr lang="ar-SA"/>
          </a:p>
        </p:txBody>
      </p:sp>
    </p:spTree>
    <p:extLst>
      <p:ext uri="{BB962C8B-B14F-4D97-AF65-F5344CB8AC3E}">
        <p14:creationId xmlns:p14="http://schemas.microsoft.com/office/powerpoint/2010/main" val="912158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838200" y="756848"/>
            <a:ext cx="10558732" cy="5139869"/>
          </a:xfrm>
          <a:prstGeom prst="rect">
            <a:avLst/>
          </a:prstGeom>
        </p:spPr>
        <p:txBody>
          <a:bodyPr wrap="square">
            <a:spAutoFit/>
          </a:bodyPr>
          <a:lstStyle/>
          <a:p>
            <a:pPr algn="ctr" rtl="0"/>
            <a:r>
              <a:rPr lang="en-US" sz="3600" b="1" dirty="0">
                <a:solidFill>
                  <a:srgbClr val="920000"/>
                </a:solidFill>
                <a:effectLst>
                  <a:outerShdw blurRad="38100" dist="38100" dir="2700000" algn="tl">
                    <a:srgbClr val="000000">
                      <a:alpha val="43137"/>
                    </a:srgbClr>
                  </a:outerShdw>
                </a:effectLst>
                <a:latin typeface="+mj-lt"/>
              </a:rPr>
              <a:t>SUMMARY</a:t>
            </a:r>
            <a:endParaRPr lang="en-US" sz="3200" b="1" dirty="0">
              <a:solidFill>
                <a:srgbClr val="920000"/>
              </a:solidFill>
              <a:effectLst>
                <a:outerShdw blurRad="38100" dist="38100" dir="2700000" algn="tl">
                  <a:srgbClr val="000000">
                    <a:alpha val="43137"/>
                  </a:srgbClr>
                </a:outerShdw>
              </a:effectLst>
              <a:latin typeface="+mj-lt"/>
            </a:endParaRPr>
          </a:p>
          <a:p>
            <a:pPr algn="l" rtl="0"/>
            <a:endParaRPr lang="en-US" sz="28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Acute lower gastrointestinal bleeding is less frequent than haemorrhage from the upper gastrointestinal tract, and it presents less dramatically.</a:t>
            </a:r>
          </a:p>
          <a:p>
            <a:pPr marL="342900" indent="-342900" algn="l" rtl="0">
              <a:buFont typeface="Wingdings" panose="05000000000000000000" pitchFamily="2" charset="2"/>
              <a:buChar char="§"/>
            </a:pPr>
            <a:endParaRPr lang="en-US" sz="2400" dirty="0" smtClean="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smtClean="0">
                <a:effectLst>
                  <a:outerShdw blurRad="38100" dist="38100" dir="2700000" algn="tl">
                    <a:srgbClr val="000000">
                      <a:alpha val="43137"/>
                    </a:srgbClr>
                  </a:outerShdw>
                </a:effectLst>
                <a:latin typeface="+mj-lt"/>
              </a:rPr>
              <a:t>Colonic </a:t>
            </a:r>
            <a:r>
              <a:rPr lang="en-US" sz="2400" dirty="0">
                <a:effectLst>
                  <a:outerShdw blurRad="38100" dist="38100" dir="2700000" algn="tl">
                    <a:srgbClr val="000000">
                      <a:alpha val="43137"/>
                    </a:srgbClr>
                  </a:outerShdw>
                </a:effectLst>
                <a:latin typeface="+mj-lt"/>
              </a:rPr>
              <a:t>diverticula and angiodysplasias are the main causes of acute lower gastrointestinal bleeding</a:t>
            </a:r>
            <a:r>
              <a:rPr lang="en-US" sz="2400" dirty="0" smtClean="0">
                <a:effectLst>
                  <a:outerShdw blurRad="38100" dist="38100" dir="2700000" algn="tl">
                    <a:srgbClr val="000000">
                      <a:alpha val="43137"/>
                    </a:srgbClr>
                  </a:outerShdw>
                </a:effectLst>
                <a:latin typeface="+mj-lt"/>
              </a:rPr>
              <a:t>.</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Lower gastrointestinal haemorrhage may lead to haemodynamic instability, anaemia, or the need for blood transfusion.</a:t>
            </a:r>
          </a:p>
          <a:p>
            <a:pPr marL="342900" indent="-342900" algn="l" rtl="0">
              <a:buFont typeface="Wingdings" panose="05000000000000000000" pitchFamily="2" charset="2"/>
              <a:buChar char="§"/>
            </a:pPr>
            <a:endParaRPr lang="en-US" sz="2400" dirty="0" smtClean="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smtClean="0">
                <a:effectLst>
                  <a:outerShdw blurRad="38100" dist="38100" dir="2700000" algn="tl">
                    <a:srgbClr val="000000">
                      <a:alpha val="43137"/>
                    </a:srgbClr>
                  </a:outerShdw>
                </a:effectLst>
                <a:latin typeface="+mj-lt"/>
              </a:rPr>
              <a:t>Resuscitation </a:t>
            </a:r>
            <a:r>
              <a:rPr lang="en-US" sz="2400" dirty="0">
                <a:effectLst>
                  <a:outerShdw blurRad="38100" dist="38100" dir="2700000" algn="tl">
                    <a:srgbClr val="000000">
                      <a:alpha val="43137"/>
                    </a:srgbClr>
                  </a:outerShdw>
                </a:effectLst>
                <a:latin typeface="+mj-lt"/>
              </a:rPr>
              <a:t>in haemodynamically unstable patients includes fluid replacement and (if necessary) blood transfusion.</a:t>
            </a:r>
          </a:p>
        </p:txBody>
      </p:sp>
      <p:sp>
        <p:nvSpPr>
          <p:cNvPr id="4" name="Slide Number Placeholder 3"/>
          <p:cNvSpPr>
            <a:spLocks noGrp="1"/>
          </p:cNvSpPr>
          <p:nvPr>
            <p:ph type="sldNum" sz="quarter" idx="12"/>
          </p:nvPr>
        </p:nvSpPr>
        <p:spPr/>
        <p:txBody>
          <a:bodyPr/>
          <a:lstStyle/>
          <a:p>
            <a:fld id="{89A939D9-DF18-430E-A6A4-2C2EB3AA1A81}" type="slidenum">
              <a:rPr lang="ar-SA" smtClean="0"/>
              <a:t>30</a:t>
            </a:fld>
            <a:endParaRPr lang="ar-SA"/>
          </a:p>
        </p:txBody>
      </p:sp>
    </p:spTree>
    <p:extLst>
      <p:ext uri="{BB962C8B-B14F-4D97-AF65-F5344CB8AC3E}">
        <p14:creationId xmlns:p14="http://schemas.microsoft.com/office/powerpoint/2010/main" val="24553340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0883" y="753641"/>
            <a:ext cx="10352213" cy="5078313"/>
          </a:xfrm>
          <a:prstGeom prst="rect">
            <a:avLst/>
          </a:prstGeom>
        </p:spPr>
        <p:txBody>
          <a:bodyPr wrap="square">
            <a:spAutoFit/>
          </a:bodyPr>
          <a:lstStyle/>
          <a:p>
            <a:pPr algn="ctr" rtl="0"/>
            <a:r>
              <a:rPr lang="en-US" sz="3600" b="1" dirty="0">
                <a:solidFill>
                  <a:srgbClr val="920000"/>
                </a:solidFill>
                <a:effectLst>
                  <a:outerShdw blurRad="38100" dist="38100" dir="2700000" algn="tl">
                    <a:srgbClr val="000000">
                      <a:alpha val="43137"/>
                    </a:srgbClr>
                  </a:outerShdw>
                </a:effectLst>
                <a:latin typeface="+mj-lt"/>
              </a:rPr>
              <a:t>Key points</a:t>
            </a:r>
          </a:p>
          <a:p>
            <a:pPr algn="l" rtl="0"/>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Lower gastrointestinal haemorrhage can be sudden and substantial, requiring early rapid resuscitation, although most episodes resolve spontaneously.</a:t>
            </a: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The most common causes are diverticular disease, colitis and anorectal conditions.</a:t>
            </a: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Definitive investigations to identify the bleeding source include colonoscopy, CT angiography, mesenteric angiography and red blood cell scintigraphy.</a:t>
            </a: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Around 10% of patients require intervention to control the bleeding, most commonly with therapeutic colonoscopy or selective mesenteric embolization, and occasionally surgery.</a:t>
            </a: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New haemostatic agents and endoscopic applicators have improved the options for colonoscopic intervention in colonic haemorrhage.</a:t>
            </a:r>
            <a:endParaRPr lang="ar-SA" sz="2400" dirty="0">
              <a:effectLst>
                <a:outerShdw blurRad="38100" dist="38100" dir="2700000" algn="tl">
                  <a:srgbClr val="000000">
                    <a:alpha val="43137"/>
                  </a:srgbClr>
                </a:outerShdw>
              </a:effectLst>
              <a:latin typeface="+mj-lt"/>
            </a:endParaRPr>
          </a:p>
        </p:txBody>
      </p:sp>
      <p:sp>
        <p:nvSpPr>
          <p:cNvPr id="6" name="Slide Number Placeholder 5"/>
          <p:cNvSpPr>
            <a:spLocks noGrp="1"/>
          </p:cNvSpPr>
          <p:nvPr>
            <p:ph type="sldNum" sz="quarter" idx="12"/>
          </p:nvPr>
        </p:nvSpPr>
        <p:spPr/>
        <p:txBody>
          <a:bodyPr/>
          <a:lstStyle/>
          <a:p>
            <a:fld id="{89A939D9-DF18-430E-A6A4-2C2EB3AA1A81}" type="slidenum">
              <a:rPr lang="ar-SA" smtClean="0"/>
              <a:t>31</a:t>
            </a:fld>
            <a:endParaRPr lang="ar-SA" dirty="0"/>
          </a:p>
        </p:txBody>
      </p:sp>
    </p:spTree>
    <p:extLst>
      <p:ext uri="{BB962C8B-B14F-4D97-AF65-F5344CB8AC3E}">
        <p14:creationId xmlns:p14="http://schemas.microsoft.com/office/powerpoint/2010/main" val="24601770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4408" y="1011088"/>
            <a:ext cx="9281259" cy="707886"/>
          </a:xfrm>
          <a:prstGeom prst="rect">
            <a:avLst/>
          </a:prstGeom>
        </p:spPr>
        <p:txBody>
          <a:bodyPr wrap="none">
            <a:spAutoFit/>
          </a:bodyPr>
          <a:lstStyle/>
          <a:p>
            <a:r>
              <a:rPr lang="en-US" sz="4000" b="1" dirty="0" smtClean="0">
                <a:solidFill>
                  <a:srgbClr val="0A0A8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cs typeface="Arial" panose="020B0604020202020204" pitchFamily="34" charset="0"/>
              </a:rPr>
              <a:t>THANKS A LOT FOR YOUR ATTENTION</a:t>
            </a:r>
            <a:endParaRPr lang="ar-SA" sz="4000" dirty="0">
              <a:solidFill>
                <a:srgbClr val="0A0A80"/>
              </a:solidFill>
              <a:effectLst>
                <a:outerShdw blurRad="38100" dist="38100" dir="2700000" algn="tl">
                  <a:srgbClr val="000000">
                    <a:alpha val="43137"/>
                  </a:srgbClr>
                </a:outerShdw>
              </a:effectLst>
            </a:endParaRPr>
          </a:p>
        </p:txBody>
      </p:sp>
      <p:sp>
        <p:nvSpPr>
          <p:cNvPr id="3" name="Rectangle 2"/>
          <p:cNvSpPr/>
          <p:nvPr/>
        </p:nvSpPr>
        <p:spPr>
          <a:xfrm>
            <a:off x="1294408" y="3401725"/>
            <a:ext cx="9281259" cy="769441"/>
          </a:xfrm>
          <a:prstGeom prst="rect">
            <a:avLst/>
          </a:prstGeom>
        </p:spPr>
        <p:txBody>
          <a:bodyPr wrap="square">
            <a:spAutoFit/>
          </a:bodyPr>
          <a:lstStyle/>
          <a:p>
            <a:pPr algn="ctr"/>
            <a:r>
              <a:rPr lang="en-US" sz="4400" b="1" dirty="0" smtClean="0">
                <a:solidFill>
                  <a:srgbClr val="C00000"/>
                </a:solidFill>
                <a:effectLst>
                  <a:outerShdw blurRad="38100" dist="38100" dir="2700000" algn="tl">
                    <a:srgbClr val="000000">
                      <a:alpha val="43137"/>
                    </a:srgbClr>
                  </a:outerShdw>
                </a:effectLst>
                <a:latin typeface="Microsoft YaHei Light" panose="020B0502040204020203" pitchFamily="34" charset="-122"/>
                <a:ea typeface="Microsoft YaHei Light" panose="020B0502040204020203" pitchFamily="34" charset="-122"/>
                <a:cs typeface="Arial" panose="020B0604020202020204" pitchFamily="34" charset="0"/>
              </a:rPr>
              <a:t>ANY QUESTION ..?</a:t>
            </a:r>
            <a:endParaRPr lang="ar-SA" sz="4400" dirty="0">
              <a:solidFill>
                <a:srgbClr val="C0000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lstStyle/>
          <a:p>
            <a:fld id="{89A939D9-DF18-430E-A6A4-2C2EB3AA1A81}" type="slidenum">
              <a:rPr lang="ar-SA" smtClean="0"/>
              <a:t>32</a:t>
            </a:fld>
            <a:endParaRPr lang="ar-SA"/>
          </a:p>
        </p:txBody>
      </p:sp>
    </p:spTree>
    <p:extLst>
      <p:ext uri="{BB962C8B-B14F-4D97-AF65-F5344CB8AC3E}">
        <p14:creationId xmlns:p14="http://schemas.microsoft.com/office/powerpoint/2010/main" val="1161652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1445" y="722517"/>
            <a:ext cx="10849970" cy="4093428"/>
          </a:xfrm>
          <a:prstGeom prst="rect">
            <a:avLst/>
          </a:prstGeom>
        </p:spPr>
        <p:txBody>
          <a:bodyPr wrap="square">
            <a:spAutoFit/>
          </a:bodyPr>
          <a:lstStyle/>
          <a:p>
            <a:pPr algn="l" rtl="0"/>
            <a:r>
              <a:rPr lang="en-US" sz="3200" b="1" dirty="0" smtClean="0">
                <a:solidFill>
                  <a:srgbClr val="920000"/>
                </a:solidFill>
                <a:effectLst>
                  <a:outerShdw blurRad="38100" dist="38100" dir="2700000" algn="tl">
                    <a:srgbClr val="000000">
                      <a:alpha val="43137"/>
                    </a:srgbClr>
                  </a:outerShdw>
                </a:effectLst>
                <a:latin typeface="+mj-lt"/>
              </a:rPr>
              <a:t>Definition</a:t>
            </a:r>
          </a:p>
          <a:p>
            <a:pPr algn="l" rtl="0"/>
            <a:endParaRPr lang="en-US" sz="3200" b="1" dirty="0">
              <a:solidFill>
                <a:srgbClr val="920000"/>
              </a:solidFill>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Acute lower gastrointestinal (LGI) haemorrhage refers to acute bleeding emanating from the gastrointestinal tract distal to the ligament of Treitz at the junction between the fourth part of the duodenum and the proximal jejunum.</a:t>
            </a:r>
          </a:p>
          <a:p>
            <a:pPr algn="l" rtl="0"/>
            <a:endParaRPr lang="en-US" sz="2800" dirty="0">
              <a:effectLst>
                <a:outerShdw blurRad="38100" dist="38100" dir="2700000" algn="tl">
                  <a:srgbClr val="000000">
                    <a:alpha val="43137"/>
                  </a:srgbClr>
                </a:outerShdw>
              </a:effectLst>
              <a:latin typeface="+mj-lt"/>
            </a:endParaRPr>
          </a:p>
          <a:p>
            <a:pPr algn="l" rtl="0"/>
            <a:r>
              <a:rPr lang="en-US" sz="2800" dirty="0">
                <a:effectLst>
                  <a:outerShdw blurRad="38100" dist="38100" dir="2700000" algn="tl">
                    <a:srgbClr val="000000">
                      <a:alpha val="43137"/>
                    </a:srgbClr>
                  </a:outerShdw>
                </a:effectLst>
                <a:latin typeface="+mj-lt"/>
              </a:rPr>
              <a:t>The source of the haemorrhage is usually colonic, but it occasionally arises from the small intestine.</a:t>
            </a:r>
            <a:endParaRPr lang="ar-SA"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4</a:t>
            </a:fld>
            <a:endParaRPr lang="ar-SA"/>
          </a:p>
        </p:txBody>
      </p:sp>
    </p:spTree>
    <p:extLst>
      <p:ext uri="{BB962C8B-B14F-4D97-AF65-F5344CB8AC3E}">
        <p14:creationId xmlns:p14="http://schemas.microsoft.com/office/powerpoint/2010/main" val="36900563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757976"/>
            <a:ext cx="10563367" cy="4462760"/>
          </a:xfrm>
          <a:prstGeom prst="rect">
            <a:avLst/>
          </a:prstGeom>
        </p:spPr>
        <p:txBody>
          <a:bodyPr wrap="square">
            <a:spAutoFit/>
          </a:bodyPr>
          <a:lstStyle/>
          <a:p>
            <a:pPr algn="l" rtl="0"/>
            <a:r>
              <a:rPr lang="en-US" sz="3200" b="1" dirty="0">
                <a:solidFill>
                  <a:srgbClr val="920000"/>
                </a:solidFill>
                <a:effectLst>
                  <a:outerShdw blurRad="38100" dist="38100" dir="2700000" algn="tl">
                    <a:srgbClr val="000000">
                      <a:alpha val="43137"/>
                    </a:srgbClr>
                  </a:outerShdw>
                </a:effectLst>
                <a:latin typeface="+mj-lt"/>
              </a:rPr>
              <a:t>Epidemiology</a:t>
            </a:r>
          </a:p>
          <a:p>
            <a:pPr algn="l" rtl="0"/>
            <a:endParaRPr lang="en-US" sz="2800" dirty="0">
              <a:effectLst>
                <a:outerShdw blurRad="38100" dist="38100" dir="2700000" algn="tl">
                  <a:srgbClr val="000000">
                    <a:alpha val="43137"/>
                  </a:srgbClr>
                </a:outerShdw>
              </a:effectLst>
              <a:latin typeface="+mj-lt"/>
            </a:endParaRPr>
          </a:p>
          <a:p>
            <a:pPr marL="457200" indent="-457200" algn="l" rtl="0">
              <a:buFont typeface="Wingdings" panose="05000000000000000000" pitchFamily="2" charset="2"/>
              <a:buChar char="§"/>
            </a:pPr>
            <a:r>
              <a:rPr lang="en-US" sz="2800" dirty="0">
                <a:effectLst>
                  <a:outerShdw blurRad="38100" dist="38100" dir="2700000" algn="tl">
                    <a:srgbClr val="000000">
                      <a:alpha val="43137"/>
                    </a:srgbClr>
                  </a:outerShdw>
                </a:effectLst>
                <a:latin typeface="+mj-lt"/>
              </a:rPr>
              <a:t>LGI haemorrhage accounts for about 20% of all acute gastrointestinal </a:t>
            </a:r>
            <a:r>
              <a:rPr lang="en-US" sz="2800" dirty="0" smtClean="0">
                <a:effectLst>
                  <a:outerShdw blurRad="38100" dist="38100" dir="2700000" algn="tl">
                    <a:srgbClr val="000000">
                      <a:alpha val="43137"/>
                    </a:srgbClr>
                  </a:outerShdw>
                </a:effectLst>
                <a:latin typeface="+mj-lt"/>
              </a:rPr>
              <a:t>haemorrhage.</a:t>
            </a:r>
          </a:p>
          <a:p>
            <a:pPr marL="457200" indent="-457200" algn="l" rtl="0">
              <a:buFont typeface="Wingdings" panose="05000000000000000000" pitchFamily="2" charset="2"/>
              <a:buChar char="§"/>
            </a:pPr>
            <a:endParaRPr lang="en-US" sz="2800" dirty="0">
              <a:effectLst>
                <a:outerShdw blurRad="38100" dist="38100" dir="2700000" algn="tl">
                  <a:srgbClr val="000000">
                    <a:alpha val="43137"/>
                  </a:srgbClr>
                </a:outerShdw>
              </a:effectLst>
              <a:latin typeface="+mj-lt"/>
            </a:endParaRPr>
          </a:p>
          <a:p>
            <a:pPr marL="457200" indent="-457200" algn="l" rtl="0">
              <a:buFont typeface="Wingdings" panose="05000000000000000000" pitchFamily="2" charset="2"/>
              <a:buChar char="§"/>
            </a:pPr>
            <a:r>
              <a:rPr lang="en-US" sz="2800" dirty="0" smtClean="0">
                <a:effectLst>
                  <a:outerShdw blurRad="38100" dist="38100" dir="2700000" algn="tl">
                    <a:srgbClr val="000000">
                      <a:alpha val="43137"/>
                    </a:srgbClr>
                  </a:outerShdw>
                </a:effectLst>
                <a:latin typeface="+mj-lt"/>
              </a:rPr>
              <a:t>The </a:t>
            </a:r>
            <a:r>
              <a:rPr lang="en-US" sz="2800" dirty="0">
                <a:effectLst>
                  <a:outerShdw blurRad="38100" dist="38100" dir="2700000" algn="tl">
                    <a:srgbClr val="000000">
                      <a:alpha val="43137"/>
                    </a:srgbClr>
                  </a:outerShdw>
                </a:effectLst>
                <a:latin typeface="+mj-lt"/>
              </a:rPr>
              <a:t>annual incidence is about 20 per 100,000 population in developed countries. </a:t>
            </a:r>
          </a:p>
          <a:p>
            <a:pPr marL="457200" indent="-457200" algn="l" rtl="0">
              <a:buFont typeface="Wingdings" panose="05000000000000000000" pitchFamily="2" charset="2"/>
              <a:buChar char="§"/>
            </a:pPr>
            <a:endParaRPr lang="en-US" sz="2800" dirty="0">
              <a:effectLst>
                <a:outerShdw blurRad="38100" dist="38100" dir="2700000" algn="tl">
                  <a:srgbClr val="000000">
                    <a:alpha val="43137"/>
                  </a:srgbClr>
                </a:outerShdw>
              </a:effectLst>
              <a:latin typeface="+mj-lt"/>
            </a:endParaRPr>
          </a:p>
          <a:p>
            <a:pPr marL="457200" indent="-457200" algn="l" rtl="0">
              <a:buFont typeface="Wingdings" panose="05000000000000000000" pitchFamily="2" charset="2"/>
              <a:buChar char="§"/>
            </a:pPr>
            <a:r>
              <a:rPr lang="en-US" sz="2800" dirty="0">
                <a:effectLst>
                  <a:outerShdw blurRad="38100" dist="38100" dir="2700000" algn="tl">
                    <a:srgbClr val="000000">
                      <a:alpha val="43137"/>
                    </a:srgbClr>
                  </a:outerShdw>
                </a:effectLst>
                <a:latin typeface="+mj-lt"/>
              </a:rPr>
              <a:t>Most patients are elderly, but it affects any age group. There is a slight preponderance in men.</a:t>
            </a:r>
            <a:endParaRPr lang="ar-SA" sz="28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5</a:t>
            </a:fld>
            <a:endParaRPr lang="ar-SA"/>
          </a:p>
        </p:txBody>
      </p:sp>
    </p:spTree>
    <p:extLst>
      <p:ext uri="{BB962C8B-B14F-4D97-AF65-F5344CB8AC3E}">
        <p14:creationId xmlns:p14="http://schemas.microsoft.com/office/powerpoint/2010/main" val="402995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564380"/>
            <a:ext cx="10658902" cy="5447645"/>
          </a:xfrm>
          <a:prstGeom prst="rect">
            <a:avLst/>
          </a:prstGeom>
        </p:spPr>
        <p:txBody>
          <a:bodyPr wrap="square">
            <a:spAutoFit/>
          </a:bodyPr>
          <a:lstStyle/>
          <a:p>
            <a:pPr algn="l" rtl="0"/>
            <a:r>
              <a:rPr lang="en-US" sz="3200" b="1" dirty="0">
                <a:solidFill>
                  <a:srgbClr val="920000"/>
                </a:solidFill>
                <a:effectLst>
                  <a:outerShdw blurRad="38100" dist="38100" dir="2700000" algn="tl">
                    <a:srgbClr val="000000">
                      <a:alpha val="43137"/>
                    </a:srgbClr>
                  </a:outerShdw>
                </a:effectLst>
                <a:latin typeface="+mj-lt"/>
              </a:rPr>
              <a:t>Causes and differential diagnosis</a:t>
            </a:r>
          </a:p>
          <a:p>
            <a:pPr algn="l" rtl="0"/>
            <a:endParaRPr lang="en-US" sz="28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The most common causes of LGI bleeding in admitted patients are diverticular disease, colitis and benign anorectal </a:t>
            </a:r>
            <a:r>
              <a:rPr lang="en-US" sz="2400" dirty="0" smtClean="0">
                <a:effectLst>
                  <a:outerShdw blurRad="38100" dist="38100" dir="2700000" algn="tl">
                    <a:srgbClr val="000000">
                      <a:alpha val="43137"/>
                    </a:srgbClr>
                  </a:outerShdw>
                </a:effectLst>
                <a:latin typeface="+mj-lt"/>
              </a:rPr>
              <a:t>conditions.</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smtClean="0">
                <a:effectLst>
                  <a:outerShdw blurRad="38100" dist="38100" dir="2700000" algn="tl">
                    <a:srgbClr val="000000">
                      <a:alpha val="43137"/>
                    </a:srgbClr>
                  </a:outerShdw>
                </a:effectLst>
                <a:latin typeface="+mj-lt"/>
              </a:rPr>
              <a:t>Anticoagulant </a:t>
            </a:r>
            <a:r>
              <a:rPr lang="en-US" sz="2400" dirty="0">
                <a:effectLst>
                  <a:outerShdw blurRad="38100" dist="38100" dir="2700000" algn="tl">
                    <a:srgbClr val="000000">
                      <a:alpha val="43137"/>
                    </a:srgbClr>
                  </a:outerShdw>
                </a:effectLst>
                <a:latin typeface="+mj-lt"/>
              </a:rPr>
              <a:t>and antiplatelet therapies do not cause LGI bleeding but can worsen haemorrhage or unmask a bleeding source (e.g. colonic malignancy).</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a:effectLst>
                  <a:outerShdw blurRad="38100" dist="38100" dir="2700000" algn="tl">
                    <a:srgbClr val="000000">
                      <a:alpha val="43137"/>
                    </a:srgbClr>
                  </a:outerShdw>
                </a:effectLst>
                <a:latin typeface="+mj-lt"/>
              </a:rPr>
              <a:t>Bleeding can present as melaena from the small intestine, altered blood from the right colon, dark red blood from the left colon or bright red blood from the anorectum</a:t>
            </a:r>
            <a:r>
              <a:rPr lang="en-US" sz="2400" dirty="0" smtClean="0">
                <a:effectLst>
                  <a:outerShdw blurRad="38100" dist="38100" dir="2700000" algn="tl">
                    <a:srgbClr val="000000">
                      <a:alpha val="43137"/>
                    </a:srgbClr>
                  </a:outerShdw>
                </a:effectLst>
                <a:latin typeface="+mj-lt"/>
              </a:rPr>
              <a:t>.</a:t>
            </a:r>
          </a:p>
          <a:p>
            <a:pPr marL="342900" indent="-342900" algn="l" rtl="0">
              <a:buFont typeface="Wingdings" panose="05000000000000000000" pitchFamily="2" charset="2"/>
              <a:buChar char="§"/>
            </a:pPr>
            <a:endParaRPr lang="en-US" sz="2400" dirty="0">
              <a:effectLst>
                <a:outerShdw blurRad="38100" dist="38100" dir="2700000" algn="tl">
                  <a:srgbClr val="000000">
                    <a:alpha val="43137"/>
                  </a:srgbClr>
                </a:outerShdw>
              </a:effectLst>
              <a:latin typeface="+mj-lt"/>
            </a:endParaRPr>
          </a:p>
          <a:p>
            <a:pPr marL="342900" indent="-342900" algn="l" rtl="0">
              <a:buFont typeface="Wingdings" panose="05000000000000000000" pitchFamily="2" charset="2"/>
              <a:buChar char="§"/>
            </a:pPr>
            <a:r>
              <a:rPr lang="en-US" sz="2400" dirty="0" smtClean="0">
                <a:effectLst>
                  <a:outerShdw blurRad="38100" dist="38100" dir="2700000" algn="tl">
                    <a:srgbClr val="000000">
                      <a:alpha val="43137"/>
                    </a:srgbClr>
                  </a:outerShdw>
                </a:effectLst>
                <a:latin typeface="+mj-lt"/>
              </a:rPr>
              <a:t>Profuse </a:t>
            </a:r>
            <a:r>
              <a:rPr lang="en-US" sz="2400" dirty="0">
                <a:effectLst>
                  <a:outerShdw blurRad="38100" dist="38100" dir="2700000" algn="tl">
                    <a:srgbClr val="000000">
                      <a:alpha val="43137"/>
                    </a:srgbClr>
                  </a:outerShdw>
                </a:effectLst>
                <a:latin typeface="+mj-lt"/>
              </a:rPr>
              <a:t>fresh blood per rectum can represent a brisk bleed from any site in the gastrointestinal tract.</a:t>
            </a:r>
            <a:endParaRPr lang="ar-SA" sz="2400" dirty="0">
              <a:effectLst>
                <a:outerShdw blurRad="38100" dist="38100" dir="2700000" algn="tl">
                  <a:srgbClr val="000000">
                    <a:alpha val="43137"/>
                  </a:srgbClr>
                </a:outerShdw>
              </a:effectLst>
              <a:latin typeface="+mj-lt"/>
            </a:endParaRPr>
          </a:p>
        </p:txBody>
      </p:sp>
      <p:sp>
        <p:nvSpPr>
          <p:cNvPr id="4" name="Slide Number Placeholder 3"/>
          <p:cNvSpPr>
            <a:spLocks noGrp="1"/>
          </p:cNvSpPr>
          <p:nvPr>
            <p:ph type="sldNum" sz="quarter" idx="12"/>
          </p:nvPr>
        </p:nvSpPr>
        <p:spPr/>
        <p:txBody>
          <a:bodyPr/>
          <a:lstStyle/>
          <a:p>
            <a:fld id="{89A939D9-DF18-430E-A6A4-2C2EB3AA1A81}" type="slidenum">
              <a:rPr lang="ar-SA" smtClean="0"/>
              <a:t>6</a:t>
            </a:fld>
            <a:endParaRPr lang="ar-SA"/>
          </a:p>
        </p:txBody>
      </p:sp>
    </p:spTree>
    <p:extLst>
      <p:ext uri="{BB962C8B-B14F-4D97-AF65-F5344CB8AC3E}">
        <p14:creationId xmlns:p14="http://schemas.microsoft.com/office/powerpoint/2010/main" val="2009162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3457" y="5638915"/>
            <a:ext cx="10481481" cy="461665"/>
          </a:xfrm>
          <a:prstGeom prst="rect">
            <a:avLst/>
          </a:prstGeom>
        </p:spPr>
        <p:txBody>
          <a:bodyPr wrap="square">
            <a:spAutoFit/>
          </a:bodyPr>
          <a:lstStyle/>
          <a:p>
            <a:pPr algn="ctr" rtl="0"/>
            <a:r>
              <a:rPr lang="en-US" sz="2400" b="1" dirty="0">
                <a:latin typeface="+mj-lt"/>
              </a:rPr>
              <a:t>Colonoscopic appearances of bleeding diverticular disease.</a:t>
            </a:r>
            <a:endParaRPr lang="ar-SA" sz="2400" b="1" dirty="0">
              <a:latin typeface="+mj-lt"/>
            </a:endParaRPr>
          </a:p>
        </p:txBody>
      </p:sp>
      <p:pic>
        <p:nvPicPr>
          <p:cNvPr id="3" name="Picture 2"/>
          <p:cNvPicPr>
            <a:picLocks noChangeAspect="1"/>
          </p:cNvPicPr>
          <p:nvPr/>
        </p:nvPicPr>
        <p:blipFill>
          <a:blip r:embed="rId2"/>
          <a:stretch>
            <a:fillRect/>
          </a:stretch>
        </p:blipFill>
        <p:spPr>
          <a:xfrm>
            <a:off x="2890351" y="354384"/>
            <a:ext cx="6447692" cy="5028761"/>
          </a:xfrm>
          <a:prstGeom prst="rect">
            <a:avLst/>
          </a:prstGeom>
        </p:spPr>
      </p:pic>
      <p:sp>
        <p:nvSpPr>
          <p:cNvPr id="5" name="Slide Number Placeholder 4"/>
          <p:cNvSpPr>
            <a:spLocks noGrp="1"/>
          </p:cNvSpPr>
          <p:nvPr>
            <p:ph type="sldNum" sz="quarter" idx="12"/>
          </p:nvPr>
        </p:nvSpPr>
        <p:spPr/>
        <p:txBody>
          <a:bodyPr/>
          <a:lstStyle/>
          <a:p>
            <a:fld id="{89A939D9-DF18-430E-A6A4-2C2EB3AA1A81}" type="slidenum">
              <a:rPr lang="ar-SA" smtClean="0"/>
              <a:t>7</a:t>
            </a:fld>
            <a:endParaRPr lang="ar-SA"/>
          </a:p>
        </p:txBody>
      </p:sp>
    </p:spTree>
    <p:extLst>
      <p:ext uri="{BB962C8B-B14F-4D97-AF65-F5344CB8AC3E}">
        <p14:creationId xmlns:p14="http://schemas.microsoft.com/office/powerpoint/2010/main" val="3025172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598098" y="863541"/>
            <a:ext cx="10990053" cy="5139869"/>
          </a:xfrm>
          <a:prstGeom prst="rect">
            <a:avLst/>
          </a:prstGeom>
          <a:noFill/>
          <a:ln w="9525">
            <a:solidFill>
              <a:schemeClr val="bg1">
                <a:lumMod val="95000"/>
              </a:schemeClr>
            </a:solid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rtl="0">
              <a:defRPr/>
            </a:pPr>
            <a:r>
              <a:rPr lang="en-US" sz="2800" b="1" dirty="0"/>
              <a:t>Distribution of sources of lower gastrointestinal </a:t>
            </a:r>
            <a:r>
              <a:rPr lang="en-US" sz="2800" b="1" dirty="0" smtClean="0"/>
              <a:t>bleeding</a:t>
            </a:r>
          </a:p>
          <a:p>
            <a:pPr algn="ctr" rtl="0">
              <a:defRPr/>
            </a:pPr>
            <a:r>
              <a:rPr lang="en-US" sz="2800" b="1" dirty="0" smtClean="0"/>
              <a:t>reported </a:t>
            </a:r>
            <a:r>
              <a:rPr lang="en-US" sz="2800" b="1" dirty="0"/>
              <a:t>in the </a:t>
            </a:r>
            <a:r>
              <a:rPr lang="en-US" sz="2800" b="1" dirty="0" smtClean="0"/>
              <a:t>literature</a:t>
            </a:r>
            <a:endParaRPr lang="en-US" sz="2800" b="1" dirty="0"/>
          </a:p>
          <a:p>
            <a:pPr algn="l" rtl="0" eaLnBrk="1" hangingPunct="1">
              <a:defRPr/>
            </a:pPr>
            <a:endParaRPr lang="en-US" sz="2800" dirty="0"/>
          </a:p>
          <a:p>
            <a:pPr algn="l" rtl="0" eaLnBrk="1" hangingPunct="1">
              <a:defRPr/>
            </a:pPr>
            <a:r>
              <a:rPr lang="en-US" sz="2800" b="1" dirty="0">
                <a:solidFill>
                  <a:srgbClr val="C00000"/>
                </a:solidFill>
              </a:rPr>
              <a:t>Source of bleeding                                      </a:t>
            </a:r>
            <a:r>
              <a:rPr lang="en-US" sz="2800" b="1" dirty="0" smtClean="0">
                <a:solidFill>
                  <a:srgbClr val="C00000"/>
                </a:solidFill>
              </a:rPr>
              <a:t>                     </a:t>
            </a:r>
            <a:r>
              <a:rPr lang="en-US" sz="2800" b="1" dirty="0">
                <a:solidFill>
                  <a:srgbClr val="C00000"/>
                </a:solidFill>
              </a:rPr>
              <a:t>Frequency (%)</a:t>
            </a:r>
          </a:p>
          <a:p>
            <a:pPr algn="l" rtl="0" eaLnBrk="1" hangingPunct="1">
              <a:defRPr/>
            </a:pPr>
            <a:endParaRPr lang="en-US" sz="2400" dirty="0"/>
          </a:p>
          <a:p>
            <a:pPr marL="342900" indent="-342900" algn="l" rtl="0" eaLnBrk="1" hangingPunct="1">
              <a:buFont typeface="Wingdings" panose="05000000000000000000" pitchFamily="2" charset="2"/>
              <a:buChar char="§"/>
              <a:defRPr/>
            </a:pPr>
            <a:r>
              <a:rPr lang="en-US" sz="2400" dirty="0"/>
              <a:t> </a:t>
            </a:r>
            <a:r>
              <a:rPr lang="en-US" sz="2400" dirty="0" smtClean="0"/>
              <a:t>Colonic Diverticula                                                                               </a:t>
            </a:r>
            <a:r>
              <a:rPr lang="en-US" sz="2400" dirty="0"/>
              <a:t>17 - 40</a:t>
            </a:r>
          </a:p>
          <a:p>
            <a:pPr marL="342900" indent="-342900" algn="l" rtl="0" eaLnBrk="1" hangingPunct="1">
              <a:buFont typeface="Wingdings" panose="05000000000000000000" pitchFamily="2" charset="2"/>
              <a:buChar char="§"/>
              <a:defRPr/>
            </a:pPr>
            <a:r>
              <a:rPr lang="en-US" sz="2400" dirty="0"/>
              <a:t> Vascular malformation (especially angiectasia) </a:t>
            </a:r>
            <a:r>
              <a:rPr lang="en-US" sz="2400" dirty="0" smtClean="0"/>
              <a:t>                              2 </a:t>
            </a:r>
            <a:r>
              <a:rPr lang="en-US" sz="2400" dirty="0"/>
              <a:t>- 30</a:t>
            </a:r>
          </a:p>
          <a:p>
            <a:pPr marL="342900" indent="-342900" algn="l" rtl="0" eaLnBrk="1" hangingPunct="1">
              <a:buFont typeface="Wingdings" panose="05000000000000000000" pitchFamily="2" charset="2"/>
              <a:buChar char="§"/>
              <a:defRPr/>
            </a:pPr>
            <a:r>
              <a:rPr lang="en-US" sz="2400" dirty="0"/>
              <a:t> Colitis                                                                                            </a:t>
            </a:r>
            <a:r>
              <a:rPr lang="en-US" sz="2400" dirty="0" smtClean="0"/>
              <a:t>            </a:t>
            </a:r>
            <a:r>
              <a:rPr lang="en-US" sz="2400" dirty="0"/>
              <a:t>9 - 21</a:t>
            </a:r>
          </a:p>
          <a:p>
            <a:pPr algn="l" rtl="0" eaLnBrk="1" hangingPunct="1">
              <a:defRPr/>
            </a:pPr>
            <a:r>
              <a:rPr lang="en-US" sz="2400" dirty="0"/>
              <a:t>(ischaemic, infectious, chronic inflammatory bowel disease, radiation injury)</a:t>
            </a:r>
          </a:p>
          <a:p>
            <a:pPr marL="342900" indent="-342900" algn="l" rtl="0" eaLnBrk="1" hangingPunct="1">
              <a:buFont typeface="Wingdings" panose="05000000000000000000" pitchFamily="2" charset="2"/>
              <a:buChar char="§"/>
              <a:defRPr/>
            </a:pPr>
            <a:r>
              <a:rPr lang="en-US" sz="2400" dirty="0" smtClean="0"/>
              <a:t>Neoplasia</a:t>
            </a:r>
            <a:r>
              <a:rPr lang="en-US" sz="2400" dirty="0"/>
              <a:t>, postpolypectomy bleeding                                              </a:t>
            </a:r>
            <a:r>
              <a:rPr lang="en-US" sz="2400" dirty="0" smtClean="0"/>
              <a:t> </a:t>
            </a:r>
            <a:r>
              <a:rPr lang="en-US" sz="2400" dirty="0"/>
              <a:t>11 - 14</a:t>
            </a:r>
          </a:p>
          <a:p>
            <a:pPr marL="342900" indent="-342900" algn="l" rtl="0" eaLnBrk="1" hangingPunct="1">
              <a:buFont typeface="Wingdings" panose="05000000000000000000" pitchFamily="2" charset="2"/>
              <a:buChar char="§"/>
              <a:defRPr/>
            </a:pPr>
            <a:r>
              <a:rPr lang="en-US" sz="2400" dirty="0"/>
              <a:t> Anorectal disease (including rectal varices)                                     </a:t>
            </a:r>
            <a:r>
              <a:rPr lang="en-US" sz="2400" dirty="0" smtClean="0"/>
              <a:t>  </a:t>
            </a:r>
            <a:r>
              <a:rPr lang="en-US" sz="2400" dirty="0"/>
              <a:t>4 - 10</a:t>
            </a:r>
          </a:p>
          <a:p>
            <a:pPr marL="342900" indent="-342900" algn="l" rtl="0" eaLnBrk="1" hangingPunct="1">
              <a:buFont typeface="Wingdings" panose="05000000000000000000" pitchFamily="2" charset="2"/>
              <a:buChar char="§"/>
              <a:defRPr/>
            </a:pPr>
            <a:r>
              <a:rPr lang="en-US" sz="2400" dirty="0"/>
              <a:t> Upper gastrointestinal bleeding                                                         </a:t>
            </a:r>
            <a:r>
              <a:rPr lang="en-US" sz="2400" dirty="0" smtClean="0"/>
              <a:t>  2 </a:t>
            </a:r>
            <a:r>
              <a:rPr lang="en-US" sz="2400" dirty="0"/>
              <a:t>- 11</a:t>
            </a:r>
          </a:p>
          <a:p>
            <a:pPr marL="342900" indent="-342900" algn="l" rtl="0" eaLnBrk="1" hangingPunct="1">
              <a:buFont typeface="Wingdings" panose="05000000000000000000" pitchFamily="2" charset="2"/>
              <a:buChar char="§"/>
              <a:defRPr/>
            </a:pPr>
            <a:r>
              <a:rPr lang="en-US" sz="2400" dirty="0"/>
              <a:t> Small bowel lesions                                                  </a:t>
            </a:r>
            <a:r>
              <a:rPr lang="en-US" sz="2400" dirty="0" smtClean="0"/>
              <a:t>                               </a:t>
            </a:r>
            <a:r>
              <a:rPr lang="en-US" sz="2400" dirty="0"/>
              <a:t>2 - 9</a:t>
            </a:r>
            <a:endParaRPr lang="ar-SA" sz="2400" dirty="0"/>
          </a:p>
        </p:txBody>
      </p:sp>
      <p:sp>
        <p:nvSpPr>
          <p:cNvPr id="4" name="Slide Number Placeholder 3"/>
          <p:cNvSpPr>
            <a:spLocks noGrp="1"/>
          </p:cNvSpPr>
          <p:nvPr>
            <p:ph type="sldNum" sz="quarter" idx="12"/>
          </p:nvPr>
        </p:nvSpPr>
        <p:spPr/>
        <p:txBody>
          <a:bodyPr/>
          <a:lstStyle/>
          <a:p>
            <a:fld id="{89A939D9-DF18-430E-A6A4-2C2EB3AA1A81}" type="slidenum">
              <a:rPr lang="ar-SA" smtClean="0"/>
              <a:t>8</a:t>
            </a:fld>
            <a:endParaRPr lang="ar-SA"/>
          </a:p>
        </p:txBody>
      </p:sp>
    </p:spTree>
    <p:extLst>
      <p:ext uri="{BB962C8B-B14F-4D97-AF65-F5344CB8AC3E}">
        <p14:creationId xmlns:p14="http://schemas.microsoft.com/office/powerpoint/2010/main" val="10561115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9807" y="342070"/>
            <a:ext cx="10549719" cy="584775"/>
          </a:xfrm>
          <a:prstGeom prst="rect">
            <a:avLst/>
          </a:prstGeom>
        </p:spPr>
        <p:txBody>
          <a:bodyPr wrap="square">
            <a:spAutoFit/>
          </a:bodyPr>
          <a:lstStyle/>
          <a:p>
            <a:pPr algn="ctr" rtl="0"/>
            <a:r>
              <a:rPr lang="en-US" sz="3200" b="1" dirty="0">
                <a:solidFill>
                  <a:srgbClr val="920000"/>
                </a:solidFill>
                <a:effectLst>
                  <a:outerShdw blurRad="38100" dist="38100" dir="2700000" algn="tl">
                    <a:srgbClr val="000000">
                      <a:alpha val="43137"/>
                    </a:srgbClr>
                  </a:outerShdw>
                </a:effectLst>
                <a:latin typeface="+mj-lt"/>
              </a:rPr>
              <a:t>Differential diagnosis of lower gastrointestinal haemorrhage</a:t>
            </a:r>
            <a:endParaRPr lang="ar-SA" sz="3200" b="1" dirty="0">
              <a:solidFill>
                <a:srgbClr val="920000"/>
              </a:solidFill>
              <a:effectLst>
                <a:outerShdw blurRad="38100" dist="38100" dir="2700000" algn="tl">
                  <a:srgbClr val="000000">
                    <a:alpha val="43137"/>
                  </a:srgbClr>
                </a:outerShdw>
              </a:effectLst>
              <a:latin typeface="+mj-lt"/>
            </a:endParaRPr>
          </a:p>
        </p:txBody>
      </p:sp>
      <p:sp>
        <p:nvSpPr>
          <p:cNvPr id="6" name="Slide Number Placeholder 5"/>
          <p:cNvSpPr>
            <a:spLocks noGrp="1"/>
          </p:cNvSpPr>
          <p:nvPr>
            <p:ph type="sldNum" sz="quarter" idx="12"/>
          </p:nvPr>
        </p:nvSpPr>
        <p:spPr/>
        <p:txBody>
          <a:bodyPr/>
          <a:lstStyle/>
          <a:p>
            <a:fld id="{89A939D9-DF18-430E-A6A4-2C2EB3AA1A81}" type="slidenum">
              <a:rPr lang="ar-SA" smtClean="0"/>
              <a:t>9</a:t>
            </a:fld>
            <a:endParaRPr lang="ar-SA"/>
          </a:p>
        </p:txBody>
      </p:sp>
      <p:pic>
        <p:nvPicPr>
          <p:cNvPr id="2" name="Picture 1"/>
          <p:cNvPicPr>
            <a:picLocks noChangeAspect="1"/>
          </p:cNvPicPr>
          <p:nvPr/>
        </p:nvPicPr>
        <p:blipFill>
          <a:blip r:embed="rId2"/>
          <a:stretch>
            <a:fillRect/>
          </a:stretch>
        </p:blipFill>
        <p:spPr>
          <a:xfrm>
            <a:off x="3014012" y="1186703"/>
            <a:ext cx="6241307" cy="5169647"/>
          </a:xfrm>
          <a:prstGeom prst="rect">
            <a:avLst/>
          </a:prstGeom>
        </p:spPr>
      </p:pic>
    </p:spTree>
    <p:extLst>
      <p:ext uri="{BB962C8B-B14F-4D97-AF65-F5344CB8AC3E}">
        <p14:creationId xmlns:p14="http://schemas.microsoft.com/office/powerpoint/2010/main" val="902732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350</TotalTime>
  <Words>3402</Words>
  <Application>Microsoft Office PowerPoint</Application>
  <PresentationFormat>Widescreen</PresentationFormat>
  <Paragraphs>298</Paragraphs>
  <Slides>32</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Microsoft YaHei Light</vt:lpstr>
      <vt:lpstr>AdvOT7fe89a09</vt:lpstr>
      <vt:lpstr>AdvOT7fe89a09+fb</vt:lpstr>
      <vt:lpstr>Angsana New</vt:lpstr>
      <vt:lpstr>Arial</vt:lpstr>
      <vt:lpstr>Calibri</vt:lpstr>
      <vt:lpstr>Calibri Light</vt:lpstr>
      <vt:lpstr>Times New Roman</vt:lpstr>
      <vt:lpstr>Wingdings</vt:lpstr>
      <vt:lpstr>Office Theme</vt:lpstr>
      <vt:lpstr>Microsoft 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Acute lower gastrointestinal bleeding</dc:title>
  <dc:creator>‏‏مستخدم Windows</dc:creator>
  <cp:lastModifiedBy>SARA</cp:lastModifiedBy>
  <cp:revision>50</cp:revision>
  <dcterms:created xsi:type="dcterms:W3CDTF">2020-04-21T20:08:29Z</dcterms:created>
  <dcterms:modified xsi:type="dcterms:W3CDTF">2020-06-20T07:29:41Z</dcterms:modified>
</cp:coreProperties>
</file>