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fif" ContentType="image/jpe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48" r:id="rId1"/>
  </p:sldMasterIdLst>
  <p:notesMasterIdLst>
    <p:notesMasterId r:id="rId92"/>
  </p:notesMasterIdLst>
  <p:sldIdLst>
    <p:sldId id="276" r:id="rId2"/>
    <p:sldId id="257" r:id="rId3"/>
    <p:sldId id="277" r:id="rId4"/>
    <p:sldId id="278" r:id="rId5"/>
    <p:sldId id="262" r:id="rId6"/>
    <p:sldId id="279" r:id="rId7"/>
    <p:sldId id="256" r:id="rId8"/>
    <p:sldId id="264" r:id="rId9"/>
    <p:sldId id="265" r:id="rId10"/>
    <p:sldId id="283" r:id="rId11"/>
    <p:sldId id="267" r:id="rId12"/>
    <p:sldId id="266" r:id="rId13"/>
    <p:sldId id="261" r:id="rId14"/>
    <p:sldId id="274" r:id="rId15"/>
    <p:sldId id="280" r:id="rId16"/>
    <p:sldId id="285" r:id="rId17"/>
    <p:sldId id="286" r:id="rId18"/>
    <p:sldId id="282" r:id="rId19"/>
    <p:sldId id="272" r:id="rId20"/>
    <p:sldId id="269" r:id="rId21"/>
    <p:sldId id="270" r:id="rId22"/>
    <p:sldId id="271" r:id="rId23"/>
    <p:sldId id="273" r:id="rId24"/>
    <p:sldId id="281" r:id="rId25"/>
    <p:sldId id="284" r:id="rId26"/>
    <p:sldId id="268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05" r:id="rId46"/>
    <p:sldId id="306" r:id="rId47"/>
    <p:sldId id="307" r:id="rId48"/>
    <p:sldId id="308" r:id="rId49"/>
    <p:sldId id="309" r:id="rId50"/>
    <p:sldId id="351" r:id="rId51"/>
    <p:sldId id="310" r:id="rId52"/>
    <p:sldId id="311" r:id="rId53"/>
    <p:sldId id="312" r:id="rId54"/>
    <p:sldId id="313" r:id="rId55"/>
    <p:sldId id="314" r:id="rId56"/>
    <p:sldId id="315" r:id="rId57"/>
    <p:sldId id="350" r:id="rId58"/>
    <p:sldId id="316" r:id="rId59"/>
    <p:sldId id="317" r:id="rId60"/>
    <p:sldId id="318" r:id="rId61"/>
    <p:sldId id="319" r:id="rId62"/>
    <p:sldId id="320" r:id="rId63"/>
    <p:sldId id="321" r:id="rId64"/>
    <p:sldId id="322" r:id="rId65"/>
    <p:sldId id="323" r:id="rId66"/>
    <p:sldId id="324" r:id="rId67"/>
    <p:sldId id="325" r:id="rId68"/>
    <p:sldId id="326" r:id="rId69"/>
    <p:sldId id="327" r:id="rId70"/>
    <p:sldId id="328" r:id="rId71"/>
    <p:sldId id="329" r:id="rId72"/>
    <p:sldId id="330" r:id="rId73"/>
    <p:sldId id="332" r:id="rId74"/>
    <p:sldId id="331" r:id="rId75"/>
    <p:sldId id="333" r:id="rId76"/>
    <p:sldId id="334" r:id="rId77"/>
    <p:sldId id="335" r:id="rId78"/>
    <p:sldId id="336" r:id="rId79"/>
    <p:sldId id="337" r:id="rId80"/>
    <p:sldId id="338" r:id="rId81"/>
    <p:sldId id="340" r:id="rId82"/>
    <p:sldId id="339" r:id="rId83"/>
    <p:sldId id="341" r:id="rId84"/>
    <p:sldId id="342" r:id="rId85"/>
    <p:sldId id="343" r:id="rId86"/>
    <p:sldId id="344" r:id="rId87"/>
    <p:sldId id="346" r:id="rId88"/>
    <p:sldId id="347" r:id="rId89"/>
    <p:sldId id="348" r:id="rId90"/>
    <p:sldId id="349" r:id="rId91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08" autoAdjust="0"/>
    <p:restoredTop sz="94660"/>
  </p:normalViewPr>
  <p:slideViewPr>
    <p:cSldViewPr snapToGrid="0">
      <p:cViewPr varScale="1">
        <p:scale>
          <a:sx n="54" d="100"/>
          <a:sy n="54" d="100"/>
        </p:scale>
        <p:origin x="73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fld id="{8E015254-AA08-49CD-BED5-D12D070CF8F7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fld id="{0B8EC3E9-6F88-4443-8145-D9946E71A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033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A9593-FC92-40B8-B8E2-FCF94446BAFE}" type="datetime1">
              <a:rPr lang="en-US" smtClean="0"/>
              <a:t>11/25/2020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325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8481-F581-4672-8AB6-CA6B57F4453D}" type="datetime1">
              <a:rPr lang="en-US" smtClean="0"/>
              <a:t>11/25/2020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250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A56B5-ED67-4525-A14C-A5999872A7E3}" type="datetime1">
              <a:rPr lang="en-US" smtClean="0"/>
              <a:t>11/25/2020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25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5C10E-F2B6-49EF-BA2E-D52A73BF8C96}" type="datetime1">
              <a:rPr lang="en-US" smtClean="0"/>
              <a:t>11/25/2020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942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7A09-7073-44A7-97BB-7107EB5D0F92}" type="datetime1">
              <a:rPr lang="en-US" smtClean="0"/>
              <a:t>11/25/2020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602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3BD31-749D-481D-91B1-596729E67775}" type="datetime1">
              <a:rPr lang="en-US" smtClean="0"/>
              <a:t>11/25/2020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019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C229-7094-4733-9C03-E5EEA78E3721}" type="datetime1">
              <a:rPr lang="en-US" smtClean="0"/>
              <a:t>11/25/2020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413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BCD5-46BD-4189-8571-99961E7B29D2}" type="datetime1">
              <a:rPr lang="en-US" smtClean="0"/>
              <a:t>11/25/2020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259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4912-8479-4555-A692-8232CDD3B1A5}" type="datetime1">
              <a:rPr lang="en-US" smtClean="0"/>
              <a:t>11/25/2020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704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1CEA6-1FFD-4CAB-821C-FFF4FE982A64}" type="datetime1">
              <a:rPr lang="en-US" smtClean="0"/>
              <a:t>11/25/2020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32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074EF-0B0C-4772-8BBA-77F4F39FD0CA}" type="datetime1">
              <a:rPr lang="en-US" smtClean="0"/>
              <a:t>11/25/2020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566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B676E-0E83-43D6-B711-8231D321190D}" type="datetime1">
              <a:rPr lang="en-US" smtClean="0"/>
              <a:t>11/25/2020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61673-D0BE-4764-9A89-A66A38EA1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230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1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fi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8319911" cy="1045104"/>
          </a:xfrm>
        </p:spPr>
        <p:txBody>
          <a:bodyPr>
            <a:normAutofit/>
          </a:bodyPr>
          <a:lstStyle/>
          <a:p>
            <a:r>
              <a:rPr lang="en-US" sz="4800" b="1" dirty="0">
                <a:latin typeface="Arial Rounded MT Bold" panose="020F0704030504030204" pitchFamily="34" charset="0"/>
              </a:rPr>
              <a:t>UVEAL </a:t>
            </a:r>
            <a:r>
              <a:rPr lang="en-US" sz="4800" b="1" dirty="0" smtClean="0">
                <a:latin typeface="Arial Rounded MT Bold" panose="020F0704030504030204" pitchFamily="34" charset="0"/>
              </a:rPr>
              <a:t>TRACT</a:t>
            </a:r>
            <a:endParaRPr lang="en-US" sz="4800" b="1" dirty="0">
              <a:latin typeface="Arial Rounded MT Bold" panose="020F0704030504030204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2314222"/>
            <a:ext cx="9144000" cy="294357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Anatomy </a:t>
            </a:r>
            <a:r>
              <a:rPr lang="en-US" sz="3600" dirty="0"/>
              <a:t>&amp; </a:t>
            </a:r>
            <a:r>
              <a:rPr lang="en-US" sz="3600" dirty="0" smtClean="0"/>
              <a:t>Physiology </a:t>
            </a:r>
          </a:p>
          <a:p>
            <a:pPr algn="l"/>
            <a:r>
              <a:rPr lang="en-US" sz="2800" dirty="0" smtClean="0"/>
              <a:t>                                            </a:t>
            </a:r>
            <a:endParaRPr lang="en-US" sz="2800" dirty="0" smtClean="0"/>
          </a:p>
          <a:p>
            <a:pPr algn="l"/>
            <a:endParaRPr lang="en-US" sz="2800" dirty="0"/>
          </a:p>
          <a:p>
            <a:pPr algn="l"/>
            <a:endParaRPr lang="en-US" sz="2800" dirty="0" smtClean="0"/>
          </a:p>
          <a:p>
            <a:pPr algn="l"/>
            <a:r>
              <a:rPr lang="en-US" sz="2800" dirty="0"/>
              <a:t> </a:t>
            </a:r>
            <a:r>
              <a:rPr lang="en-US" sz="2800" dirty="0" smtClean="0"/>
              <a:t>                                                 By DR. </a:t>
            </a:r>
            <a:r>
              <a:rPr lang="en-US" sz="2800" dirty="0" err="1" smtClean="0"/>
              <a:t>Hala</a:t>
            </a:r>
            <a:r>
              <a:rPr lang="en-US" sz="2800" dirty="0" smtClean="0"/>
              <a:t> A. </a:t>
            </a:r>
            <a:r>
              <a:rPr lang="en-US" sz="2800" dirty="0" err="1" smtClean="0"/>
              <a:t>Buzakouk</a:t>
            </a:r>
            <a:r>
              <a:rPr lang="en-US" sz="2800" dirty="0" smtClean="0"/>
              <a:t> (MD.)     </a:t>
            </a:r>
          </a:p>
          <a:p>
            <a:pPr algn="l"/>
            <a:endParaRPr lang="en-US" sz="2800" dirty="0"/>
          </a:p>
        </p:txBody>
      </p:sp>
      <p:sp>
        <p:nvSpPr>
          <p:cNvPr id="5" name="خماسي 4"/>
          <p:cNvSpPr/>
          <p:nvPr/>
        </p:nvSpPr>
        <p:spPr>
          <a:xfrm>
            <a:off x="1157288" y="2000250"/>
            <a:ext cx="2257425" cy="140017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PART I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5242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765" y="336176"/>
            <a:ext cx="8296835" cy="6387353"/>
          </a:xfrm>
          <a:prstGeom prst="rect">
            <a:avLst/>
          </a:prstGeom>
        </p:spPr>
      </p:pic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46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541867"/>
            <a:ext cx="10515600" cy="5635096"/>
          </a:xfrm>
        </p:spPr>
        <p:txBody>
          <a:bodyPr/>
          <a:lstStyle/>
          <a:p>
            <a:pPr marL="0" indent="0" algn="l">
              <a:buNone/>
            </a:pPr>
            <a:r>
              <a:rPr lang="en-US" b="1" dirty="0" smtClean="0"/>
              <a:t>Sensory innervation </a:t>
            </a:r>
          </a:p>
          <a:p>
            <a:pPr marL="0" indent="0" algn="l">
              <a:buNone/>
            </a:pPr>
            <a:r>
              <a:rPr lang="en-US" dirty="0" smtClean="0"/>
              <a:t>Short ciliary nerves , branches of nasociliary nerve ( ophthalmic division of the trigeminal).</a:t>
            </a:r>
          </a:p>
          <a:p>
            <a:pPr marL="0" indent="0" algn="l">
              <a:buNone/>
            </a:pPr>
            <a:r>
              <a:rPr lang="en-US" b="1" dirty="0" smtClean="0"/>
              <a:t>Blood supply of iris</a:t>
            </a:r>
          </a:p>
          <a:p>
            <a:pPr marL="0" indent="0" algn="l">
              <a:buNone/>
            </a:pPr>
            <a:r>
              <a:rPr lang="en-US" dirty="0" smtClean="0"/>
              <a:t> from incomplete major arterial circle at root , is derived from anterior ciliary arteries.</a:t>
            </a:r>
          </a:p>
          <a:p>
            <a:pPr marL="0" indent="0" algn="l">
              <a:buNone/>
            </a:pPr>
            <a:r>
              <a:rPr lang="en-US" dirty="0" smtClean="0"/>
              <a:t>Incomplete minor arterial circle at the level of </a:t>
            </a:r>
            <a:r>
              <a:rPr lang="en-US" dirty="0" err="1" smtClean="0"/>
              <a:t>collarette</a:t>
            </a:r>
            <a:r>
              <a:rPr lang="en-US" dirty="0" smtClean="0"/>
              <a:t>.</a:t>
            </a:r>
          </a:p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r>
              <a:rPr lang="en-US" sz="3200" b="1" dirty="0" smtClean="0"/>
              <a:t>Function</a:t>
            </a:r>
            <a:endParaRPr lang="en-US" sz="3200" b="1" dirty="0"/>
          </a:p>
          <a:p>
            <a:pPr marL="0" indent="0" algn="l">
              <a:buNone/>
            </a:pPr>
            <a:r>
              <a:rPr lang="en-US" dirty="0"/>
              <a:t>the iris is responsible for regulating the amount of light that gets into the eye.</a:t>
            </a:r>
            <a:endParaRPr lang="en-US" dirty="0" smtClean="0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06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838200" y="316089"/>
            <a:ext cx="10515600" cy="5860874"/>
          </a:xfrm>
        </p:spPr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US" sz="3200" b="1" dirty="0" smtClean="0">
                <a:latin typeface="Arial Rounded MT Bold" panose="020F0704030504030204" pitchFamily="34" charset="0"/>
              </a:rPr>
              <a:t>                       Ciliary body</a:t>
            </a:r>
          </a:p>
          <a:p>
            <a:pPr marL="0" indent="0" algn="l">
              <a:buNone/>
            </a:pPr>
            <a:r>
              <a:rPr lang="en-US" sz="3200" u="sng" dirty="0" smtClean="0">
                <a:solidFill>
                  <a:schemeClr val="accent6">
                    <a:lumMod val="50000"/>
                  </a:schemeClr>
                </a:solidFill>
                <a:latin typeface="Arial Rounded MT Bold" panose="020F0704030504030204" pitchFamily="34" charset="0"/>
              </a:rPr>
              <a:t>Gross anatomy</a:t>
            </a:r>
          </a:p>
          <a:p>
            <a:pPr marL="0" indent="0" algn="l">
              <a:buNone/>
            </a:pPr>
            <a:r>
              <a:rPr lang="en-US" sz="2600" dirty="0" smtClean="0"/>
              <a:t>Anterior view: ring-shaped structure</a:t>
            </a:r>
          </a:p>
          <a:p>
            <a:pPr marL="0" indent="0" algn="l">
              <a:buNone/>
            </a:pPr>
            <a:r>
              <a:rPr lang="en-US" sz="2600" dirty="0" smtClean="0"/>
              <a:t>Sagittal view: triangular shape</a:t>
            </a:r>
          </a:p>
          <a:p>
            <a:pPr marL="0" indent="0" algn="l">
              <a:buNone/>
            </a:pPr>
            <a:r>
              <a:rPr lang="en-US" sz="2600" dirty="0" smtClean="0"/>
              <a:t>Base faces A/C</a:t>
            </a:r>
          </a:p>
          <a:p>
            <a:pPr marL="0" indent="0" algn="l">
              <a:buNone/>
            </a:pPr>
            <a:r>
              <a:rPr lang="en-US" sz="2600" dirty="0" smtClean="0"/>
              <a:t>Apex at </a:t>
            </a:r>
            <a:r>
              <a:rPr lang="en-US" sz="2600" dirty="0" err="1" smtClean="0"/>
              <a:t>ora</a:t>
            </a:r>
            <a:r>
              <a:rPr lang="en-US" sz="2600" dirty="0" smtClean="0"/>
              <a:t> </a:t>
            </a:r>
            <a:r>
              <a:rPr lang="en-US" sz="2600" dirty="0" err="1" smtClean="0"/>
              <a:t>serrata</a:t>
            </a:r>
            <a:endParaRPr lang="en-US" sz="2600" dirty="0" smtClean="0"/>
          </a:p>
          <a:p>
            <a:pPr marL="0" indent="0" algn="l">
              <a:buNone/>
            </a:pPr>
            <a:r>
              <a:rPr lang="en-US" sz="2600" b="1" u="sng" dirty="0" smtClean="0"/>
              <a:t>2 surfaces</a:t>
            </a:r>
            <a:r>
              <a:rPr lang="en-US" sz="2600" dirty="0" smtClean="0"/>
              <a:t>:</a:t>
            </a:r>
          </a:p>
          <a:p>
            <a:pPr marL="0" indent="0" algn="l">
              <a:buNone/>
            </a:pPr>
            <a:r>
              <a:rPr lang="en-US" sz="2600" dirty="0" smtClean="0">
                <a:solidFill>
                  <a:srgbClr val="FF0000"/>
                </a:solidFill>
              </a:rPr>
              <a:t>Pars plicata: 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2mm wide </a:t>
            </a:r>
          </a:p>
          <a:p>
            <a:pPr marL="0" indent="0" algn="l">
              <a:buNone/>
            </a:pPr>
            <a:r>
              <a:rPr lang="en-US" sz="2600" dirty="0" smtClean="0"/>
              <a:t>Wider anterior portion containing </a:t>
            </a:r>
          </a:p>
          <a:p>
            <a:pPr marL="0" indent="0" algn="l">
              <a:buNone/>
            </a:pPr>
            <a:r>
              <a:rPr lang="en-US" sz="2600" dirty="0" smtClean="0"/>
              <a:t>70-80 ciliary processes extending </a:t>
            </a:r>
          </a:p>
          <a:p>
            <a:pPr marL="0" indent="0" algn="l">
              <a:buNone/>
            </a:pPr>
            <a:r>
              <a:rPr lang="en-US" sz="2600" dirty="0" smtClean="0"/>
              <a:t>into P/C.</a:t>
            </a:r>
          </a:p>
          <a:p>
            <a:pPr marL="0" indent="0" algn="l">
              <a:buNone/>
            </a:pPr>
            <a:r>
              <a:rPr lang="en-US" sz="2600" dirty="0" smtClean="0">
                <a:solidFill>
                  <a:srgbClr val="FF0000"/>
                </a:solidFill>
              </a:rPr>
              <a:t>Pars plana</a:t>
            </a:r>
            <a:r>
              <a:rPr lang="en-US" sz="2600" dirty="0" smtClean="0"/>
              <a:t>: 4mm wide zone, flatter region extending from posterior of pars plicata to </a:t>
            </a:r>
            <a:r>
              <a:rPr lang="en-US" sz="2600" dirty="0" err="1" smtClean="0"/>
              <a:t>ora</a:t>
            </a:r>
            <a:r>
              <a:rPr lang="en-US" sz="2600" dirty="0" smtClean="0"/>
              <a:t> </a:t>
            </a:r>
            <a:r>
              <a:rPr lang="en-US" sz="2600" dirty="0" err="1" smtClean="0"/>
              <a:t>serrata</a:t>
            </a:r>
            <a:r>
              <a:rPr lang="en-US" sz="2600" dirty="0" smtClean="0"/>
              <a:t>.</a:t>
            </a:r>
          </a:p>
          <a:p>
            <a:pPr marL="0" indent="0" algn="l">
              <a:buNone/>
            </a:pPr>
            <a:endParaRPr lang="en-US" dirty="0"/>
          </a:p>
        </p:txBody>
      </p:sp>
      <p:pic>
        <p:nvPicPr>
          <p:cNvPr id="4" name="صورة 3" descr="3-s2.0-B9780721605616500149-gr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1351" y="516078"/>
            <a:ext cx="5768623" cy="4560711"/>
          </a:xfrm>
          <a:prstGeom prst="rect">
            <a:avLst/>
          </a:prstGeom>
        </p:spPr>
      </p:pic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69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933409" y="610136"/>
            <a:ext cx="5078186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b="1" u="sng" dirty="0" smtClean="0">
                <a:solidFill>
                  <a:schemeClr val="accent6">
                    <a:lumMod val="50000"/>
                  </a:schemeClr>
                </a:solidFill>
              </a:rPr>
              <a:t>Microscopic anatomy</a:t>
            </a:r>
            <a:endParaRPr lang="en-US" sz="3200" b="1" u="sng" dirty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r>
              <a:rPr lang="en-US" sz="3200" dirty="0" smtClean="0"/>
              <a:t>3</a:t>
            </a:r>
            <a:r>
              <a:rPr lang="en-US" dirty="0" smtClean="0"/>
              <a:t> </a:t>
            </a:r>
            <a:r>
              <a:rPr lang="en-US" sz="3600" dirty="0" smtClean="0"/>
              <a:t>structures:</a:t>
            </a:r>
          </a:p>
          <a:p>
            <a:pPr algn="l"/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</a:rPr>
              <a:t>1.Ciliary stroma</a:t>
            </a:r>
          </a:p>
          <a:p>
            <a:pPr algn="l"/>
            <a:endParaRPr lang="en-US" sz="2800" b="1" dirty="0" smtClean="0"/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400" dirty="0" smtClean="0"/>
              <a:t>Highly vascularized loose CT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400" dirty="0" smtClean="0"/>
              <a:t>Anteriorly continuous with iris stroma.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400" dirty="0" smtClean="0"/>
              <a:t>Posteriorly continuous with choroidal stroma.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400" dirty="0" smtClean="0"/>
              <a:t>Thin in pars plana.</a:t>
            </a:r>
          </a:p>
          <a:p>
            <a:pPr algn="l"/>
            <a:endParaRPr lang="en-US" sz="2800" dirty="0"/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3293" y="496888"/>
            <a:ext cx="6104965" cy="5680075"/>
          </a:xfrm>
          <a:prstGeom prst="rect">
            <a:avLst/>
          </a:prstGeom>
        </p:spPr>
      </p:pic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20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65383" y="504730"/>
            <a:ext cx="5284611" cy="5945188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533400" y="183498"/>
            <a:ext cx="6096000" cy="649408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l"/>
            <a:r>
              <a:rPr lang="en-US" sz="2800" b="1" dirty="0">
                <a:solidFill>
                  <a:srgbClr val="FFC000">
                    <a:lumMod val="50000"/>
                  </a:srgbClr>
                </a:solidFill>
              </a:rPr>
              <a:t>2</a:t>
            </a:r>
            <a:r>
              <a:rPr lang="en-US" sz="2800" b="1" dirty="0" smtClean="0">
                <a:solidFill>
                  <a:srgbClr val="FFC000">
                    <a:lumMod val="50000"/>
                  </a:srgbClr>
                </a:solidFill>
              </a:rPr>
              <a:t>.Ciliary </a:t>
            </a:r>
            <a:r>
              <a:rPr lang="en-US" sz="2800" b="1" dirty="0">
                <a:solidFill>
                  <a:srgbClr val="FFC000">
                    <a:lumMod val="50000"/>
                  </a:srgbClr>
                </a:solidFill>
              </a:rPr>
              <a:t>muscles</a:t>
            </a:r>
            <a:r>
              <a:rPr lang="en-US" sz="2800" b="1" dirty="0">
                <a:solidFill>
                  <a:prstClr val="black"/>
                </a:solidFill>
              </a:rPr>
              <a:t>: </a:t>
            </a:r>
            <a:r>
              <a:rPr lang="en-US" sz="2800" b="1" dirty="0" smtClean="0">
                <a:solidFill>
                  <a:prstClr val="black"/>
                </a:solidFill>
              </a:rPr>
              <a:t> </a:t>
            </a:r>
          </a:p>
          <a:p>
            <a:pPr lvl="0" algn="l"/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400" dirty="0">
                <a:solidFill>
                  <a:prstClr val="black"/>
                </a:solidFill>
              </a:rPr>
              <a:t>3 groups of smooth muscle </a:t>
            </a:r>
            <a:r>
              <a:rPr lang="en-US" sz="2400" dirty="0" smtClean="0">
                <a:solidFill>
                  <a:prstClr val="black"/>
                </a:solidFill>
              </a:rPr>
              <a:t>fibers:</a:t>
            </a:r>
          </a:p>
          <a:p>
            <a:pPr lvl="0" algn="l"/>
            <a:endParaRPr lang="en-US" sz="2400" dirty="0" smtClean="0">
              <a:solidFill>
                <a:prstClr val="black"/>
              </a:solidFill>
            </a:endParaRPr>
          </a:p>
          <a:p>
            <a:pPr marL="457200" lvl="0" indent="-457200" algn="l" rtl="0">
              <a:buFont typeface="Wingdings" panose="05000000000000000000" pitchFamily="2" charset="2"/>
              <a:buChar char="v"/>
            </a:pPr>
            <a:r>
              <a:rPr lang="en-US" sz="2800" dirty="0" smtClean="0">
                <a:solidFill>
                  <a:prstClr val="black"/>
                </a:solidFill>
              </a:rPr>
              <a:t>Longitudinal muscle (outermost)</a:t>
            </a:r>
          </a:p>
          <a:p>
            <a:pPr lvl="0" algn="l" rtl="0"/>
            <a:r>
              <a:rPr lang="en-US" sz="2400" dirty="0">
                <a:solidFill>
                  <a:prstClr val="black"/>
                </a:solidFill>
              </a:rPr>
              <a:t> </a:t>
            </a:r>
            <a:r>
              <a:rPr lang="en-US" sz="2400" dirty="0" smtClean="0">
                <a:solidFill>
                  <a:prstClr val="black"/>
                </a:solidFill>
              </a:rPr>
              <a:t>Contraction </a:t>
            </a:r>
            <a:r>
              <a:rPr lang="en-US" sz="2400" dirty="0">
                <a:solidFill>
                  <a:prstClr val="black"/>
                </a:solidFill>
              </a:rPr>
              <a:t>of </a:t>
            </a:r>
            <a:r>
              <a:rPr lang="en-US" sz="2400" dirty="0" smtClean="0">
                <a:solidFill>
                  <a:prstClr val="black"/>
                </a:solidFill>
              </a:rPr>
              <a:t>this </a:t>
            </a:r>
            <a:r>
              <a:rPr lang="en-US" sz="2400" dirty="0">
                <a:solidFill>
                  <a:prstClr val="black"/>
                </a:solidFill>
              </a:rPr>
              <a:t>muscle, opens the trabecular meshwork and </a:t>
            </a:r>
            <a:r>
              <a:rPr lang="en-US" sz="2400" dirty="0" err="1">
                <a:solidFill>
                  <a:prstClr val="black"/>
                </a:solidFill>
              </a:rPr>
              <a:t>Schlemm`s</a:t>
            </a:r>
            <a:r>
              <a:rPr lang="en-US" sz="2400" dirty="0">
                <a:solidFill>
                  <a:prstClr val="black"/>
                </a:solidFill>
              </a:rPr>
              <a:t> canal.</a:t>
            </a:r>
            <a:endParaRPr lang="en-US" sz="2400" dirty="0" smtClean="0">
              <a:solidFill>
                <a:prstClr val="black"/>
              </a:solidFill>
            </a:endParaRPr>
          </a:p>
          <a:p>
            <a:pPr marL="457200" lvl="0" indent="-457200" algn="l" rtl="0">
              <a:buFont typeface="Wingdings" panose="05000000000000000000" pitchFamily="2" charset="2"/>
              <a:buChar char="v"/>
            </a:pPr>
            <a:r>
              <a:rPr lang="en-US" sz="2800" dirty="0" smtClean="0">
                <a:solidFill>
                  <a:prstClr val="black"/>
                </a:solidFill>
              </a:rPr>
              <a:t>Radial muscle</a:t>
            </a:r>
          </a:p>
          <a:p>
            <a:pPr lvl="0" algn="l" rtl="0"/>
            <a:r>
              <a:rPr lang="en-US" sz="2400" dirty="0">
                <a:solidFill>
                  <a:prstClr val="black"/>
                </a:solidFill>
              </a:rPr>
              <a:t> </a:t>
            </a:r>
            <a:r>
              <a:rPr lang="en-US" sz="2400" dirty="0" smtClean="0">
                <a:solidFill>
                  <a:prstClr val="black"/>
                </a:solidFill>
              </a:rPr>
              <a:t>Contraction </a:t>
            </a:r>
            <a:r>
              <a:rPr lang="en-US" sz="2400" dirty="0">
                <a:solidFill>
                  <a:prstClr val="black"/>
                </a:solidFill>
              </a:rPr>
              <a:t>of these fibers </a:t>
            </a:r>
            <a:r>
              <a:rPr lang="en-US" sz="2400" dirty="0" smtClean="0">
                <a:solidFill>
                  <a:prstClr val="black"/>
                </a:solidFill>
              </a:rPr>
              <a:t>may widen </a:t>
            </a:r>
            <a:r>
              <a:rPr lang="en-US" sz="2400" dirty="0">
                <a:solidFill>
                  <a:prstClr val="black"/>
                </a:solidFill>
              </a:rPr>
              <a:t>the uveal trabecular spaces.</a:t>
            </a:r>
          </a:p>
          <a:p>
            <a:pPr marL="457200" lvl="0" indent="-457200" algn="l" rtl="0">
              <a:buFont typeface="Wingdings" panose="05000000000000000000" pitchFamily="2" charset="2"/>
              <a:buChar char="v"/>
            </a:pPr>
            <a:endParaRPr lang="en-US" sz="2400" dirty="0" smtClean="0">
              <a:solidFill>
                <a:prstClr val="black"/>
              </a:solidFill>
            </a:endParaRPr>
          </a:p>
          <a:p>
            <a:pPr marL="457200" lvl="0" indent="-457200" algn="l" rtl="0">
              <a:buFont typeface="Wingdings" panose="05000000000000000000" pitchFamily="2" charset="2"/>
              <a:buChar char="v"/>
            </a:pPr>
            <a:r>
              <a:rPr lang="en-US" sz="2800" dirty="0" smtClean="0">
                <a:solidFill>
                  <a:prstClr val="black"/>
                </a:solidFill>
              </a:rPr>
              <a:t>Circular muscles (innermost) </a:t>
            </a:r>
          </a:p>
          <a:p>
            <a:pPr lvl="0" algn="l" rtl="0"/>
            <a:r>
              <a:rPr lang="en-US" sz="2400" dirty="0" smtClean="0">
                <a:solidFill>
                  <a:prstClr val="black"/>
                </a:solidFill>
              </a:rPr>
              <a:t> When </a:t>
            </a:r>
            <a:r>
              <a:rPr lang="en-US" sz="2400" dirty="0">
                <a:solidFill>
                  <a:prstClr val="black"/>
                </a:solidFill>
              </a:rPr>
              <a:t>these fibers contract, the </a:t>
            </a:r>
            <a:r>
              <a:rPr lang="en-US" sz="2400" dirty="0" err="1">
                <a:solidFill>
                  <a:prstClr val="black"/>
                </a:solidFill>
              </a:rPr>
              <a:t>zonules</a:t>
            </a:r>
            <a:r>
              <a:rPr lang="en-US" sz="2400" dirty="0">
                <a:solidFill>
                  <a:prstClr val="black"/>
                </a:solidFill>
              </a:rPr>
              <a:t> relax, increasing the lens axial diameter and its convexity</a:t>
            </a:r>
            <a:r>
              <a:rPr lang="en-US" sz="2400" dirty="0" smtClean="0">
                <a:solidFill>
                  <a:prstClr val="black"/>
                </a:solidFill>
              </a:rPr>
              <a:t>.</a:t>
            </a:r>
          </a:p>
          <a:p>
            <a:pPr marL="457200" lvl="0" indent="-457200" algn="l" rtl="0">
              <a:buFont typeface="Wingdings" panose="05000000000000000000" pitchFamily="2" charset="2"/>
              <a:buChar char="v"/>
            </a:pPr>
            <a:endParaRPr lang="en-US" sz="2800" dirty="0">
              <a:solidFill>
                <a:prstClr val="black"/>
              </a:solidFill>
            </a:endParaRPr>
          </a:p>
          <a:p>
            <a:pPr marL="457200" lvl="0" indent="-457200" algn="l" rtl="0">
              <a:buFont typeface="Wingdings" panose="05000000000000000000" pitchFamily="2" charset="2"/>
              <a:buChar char="v"/>
            </a:pP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484094"/>
            <a:ext cx="10515600" cy="5692869"/>
          </a:xfrm>
        </p:spPr>
        <p:txBody>
          <a:bodyPr/>
          <a:lstStyle/>
          <a:p>
            <a:pPr marL="0" indent="0" algn="l">
              <a:buNone/>
            </a:pP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3. Ciliary epithelium:</a:t>
            </a:r>
            <a:endParaRPr lang="en-US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838200" y="1305342"/>
            <a:ext cx="105156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dirty="0" smtClean="0"/>
              <a:t>The inner surfaces of the ciliary processes and the pars plana are lined </a:t>
            </a:r>
            <a:r>
              <a:rPr lang="en-US" sz="2800" dirty="0" smtClean="0"/>
              <a:t>by </a:t>
            </a:r>
            <a:r>
              <a:rPr lang="en-US" sz="2800" b="1" u="sng" dirty="0" smtClean="0"/>
              <a:t>two </a:t>
            </a:r>
            <a:r>
              <a:rPr lang="en-US" sz="2800" b="1" u="sng" dirty="0" smtClean="0"/>
              <a:t>layers of epithelium</a:t>
            </a:r>
            <a:r>
              <a:rPr lang="en-US" sz="2800" dirty="0" smtClean="0"/>
              <a:t>:</a:t>
            </a:r>
          </a:p>
          <a:p>
            <a:pPr algn="l"/>
            <a:r>
              <a:rPr lang="en-US" sz="2800" dirty="0" smtClean="0"/>
              <a:t> </a:t>
            </a:r>
            <a:endParaRPr lang="en-US" sz="2400" dirty="0" smtClean="0"/>
          </a:p>
          <a:p>
            <a:pPr algn="l"/>
            <a:r>
              <a:rPr lang="en-US" sz="2800" dirty="0" smtClean="0"/>
              <a:t>The outer layer is the pigmented epithelium, </a:t>
            </a:r>
            <a:r>
              <a:rPr lang="en-US" sz="2800" dirty="0" smtClean="0"/>
              <a:t>which is  </a:t>
            </a:r>
            <a:r>
              <a:rPr lang="en-US" sz="2800" dirty="0" smtClean="0"/>
              <a:t>continuous with the retinal pigmented epithelium.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800" dirty="0" smtClean="0"/>
              <a:t>The inner layer is formed by the non-pigmented </a:t>
            </a:r>
            <a:r>
              <a:rPr lang="en-US" sz="2800" dirty="0" smtClean="0"/>
              <a:t>epithelium, </a:t>
            </a:r>
            <a:r>
              <a:rPr lang="en-US" sz="2800" dirty="0" smtClean="0"/>
              <a:t>adjacent to the aqueous humor in the posterior chamber and continuous with the retina.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800" dirty="0" smtClean="0"/>
              <a:t>These two layers of the epithelium are </a:t>
            </a:r>
            <a:r>
              <a:rPr lang="en-US" sz="2800" dirty="0" err="1" smtClean="0"/>
              <a:t>appositioned</a:t>
            </a:r>
            <a:r>
              <a:rPr lang="en-US" sz="2800" dirty="0" smtClean="0"/>
              <a:t> in their apical surfaces.</a:t>
            </a:r>
          </a:p>
          <a:p>
            <a:pPr algn="l"/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381000"/>
            <a:ext cx="5708507" cy="5166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6040" y="330472"/>
            <a:ext cx="5273040" cy="5267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03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411480"/>
            <a:ext cx="10515600" cy="5765483"/>
          </a:xfrm>
        </p:spPr>
        <p:txBody>
          <a:bodyPr/>
          <a:lstStyle/>
          <a:p>
            <a:pPr marL="0" indent="0" algn="l">
              <a:buNone/>
            </a:pPr>
            <a:r>
              <a:rPr lang="en-US" b="1" u="sng" dirty="0" smtClean="0"/>
              <a:t>Blood-aqueous </a:t>
            </a:r>
            <a:r>
              <a:rPr lang="en-US" b="1" u="sng" dirty="0"/>
              <a:t>barrier </a:t>
            </a:r>
            <a:r>
              <a:rPr lang="en-US" b="1" u="sng" dirty="0" smtClean="0"/>
              <a:t>:</a:t>
            </a:r>
          </a:p>
          <a:p>
            <a:pPr marL="0" indent="0" algn="l">
              <a:buNone/>
            </a:pPr>
            <a:r>
              <a:rPr lang="en-US" dirty="0" smtClean="0"/>
              <a:t>is </a:t>
            </a:r>
            <a:r>
              <a:rPr lang="en-US" dirty="0"/>
              <a:t>formed by </a:t>
            </a:r>
            <a:r>
              <a:rPr lang="en-US" dirty="0" smtClean="0"/>
              <a:t>tight junctions located between the non-pigmented </a:t>
            </a:r>
            <a:r>
              <a:rPr lang="en-US" dirty="0"/>
              <a:t>layer of the ciliary epithelium and </a:t>
            </a:r>
            <a:r>
              <a:rPr lang="en-US" dirty="0" smtClean="0"/>
              <a:t>between the posterior pigmented epithelium of iris , </a:t>
            </a:r>
            <a:r>
              <a:rPr lang="en-US" dirty="0"/>
              <a:t>and </a:t>
            </a:r>
            <a:r>
              <a:rPr lang="en-US" dirty="0" smtClean="0"/>
              <a:t>between the </a:t>
            </a:r>
            <a:r>
              <a:rPr lang="en-US" dirty="0"/>
              <a:t>endothelium of </a:t>
            </a:r>
            <a:r>
              <a:rPr lang="en-US" dirty="0" smtClean="0"/>
              <a:t>non-fenestrated  iris vasculature.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r>
              <a:rPr lang="en-US" dirty="0" smtClean="0"/>
              <a:t>Barrier </a:t>
            </a:r>
            <a:r>
              <a:rPr lang="en-US" dirty="0"/>
              <a:t>dysfunction can contribute to the pathophysiology of inflammatory ocular diseases in a passive way by the vascular leakage of blood-borne molecules and inflammatory cells into the anterior segment of the eye.</a:t>
            </a:r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524435"/>
            <a:ext cx="10515600" cy="5652528"/>
          </a:xfrm>
        </p:spPr>
        <p:txBody>
          <a:bodyPr/>
          <a:lstStyle/>
          <a:p>
            <a:pPr marL="0" indent="0" algn="l">
              <a:buNone/>
            </a:pPr>
            <a:r>
              <a:rPr lang="en-US" b="1" u="sng" dirty="0" smtClean="0"/>
              <a:t>Function</a:t>
            </a:r>
          </a:p>
          <a:p>
            <a:pPr algn="l" rtl="0"/>
            <a:r>
              <a:rPr lang="en-US" dirty="0" smtClean="0"/>
              <a:t>Accommodation</a:t>
            </a:r>
          </a:p>
          <a:p>
            <a:pPr algn="l" rtl="0"/>
            <a:r>
              <a:rPr lang="en-US" dirty="0" smtClean="0"/>
              <a:t>Production of aqueous humor</a:t>
            </a:r>
          </a:p>
          <a:p>
            <a:pPr marL="0" indent="0" algn="l" rtl="0">
              <a:buNone/>
            </a:pPr>
            <a:r>
              <a:rPr lang="en-US" dirty="0" smtClean="0"/>
              <a:t>     which is actively secreted by inner non-pigmented ciliary epithelium</a:t>
            </a:r>
          </a:p>
          <a:p>
            <a:pPr algn="l" rtl="0"/>
            <a:r>
              <a:rPr lang="en-US" dirty="0" smtClean="0"/>
              <a:t>Production of </a:t>
            </a:r>
            <a:r>
              <a:rPr lang="en-US" dirty="0" err="1" smtClean="0"/>
              <a:t>zonules</a:t>
            </a:r>
            <a:r>
              <a:rPr lang="en-US" dirty="0" smtClean="0"/>
              <a:t>, </a:t>
            </a:r>
            <a:r>
              <a:rPr lang="en-US" dirty="0" err="1" smtClean="0"/>
              <a:t>vitreal</a:t>
            </a:r>
            <a:r>
              <a:rPr lang="en-US" dirty="0" smtClean="0"/>
              <a:t> collagen,&amp; </a:t>
            </a:r>
            <a:r>
              <a:rPr lang="en-US" dirty="0" err="1" smtClean="0"/>
              <a:t>vitreal</a:t>
            </a:r>
            <a:r>
              <a:rPr lang="en-US" dirty="0" smtClean="0"/>
              <a:t> hyaluronic acid.</a:t>
            </a:r>
            <a:endParaRPr lang="en-US" dirty="0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09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عنصر نائب للمحتوى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3685" y="1177608"/>
            <a:ext cx="10040790" cy="5883275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1737360" y="320040"/>
            <a:ext cx="5547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Blood supply of ciliary body</a:t>
            </a:r>
            <a:endParaRPr lang="en-US" sz="3200" b="1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20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endParaRPr lang="en-US" sz="49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365126"/>
            <a:ext cx="10515600" cy="5811838"/>
          </a:xfrm>
        </p:spPr>
        <p:txBody>
          <a:bodyPr/>
          <a:lstStyle/>
          <a:p>
            <a:pPr marL="0" indent="0" algn="l">
              <a:buNone/>
            </a:pPr>
            <a:r>
              <a:rPr lang="en-US" sz="3200" b="1" dirty="0" smtClean="0"/>
              <a:t>Middle vascular coat of eye ball</a:t>
            </a:r>
          </a:p>
          <a:p>
            <a:pPr marL="0" indent="0" algn="l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 Iris </a:t>
            </a:r>
          </a:p>
          <a:p>
            <a:pPr algn="l" rtl="0"/>
            <a:r>
              <a:rPr lang="en-US" dirty="0" smtClean="0"/>
              <a:t> Ciliary body              </a:t>
            </a:r>
          </a:p>
          <a:p>
            <a:pPr algn="l" rtl="0"/>
            <a:r>
              <a:rPr lang="en-US" dirty="0" smtClean="0"/>
              <a:t>Choroid</a:t>
            </a:r>
          </a:p>
          <a:p>
            <a:pPr algn="l" rtl="0"/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8310" y="1372465"/>
            <a:ext cx="6373906" cy="4566653"/>
          </a:xfrm>
          <a:prstGeom prst="rect">
            <a:avLst/>
          </a:prstGeo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9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214489"/>
            <a:ext cx="10515600" cy="5962474"/>
          </a:xfrm>
        </p:spPr>
        <p:txBody>
          <a:bodyPr/>
          <a:lstStyle/>
          <a:p>
            <a:pPr marL="0" indent="0" algn="l">
              <a:buNone/>
            </a:pPr>
            <a:r>
              <a:rPr lang="en-US" sz="3200" dirty="0" smtClean="0">
                <a:latin typeface="Arial Rounded MT Bold" panose="020F0704030504030204" pitchFamily="34" charset="0"/>
              </a:rPr>
              <a:t>                  CHOROID</a:t>
            </a:r>
          </a:p>
          <a:p>
            <a:pPr marL="0" indent="0" algn="l">
              <a:buNone/>
            </a:pPr>
            <a:endParaRPr lang="en-US" sz="3200" dirty="0" smtClean="0">
              <a:latin typeface="Arial Rounded MT Bold" panose="020F0704030504030204" pitchFamily="34" charset="0"/>
            </a:endParaRPr>
          </a:p>
          <a:p>
            <a:pPr marL="0" indent="0" algn="l">
              <a:buNone/>
            </a:pPr>
            <a:r>
              <a:rPr lang="en-US" sz="3200" u="sng" dirty="0" smtClean="0">
                <a:solidFill>
                  <a:schemeClr val="accent6">
                    <a:lumMod val="50000"/>
                  </a:schemeClr>
                </a:solidFill>
                <a:latin typeface="Arial Rounded MT Bold" panose="020F0704030504030204" pitchFamily="34" charset="0"/>
              </a:rPr>
              <a:t>Gross anatomy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dirty="0" smtClean="0"/>
              <a:t>Thin, highly pigmented, vascular loose CT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dirty="0" smtClean="0"/>
              <a:t>Rich in melanocytes gives characteristic dark color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dirty="0" smtClean="0"/>
              <a:t>Situated between sclera &amp; retina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dirty="0" smtClean="0"/>
              <a:t>Extends from optic nerve to ciliary body (at </a:t>
            </a:r>
            <a:r>
              <a:rPr lang="en-US" dirty="0" err="1" smtClean="0"/>
              <a:t>ora</a:t>
            </a:r>
            <a:r>
              <a:rPr lang="en-US" dirty="0" smtClean="0"/>
              <a:t> </a:t>
            </a:r>
            <a:r>
              <a:rPr lang="en-US" dirty="0" err="1" smtClean="0"/>
              <a:t>serrata</a:t>
            </a:r>
            <a:r>
              <a:rPr lang="en-US" dirty="0" smtClean="0"/>
              <a:t>)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dirty="0" smtClean="0"/>
              <a:t>Thickness decrease from post ( 0.22mm) to ant (0.1mm)</a:t>
            </a:r>
            <a:endParaRPr lang="en-US" dirty="0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6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44070" y="262301"/>
            <a:ext cx="11447930" cy="5860874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3600" b="1" u="sng" dirty="0" smtClean="0">
                <a:solidFill>
                  <a:schemeClr val="accent6">
                    <a:lumMod val="50000"/>
                  </a:schemeClr>
                </a:solidFill>
              </a:rPr>
              <a:t>Microscopic anatomy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sz="3200" b="1" dirty="0" smtClean="0"/>
              <a:t>4 histological parts</a:t>
            </a:r>
            <a:r>
              <a:rPr lang="en-US" sz="3200" dirty="0" smtClean="0"/>
              <a:t>:</a:t>
            </a:r>
          </a:p>
          <a:p>
            <a:pPr marL="0" indent="0" algn="l"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1.Suprachoroidal lamina</a:t>
            </a:r>
          </a:p>
          <a:p>
            <a:pPr algn="l" rtl="0"/>
            <a:r>
              <a:rPr lang="en-US" sz="2400" dirty="0"/>
              <a:t>Transition zone of choroid &amp; sclera</a:t>
            </a:r>
          </a:p>
          <a:p>
            <a:pPr algn="l" rtl="0"/>
            <a:r>
              <a:rPr lang="en-US" sz="2400" dirty="0"/>
              <a:t>Consists of melanocytes, </a:t>
            </a:r>
            <a:r>
              <a:rPr lang="en-US" sz="2400" dirty="0" smtClean="0"/>
              <a:t>fibroblasts</a:t>
            </a:r>
          </a:p>
          <a:p>
            <a:pPr marL="0" indent="0" algn="l">
              <a:buNone/>
            </a:pPr>
            <a:r>
              <a:rPr lang="en-US" sz="2400" dirty="0" smtClean="0"/>
              <a:t> &amp; CT fibers</a:t>
            </a:r>
          </a:p>
          <a:p>
            <a:pPr algn="l" rtl="0"/>
            <a:r>
              <a:rPr lang="en-US" sz="2400" dirty="0" smtClean="0"/>
              <a:t>Carries </a:t>
            </a:r>
            <a:r>
              <a:rPr lang="en-US" sz="2400" dirty="0"/>
              <a:t>long post ciliary arteries &amp; </a:t>
            </a:r>
            <a:endParaRPr lang="en-US" sz="2400" dirty="0" smtClean="0"/>
          </a:p>
          <a:p>
            <a:pPr marL="0" indent="0" algn="l">
              <a:buNone/>
            </a:pPr>
            <a:r>
              <a:rPr lang="en-US" sz="2400" dirty="0" smtClean="0"/>
              <a:t>nerves</a:t>
            </a:r>
            <a:endParaRPr lang="en-US" sz="2400" dirty="0"/>
          </a:p>
          <a:p>
            <a:pPr marL="0" indent="0" algn="l">
              <a:buNone/>
            </a:pPr>
            <a:endParaRPr lang="en-US" sz="3200" dirty="0"/>
          </a:p>
          <a:p>
            <a:pPr marL="0" indent="0" algn="l">
              <a:buNone/>
            </a:pPr>
            <a:endParaRPr lang="en-US" sz="3200" dirty="0" smtClean="0"/>
          </a:p>
          <a:p>
            <a:pPr marL="0" indent="0" algn="l">
              <a:buNone/>
            </a:pPr>
            <a:endParaRPr lang="en-US" sz="3200" dirty="0" smtClean="0"/>
          </a:p>
          <a:p>
            <a:pPr marL="0" indent="0" algn="l">
              <a:buNone/>
            </a:pPr>
            <a:endParaRPr lang="en-US" sz="32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8035" y="588088"/>
            <a:ext cx="5578144" cy="5690792"/>
          </a:xfrm>
          <a:prstGeom prst="rect">
            <a:avLst/>
          </a:prstGeom>
        </p:spPr>
      </p:pic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7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270933"/>
            <a:ext cx="10515600" cy="5906030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2.Choroid stroma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2400" dirty="0" smtClean="0"/>
              <a:t> Layer of pigmented, vascularized loose CT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2400" dirty="0" smtClean="0"/>
              <a:t> Contains melanocytes, fibroblasts, macrophages, mast cells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2400" dirty="0" smtClean="0"/>
              <a:t>Arteries are branches of short post ciliary arteries 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2400" dirty="0" smtClean="0"/>
              <a:t>Veins drain via vortex veins into ophthalmic veins </a:t>
            </a:r>
          </a:p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3.Choriocapillaris layer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2400" dirty="0"/>
              <a:t>   Consists of rich capillary network, fenestrated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2400" dirty="0"/>
              <a:t>   Nourish outer retina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2400" dirty="0"/>
              <a:t>   Extends anteriorly to </a:t>
            </a:r>
            <a:r>
              <a:rPr lang="en-US" sz="2400" dirty="0" err="1"/>
              <a:t>ora</a:t>
            </a:r>
            <a:r>
              <a:rPr lang="en-US" sz="2400" dirty="0"/>
              <a:t> </a:t>
            </a:r>
            <a:r>
              <a:rPr lang="en-US" sz="2400" dirty="0" err="1"/>
              <a:t>serrata</a:t>
            </a:r>
            <a:r>
              <a:rPr lang="en-US" sz="2400" dirty="0"/>
              <a:t>  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2400" dirty="0"/>
              <a:t>   Greatest density of capillaries at macula </a:t>
            </a:r>
          </a:p>
          <a:p>
            <a:pPr marL="0" indent="0" algn="l">
              <a:buNone/>
            </a:pPr>
            <a:endParaRPr lang="en-US" dirty="0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54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650761"/>
            <a:ext cx="10515600" cy="5866720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4.Bruch’s membrane</a:t>
            </a:r>
          </a:p>
          <a:p>
            <a:pPr algn="l" rtl="0"/>
            <a:r>
              <a:rPr lang="en-US" sz="2400" dirty="0" smtClean="0"/>
              <a:t>Thin </a:t>
            </a:r>
            <a:r>
              <a:rPr lang="en-US" sz="2400" dirty="0" err="1" smtClean="0"/>
              <a:t>refractile</a:t>
            </a:r>
            <a:r>
              <a:rPr lang="en-US" sz="2400" dirty="0" smtClean="0"/>
              <a:t> CT membrane </a:t>
            </a:r>
          </a:p>
          <a:p>
            <a:pPr algn="l" rtl="0"/>
            <a:r>
              <a:rPr lang="en-US" sz="2400" dirty="0" smtClean="0"/>
              <a:t>Between </a:t>
            </a:r>
            <a:r>
              <a:rPr lang="en-US" sz="2400" dirty="0" err="1" smtClean="0"/>
              <a:t>choriocapillaris</a:t>
            </a:r>
            <a:r>
              <a:rPr lang="en-US" sz="2400" dirty="0" smtClean="0"/>
              <a:t> (choroid) </a:t>
            </a:r>
          </a:p>
          <a:p>
            <a:pPr marL="0" indent="0" algn="l">
              <a:buNone/>
            </a:pPr>
            <a:r>
              <a:rPr lang="en-US" sz="2400" dirty="0" smtClean="0"/>
              <a:t>   &amp; RPE(retina)</a:t>
            </a:r>
          </a:p>
          <a:p>
            <a:pPr algn="l" rtl="0"/>
            <a:r>
              <a:rPr lang="en-US" sz="2400" dirty="0" smtClean="0"/>
              <a:t>Prevents </a:t>
            </a:r>
            <a:r>
              <a:rPr lang="en-US" sz="2400" dirty="0" err="1" smtClean="0"/>
              <a:t>ch.</a:t>
            </a:r>
            <a:r>
              <a:rPr lang="en-US" sz="2400" dirty="0" smtClean="0"/>
              <a:t> vessels from penetrating </a:t>
            </a:r>
          </a:p>
          <a:p>
            <a:pPr marL="0" indent="0" algn="l">
              <a:buNone/>
            </a:pPr>
            <a:r>
              <a:rPr lang="en-US" sz="2400" dirty="0" smtClean="0"/>
              <a:t>   the retina but allows nutrients, </a:t>
            </a:r>
          </a:p>
          <a:p>
            <a:pPr marL="0" indent="0" algn="l">
              <a:buNone/>
            </a:pPr>
            <a:r>
              <a:rPr lang="en-US" sz="2400" dirty="0" smtClean="0"/>
              <a:t>   </a:t>
            </a:r>
            <a:r>
              <a:rPr lang="en-US" sz="2400" dirty="0" err="1" smtClean="0"/>
              <a:t>protiens</a:t>
            </a:r>
            <a:r>
              <a:rPr lang="en-US" sz="2400" dirty="0" smtClean="0"/>
              <a:t> …</a:t>
            </a:r>
            <a:endParaRPr lang="en-US" sz="24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2882" y="310243"/>
            <a:ext cx="5939118" cy="6547757"/>
          </a:xfrm>
          <a:prstGeom prst="rect">
            <a:avLst/>
          </a:prstGeom>
        </p:spPr>
      </p:pic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36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457200"/>
            <a:ext cx="10515600" cy="5719763"/>
          </a:xfrm>
        </p:spPr>
        <p:txBody>
          <a:bodyPr/>
          <a:lstStyle/>
          <a:p>
            <a:endParaRPr lang="en-US" dirty="0"/>
          </a:p>
          <a:p>
            <a:pPr marL="0" indent="0" algn="l">
              <a:buNone/>
            </a:pPr>
            <a:r>
              <a:rPr lang="en-US" b="1" dirty="0" smtClean="0"/>
              <a:t>FUNCTION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Nourishment </a:t>
            </a:r>
            <a:r>
              <a:rPr lang="en-US" dirty="0"/>
              <a:t>for adjacent retina </a:t>
            </a:r>
            <a:r>
              <a:rPr lang="en-US" dirty="0" smtClean="0"/>
              <a:t>(outer </a:t>
            </a:r>
            <a:r>
              <a:rPr lang="en-US" dirty="0"/>
              <a:t>4 </a:t>
            </a:r>
            <a:r>
              <a:rPr lang="en-US" dirty="0" smtClean="0"/>
              <a:t>layers).</a:t>
            </a:r>
            <a:endParaRPr lang="en-US" dirty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Pigment absorbs excess light </a:t>
            </a:r>
            <a:r>
              <a:rPr lang="en-US" dirty="0" smtClean="0"/>
              <a:t>so, </a:t>
            </a:r>
            <a:r>
              <a:rPr lang="en-US" dirty="0"/>
              <a:t>avoiding </a:t>
            </a:r>
            <a:r>
              <a:rPr lang="en-US" dirty="0" smtClean="0"/>
              <a:t>reflection.</a:t>
            </a:r>
            <a:endParaRPr lang="en-US" dirty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Regulate </a:t>
            </a:r>
            <a:r>
              <a:rPr lang="en-US" dirty="0" smtClean="0"/>
              <a:t>retinal heat.</a:t>
            </a:r>
            <a:endParaRPr lang="en-US" dirty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Assist in the control of I O </a:t>
            </a:r>
            <a:r>
              <a:rPr lang="en-US" dirty="0" smtClean="0"/>
              <a:t>P.</a:t>
            </a:r>
            <a:endParaRPr lang="en-US" dirty="0"/>
          </a:p>
          <a:p>
            <a:endParaRPr lang="en-US" dirty="0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16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376518"/>
            <a:ext cx="10515600" cy="6481482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/>
              <a:t>INNERVATION   </a:t>
            </a:r>
            <a:r>
              <a:rPr lang="en-US" b="1" dirty="0">
                <a:solidFill>
                  <a:srgbClr val="FF0000"/>
                </a:solidFill>
              </a:rPr>
              <a:t>Ciliary ganglion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l" rtl="0"/>
            <a:r>
              <a:rPr lang="en-US" sz="2400" dirty="0" smtClean="0"/>
              <a:t>Parasympathetic innervation</a:t>
            </a:r>
          </a:p>
          <a:p>
            <a:pPr marL="0" indent="0" algn="l" rtl="0">
              <a:buNone/>
            </a:pPr>
            <a:r>
              <a:rPr lang="en-US" sz="2400" dirty="0" smtClean="0"/>
              <a:t>      Postganglionic fibers in short ciliary nerves supply sphincter muscle  &amp; ciliary muscle.</a:t>
            </a:r>
          </a:p>
          <a:p>
            <a:pPr algn="l" rtl="0"/>
            <a:r>
              <a:rPr lang="en-US" sz="2400" dirty="0" smtClean="0"/>
              <a:t>Sympathetic innervation: postganglionic fibers</a:t>
            </a:r>
          </a:p>
          <a:p>
            <a:pPr marL="0" indent="0" algn="l" rtl="0">
              <a:buNone/>
            </a:pPr>
            <a:r>
              <a:rPr lang="en-US" sz="2400" dirty="0" smtClean="0"/>
              <a:t>        Direct branches from internal carotid plexus</a:t>
            </a:r>
          </a:p>
          <a:p>
            <a:pPr marL="0" indent="0" algn="l" rtl="0">
              <a:buNone/>
            </a:pPr>
            <a:r>
              <a:rPr lang="en-US" sz="2400" dirty="0" smtClean="0"/>
              <a:t>        By joining </a:t>
            </a:r>
            <a:r>
              <a:rPr lang="en-US" sz="2400" dirty="0" err="1" smtClean="0"/>
              <a:t>opth</a:t>
            </a:r>
            <a:r>
              <a:rPr lang="en-US" sz="2400" dirty="0" smtClean="0"/>
              <a:t>. division of trigeminal ( </a:t>
            </a:r>
            <a:r>
              <a:rPr lang="en-US" sz="2400" dirty="0" err="1" smtClean="0"/>
              <a:t>nasociliary</a:t>
            </a:r>
            <a:r>
              <a:rPr lang="en-US" sz="2400" dirty="0" smtClean="0"/>
              <a:t> nerve)</a:t>
            </a:r>
          </a:p>
          <a:p>
            <a:pPr algn="l" rtl="0"/>
            <a:r>
              <a:rPr lang="en-US" sz="2400" dirty="0" smtClean="0"/>
              <a:t>Sensory innervation from </a:t>
            </a:r>
            <a:r>
              <a:rPr lang="en-US" sz="2400" dirty="0" err="1" smtClean="0"/>
              <a:t>nasociliary</a:t>
            </a:r>
            <a:r>
              <a:rPr lang="en-US" sz="2400" dirty="0" smtClean="0"/>
              <a:t> nerve</a:t>
            </a:r>
            <a:endParaRPr lang="en-US" sz="24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260" y="3992632"/>
            <a:ext cx="9693480" cy="2865368"/>
          </a:xfrm>
          <a:prstGeom prst="rect">
            <a:avLst/>
          </a:prstGeom>
        </p:spPr>
      </p:pic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99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33" y="259080"/>
            <a:ext cx="5170312" cy="6461759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3"/>
          <a:srcRect r="42403"/>
          <a:stretch/>
        </p:blipFill>
        <p:spPr>
          <a:xfrm>
            <a:off x="0" y="-297"/>
            <a:ext cx="6141156" cy="6858594"/>
          </a:xfrm>
          <a:prstGeom prst="rect">
            <a:avLst/>
          </a:prstGeom>
        </p:spPr>
      </p:pic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96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27</a:t>
            </a:fld>
            <a:endParaRPr lang="en-US"/>
          </a:p>
        </p:txBody>
      </p:sp>
      <p:graphicFrame>
        <p:nvGraphicFramePr>
          <p:cNvPr id="6" name="عنصر نائب للمحتوى 5">
            <a:hlinkClick r:id="" action="ppaction://ole?verb=0"/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9408847"/>
              </p:ext>
            </p:extLst>
          </p:nvPr>
        </p:nvGraphicFramePr>
        <p:xfrm>
          <a:off x="0" y="14288"/>
          <a:ext cx="12192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عرض تقديمي" r:id="rId3" imgW="5260712" imgH="2959666" progId="PowerPoint.Show.12">
                  <p:embed/>
                </p:oleObj>
              </mc:Choice>
              <mc:Fallback>
                <p:oleObj name="عرض تقديمي" r:id="rId3" imgW="5260712" imgH="2959666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4288"/>
                        <a:ext cx="12192000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خماسي 6"/>
          <p:cNvSpPr/>
          <p:nvPr/>
        </p:nvSpPr>
        <p:spPr>
          <a:xfrm>
            <a:off x="838200" y="2214562"/>
            <a:ext cx="2119313" cy="13716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PART II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2627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879566"/>
            <a:ext cx="10515600" cy="529739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28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7655" y="0"/>
            <a:ext cx="12349655" cy="6529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5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721475"/>
          </a:xfrm>
          <a:prstGeom prst="rect">
            <a:avLst/>
          </a:prstGeom>
        </p:spPr>
      </p:pic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1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63600" y="316089"/>
            <a:ext cx="10718800" cy="5827007"/>
          </a:xfrm>
        </p:spPr>
        <p:txBody>
          <a:bodyPr/>
          <a:lstStyle/>
          <a:p>
            <a:pPr marL="0" indent="0" algn="l">
              <a:buNone/>
            </a:pPr>
            <a:r>
              <a:rPr lang="en-US" b="1" dirty="0" smtClean="0">
                <a:latin typeface="Arial Rounded MT Bold" panose="020F0704030504030204" pitchFamily="34" charset="0"/>
              </a:rPr>
              <a:t>                                         </a:t>
            </a:r>
            <a:r>
              <a:rPr lang="en-US" sz="3600" b="1" dirty="0" smtClean="0">
                <a:latin typeface="Arial Rounded MT Bold" panose="020F0704030504030204" pitchFamily="34" charset="0"/>
              </a:rPr>
              <a:t>IRIS</a:t>
            </a:r>
          </a:p>
          <a:p>
            <a:pPr marL="0" indent="0" algn="l">
              <a:buNone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GROSS ANATOMY</a:t>
            </a:r>
          </a:p>
          <a:p>
            <a:pPr marL="0" indent="0" algn="l">
              <a:buNone/>
            </a:pPr>
            <a:r>
              <a:rPr lang="en-US" dirty="0" smtClean="0"/>
              <a:t>     </a:t>
            </a:r>
            <a:r>
              <a:rPr lang="en-US" sz="2400" dirty="0" smtClean="0"/>
              <a:t>Anterior extension of uveal tract.</a:t>
            </a:r>
          </a:p>
          <a:p>
            <a:pPr marL="0" indent="0" algn="l">
              <a:buNone/>
            </a:pPr>
            <a:r>
              <a:rPr lang="en-US" sz="2400" dirty="0" smtClean="0"/>
              <a:t>    Thin, pigmented contractile, circular structure, </a:t>
            </a:r>
          </a:p>
          <a:p>
            <a:pPr marL="0" indent="0" algn="l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analogous to a diaphragm of camera.</a:t>
            </a:r>
          </a:p>
          <a:p>
            <a:pPr marL="0" indent="0" algn="l">
              <a:buNone/>
            </a:pPr>
            <a:r>
              <a:rPr lang="en-US" sz="2400" dirty="0" smtClean="0"/>
              <a:t>    Extends from iris root to iris margin forming </a:t>
            </a:r>
          </a:p>
          <a:p>
            <a:pPr marL="0" indent="0" algn="l">
              <a:buNone/>
            </a:pPr>
            <a:r>
              <a:rPr lang="en-US" sz="2400" dirty="0"/>
              <a:t> </a:t>
            </a:r>
            <a:r>
              <a:rPr lang="en-US" sz="2400" dirty="0" smtClean="0"/>
              <a:t>   a central aperture pupil  3-4mm. </a:t>
            </a:r>
          </a:p>
          <a:p>
            <a:pPr marL="0" indent="0" algn="l">
              <a:buNone/>
            </a:pPr>
            <a:r>
              <a:rPr lang="en-US" sz="2400" dirty="0" smtClean="0"/>
              <a:t>    Lies on anterior lens surface, surrounded by aqueous humour.</a:t>
            </a:r>
          </a:p>
          <a:p>
            <a:pPr marL="0" indent="0" algn="l">
              <a:buNone/>
            </a:pPr>
            <a:r>
              <a:rPr lang="en-US" sz="2400" dirty="0" smtClean="0"/>
              <a:t>     Posteriorly, central part in contact with lens which gives its characteristic conical   configuration.</a:t>
            </a:r>
            <a:endParaRPr lang="en-US" sz="2400" dirty="0"/>
          </a:p>
        </p:txBody>
      </p:sp>
      <p:sp>
        <p:nvSpPr>
          <p:cNvPr id="4" name="نجمة ذات 4 نقاط 3"/>
          <p:cNvSpPr/>
          <p:nvPr/>
        </p:nvSpPr>
        <p:spPr>
          <a:xfrm>
            <a:off x="863600" y="1573305"/>
            <a:ext cx="218440" cy="287027"/>
          </a:xfrm>
          <a:prstGeom prst="star4">
            <a:avLst>
              <a:gd name="adj" fmla="val 18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نجمة ذات 4 نقاط 4"/>
          <p:cNvSpPr/>
          <p:nvPr/>
        </p:nvSpPr>
        <p:spPr>
          <a:xfrm>
            <a:off x="829733" y="1995800"/>
            <a:ext cx="252307" cy="227148"/>
          </a:xfrm>
          <a:prstGeom prst="star4">
            <a:avLst>
              <a:gd name="adj" fmla="val 18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نجمة ذات 4 نقاط 5"/>
          <p:cNvSpPr/>
          <p:nvPr/>
        </p:nvSpPr>
        <p:spPr>
          <a:xfrm>
            <a:off x="829733" y="2906897"/>
            <a:ext cx="252307" cy="309472"/>
          </a:xfrm>
          <a:prstGeom prst="star4">
            <a:avLst>
              <a:gd name="adj" fmla="val 18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نجمة ذات 4 نقاط 6"/>
          <p:cNvSpPr/>
          <p:nvPr/>
        </p:nvSpPr>
        <p:spPr>
          <a:xfrm>
            <a:off x="829733" y="3826536"/>
            <a:ext cx="252307" cy="338665"/>
          </a:xfrm>
          <a:prstGeom prst="star4">
            <a:avLst>
              <a:gd name="adj" fmla="val 18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نجمة ذات 4 نقاط 7"/>
          <p:cNvSpPr/>
          <p:nvPr/>
        </p:nvSpPr>
        <p:spPr>
          <a:xfrm>
            <a:off x="829732" y="4343399"/>
            <a:ext cx="286373" cy="268941"/>
          </a:xfrm>
          <a:prstGeom prst="star4">
            <a:avLst>
              <a:gd name="adj" fmla="val 18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3971" y="614440"/>
            <a:ext cx="3499407" cy="2914141"/>
          </a:xfrm>
          <a:prstGeom prst="rect">
            <a:avLst/>
          </a:prstGeom>
        </p:spPr>
      </p:pic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01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30</a:t>
            </a:fld>
            <a:endParaRPr lang="en-US"/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</p:pic>
    </p:spTree>
    <p:extLst>
      <p:ext uri="{BB962C8B-B14F-4D97-AF65-F5344CB8AC3E}">
        <p14:creationId xmlns:p14="http://schemas.microsoft.com/office/powerpoint/2010/main" val="333813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31</a:t>
            </a:fld>
            <a:endParaRPr lang="en-US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124"/>
            <a:ext cx="12192000" cy="6731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25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32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52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33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18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34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37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35</a:t>
            </a:fld>
            <a:endParaRPr lang="en-US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50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36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08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37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0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371475"/>
            <a:ext cx="10515600" cy="580548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38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41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39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72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282222"/>
            <a:ext cx="10515600" cy="5894741"/>
          </a:xfrm>
        </p:spPr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Char char="Ø"/>
            </a:pPr>
            <a:r>
              <a:rPr lang="en-US" sz="2400" dirty="0" smtClean="0"/>
              <a:t>  Average diameter: 12mm</a:t>
            </a:r>
          </a:p>
          <a:p>
            <a:pPr marL="0" indent="0" algn="l" rtl="0">
              <a:buNone/>
            </a:pPr>
            <a:r>
              <a:rPr lang="en-US" sz="2400" dirty="0" err="1" smtClean="0"/>
              <a:t>Collarette</a:t>
            </a:r>
            <a:r>
              <a:rPr lang="en-US" sz="2400" dirty="0" smtClean="0"/>
              <a:t> thickened iris 2mm wide, divides anterior part into 2 parts:</a:t>
            </a:r>
          </a:p>
          <a:p>
            <a:pPr marL="0" indent="0" algn="l" rtl="0">
              <a:buNone/>
            </a:pPr>
            <a:r>
              <a:rPr lang="en-US" sz="2400" dirty="0" smtClean="0"/>
              <a:t>Inner </a:t>
            </a:r>
            <a:r>
              <a:rPr lang="en-US" sz="2400" dirty="0" smtClean="0">
                <a:solidFill>
                  <a:srgbClr val="C00000"/>
                </a:solidFill>
              </a:rPr>
              <a:t>pupillary zone </a:t>
            </a:r>
            <a:r>
              <a:rPr lang="en-US" sz="2400" dirty="0" smtClean="0"/>
              <a:t>1-2mm wide</a:t>
            </a:r>
          </a:p>
          <a:p>
            <a:pPr marL="0" indent="0" algn="l" rtl="0">
              <a:buNone/>
            </a:pPr>
            <a:r>
              <a:rPr lang="en-US" sz="2400" dirty="0" smtClean="0"/>
              <a:t>Outer </a:t>
            </a:r>
            <a:r>
              <a:rPr lang="en-US" sz="2400" dirty="0" smtClean="0">
                <a:solidFill>
                  <a:srgbClr val="C00000"/>
                </a:solidFill>
              </a:rPr>
              <a:t>ciliary zone</a:t>
            </a:r>
            <a:r>
              <a:rPr lang="en-US" sz="2400" dirty="0" smtClean="0"/>
              <a:t> 3-4mm wide</a:t>
            </a:r>
          </a:p>
          <a:p>
            <a:pPr marL="0" indent="0" algn="l" rtl="0">
              <a:buNone/>
            </a:pPr>
            <a:r>
              <a:rPr lang="en-US" sz="2400" dirty="0" smtClean="0"/>
              <a:t>     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400" dirty="0" smtClean="0"/>
              <a:t>Average thickness: 0.5 mm</a:t>
            </a:r>
          </a:p>
          <a:p>
            <a:pPr marL="0" indent="0" algn="l">
              <a:buNone/>
            </a:pPr>
            <a:r>
              <a:rPr lang="en-US" sz="2400" dirty="0" smtClean="0"/>
              <a:t>Thickest at </a:t>
            </a:r>
            <a:r>
              <a:rPr lang="en-US" sz="2400" dirty="0" err="1" smtClean="0"/>
              <a:t>collarette</a:t>
            </a:r>
            <a:endParaRPr lang="en-US" sz="2400" dirty="0" smtClean="0"/>
          </a:p>
          <a:p>
            <a:pPr marL="0" indent="0" algn="l">
              <a:buNone/>
            </a:pPr>
            <a:r>
              <a:rPr lang="en-US" sz="2400" dirty="0" smtClean="0"/>
              <a:t>Thinnest at iris root</a:t>
            </a:r>
          </a:p>
          <a:p>
            <a:pPr marL="0" indent="0" algn="l">
              <a:buNone/>
            </a:pPr>
            <a:endParaRPr lang="en-US" dirty="0"/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400" dirty="0" smtClean="0"/>
              <a:t>Attached peripherally to the midline</a:t>
            </a:r>
          </a:p>
          <a:p>
            <a:pPr marL="0" indent="0" algn="l" rtl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of anterior surface of ciliary body.</a:t>
            </a:r>
          </a:p>
          <a:p>
            <a:pPr marL="0" indent="0" algn="l">
              <a:buNone/>
            </a:pPr>
            <a:endParaRPr lang="en-US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5707" y="1488890"/>
            <a:ext cx="4349747" cy="4688073"/>
          </a:xfrm>
          <a:prstGeom prst="rect">
            <a:avLst/>
          </a:prstGeom>
        </p:spPr>
      </p:pic>
      <p:cxnSp>
        <p:nvCxnSpPr>
          <p:cNvPr id="5" name="رابط كسهم مستقيم 4"/>
          <p:cNvCxnSpPr/>
          <p:nvPr/>
        </p:nvCxnSpPr>
        <p:spPr>
          <a:xfrm>
            <a:off x="4821399" y="1488890"/>
            <a:ext cx="2736028" cy="209635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>
            <a:off x="4652682" y="2084294"/>
            <a:ext cx="2600734" cy="180011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49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40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78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41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63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42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83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43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66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44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72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45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37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46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70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47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03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314325"/>
            <a:ext cx="10515600" cy="58626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48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07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49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07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347" y="1156200"/>
            <a:ext cx="5589142" cy="5310076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993422" y="248356"/>
            <a:ext cx="4809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Gross anatomy </a:t>
            </a:r>
            <a:endParaRPr lang="en-US" sz="40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5307" y="1156200"/>
            <a:ext cx="5069013" cy="4999153"/>
          </a:xfrm>
          <a:prstGeom prst="rect">
            <a:avLst/>
          </a:prstGeom>
        </p:spPr>
      </p:pic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93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4" y="392905"/>
            <a:ext cx="5386388" cy="4743451"/>
          </a:xfrm>
        </p:spPr>
      </p:pic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50</a:t>
            </a:fld>
            <a:endParaRPr lang="en-US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57212"/>
            <a:ext cx="5676899" cy="4414838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1214438" y="5457825"/>
            <a:ext cx="4171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Flourescene</a:t>
            </a:r>
            <a:r>
              <a:rPr lang="en-US" sz="2800" dirty="0" smtClean="0"/>
              <a:t> angiography</a:t>
            </a:r>
            <a:endParaRPr lang="en-US" sz="2800" dirty="0"/>
          </a:p>
        </p:txBody>
      </p:sp>
      <p:sp>
        <p:nvSpPr>
          <p:cNvPr id="9" name="مربع نص 8"/>
          <p:cNvSpPr txBox="1"/>
          <p:nvPr/>
        </p:nvSpPr>
        <p:spPr>
          <a:xfrm>
            <a:off x="6372225" y="5136356"/>
            <a:ext cx="5086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Optical coherence tomography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3238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51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17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52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09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528638"/>
            <a:ext cx="10515600" cy="56483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53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63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54</a:t>
            </a:fld>
            <a:endParaRPr lang="en-US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28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55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13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285750"/>
            <a:ext cx="10515600" cy="589121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56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7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721475"/>
          </a:xfrm>
          <a:solidFill>
            <a:schemeClr val="accent2">
              <a:lumMod val="20000"/>
              <a:lumOff val="80000"/>
            </a:schemeClr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 algn="ctr" rtl="0">
              <a:buNone/>
            </a:pPr>
            <a:r>
              <a:rPr lang="en-US" sz="4000" dirty="0" smtClean="0">
                <a:latin typeface="Arial Rounded MT Bold" panose="020F0704030504030204" pitchFamily="34" charset="0"/>
              </a:rPr>
              <a:t>   </a:t>
            </a:r>
          </a:p>
          <a:p>
            <a:pPr marL="0" indent="0" algn="ctr" rtl="0">
              <a:buNone/>
            </a:pPr>
            <a:r>
              <a:rPr lang="en-US" sz="4000" dirty="0" smtClean="0">
                <a:latin typeface="Arial Rounded MT Bold" panose="020F0704030504030204" pitchFamily="34" charset="0"/>
              </a:rPr>
              <a:t> Uveitis associated with</a:t>
            </a:r>
          </a:p>
          <a:p>
            <a:pPr marL="0" indent="0" algn="ctr" rtl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</a:t>
            </a:r>
            <a:r>
              <a:rPr lang="en-US" sz="3200" b="1" dirty="0" smtClean="0"/>
              <a:t>Non-infectious diseases</a:t>
            </a:r>
            <a:r>
              <a:rPr lang="en-US" sz="3200" dirty="0" smtClean="0"/>
              <a:t> </a:t>
            </a:r>
          </a:p>
          <a:p>
            <a:pPr marL="0" indent="0" algn="ctr" rtl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   Arthritis  / Sarcoidosis  / Bahcet’s</a:t>
            </a:r>
          </a:p>
          <a:p>
            <a:pPr marL="0" indent="0" algn="ctr" rtl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</a:t>
            </a:r>
            <a:r>
              <a:rPr lang="en-US" sz="3200" b="1" dirty="0" smtClean="0"/>
              <a:t>Infectious diseases</a:t>
            </a:r>
          </a:p>
          <a:p>
            <a:pPr marL="0" indent="0" algn="ctr" rtl="0">
              <a:buNone/>
            </a:pPr>
            <a:r>
              <a:rPr lang="en-US" sz="3200" dirty="0" smtClean="0"/>
              <a:t>    Bacterial  / viral  / Parasitic</a:t>
            </a:r>
          </a:p>
          <a:p>
            <a:pPr marL="0" indent="0" algn="ctr" rtl="0">
              <a:buNone/>
            </a:pPr>
            <a:r>
              <a:rPr lang="en-US" sz="3200" dirty="0" smtClean="0"/>
              <a:t>   </a:t>
            </a:r>
            <a:r>
              <a:rPr lang="en-US" sz="3200" b="1" dirty="0" smtClean="0"/>
              <a:t>Specific uveitis</a:t>
            </a:r>
          </a:p>
          <a:p>
            <a:pPr marL="0" indent="0" algn="ctr" rtl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        VKH / Fuch’s uveitis syndrome / lens induced </a:t>
            </a:r>
            <a:endParaRPr lang="en-US" sz="3200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57</a:t>
            </a:fld>
            <a:endParaRPr lang="en-US"/>
          </a:p>
        </p:txBody>
      </p:sp>
      <p:sp>
        <p:nvSpPr>
          <p:cNvPr id="6" name="خماسي 5"/>
          <p:cNvSpPr/>
          <p:nvPr/>
        </p:nvSpPr>
        <p:spPr>
          <a:xfrm>
            <a:off x="957943" y="2264228"/>
            <a:ext cx="1935480" cy="118436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PART III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3473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86588"/>
          </a:xfrm>
          <a:prstGeom prst="rect">
            <a:avLst/>
          </a:prstGeom>
        </p:spPr>
      </p:pic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68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59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21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268941"/>
            <a:ext cx="10515600" cy="5908022"/>
          </a:xfrm>
        </p:spPr>
        <p:txBody>
          <a:bodyPr/>
          <a:lstStyle/>
          <a:p>
            <a:pPr marL="0" indent="0" algn="l">
              <a:buNone/>
            </a:pPr>
            <a:r>
              <a:rPr lang="en-US" sz="2400" dirty="0" smtClean="0"/>
              <a:t>Color of iris is determined by the character of melanin &amp; amount of pigmentation, </a:t>
            </a:r>
            <a:r>
              <a:rPr lang="en-US" sz="2400" i="1" dirty="0" smtClean="0">
                <a:solidFill>
                  <a:schemeClr val="accent6">
                    <a:lumMod val="50000"/>
                  </a:schemeClr>
                </a:solidFill>
              </a:rPr>
              <a:t>not by number of melanocytes.</a:t>
            </a:r>
          </a:p>
          <a:p>
            <a:pPr marL="0" indent="0" algn="l">
              <a:buNone/>
            </a:pPr>
            <a:r>
              <a:rPr lang="en-US" sz="2400" dirty="0" smtClean="0"/>
              <a:t>Blue iris is relatively free of pigmentation that absorbs long wavelength of light but reflects short one. </a:t>
            </a:r>
          </a:p>
          <a:p>
            <a:pPr marL="0" indent="0" algn="l">
              <a:buNone/>
            </a:pPr>
            <a:r>
              <a:rPr lang="en-US" sz="2400" dirty="0" smtClean="0"/>
              <a:t>Brown iris has abundant stromal pigmentation.</a:t>
            </a:r>
          </a:p>
          <a:p>
            <a:pPr marL="0" indent="0" algn="l">
              <a:buNone/>
            </a:pP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/>
          <a:srcRect t="4957"/>
          <a:stretch/>
        </p:blipFill>
        <p:spPr>
          <a:xfrm>
            <a:off x="1626830" y="2828646"/>
            <a:ext cx="8938340" cy="3348317"/>
          </a:xfrm>
          <a:prstGeom prst="rect">
            <a:avLst/>
          </a:prstGeom>
        </p:spPr>
      </p:pic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30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60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73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61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47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62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75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63</a:t>
            </a:fld>
            <a:endParaRPr lang="en-US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88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64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015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73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65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15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66</a:t>
            </a:fld>
            <a:endParaRPr lang="en-US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78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67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72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29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68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958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59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69</a:t>
            </a:fld>
            <a:endParaRPr lang="en-US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50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78933" y="361244"/>
            <a:ext cx="11096977" cy="6084711"/>
          </a:xfrm>
        </p:spPr>
        <p:txBody>
          <a:bodyPr/>
          <a:lstStyle/>
          <a:p>
            <a:r>
              <a:rPr lang="en-US" sz="3200" b="1" dirty="0" smtClean="0"/>
              <a:t>Microscopic anatomy</a:t>
            </a:r>
          </a:p>
          <a:p>
            <a:pPr algn="l"/>
            <a:r>
              <a:rPr lang="en-US" b="1" u="sng" dirty="0" smtClean="0"/>
              <a:t>4 layers:</a:t>
            </a:r>
          </a:p>
          <a:p>
            <a:pPr algn="l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1.Anterior limiting layer</a:t>
            </a:r>
          </a:p>
          <a:p>
            <a:pPr algn="l"/>
            <a:r>
              <a:rPr lang="en-US" dirty="0" smtClean="0"/>
              <a:t>       Modified stroma consisting of fibroblasts, melanocytes &amp; few  collagen fibers</a:t>
            </a:r>
          </a:p>
          <a:p>
            <a:pPr algn="l"/>
            <a:r>
              <a:rPr lang="en-US" dirty="0" smtClean="0"/>
              <a:t>       Thin, discontinuous (crypts) , condensed layer ( </a:t>
            </a:r>
            <a:r>
              <a:rPr lang="en-US" dirty="0" err="1" smtClean="0"/>
              <a:t>collarette</a:t>
            </a:r>
            <a:r>
              <a:rPr lang="en-US" dirty="0" smtClean="0"/>
              <a:t>).    </a:t>
            </a:r>
          </a:p>
          <a:p>
            <a:pPr algn="l"/>
            <a:r>
              <a:rPr lang="en-US" dirty="0" smtClean="0"/>
              <a:t>       The definitive color of iris depends on this layer.</a:t>
            </a:r>
          </a:p>
          <a:p>
            <a:pPr algn="l"/>
            <a:r>
              <a:rPr lang="en-US" dirty="0" smtClean="0"/>
              <a:t>            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974" y="3403599"/>
            <a:ext cx="9170894" cy="2980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86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70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37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71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35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72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00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73</a:t>
            </a:fld>
            <a:endParaRPr lang="en-US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80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74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81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75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45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76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32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77</a:t>
            </a:fld>
            <a:endParaRPr lang="en-US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45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78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8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79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79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2960" y="467360"/>
            <a:ext cx="10515600" cy="661528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2. Iris 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</a:rPr>
              <a:t>sroma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l">
              <a:buNone/>
            </a:pPr>
            <a:r>
              <a:rPr lang="en-US" sz="2400" dirty="0" smtClean="0"/>
              <a:t>Loose C.T, containing :</a:t>
            </a:r>
          </a:p>
          <a:p>
            <a:pPr marL="0" indent="0" algn="l">
              <a:buNone/>
            </a:pPr>
            <a:r>
              <a:rPr lang="en-US" sz="2400" dirty="0"/>
              <a:t>➢pigmented </a:t>
            </a:r>
            <a:r>
              <a:rPr lang="en-US" sz="2400" dirty="0" smtClean="0"/>
              <a:t>cells           melanocytes  </a:t>
            </a:r>
          </a:p>
          <a:p>
            <a:pPr marL="0" indent="0" algn="l">
              <a:buNone/>
            </a:pPr>
            <a:r>
              <a:rPr lang="en-US" sz="2400" dirty="0" smtClean="0"/>
              <a:t>➢Non-pigmented cells           lymphocytes, macrophages, </a:t>
            </a:r>
            <a:r>
              <a:rPr lang="en-US" sz="2400" dirty="0" err="1" smtClean="0"/>
              <a:t>fibroblastes</a:t>
            </a:r>
            <a:r>
              <a:rPr lang="en-US" sz="2400" dirty="0" smtClean="0"/>
              <a:t>, mast cells         </a:t>
            </a:r>
          </a:p>
          <a:p>
            <a:pPr marL="0" indent="0" algn="l">
              <a:buNone/>
            </a:pPr>
            <a:r>
              <a:rPr lang="en-US" sz="2400" dirty="0" smtClean="0"/>
              <a:t>➢ muscles: Sphincter pupillae muscle &amp; Dilator pupillae muscle </a:t>
            </a:r>
            <a:endParaRPr lang="en-US" sz="2400" dirty="0"/>
          </a:p>
          <a:p>
            <a:pPr marL="0" indent="0" algn="l">
              <a:buNone/>
            </a:pPr>
            <a:r>
              <a:rPr lang="en-US" sz="2400" dirty="0" smtClean="0"/>
              <a:t>➢ collagen fibrils , nerves &amp; vessels</a:t>
            </a:r>
          </a:p>
          <a:p>
            <a:pPr marL="0" indent="0" algn="l">
              <a:buNone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3.Anterior epithelial layer </a:t>
            </a:r>
          </a:p>
          <a:p>
            <a:pPr marL="0" indent="0" algn="l">
              <a:buNone/>
            </a:pPr>
            <a:r>
              <a:rPr lang="en-US" sz="2400" dirty="0" err="1" smtClean="0"/>
              <a:t>Myoepithelial</a:t>
            </a:r>
            <a:r>
              <a:rPr lang="en-US" sz="2400" dirty="0" smtClean="0"/>
              <a:t> cells of dilator muscle.</a:t>
            </a:r>
          </a:p>
          <a:p>
            <a:pPr marL="0" indent="0" algn="l">
              <a:buNone/>
            </a:pPr>
            <a:r>
              <a:rPr lang="en-US" sz="2400" dirty="0"/>
              <a:t>Anterior continuation of pigment epithelium of retina &amp; ciliary body.</a:t>
            </a:r>
          </a:p>
          <a:p>
            <a:pPr marL="0" indent="0" algn="l">
              <a:buNone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4.Posterior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pigment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epithelial layer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l">
              <a:buNone/>
            </a:pPr>
            <a:r>
              <a:rPr lang="en-US" sz="2400" dirty="0"/>
              <a:t>Anterior continuation of non-pigmented layer of </a:t>
            </a:r>
            <a:r>
              <a:rPr lang="en-US" sz="2400" dirty="0" smtClean="0"/>
              <a:t>C.B.</a:t>
            </a:r>
            <a:endParaRPr lang="en-US" sz="2400" dirty="0"/>
          </a:p>
          <a:p>
            <a:pPr marL="0" indent="0" algn="l">
              <a:buNone/>
            </a:pPr>
            <a:r>
              <a:rPr lang="en-US" sz="2400" dirty="0"/>
              <a:t>At pupillary margin, it forms the pigmented </a:t>
            </a:r>
            <a:r>
              <a:rPr lang="en-US" sz="2400" dirty="0" smtClean="0"/>
              <a:t>frill. </a:t>
            </a:r>
            <a:endParaRPr lang="en-US" sz="2400" dirty="0"/>
          </a:p>
          <a:p>
            <a:pPr algn="l"/>
            <a:endParaRPr lang="en-US" sz="2400" dirty="0"/>
          </a:p>
        </p:txBody>
      </p:sp>
      <p:sp>
        <p:nvSpPr>
          <p:cNvPr id="2" name="سهم إلى اليمين 1"/>
          <p:cNvSpPr/>
          <p:nvPr/>
        </p:nvSpPr>
        <p:spPr>
          <a:xfrm>
            <a:off x="3249208" y="1471141"/>
            <a:ext cx="578734" cy="2546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سهم إلى اليمين 3"/>
          <p:cNvSpPr/>
          <p:nvPr/>
        </p:nvSpPr>
        <p:spPr>
          <a:xfrm>
            <a:off x="3827942" y="1955541"/>
            <a:ext cx="578734" cy="2546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67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80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013"/>
            <a:ext cx="12192000" cy="6757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68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81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41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82</a:t>
            </a:fld>
            <a:endParaRPr lang="en-US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8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17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83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0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84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95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85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13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86</a:t>
            </a:fld>
            <a:endParaRPr lang="en-US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1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87</a:t>
            </a:fld>
            <a:endParaRPr lang="en-US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27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88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75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89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96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نص 6"/>
          <p:cNvSpPr>
            <a:spLocks noGrp="1"/>
          </p:cNvSpPr>
          <p:nvPr>
            <p:ph type="body" idx="1"/>
          </p:nvPr>
        </p:nvSpPr>
        <p:spPr>
          <a:xfrm>
            <a:off x="839788" y="381965"/>
            <a:ext cx="5157787" cy="82180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Sphincter pupillae muscle</a:t>
            </a:r>
            <a:endParaRPr lang="en-US" sz="3200" dirty="0"/>
          </a:p>
        </p:txBody>
      </p:sp>
      <p:sp>
        <p:nvSpPr>
          <p:cNvPr id="8" name="عنصر نائب للمحتوى 7"/>
          <p:cNvSpPr>
            <a:spLocks noGrp="1"/>
          </p:cNvSpPr>
          <p:nvPr>
            <p:ph sz="half" idx="2"/>
          </p:nvPr>
        </p:nvSpPr>
        <p:spPr>
          <a:xfrm>
            <a:off x="839788" y="1365813"/>
            <a:ext cx="5157787" cy="482385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Smooth muscle fibers</a:t>
            </a:r>
          </a:p>
          <a:p>
            <a:pPr marL="0" indent="0" algn="ctr">
              <a:buNone/>
            </a:pPr>
            <a:r>
              <a:rPr lang="en-US" dirty="0" smtClean="0"/>
              <a:t>Pupillary zone</a:t>
            </a:r>
          </a:p>
          <a:p>
            <a:pPr marL="0" indent="0" algn="ctr">
              <a:buNone/>
            </a:pPr>
            <a:r>
              <a:rPr lang="en-US" dirty="0" err="1" smtClean="0"/>
              <a:t>Circumfrential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Parasympathetic ( III CN)</a:t>
            </a:r>
          </a:p>
          <a:p>
            <a:pPr marL="0" indent="0" algn="ctr">
              <a:buNone/>
            </a:pPr>
            <a:r>
              <a:rPr lang="en-US" dirty="0" err="1" smtClean="0"/>
              <a:t>Consricts</a:t>
            </a:r>
            <a:r>
              <a:rPr lang="en-US" dirty="0" smtClean="0"/>
              <a:t> pupil on bright light</a:t>
            </a:r>
            <a:endParaRPr lang="en-US" dirty="0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sz="quarter" idx="3"/>
          </p:nvPr>
        </p:nvSpPr>
        <p:spPr>
          <a:xfrm>
            <a:off x="6172200" y="381965"/>
            <a:ext cx="5183188" cy="82180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Dilator pupillae muscle</a:t>
            </a:r>
            <a:endParaRPr lang="en-US" sz="3200" dirty="0"/>
          </a:p>
        </p:txBody>
      </p:sp>
      <p:sp>
        <p:nvSpPr>
          <p:cNvPr id="10" name="عنصر نائب للمحتوى 9"/>
          <p:cNvSpPr>
            <a:spLocks noGrp="1"/>
          </p:cNvSpPr>
          <p:nvPr>
            <p:ph sz="quarter" idx="4"/>
          </p:nvPr>
        </p:nvSpPr>
        <p:spPr>
          <a:xfrm>
            <a:off x="6172200" y="1365813"/>
            <a:ext cx="5183188" cy="482385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err="1" smtClean="0"/>
              <a:t>Myoepithelial</a:t>
            </a:r>
            <a:r>
              <a:rPr lang="en-US" dirty="0" smtClean="0"/>
              <a:t> cells</a:t>
            </a:r>
          </a:p>
          <a:p>
            <a:pPr marL="0" indent="0" algn="ctr">
              <a:buNone/>
            </a:pPr>
            <a:r>
              <a:rPr lang="en-US" dirty="0" smtClean="0"/>
              <a:t>Ciliary zone</a:t>
            </a:r>
          </a:p>
          <a:p>
            <a:pPr marL="0" indent="0" algn="ctr">
              <a:buNone/>
            </a:pPr>
            <a:r>
              <a:rPr lang="en-US" dirty="0" smtClean="0"/>
              <a:t>Radial </a:t>
            </a:r>
          </a:p>
          <a:p>
            <a:pPr marL="0" indent="0" algn="ctr">
              <a:buNone/>
            </a:pPr>
            <a:r>
              <a:rPr lang="en-US" dirty="0" smtClean="0"/>
              <a:t>Sympathetic </a:t>
            </a:r>
          </a:p>
          <a:p>
            <a:pPr marL="0" indent="0" algn="ctr">
              <a:buNone/>
            </a:pPr>
            <a:r>
              <a:rPr lang="en-US" dirty="0" smtClean="0"/>
              <a:t>Dilates pupil on dim light</a:t>
            </a:r>
            <a:endParaRPr lang="en-US" dirty="0"/>
          </a:p>
        </p:txBody>
      </p:sp>
      <p:pic>
        <p:nvPicPr>
          <p:cNvPr id="11" name="صورة 10" descr="pupil-muscles"/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1" t="1531" r="2105" b="6150"/>
          <a:stretch/>
        </p:blipFill>
        <p:spPr>
          <a:xfrm>
            <a:off x="1106311" y="3939822"/>
            <a:ext cx="10103556" cy="2918178"/>
          </a:xfrm>
          <a:prstGeom prst="rect">
            <a:avLst/>
          </a:prstGeom>
        </p:spPr>
      </p:pic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0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42864"/>
            <a:ext cx="12192000" cy="6858000"/>
          </a:xfrm>
          <a:prstGeom prst="rect">
            <a:avLst/>
          </a:prstGeom>
        </p:spPr>
      </p:pic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61673-D0BE-4764-9A89-A66A38EA1275}" type="slidenum">
              <a:rPr lang="en-US" smtClean="0"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90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4668</TotalTime>
  <Words>1150</Words>
  <Application>Microsoft Office PowerPoint</Application>
  <PresentationFormat>شاشة عريضة</PresentationFormat>
  <Paragraphs>275</Paragraphs>
  <Slides>90</Slides>
  <Notes>0</Notes>
  <HiddenSlides>0</HiddenSlides>
  <MMClips>0</MMClips>
  <ScaleCrop>false</ScaleCrop>
  <HeadingPairs>
    <vt:vector size="8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90</vt:i4>
      </vt:variant>
    </vt:vector>
  </HeadingPairs>
  <TitlesOfParts>
    <vt:vector size="98" baseType="lpstr">
      <vt:lpstr>Arial</vt:lpstr>
      <vt:lpstr>Arial Rounded MT Bold</vt:lpstr>
      <vt:lpstr>Calibri</vt:lpstr>
      <vt:lpstr>Calibri Light</vt:lpstr>
      <vt:lpstr>Times New Roman</vt:lpstr>
      <vt:lpstr>Wingdings</vt:lpstr>
      <vt:lpstr>نسق Office</vt:lpstr>
      <vt:lpstr>عرض تقديمي من Microsoft PowerPoint</vt:lpstr>
      <vt:lpstr>UVEAL TRACT</vt:lpstr>
      <vt:lpstr>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HP</dc:creator>
  <cp:lastModifiedBy>HP</cp:lastModifiedBy>
  <cp:revision>157</cp:revision>
  <dcterms:created xsi:type="dcterms:W3CDTF">2020-02-01T10:43:31Z</dcterms:created>
  <dcterms:modified xsi:type="dcterms:W3CDTF">2020-11-25T17:45:56Z</dcterms:modified>
</cp:coreProperties>
</file>