
<file path=[Content_Types].xml><?xml version="1.0" encoding="utf-8"?>
<Types xmlns="http://schemas.openxmlformats.org/package/2006/content-types">
  <Default Extension="jpeg" ContentType="image/jpeg"/>
  <Default Extension="m4a" ContentType="audio/mp4"/>
  <Default Extension="png" ContentType="image/pn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 autoCompressPictures="0">
  <p:sldMasterIdLst>
    <p:sldMasterId id="2147483720" r:id="rId1"/>
  </p:sldMasterIdLst>
  <p:notesMasterIdLst>
    <p:notesMasterId r:id="rId20"/>
  </p:notesMasterIdLst>
  <p:sldIdLst>
    <p:sldId id="256" r:id="rId2"/>
    <p:sldId id="257" r:id="rId3"/>
    <p:sldId id="273" r:id="rId4"/>
    <p:sldId id="259" r:id="rId5"/>
    <p:sldId id="260" r:id="rId6"/>
    <p:sldId id="261" r:id="rId7"/>
    <p:sldId id="262" r:id="rId8"/>
    <p:sldId id="264" r:id="rId9"/>
    <p:sldId id="265" r:id="rId10"/>
    <p:sldId id="263" r:id="rId11"/>
    <p:sldId id="266" r:id="rId12"/>
    <p:sldId id="267" r:id="rId13"/>
    <p:sldId id="270" r:id="rId14"/>
    <p:sldId id="269" r:id="rId15"/>
    <p:sldId id="271" r:id="rId16"/>
    <p:sldId id="272" r:id="rId17"/>
    <p:sldId id="275" r:id="rId18"/>
    <p:sldId id="274" r:id="rId1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EB344D84-9AFB-497E-A393-DC336BA19D2E}" styleName="Medium Style 3 - Accent 3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85BE263C-DBD7-4A20-BB59-AAB30ACAA65A}" styleName="Medium Style 3 - Accent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37CE84F3-28C3-443E-9E96-99CF82512B78}" styleName="Dark Style 1 - Accent 2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wholeTbl>
    <a:band1H>
      <a:tcStyle>
        <a:tcBdr/>
        <a:fill>
          <a:solidFill>
            <a:schemeClr val="accent2">
              <a:shade val="60000"/>
            </a:schemeClr>
          </a:solidFill>
        </a:fill>
      </a:tcStyle>
    </a:band1H>
    <a:band1V>
      <a:tcStyle>
        <a:tcBdr/>
        <a:fill>
          <a:solidFill>
            <a:schemeClr val="accent2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2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2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2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0"/>
    <p:restoredTop sz="94607"/>
  </p:normalViewPr>
  <p:slideViewPr>
    <p:cSldViewPr snapToGrid="0" snapToObjects="1">
      <p:cViewPr varScale="1">
        <p:scale>
          <a:sx n="101" d="100"/>
          <a:sy n="101" d="100"/>
        </p:scale>
        <p:origin x="904" y="20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8D9818C-2308-AB48-BA6D-C16C9014D8E3}" type="datetimeFigureOut">
              <a:rPr lang="en-US" smtClean="0"/>
              <a:t>12/8/21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568694B-3E2B-074F-8E8F-1295D1F7947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4500655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Title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1012" y="1300785"/>
            <a:ext cx="8689976" cy="2509213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1012" y="3886200"/>
            <a:ext cx="8689976" cy="1371599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91F885-87EB-A845-8F5A-A9775E0A4FAD}" type="datetime1">
              <a:rPr lang="en-GB" smtClean="0"/>
              <a:t>08/12/2021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By: Dr Iman Elmahdi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BFC1BB-DB85-AC40-A095-717F3111AE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77836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10363826" cy="3424107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C7F75D-3146-1C4D-B6F2-610432F7AB71}" type="datetime1">
              <a:rPr lang="en-GB" smtClean="0"/>
              <a:t>08/12/2021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By: Dr Iman Elmahdi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BFC1BB-DB85-AC40-A095-717F3111AE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66965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828563"/>
            <a:ext cx="10351752" cy="2736819"/>
          </a:xfrm>
        </p:spPr>
        <p:txBody>
          <a:bodyPr anchor="b">
            <a:normAutofit/>
          </a:bodyPr>
          <a:lstStyle>
            <a:lvl1pPr>
              <a:defRPr sz="4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4" y="3657457"/>
            <a:ext cx="10351752" cy="1368183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EEFDF4-F065-9949-A31D-6161D681979A}" type="datetime1">
              <a:rPr lang="en-GB" smtClean="0"/>
              <a:t>08/12/2021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By: Dr Iman Elmahdi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BFC1BB-DB85-AC40-A095-717F3111AE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13617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5106026" cy="3424107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6172200" y="2367092"/>
            <a:ext cx="5105400" cy="3424107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BCC48E-F371-7E45-B347-FB48B436D553}" type="datetime1">
              <a:rPr lang="en-GB" smtClean="0"/>
              <a:t>08/12/2021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By: Dr Iman Elmahdi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BFC1BB-DB85-AC40-A095-717F3111AE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576389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6328" y="2371018"/>
            <a:ext cx="487347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913774" y="3051012"/>
            <a:ext cx="5106027" cy="2740187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96423" y="2371018"/>
            <a:ext cx="488180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6172200" y="3051012"/>
            <a:ext cx="5105401" cy="2740187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17C8A4-E4E7-2E43-8A52-753C55E46B7E}" type="datetime1">
              <a:rPr lang="en-GB" smtClean="0"/>
              <a:t>08/12/2021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By: Dr Iman Elmahdi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BFC1BB-DB85-AC40-A095-717F3111AE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3807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09C106-ECED-9543-93AE-454454EFD552}" type="datetime1">
              <a:rPr lang="en-GB" smtClean="0"/>
              <a:t>08/12/2021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By: Dr Iman Elmahdi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BFC1BB-DB85-AC40-A095-717F3111AE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942012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DB8823-4D01-7C47-8534-EE3342CA974E}" type="datetime1">
              <a:rPr lang="en-GB" smtClean="0"/>
              <a:t>08/12/2021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By: Dr Iman Elmahdi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BFC1BB-DB85-AC40-A095-717F3111AE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655020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609600"/>
            <a:ext cx="3935688" cy="2023252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5078062" y="609600"/>
            <a:ext cx="6200163" cy="5181599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2632852"/>
            <a:ext cx="3935689" cy="3158348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E086CC-5C6B-294E-AAEA-3FF66EBA1B1D}" type="datetime1">
              <a:rPr lang="en-GB" smtClean="0"/>
              <a:t>08/12/2021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By: Dr Iman Elmahdi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BFC1BB-DB85-AC40-A095-717F3111AE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22149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5934969" cy="2023254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3" y="609601"/>
            <a:ext cx="3255358" cy="5181600"/>
          </a:xfrm>
          <a:prstGeom prst="roundRect">
            <a:avLst>
              <a:gd name="adj" fmla="val 4943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632852"/>
            <a:ext cx="5934949" cy="3158347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36F5DC-1D02-9243-9BE1-1ACB4D6BC600}" type="datetime1">
              <a:rPr lang="en-GB" smtClean="0"/>
              <a:t>08/12/2021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By: Dr Iman Elmahdi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BFC1BB-DB85-AC40-A095-717F3111AE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7668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4" y="4289374"/>
            <a:ext cx="10364432" cy="81161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84744" y="698261"/>
            <a:ext cx="9822532" cy="3214136"/>
          </a:xfrm>
          <a:prstGeom prst="roundRect">
            <a:avLst>
              <a:gd name="adj" fmla="val 4944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5108728"/>
            <a:ext cx="10364452" cy="682472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75E514-6F4A-D543-BB9B-BD136635871B}" type="datetime1">
              <a:rPr lang="en-GB" smtClean="0"/>
              <a:t>08/12/2021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By: Dr Iman Elmahdi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BFC1BB-DB85-AC40-A095-717F3111AE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53758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599"/>
            <a:ext cx="10364452" cy="3427245"/>
          </a:xfrm>
        </p:spPr>
        <p:txBody>
          <a:bodyPr anchor="ctr"/>
          <a:lstStyle>
            <a:lvl1pPr algn="ctr"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204821"/>
            <a:ext cx="10364452" cy="1586380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D47170-C986-034E-89C4-1D5F758C4AA1}" type="datetime1">
              <a:rPr lang="en-GB" smtClean="0"/>
              <a:t>08/12/2021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By: Dr Iman Elmahdi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BFC1BB-DB85-AC40-A095-717F3111AE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064537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59478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4372796"/>
            <a:ext cx="10364452" cy="1421053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54B0F8-A715-B145-85C9-922463498029}" type="datetime1">
              <a:rPr lang="en-GB" smtClean="0"/>
              <a:t>08/12/2021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By: Dr Iman Elmahdi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BFC1BB-DB85-AC40-A095-717F3111AE2B}" type="slidenum">
              <a:rPr lang="en-US" smtClean="0"/>
              <a:t>‹#›</a:t>
            </a:fld>
            <a:endParaRPr lang="en-US"/>
          </a:p>
        </p:txBody>
      </p:sp>
      <p:sp>
        <p:nvSpPr>
          <p:cNvPr id="13" name="TextBox 12"/>
          <p:cNvSpPr txBox="1"/>
          <p:nvPr/>
        </p:nvSpPr>
        <p:spPr>
          <a:xfrm>
            <a:off x="1001488" y="75416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57558" y="29935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95072556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2138721"/>
            <a:ext cx="10364452" cy="2511835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662335"/>
            <a:ext cx="10364452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2C0CB9-0CE6-CB42-9155-BC3CD98BDAD7}" type="datetime1">
              <a:rPr lang="en-GB" smtClean="0"/>
              <a:t>08/12/2021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By: Dr Iman Elmahdi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BFC1BB-DB85-AC40-A095-717F3111AE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588511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10364452" cy="1605094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74" y="2367093"/>
            <a:ext cx="329897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74" y="2943355"/>
            <a:ext cx="3298976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52389" y="2367093"/>
            <a:ext cx="329152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1348" y="2943355"/>
            <a:ext cx="3303351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367093"/>
            <a:ext cx="33049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3298" y="2943355"/>
            <a:ext cx="3304928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C425EE-3306-9148-B2AC-6171878E0331}" type="datetime1">
              <a:rPr lang="en-GB" smtClean="0"/>
              <a:t>08/12/2021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By: Dr Iman Elmahdi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BFC1BB-DB85-AC40-A095-717F3111AE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90829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74" y="610772"/>
            <a:ext cx="10364452" cy="1603922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74" y="4204820"/>
            <a:ext cx="3296409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913774" y="2367093"/>
            <a:ext cx="3296409" cy="1524000"/>
          </a:xfrm>
          <a:prstGeom prst="roundRect">
            <a:avLst>
              <a:gd name="adj" fmla="val 9363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74" y="4781082"/>
            <a:ext cx="3296409" cy="101011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59" y="4204820"/>
            <a:ext cx="33018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41348" y="2367093"/>
            <a:ext cx="3303352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81080"/>
            <a:ext cx="3303352" cy="101011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4204820"/>
            <a:ext cx="330068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973298" y="2367093"/>
            <a:ext cx="3304928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173" y="4781078"/>
            <a:ext cx="3305053" cy="1010121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97AE5D-2E8A-234B-A3D3-2C276E449366}" type="datetime1">
              <a:rPr lang="en-GB" smtClean="0"/>
              <a:t>08/12/2021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By: Dr Iman Elmahdi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BFC1BB-DB85-AC40-A095-717F3111AE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4106641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2367093"/>
            <a:ext cx="10364452" cy="3424107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1A035B-2C2B-934A-B230-D4661B981F50}" type="datetime1">
              <a:rPr lang="en-GB" smtClean="0"/>
              <a:t>08/12/2021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By: Dr Iman Elmahdi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BFC1BB-DB85-AC40-A095-717F3111AE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192644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601"/>
            <a:ext cx="2553326" cy="518159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609601"/>
            <a:ext cx="7658724" cy="5181599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BFEEFA-12B8-6B45-B7E7-5BA1AA669362}" type="datetime1">
              <a:rPr lang="en-GB" smtClean="0"/>
              <a:t>08/12/2021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By: Dr Iman Elmahdi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BFC1BB-DB85-AC40-A095-717F3111AE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32575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 amt="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5" y="2367093"/>
            <a:ext cx="10364452" cy="342410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7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4A23B9FA-46FA-E041-81DF-4B98605ACA45}" type="datetime1">
              <a:rPr lang="en-GB" smtClean="0"/>
              <a:t>08/12/2021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74" y="5883275"/>
            <a:ext cx="66728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r>
              <a:rPr lang="en-US"/>
              <a:t>By: Dr Iman Elmahdi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6421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82BFC1BB-DB85-AC40-A095-717F3111AE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80880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  <p:sldLayoutId id="2147483732" r:id="rId12"/>
    <p:sldLayoutId id="2147483733" r:id="rId13"/>
    <p:sldLayoutId id="2147483734" r:id="rId14"/>
    <p:sldLayoutId id="2147483735" r:id="rId15"/>
    <p:sldLayoutId id="2147483736" r:id="rId16"/>
    <p:sldLayoutId id="2147483737" r:id="rId17"/>
  </p:sldLayoutIdLst>
  <p:hf hdr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tx1"/>
        </a:buClr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6.png"/><Relationship Id="rId5" Type="http://schemas.openxmlformats.org/officeDocument/2006/relationships/image" Target="../media/image5.jpeg"/><Relationship Id="rId4" Type="http://schemas.openxmlformats.org/officeDocument/2006/relationships/image" Target="../media/image4.tif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6.png"/><Relationship Id="rId4" Type="http://schemas.openxmlformats.org/officeDocument/2006/relationships/image" Target="../media/image7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5" Type="http://schemas.openxmlformats.org/officeDocument/2006/relationships/image" Target="../media/image6.png"/><Relationship Id="rId4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5" Type="http://schemas.openxmlformats.org/officeDocument/2006/relationships/image" Target="../media/image6.png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5" Type="http://schemas.openxmlformats.org/officeDocument/2006/relationships/image" Target="../media/image6.png"/><Relationship Id="rId4" Type="http://schemas.openxmlformats.org/officeDocument/2006/relationships/image" Target="../media/image7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5" Type="http://schemas.openxmlformats.org/officeDocument/2006/relationships/image" Target="../media/image6.png"/><Relationship Id="rId4" Type="http://schemas.openxmlformats.org/officeDocument/2006/relationships/image" Target="../media/image7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5" Type="http://schemas.openxmlformats.org/officeDocument/2006/relationships/image" Target="../media/image6.png"/><Relationship Id="rId4" Type="http://schemas.openxmlformats.org/officeDocument/2006/relationships/image" Target="../media/image7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5" Type="http://schemas.openxmlformats.org/officeDocument/2006/relationships/image" Target="../media/image6.png"/><Relationship Id="rId4" Type="http://schemas.openxmlformats.org/officeDocument/2006/relationships/image" Target="../media/image7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5" Type="http://schemas.openxmlformats.org/officeDocument/2006/relationships/image" Target="../media/image6.png"/><Relationship Id="rId4" Type="http://schemas.openxmlformats.org/officeDocument/2006/relationships/image" Target="../media/image7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5" Type="http://schemas.openxmlformats.org/officeDocument/2006/relationships/image" Target="../media/image6.png"/><Relationship Id="rId4" Type="http://schemas.openxmlformats.org/officeDocument/2006/relationships/image" Target="../media/image7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1.m4a"/><Relationship Id="rId1" Type="http://schemas.microsoft.com/office/2007/relationships/media" Target="../media/media11.m4a"/><Relationship Id="rId5" Type="http://schemas.openxmlformats.org/officeDocument/2006/relationships/image" Target="../media/image6.png"/><Relationship Id="rId4" Type="http://schemas.openxmlformats.org/officeDocument/2006/relationships/image" Target="../media/image7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2.m4a"/><Relationship Id="rId1" Type="http://schemas.microsoft.com/office/2007/relationships/media" Target="../media/media12.m4a"/><Relationship Id="rId5" Type="http://schemas.openxmlformats.org/officeDocument/2006/relationships/image" Target="../media/image6.png"/><Relationship Id="rId4" Type="http://schemas.openxmlformats.org/officeDocument/2006/relationships/image" Target="../media/image7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3.m4a"/><Relationship Id="rId1" Type="http://schemas.microsoft.com/office/2007/relationships/media" Target="../media/media13.m4a"/><Relationship Id="rId5" Type="http://schemas.openxmlformats.org/officeDocument/2006/relationships/image" Target="../media/image6.png"/><Relationship Id="rId4" Type="http://schemas.openxmlformats.org/officeDocument/2006/relationships/image" Target="../media/image7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4.m4a"/><Relationship Id="rId1" Type="http://schemas.microsoft.com/office/2007/relationships/media" Target="../media/media14.m4a"/><Relationship Id="rId5" Type="http://schemas.openxmlformats.org/officeDocument/2006/relationships/image" Target="../media/image6.png"/><Relationship Id="rId4" Type="http://schemas.openxmlformats.org/officeDocument/2006/relationships/image" Target="../media/image7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5.m4a"/><Relationship Id="rId1" Type="http://schemas.microsoft.com/office/2007/relationships/media" Target="../media/media15.m4a"/><Relationship Id="rId5" Type="http://schemas.openxmlformats.org/officeDocument/2006/relationships/image" Target="../media/image6.png"/><Relationship Id="rId4" Type="http://schemas.openxmlformats.org/officeDocument/2006/relationships/image" Target="../media/image7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6.m4a"/><Relationship Id="rId1" Type="http://schemas.microsoft.com/office/2007/relationships/media" Target="../media/media16.m4a"/><Relationship Id="rId6" Type="http://schemas.openxmlformats.org/officeDocument/2006/relationships/image" Target="../media/image8.png"/><Relationship Id="rId5" Type="http://schemas.openxmlformats.org/officeDocument/2006/relationships/image" Target="../media/image6.png"/><Relationship Id="rId4" Type="http://schemas.openxmlformats.org/officeDocument/2006/relationships/image" Target="../media/image7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7.m4a"/><Relationship Id="rId1" Type="http://schemas.microsoft.com/office/2007/relationships/media" Target="../media/media17.m4a"/><Relationship Id="rId5" Type="http://schemas.openxmlformats.org/officeDocument/2006/relationships/image" Target="../media/image6.png"/><Relationship Id="rId4" Type="http://schemas.openxmlformats.org/officeDocument/2006/relationships/image" Target="../media/image7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8.m4a"/><Relationship Id="rId1" Type="http://schemas.microsoft.com/office/2007/relationships/media" Target="../media/media18.m4a"/><Relationship Id="rId4" Type="http://schemas.openxmlformats.org/officeDocument/2006/relationships/image" Target="../media/image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60C33E-3986-474E-BE2A-D837CA724E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8222" y="721396"/>
            <a:ext cx="10875673" cy="5548775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br>
              <a:rPr lang="en-US" dirty="0"/>
            </a:br>
            <a:br>
              <a:rPr lang="en-US" sz="4400" b="1" dirty="0"/>
            </a:br>
            <a:br>
              <a:rPr lang="en-US" sz="4400" b="1" dirty="0"/>
            </a:br>
            <a:r>
              <a:rPr lang="en-US" sz="4400" b="1" dirty="0"/>
              <a:t>Community outreach activity </a:t>
            </a:r>
            <a:br>
              <a:rPr lang="en-US" sz="4400" b="1" dirty="0"/>
            </a:br>
            <a:r>
              <a:rPr lang="en-US" sz="4400" b="1" dirty="0"/>
              <a:t>2021-2022</a:t>
            </a:r>
            <a:br>
              <a:rPr lang="en-US" sz="4400" b="1" dirty="0"/>
            </a:br>
            <a:br>
              <a:rPr lang="en-US" sz="4400" b="1" dirty="0"/>
            </a:br>
            <a:r>
              <a:rPr lang="en-US" sz="4400" b="1" cap="none" dirty="0"/>
              <a:t>By: Dr Iman </a:t>
            </a:r>
            <a:r>
              <a:rPr lang="en-US" sz="4400" b="1" cap="none" dirty="0" err="1"/>
              <a:t>Elmahdi</a:t>
            </a:r>
            <a:br>
              <a:rPr lang="en-US" sz="4400" b="1" cap="none" dirty="0"/>
            </a:br>
            <a:r>
              <a:rPr lang="en-US" sz="4400" b="1" cap="none" dirty="0"/>
              <a:t>Head of Community </a:t>
            </a:r>
            <a:r>
              <a:rPr lang="en-US" sz="4400" b="1" cap="none"/>
              <a:t>and Environment</a:t>
            </a:r>
            <a:br>
              <a:rPr lang="en-US" sz="4400" b="1" cap="none"/>
            </a:br>
            <a:r>
              <a:rPr lang="en-US" sz="4400" b="1" cap="none"/>
              <a:t> Serves </a:t>
            </a:r>
            <a:r>
              <a:rPr lang="en-US" sz="4400" b="1" cap="none" dirty="0"/>
              <a:t>O</a:t>
            </a:r>
            <a:r>
              <a:rPr lang="en-US" sz="4400" b="1" cap="none"/>
              <a:t>ffice</a:t>
            </a:r>
            <a:br>
              <a:rPr lang="en-US" sz="4400" b="1" dirty="0"/>
            </a:br>
            <a:endParaRPr lang="en-US" b="1" dirty="0"/>
          </a:p>
        </p:txBody>
      </p:sp>
      <p:pic>
        <p:nvPicPr>
          <p:cNvPr id="4" name="صورة 4">
            <a:extLst>
              <a:ext uri="{FF2B5EF4-FFF2-40B4-BE49-F238E27FC236}">
                <a16:creationId xmlns:a16="http://schemas.microsoft.com/office/drawing/2014/main" id="{9512B2DC-AA73-B64F-BD69-E22693493ADE}"/>
              </a:ext>
            </a:extLst>
          </p:cNvPr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76343" y="752782"/>
            <a:ext cx="2705324" cy="1576178"/>
          </a:xfrm>
          <a:prstGeom prst="rect">
            <a:avLst/>
          </a:prstGeom>
        </p:spPr>
      </p:pic>
      <p:pic>
        <p:nvPicPr>
          <p:cNvPr id="5" name="Picture 66">
            <a:extLst>
              <a:ext uri="{FF2B5EF4-FFF2-40B4-BE49-F238E27FC236}">
                <a16:creationId xmlns:a16="http://schemas.microsoft.com/office/drawing/2014/main" id="{3B9C1087-99CD-B24C-BF82-9CA33C3AC14E}"/>
              </a:ext>
            </a:extLst>
          </p:cNvPr>
          <p:cNvPicPr/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9196"/>
          <a:stretch/>
        </p:blipFill>
        <p:spPr>
          <a:xfrm>
            <a:off x="778105" y="862222"/>
            <a:ext cx="2143140" cy="1357298"/>
          </a:xfrm>
          <a:prstGeom prst="rect">
            <a:avLst/>
          </a:prstGeom>
        </p:spPr>
      </p:pic>
      <p:pic>
        <p:nvPicPr>
          <p:cNvPr id="8" name="Audio 7">
            <a:hlinkClick r:id="" action="ppaction://media"/>
            <a:extLst>
              <a:ext uri="{FF2B5EF4-FFF2-40B4-BE49-F238E27FC236}">
                <a16:creationId xmlns:a16="http://schemas.microsoft.com/office/drawing/2014/main" id="{CB017D3F-173F-1E4D-9FA7-5691AB453C2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D80F8EA-E857-6B46-B43C-BDB9CA2162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BFC1BB-DB85-AC40-A095-717F3111AE2B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41901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724"/>
    </mc:Choice>
    <mc:Fallback xmlns="">
      <p:transition spd="slow" advTm="1272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C246A88-7890-9646-A463-EB86FD0820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8343" y="371774"/>
            <a:ext cx="11292113" cy="1384455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en-US" sz="6000" b="1" dirty="0"/>
              <a:t>aims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49A7203-04C6-694F-A81C-1F2E540CDAC0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348343" y="1859798"/>
            <a:ext cx="6735254" cy="4626428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/>
          <a:lstStyle/>
          <a:p>
            <a:pPr algn="just">
              <a:buFont typeface="Wingdings" pitchFamily="2" charset="2"/>
              <a:buChar char="Ø"/>
            </a:pPr>
            <a:r>
              <a:rPr lang="en-US" sz="2800" cap="none" dirty="0"/>
              <a:t>To celebrate world water day.</a:t>
            </a:r>
          </a:p>
          <a:p>
            <a:pPr algn="just">
              <a:buFont typeface="Wingdings" pitchFamily="2" charset="2"/>
              <a:buChar char="Ø"/>
            </a:pPr>
            <a:r>
              <a:rPr lang="en-US" sz="2800" cap="none" dirty="0"/>
              <a:t>To highlight the rationalized use of water.</a:t>
            </a:r>
          </a:p>
          <a:p>
            <a:pPr algn="just">
              <a:buFont typeface="Wingdings" pitchFamily="2" charset="2"/>
              <a:buChar char="Ø"/>
            </a:pPr>
            <a:r>
              <a:rPr lang="en-US" sz="2800" cap="none" dirty="0"/>
              <a:t>To educate people how to protect drinking water.</a:t>
            </a:r>
          </a:p>
          <a:p>
            <a:pPr algn="just">
              <a:buFont typeface="Wingdings" pitchFamily="2" charset="2"/>
              <a:buChar char="Ø"/>
            </a:pPr>
            <a:r>
              <a:rPr lang="en-US" sz="2800" cap="none" dirty="0"/>
              <a:t>To </a:t>
            </a:r>
            <a:r>
              <a:rPr lang="en-GB" sz="2800" cap="none" dirty="0"/>
              <a:t>Digging a water well in a country in Africa</a:t>
            </a:r>
            <a:r>
              <a:rPr lang="ar-SA" sz="2800" dirty="0"/>
              <a:t>.</a:t>
            </a:r>
            <a:endParaRPr lang="en-GB" sz="2800" dirty="0"/>
          </a:p>
          <a:p>
            <a:endParaRPr lang="en-US" cap="none" dirty="0"/>
          </a:p>
        </p:txBody>
      </p:sp>
      <p:pic>
        <p:nvPicPr>
          <p:cNvPr id="1028" name="Picture 4" descr="world-water-day">
            <a:extLst>
              <a:ext uri="{FF2B5EF4-FFF2-40B4-BE49-F238E27FC236}">
                <a16:creationId xmlns:a16="http://schemas.microsoft.com/office/drawing/2014/main" id="{56F7323A-BF12-604E-A092-C676CA93C73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68027" y="1859798"/>
            <a:ext cx="4372429" cy="46264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Audio 9">
            <a:hlinkClick r:id="" action="ppaction://media"/>
            <a:extLst>
              <a:ext uri="{FF2B5EF4-FFF2-40B4-BE49-F238E27FC236}">
                <a16:creationId xmlns:a16="http://schemas.microsoft.com/office/drawing/2014/main" id="{C68857A3-76FB-E74C-BAE3-6AA1E689471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9366D3C-7771-A449-A468-93E1F3CCEE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30A742-53A5-B247-A532-3DB96C44C35C}" type="datetime1">
              <a:rPr lang="en-GB" smtClean="0"/>
              <a:t>08/12/2021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9AC2682-A35C-2345-BA7F-7328A290FB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By: Dr Iman Elmahdi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6C7CD26-B1F3-4747-AB56-905B669863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BFC1BB-DB85-AC40-A095-717F3111AE2B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08517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6507"/>
    </mc:Choice>
    <mc:Fallback xmlns="">
      <p:transition spd="slow" advTm="3650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C246A88-7890-9646-A463-EB86FD0820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8343" y="371774"/>
            <a:ext cx="11292113" cy="1384455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en-US" sz="6000" b="1" cap="none" dirty="0"/>
              <a:t>World water day</a:t>
            </a:r>
            <a:endParaRPr lang="en-US" sz="6000" b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49A7203-04C6-694F-A81C-1F2E540CDAC0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348343" y="1859798"/>
            <a:ext cx="6735254" cy="4626428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/>
          <a:lstStyle/>
          <a:p>
            <a:pPr algn="just">
              <a:buFont typeface="Wingdings" pitchFamily="2" charset="2"/>
              <a:buChar char="Ø"/>
            </a:pPr>
            <a:r>
              <a:rPr lang="en-GB" sz="2800" cap="none" dirty="0"/>
              <a:t>United nation celebrate world water day on 22 March each year.</a:t>
            </a:r>
          </a:p>
          <a:p>
            <a:pPr algn="just">
              <a:buFont typeface="Wingdings" pitchFamily="2" charset="2"/>
              <a:buChar char="Ø"/>
            </a:pPr>
            <a:r>
              <a:rPr lang="en-GB" sz="2800" cap="none" dirty="0"/>
              <a:t>Each year has a specific theme.</a:t>
            </a:r>
          </a:p>
          <a:p>
            <a:pPr algn="just">
              <a:buFont typeface="Wingdings" pitchFamily="2" charset="2"/>
              <a:buChar char="Ø"/>
            </a:pPr>
            <a:r>
              <a:rPr lang="en-GB" sz="2800" cap="none" dirty="0"/>
              <a:t> The aim of celebration to highlight the importance of water.</a:t>
            </a:r>
          </a:p>
          <a:p>
            <a:pPr algn="just">
              <a:buFont typeface="Wingdings" pitchFamily="2" charset="2"/>
              <a:buChar char="Ø"/>
            </a:pPr>
            <a:r>
              <a:rPr lang="en-GB" sz="2800" cap="none" dirty="0"/>
              <a:t>Our theme will be water for life.</a:t>
            </a:r>
            <a:endParaRPr lang="en-GB" sz="2800" dirty="0"/>
          </a:p>
          <a:p>
            <a:pPr marL="0" indent="0">
              <a:buNone/>
            </a:pPr>
            <a:endParaRPr lang="en-US" cap="none" dirty="0"/>
          </a:p>
        </p:txBody>
      </p:sp>
      <p:pic>
        <p:nvPicPr>
          <p:cNvPr id="1028" name="Picture 4" descr="world-water-day">
            <a:extLst>
              <a:ext uri="{FF2B5EF4-FFF2-40B4-BE49-F238E27FC236}">
                <a16:creationId xmlns:a16="http://schemas.microsoft.com/office/drawing/2014/main" id="{56F7323A-BF12-604E-A092-C676CA93C73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68027" y="1859798"/>
            <a:ext cx="4372429" cy="46264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8E4C8B42-E021-2549-987A-A321D5B5E41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9B76CC4-CBF0-024D-8F71-580D42629F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A73F3-A4E3-4749-8CCC-9F2852E74D28}" type="datetime1">
              <a:rPr lang="en-GB" smtClean="0"/>
              <a:t>08/12/2021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A28FF24-7FA0-0A46-AD91-5C95FDB6FB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783288" y="6467475"/>
            <a:ext cx="6672887" cy="365125"/>
          </a:xfrm>
        </p:spPr>
        <p:txBody>
          <a:bodyPr/>
          <a:lstStyle/>
          <a:p>
            <a:r>
              <a:rPr lang="en-US" dirty="0"/>
              <a:t>By: Dr Iman </a:t>
            </a:r>
            <a:r>
              <a:rPr lang="en-US" dirty="0" err="1"/>
              <a:t>Elmahdi</a:t>
            </a:r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C7026D0-DE1A-FB49-9A79-7F705D7F24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BFC1BB-DB85-AC40-A095-717F3111AE2B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833472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6789"/>
    </mc:Choice>
    <mc:Fallback xmlns="">
      <p:transition spd="slow" advTm="5678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C246A88-7890-9646-A463-EB86FD0820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8343" y="371774"/>
            <a:ext cx="11292113" cy="1384455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en-GB" sz="6000" b="1" dirty="0"/>
              <a:t>process</a:t>
            </a:r>
            <a:endParaRPr lang="en-GB" sz="60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49A7203-04C6-694F-A81C-1F2E540CDAC0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348343" y="1859798"/>
            <a:ext cx="6735254" cy="4626428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just">
              <a:buFont typeface="Wingdings" pitchFamily="2" charset="2"/>
              <a:buChar char="Ø"/>
            </a:pPr>
            <a:r>
              <a:rPr lang="en-GB" sz="2800" cap="none" dirty="0"/>
              <a:t>Arrange for digging a water well in a country in Africa</a:t>
            </a:r>
            <a:r>
              <a:rPr lang="ar-SA" sz="2800" dirty="0"/>
              <a:t>.</a:t>
            </a:r>
            <a:endParaRPr lang="en-GB" sz="2800" cap="none" dirty="0"/>
          </a:p>
          <a:p>
            <a:pPr lvl="0" algn="just">
              <a:buFont typeface="Wingdings" pitchFamily="2" charset="2"/>
              <a:buChar char="Ø"/>
            </a:pPr>
            <a:r>
              <a:rPr lang="en-GB" sz="2800" cap="none" dirty="0"/>
              <a:t>Advertising poster about the activity with logo of united nation &amp; the Libyan organization.</a:t>
            </a:r>
          </a:p>
          <a:p>
            <a:pPr lvl="0" algn="just">
              <a:buFont typeface="Wingdings" pitchFamily="2" charset="2"/>
              <a:buChar char="Ø"/>
            </a:pPr>
            <a:r>
              <a:rPr lang="en-GB" sz="2800" cap="none" dirty="0"/>
              <a:t>Brochures, posters, articles, and video</a:t>
            </a:r>
            <a:r>
              <a:rPr lang="en-GB" sz="2800" dirty="0"/>
              <a:t>.</a:t>
            </a:r>
          </a:p>
          <a:p>
            <a:pPr marL="0" indent="0">
              <a:buNone/>
            </a:pPr>
            <a:endParaRPr lang="en-US" cap="none" dirty="0"/>
          </a:p>
        </p:txBody>
      </p:sp>
      <p:pic>
        <p:nvPicPr>
          <p:cNvPr id="1028" name="Picture 4" descr="world-water-day">
            <a:extLst>
              <a:ext uri="{FF2B5EF4-FFF2-40B4-BE49-F238E27FC236}">
                <a16:creationId xmlns:a16="http://schemas.microsoft.com/office/drawing/2014/main" id="{56F7323A-BF12-604E-A092-C676CA93C73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68027" y="1859798"/>
            <a:ext cx="4372429" cy="46264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29D19E8D-E3F8-AC4A-B560-9310002A608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D6F2CB4-7437-574B-8B5C-02A4192919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003D-B117-F64F-AE40-7912A44CE2E9}" type="datetime1">
              <a:rPr lang="en-GB" smtClean="0"/>
              <a:t>08/12/2021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38FB9CD-4936-F640-BEA6-E5179987DB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783288" y="6492875"/>
            <a:ext cx="6672887" cy="365125"/>
          </a:xfrm>
        </p:spPr>
        <p:txBody>
          <a:bodyPr/>
          <a:lstStyle/>
          <a:p>
            <a:r>
              <a:rPr lang="en-US" dirty="0"/>
              <a:t>By: Dr Iman </a:t>
            </a:r>
            <a:r>
              <a:rPr lang="en-US" dirty="0" err="1"/>
              <a:t>Elmahdi</a:t>
            </a:r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9D17F50-A408-DF4B-8656-65EEF01504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BFC1BB-DB85-AC40-A095-717F3111AE2B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35815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2278"/>
    </mc:Choice>
    <mc:Fallback xmlns="">
      <p:transition spd="slow" advTm="6227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C246A88-7890-9646-A463-EB86FD0820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8343" y="371774"/>
            <a:ext cx="11292113" cy="1384455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en-GB" sz="6000" b="1" dirty="0"/>
              <a:t>Topics</a:t>
            </a:r>
            <a:endParaRPr lang="en-GB" sz="60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49A7203-04C6-694F-A81C-1F2E540CDAC0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348343" y="1859798"/>
            <a:ext cx="6735254" cy="4626428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 lnSpcReduction="10000"/>
          </a:bodyPr>
          <a:lstStyle/>
          <a:p>
            <a:pPr lvl="0">
              <a:buFont typeface="Wingdings" pitchFamily="2" charset="2"/>
              <a:buChar char="Ø"/>
            </a:pPr>
            <a:r>
              <a:rPr lang="en-GB" sz="2800" cap="none" dirty="0"/>
              <a:t>Sources of drinking water. </a:t>
            </a:r>
          </a:p>
          <a:p>
            <a:pPr lvl="0">
              <a:buFont typeface="Wingdings" pitchFamily="2" charset="2"/>
              <a:buChar char="Ø"/>
            </a:pPr>
            <a:r>
              <a:rPr lang="en-GB" sz="2800" cap="none" dirty="0"/>
              <a:t>Rationalize consumption of water. </a:t>
            </a:r>
          </a:p>
          <a:p>
            <a:pPr lvl="0">
              <a:buFont typeface="Wingdings" pitchFamily="2" charset="2"/>
              <a:buChar char="Ø"/>
            </a:pPr>
            <a:r>
              <a:rPr lang="en-GB" sz="2800" cap="none" dirty="0"/>
              <a:t>Water pollution causes, effect, and prevention.</a:t>
            </a:r>
          </a:p>
          <a:p>
            <a:pPr lvl="0">
              <a:buFont typeface="Wingdings" pitchFamily="2" charset="2"/>
              <a:buChar char="Ø"/>
            </a:pPr>
            <a:r>
              <a:rPr lang="en-GB" sz="2800" cap="none" dirty="0"/>
              <a:t>The importance of water.</a:t>
            </a:r>
          </a:p>
          <a:p>
            <a:pPr lvl="0">
              <a:buFont typeface="Wingdings" pitchFamily="2" charset="2"/>
              <a:buChar char="Ø"/>
            </a:pPr>
            <a:r>
              <a:rPr lang="en-GB" sz="2800" cap="none" dirty="0"/>
              <a:t>Recycling of water.</a:t>
            </a:r>
          </a:p>
          <a:p>
            <a:pPr lvl="0">
              <a:buFont typeface="Wingdings" pitchFamily="2" charset="2"/>
              <a:buChar char="Ø"/>
            </a:pPr>
            <a:r>
              <a:rPr lang="en-GB" sz="2800" cap="none" dirty="0"/>
              <a:t>Desertification in Libya.</a:t>
            </a:r>
          </a:p>
          <a:p>
            <a:pPr lvl="0">
              <a:buFont typeface="Wingdings" pitchFamily="2" charset="2"/>
              <a:buChar char="Ø"/>
            </a:pPr>
            <a:r>
              <a:rPr lang="en-GB" sz="2800" cap="none" dirty="0"/>
              <a:t>Digging a water well in a country in Africa</a:t>
            </a:r>
            <a:r>
              <a:rPr lang="ar-SA" sz="2800" cap="none" dirty="0"/>
              <a:t>.</a:t>
            </a:r>
            <a:endParaRPr lang="en-GB" sz="2800" cap="none" dirty="0"/>
          </a:p>
          <a:p>
            <a:pPr marL="0" indent="0">
              <a:buNone/>
            </a:pPr>
            <a:endParaRPr lang="en-US" cap="none" dirty="0"/>
          </a:p>
        </p:txBody>
      </p:sp>
      <p:pic>
        <p:nvPicPr>
          <p:cNvPr id="1028" name="Picture 4" descr="world-water-day">
            <a:extLst>
              <a:ext uri="{FF2B5EF4-FFF2-40B4-BE49-F238E27FC236}">
                <a16:creationId xmlns:a16="http://schemas.microsoft.com/office/drawing/2014/main" id="{56F7323A-BF12-604E-A092-C676CA93C73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68027" y="1859798"/>
            <a:ext cx="4372429" cy="46264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C2EFC59C-7D97-D545-ADE6-0582AF8164D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A88103D-1362-3847-B8C8-48CB8F1814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BC7DB6-6CD7-814A-AB12-A82D6825D6F1}" type="datetime1">
              <a:rPr lang="en-GB" smtClean="0"/>
              <a:t>08/12/2021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E78A91F-09A7-8D45-AAF4-3B642209DB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95140" y="6508750"/>
            <a:ext cx="6672887" cy="365125"/>
          </a:xfrm>
        </p:spPr>
        <p:txBody>
          <a:bodyPr/>
          <a:lstStyle/>
          <a:p>
            <a:r>
              <a:rPr lang="en-US" dirty="0"/>
              <a:t>By: Dr Iman </a:t>
            </a:r>
            <a:r>
              <a:rPr lang="en-US" dirty="0" err="1"/>
              <a:t>Elmahdi</a:t>
            </a:r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DD97905-AF13-CD4A-8AA6-726591CF3C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BFC1BB-DB85-AC40-A095-717F3111AE2B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47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301"/>
    </mc:Choice>
    <mc:Fallback xmlns="">
      <p:transition spd="slow" advTm="6030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C246A88-7890-9646-A463-EB86FD0820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8343" y="371774"/>
            <a:ext cx="11292113" cy="1384455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en-GB" sz="6000" b="1" dirty="0"/>
              <a:t>Topics</a:t>
            </a:r>
            <a:endParaRPr lang="en-GB" sz="60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49A7203-04C6-694F-A81C-1F2E540CDAC0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348343" y="1859798"/>
            <a:ext cx="6735254" cy="4626428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lvl="0">
              <a:buFont typeface="Wingdings" pitchFamily="2" charset="2"/>
              <a:buChar char="Ø"/>
            </a:pPr>
            <a:r>
              <a:rPr lang="en-GB" sz="2800" cap="none" dirty="0"/>
              <a:t>Water and climate change.</a:t>
            </a:r>
          </a:p>
          <a:p>
            <a:pPr lvl="0">
              <a:buFont typeface="Wingdings" pitchFamily="2" charset="2"/>
              <a:buChar char="Ø"/>
            </a:pPr>
            <a:r>
              <a:rPr lang="en-GB" sz="2800" cap="none" dirty="0"/>
              <a:t>Water and sustainable development.</a:t>
            </a:r>
          </a:p>
          <a:p>
            <a:pPr lvl="0">
              <a:buFont typeface="Wingdings" pitchFamily="2" charset="2"/>
              <a:buChar char="Ø"/>
            </a:pPr>
            <a:r>
              <a:rPr lang="en-GB" sz="2800" cap="none" dirty="0"/>
              <a:t>Groundwater the invisible resource.</a:t>
            </a:r>
          </a:p>
          <a:p>
            <a:pPr marL="0" indent="0">
              <a:buNone/>
            </a:pPr>
            <a:endParaRPr lang="en-US" cap="none" dirty="0"/>
          </a:p>
        </p:txBody>
      </p:sp>
      <p:pic>
        <p:nvPicPr>
          <p:cNvPr id="1028" name="Picture 4" descr="world-water-day">
            <a:extLst>
              <a:ext uri="{FF2B5EF4-FFF2-40B4-BE49-F238E27FC236}">
                <a16:creationId xmlns:a16="http://schemas.microsoft.com/office/drawing/2014/main" id="{56F7323A-BF12-604E-A092-C676CA93C73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68027" y="1859798"/>
            <a:ext cx="4372429" cy="46264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E41107BF-A25E-5E43-9EDE-992B3D4863F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CD8279E-8312-3647-A234-CA407AA36A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07A9C4-60F4-ED42-ACCE-82CC5588C4A4}" type="datetime1">
              <a:rPr lang="en-GB" sz="1400" b="1" smtClean="0"/>
              <a:t>08/12/2021</a:t>
            </a:fld>
            <a:endParaRPr lang="en-US" b="1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BED3B9C-42CD-0049-BBE2-2628554D15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By: Dr Iman Elmahdi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B3B00E9-CC5F-564E-89D9-07D9C87304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BFC1BB-DB85-AC40-A095-717F3111AE2B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22172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4730"/>
    </mc:Choice>
    <mc:Fallback xmlns="">
      <p:transition spd="slow" advTm="4473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C246A88-7890-9646-A463-EB86FD0820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8343" y="371774"/>
            <a:ext cx="11292113" cy="1384455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en-GB" sz="6000" b="1" dirty="0"/>
              <a:t>Activities per topic </a:t>
            </a:r>
            <a:endParaRPr lang="en-GB" sz="6000" dirty="0"/>
          </a:p>
        </p:txBody>
      </p:sp>
      <p:graphicFrame>
        <p:nvGraphicFramePr>
          <p:cNvPr id="4" name="Table 4">
            <a:extLst>
              <a:ext uri="{FF2B5EF4-FFF2-40B4-BE49-F238E27FC236}">
                <a16:creationId xmlns:a16="http://schemas.microsoft.com/office/drawing/2014/main" id="{04C0EC80-C4F0-AF46-953C-CB3428554533}"/>
              </a:ext>
            </a:extLst>
          </p:cNvPr>
          <p:cNvGraphicFramePr>
            <a:graphicFrameLocks noGrp="1"/>
          </p:cNvGraphicFramePr>
          <p:nvPr>
            <p:ph sz="quarter" idx="13"/>
            <p:extLst>
              <p:ext uri="{D42A27DB-BD31-4B8C-83A1-F6EECF244321}">
                <p14:modId xmlns:p14="http://schemas.microsoft.com/office/powerpoint/2010/main" val="1036784453"/>
              </p:ext>
            </p:extLst>
          </p:nvPr>
        </p:nvGraphicFramePr>
        <p:xfrm>
          <a:off x="551543" y="1859798"/>
          <a:ext cx="6488082" cy="4626429"/>
        </p:xfrm>
        <a:graphic>
          <a:graphicData uri="http://schemas.openxmlformats.org/drawingml/2006/table">
            <a:tbl>
              <a:tblPr firstRow="1" bandRow="1">
                <a:tableStyleId>{85BE263C-DBD7-4A20-BB59-AAB30ACAA65A}</a:tableStyleId>
              </a:tblPr>
              <a:tblGrid>
                <a:gridCol w="2162694">
                  <a:extLst>
                    <a:ext uri="{9D8B030D-6E8A-4147-A177-3AD203B41FA5}">
                      <a16:colId xmlns:a16="http://schemas.microsoft.com/office/drawing/2014/main" val="2405617995"/>
                    </a:ext>
                  </a:extLst>
                </a:gridCol>
                <a:gridCol w="2162694">
                  <a:extLst>
                    <a:ext uri="{9D8B030D-6E8A-4147-A177-3AD203B41FA5}">
                      <a16:colId xmlns:a16="http://schemas.microsoft.com/office/drawing/2014/main" val="1304624957"/>
                    </a:ext>
                  </a:extLst>
                </a:gridCol>
                <a:gridCol w="2162694">
                  <a:extLst>
                    <a:ext uri="{9D8B030D-6E8A-4147-A177-3AD203B41FA5}">
                      <a16:colId xmlns:a16="http://schemas.microsoft.com/office/drawing/2014/main" val="1274203971"/>
                    </a:ext>
                  </a:extLst>
                </a:gridCol>
              </a:tblGrid>
              <a:tr h="1542143">
                <a:tc>
                  <a:txBody>
                    <a:bodyPr/>
                    <a:lstStyle/>
                    <a:p>
                      <a:pPr algn="ctr"/>
                      <a:r>
                        <a:rPr lang="en-US" sz="2400" dirty="0">
                          <a:solidFill>
                            <a:schemeClr val="tx1"/>
                          </a:solidFill>
                        </a:rPr>
                        <a:t>Topic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>
                          <a:solidFill>
                            <a:schemeClr val="tx1"/>
                          </a:solidFill>
                        </a:rPr>
                        <a:t>Activity 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>
                          <a:solidFill>
                            <a:schemeClr val="tx1"/>
                          </a:solidFill>
                        </a:rPr>
                        <a:t>Responsible Year/ Group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71994177"/>
                  </a:ext>
                </a:extLst>
              </a:tr>
              <a:tr h="1542143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cap="none" dirty="0"/>
                        <a:t>Sources of drinking water. </a:t>
                      </a:r>
                    </a:p>
                    <a:p>
                      <a:pPr algn="ctr"/>
                      <a:endParaRPr lang="en-US" sz="2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dirty="0"/>
                        <a:t>Oral</a:t>
                      </a:r>
                    </a:p>
                    <a:p>
                      <a:pPr algn="ctr"/>
                      <a:r>
                        <a:rPr lang="en-US" sz="2400" dirty="0"/>
                        <a:t>Presentation in English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/>
                        <a:t>Second year group A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95614618"/>
                  </a:ext>
                </a:extLst>
              </a:tr>
              <a:tr h="1542143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cap="none" dirty="0"/>
                        <a:t>Sources of drinking water.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dirty="0"/>
                        <a:t>Oral</a:t>
                      </a:r>
                    </a:p>
                    <a:p>
                      <a:pPr algn="ctr"/>
                      <a:r>
                        <a:rPr lang="en-US" sz="2400" dirty="0"/>
                        <a:t>Presentation in Arabic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/>
                        <a:t>Second year group B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14772940"/>
                  </a:ext>
                </a:extLst>
              </a:tr>
            </a:tbl>
          </a:graphicData>
        </a:graphic>
      </p:graphicFrame>
      <p:pic>
        <p:nvPicPr>
          <p:cNvPr id="1028" name="Picture 4" descr="world-water-day">
            <a:extLst>
              <a:ext uri="{FF2B5EF4-FFF2-40B4-BE49-F238E27FC236}">
                <a16:creationId xmlns:a16="http://schemas.microsoft.com/office/drawing/2014/main" id="{56F7323A-BF12-604E-A092-C676CA93C73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68027" y="1859798"/>
            <a:ext cx="4372429" cy="46264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Audio 6">
            <a:hlinkClick r:id="" action="ppaction://media"/>
            <a:extLst>
              <a:ext uri="{FF2B5EF4-FFF2-40B4-BE49-F238E27FC236}">
                <a16:creationId xmlns:a16="http://schemas.microsoft.com/office/drawing/2014/main" id="{807879FF-A517-E647-A068-FB8066D4FD2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10C6792-EE01-ED45-90C0-1D0E86CA49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769EFA-1A65-964E-B405-9BBD7086202C}" type="datetime1">
              <a:rPr lang="en-GB" smtClean="0"/>
              <a:t>08/12/2021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83EAB2B-4BEE-9248-A7EC-D8EACE1BBA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783288" y="6496050"/>
            <a:ext cx="6672887" cy="365125"/>
          </a:xfrm>
        </p:spPr>
        <p:txBody>
          <a:bodyPr/>
          <a:lstStyle/>
          <a:p>
            <a:r>
              <a:rPr lang="en-US" dirty="0"/>
              <a:t>By: Dr Iman </a:t>
            </a:r>
            <a:r>
              <a:rPr lang="en-US" dirty="0" err="1"/>
              <a:t>Elmahdi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71AB7BB-7187-9748-BEAF-195376DE17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BFC1BB-DB85-AC40-A095-717F3111AE2B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53483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8599"/>
    </mc:Choice>
    <mc:Fallback xmlns="">
      <p:transition spd="slow" advTm="2859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C246A88-7890-9646-A463-EB86FD0820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8343" y="371774"/>
            <a:ext cx="11292113" cy="1384455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en-GB" sz="6000" b="1" dirty="0"/>
              <a:t>Activities per topic </a:t>
            </a:r>
            <a:endParaRPr lang="en-GB" sz="6000" dirty="0"/>
          </a:p>
        </p:txBody>
      </p:sp>
      <p:graphicFrame>
        <p:nvGraphicFramePr>
          <p:cNvPr id="4" name="Table 4">
            <a:extLst>
              <a:ext uri="{FF2B5EF4-FFF2-40B4-BE49-F238E27FC236}">
                <a16:creationId xmlns:a16="http://schemas.microsoft.com/office/drawing/2014/main" id="{04C0EC80-C4F0-AF46-953C-CB3428554533}"/>
              </a:ext>
            </a:extLst>
          </p:cNvPr>
          <p:cNvGraphicFramePr>
            <a:graphicFrameLocks noGrp="1"/>
          </p:cNvGraphicFramePr>
          <p:nvPr>
            <p:ph sz="quarter" idx="13"/>
            <p:extLst>
              <p:ext uri="{D42A27DB-BD31-4B8C-83A1-F6EECF244321}">
                <p14:modId xmlns:p14="http://schemas.microsoft.com/office/powerpoint/2010/main" val="451495037"/>
              </p:ext>
            </p:extLst>
          </p:nvPr>
        </p:nvGraphicFramePr>
        <p:xfrm>
          <a:off x="551543" y="1859798"/>
          <a:ext cx="6488082" cy="4722767"/>
        </p:xfrm>
        <a:graphic>
          <a:graphicData uri="http://schemas.openxmlformats.org/drawingml/2006/table">
            <a:tbl>
              <a:tblPr firstRow="1" bandRow="1">
                <a:tableStyleId>{85BE263C-DBD7-4A20-BB59-AAB30ACAA65A}</a:tableStyleId>
              </a:tblPr>
              <a:tblGrid>
                <a:gridCol w="2162694">
                  <a:extLst>
                    <a:ext uri="{9D8B030D-6E8A-4147-A177-3AD203B41FA5}">
                      <a16:colId xmlns:a16="http://schemas.microsoft.com/office/drawing/2014/main" val="2405617995"/>
                    </a:ext>
                  </a:extLst>
                </a:gridCol>
                <a:gridCol w="2162694">
                  <a:extLst>
                    <a:ext uri="{9D8B030D-6E8A-4147-A177-3AD203B41FA5}">
                      <a16:colId xmlns:a16="http://schemas.microsoft.com/office/drawing/2014/main" val="1304624957"/>
                    </a:ext>
                  </a:extLst>
                </a:gridCol>
                <a:gridCol w="2162694">
                  <a:extLst>
                    <a:ext uri="{9D8B030D-6E8A-4147-A177-3AD203B41FA5}">
                      <a16:colId xmlns:a16="http://schemas.microsoft.com/office/drawing/2014/main" val="1274203971"/>
                    </a:ext>
                  </a:extLst>
                </a:gridCol>
              </a:tblGrid>
              <a:tr h="1156607">
                <a:tc>
                  <a:txBody>
                    <a:bodyPr/>
                    <a:lstStyle/>
                    <a:p>
                      <a:pPr algn="ctr"/>
                      <a:r>
                        <a:rPr lang="en-US" sz="2400" dirty="0">
                          <a:solidFill>
                            <a:schemeClr val="tx1"/>
                          </a:solidFill>
                        </a:rPr>
                        <a:t>Topic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>
                          <a:solidFill>
                            <a:schemeClr val="tx1"/>
                          </a:solidFill>
                        </a:rPr>
                        <a:t>Activity 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>
                          <a:solidFill>
                            <a:schemeClr val="tx1"/>
                          </a:solidFill>
                        </a:rPr>
                        <a:t>Responsible Year/ Group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71994177"/>
                  </a:ext>
                </a:extLst>
              </a:tr>
              <a:tr h="1156607">
                <a:tc>
                  <a:txBody>
                    <a:bodyPr/>
                    <a:lstStyle/>
                    <a:p>
                      <a:pPr lvl="0">
                        <a:buFont typeface="Wingdings" pitchFamily="2" charset="2"/>
                        <a:buNone/>
                      </a:pPr>
                      <a:r>
                        <a:rPr lang="en-GB" sz="2400" cap="none" dirty="0"/>
                        <a:t>Water pollution causes. </a:t>
                      </a:r>
                      <a:endParaRPr lang="en-US" sz="2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dirty="0"/>
                        <a:t>Oral</a:t>
                      </a:r>
                    </a:p>
                    <a:p>
                      <a:r>
                        <a:rPr lang="en-US" sz="2400" dirty="0"/>
                        <a:t>Presentation in English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dirty="0"/>
                        <a:t>Second year group C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95614618"/>
                  </a:ext>
                </a:extLst>
              </a:tr>
              <a:tr h="1156607">
                <a:tc>
                  <a:txBody>
                    <a:bodyPr/>
                    <a:lstStyle/>
                    <a:p>
                      <a:pPr lvl="0">
                        <a:buFont typeface="Wingdings" pitchFamily="2" charset="2"/>
                        <a:buNone/>
                      </a:pPr>
                      <a:r>
                        <a:rPr lang="en-GB" sz="2400" cap="none" dirty="0"/>
                        <a:t>Water pollution  and Drinking water.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dirty="0"/>
                        <a:t>Oral</a:t>
                      </a:r>
                    </a:p>
                    <a:p>
                      <a:r>
                        <a:rPr lang="en-US" sz="2400" dirty="0"/>
                        <a:t>Presentation in Arabic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dirty="0"/>
                        <a:t>Second year group D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14772940"/>
                  </a:ext>
                </a:extLst>
              </a:tr>
              <a:tr h="1156607">
                <a:tc>
                  <a:txBody>
                    <a:bodyPr/>
                    <a:lstStyle/>
                    <a:p>
                      <a:pPr lvl="0">
                        <a:buFont typeface="Wingdings" pitchFamily="2" charset="2"/>
                        <a:buNone/>
                      </a:pPr>
                      <a:r>
                        <a:rPr lang="en-GB" sz="2400" cap="none" dirty="0"/>
                        <a:t>Water pollution  and Drinking water.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dirty="0"/>
                        <a:t>Article in English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dirty="0"/>
                        <a:t>Second year group 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93093785"/>
                  </a:ext>
                </a:extLst>
              </a:tr>
            </a:tbl>
          </a:graphicData>
        </a:graphic>
      </p:graphicFrame>
      <p:pic>
        <p:nvPicPr>
          <p:cNvPr id="1028" name="Picture 4" descr="world-water-day">
            <a:extLst>
              <a:ext uri="{FF2B5EF4-FFF2-40B4-BE49-F238E27FC236}">
                <a16:creationId xmlns:a16="http://schemas.microsoft.com/office/drawing/2014/main" id="{56F7323A-BF12-604E-A092-C676CA93C73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68027" y="1859798"/>
            <a:ext cx="4372429" cy="46264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76D33F99-C313-784D-9E89-1D0C33BCDAD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888F7E8-6EE9-BC4B-9B74-347380BAFD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B42350-2D56-E641-9722-C29B27784862}" type="datetime1">
              <a:rPr lang="en-GB" smtClean="0"/>
              <a:t>08/12/2021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418C41C-D04D-8A43-877D-AF0C7484B7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95140" y="6503571"/>
            <a:ext cx="6672887" cy="365125"/>
          </a:xfrm>
        </p:spPr>
        <p:txBody>
          <a:bodyPr/>
          <a:lstStyle/>
          <a:p>
            <a:r>
              <a:rPr lang="en-US" dirty="0"/>
              <a:t>By: Dr Iman </a:t>
            </a:r>
            <a:r>
              <a:rPr lang="en-US" dirty="0" err="1"/>
              <a:t>Elmahdi</a:t>
            </a:r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C3A23CC-2E06-9F43-9E43-C5D1F0D094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BFC1BB-DB85-AC40-A095-717F3111AE2B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63338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4902"/>
    </mc:Choice>
    <mc:Fallback xmlns="">
      <p:transition spd="slow" advTm="3490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C246A88-7890-9646-A463-EB86FD0820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8343" y="371774"/>
            <a:ext cx="11292113" cy="1384455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en-GB" sz="6000" b="1" dirty="0"/>
              <a:t>Activities per topic </a:t>
            </a:r>
            <a:endParaRPr lang="en-GB" sz="6000" dirty="0"/>
          </a:p>
        </p:txBody>
      </p:sp>
      <p:graphicFrame>
        <p:nvGraphicFramePr>
          <p:cNvPr id="4" name="Table 4">
            <a:extLst>
              <a:ext uri="{FF2B5EF4-FFF2-40B4-BE49-F238E27FC236}">
                <a16:creationId xmlns:a16="http://schemas.microsoft.com/office/drawing/2014/main" id="{04C0EC80-C4F0-AF46-953C-CB3428554533}"/>
              </a:ext>
            </a:extLst>
          </p:cNvPr>
          <p:cNvGraphicFramePr>
            <a:graphicFrameLocks noGrp="1"/>
          </p:cNvGraphicFramePr>
          <p:nvPr>
            <p:ph sz="quarter" idx="13"/>
            <p:extLst>
              <p:ext uri="{D42A27DB-BD31-4B8C-83A1-F6EECF244321}">
                <p14:modId xmlns:p14="http://schemas.microsoft.com/office/powerpoint/2010/main" val="1964573509"/>
              </p:ext>
            </p:extLst>
          </p:nvPr>
        </p:nvGraphicFramePr>
        <p:xfrm>
          <a:off x="348343" y="1859798"/>
          <a:ext cx="7315200" cy="4722767"/>
        </p:xfrm>
        <a:graphic>
          <a:graphicData uri="http://schemas.openxmlformats.org/drawingml/2006/table">
            <a:tbl>
              <a:tblPr firstRow="1" bandRow="1">
                <a:tableStyleId>{85BE263C-DBD7-4A20-BB59-AAB30ACAA65A}</a:tableStyleId>
              </a:tblPr>
              <a:tblGrid>
                <a:gridCol w="2438400">
                  <a:extLst>
                    <a:ext uri="{9D8B030D-6E8A-4147-A177-3AD203B41FA5}">
                      <a16:colId xmlns:a16="http://schemas.microsoft.com/office/drawing/2014/main" val="2405617995"/>
                    </a:ext>
                  </a:extLst>
                </a:gridCol>
                <a:gridCol w="2438400">
                  <a:extLst>
                    <a:ext uri="{9D8B030D-6E8A-4147-A177-3AD203B41FA5}">
                      <a16:colId xmlns:a16="http://schemas.microsoft.com/office/drawing/2014/main" val="1304624957"/>
                    </a:ext>
                  </a:extLst>
                </a:gridCol>
                <a:gridCol w="2438400">
                  <a:extLst>
                    <a:ext uri="{9D8B030D-6E8A-4147-A177-3AD203B41FA5}">
                      <a16:colId xmlns:a16="http://schemas.microsoft.com/office/drawing/2014/main" val="1274203971"/>
                    </a:ext>
                  </a:extLst>
                </a:gridCol>
              </a:tblGrid>
              <a:tr h="1156607">
                <a:tc>
                  <a:txBody>
                    <a:bodyPr/>
                    <a:lstStyle/>
                    <a:p>
                      <a:pPr algn="ctr"/>
                      <a:r>
                        <a:rPr lang="en-US" sz="2400" dirty="0">
                          <a:solidFill>
                            <a:schemeClr val="tx1"/>
                          </a:solidFill>
                        </a:rPr>
                        <a:t>Topic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>
                          <a:solidFill>
                            <a:schemeClr val="tx1"/>
                          </a:solidFill>
                        </a:rPr>
                        <a:t>Activity 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>
                          <a:solidFill>
                            <a:schemeClr val="tx1"/>
                          </a:solidFill>
                        </a:rPr>
                        <a:t>Responsible Year/ Group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71994177"/>
                  </a:ext>
                </a:extLst>
              </a:tr>
              <a:tr h="1156607">
                <a:tc>
                  <a:txBody>
                    <a:bodyPr/>
                    <a:lstStyle/>
                    <a:p>
                      <a:pPr lvl="0" algn="ctr">
                        <a:buFont typeface="Wingdings" pitchFamily="2" charset="2"/>
                        <a:buNone/>
                      </a:pPr>
                      <a:r>
                        <a:rPr lang="en-GB" sz="2400" cap="none" dirty="0"/>
                        <a:t>The effect of water pollution on the environment</a:t>
                      </a:r>
                      <a:endParaRPr lang="en-US" sz="2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dirty="0"/>
                        <a:t>Oral</a:t>
                      </a:r>
                    </a:p>
                    <a:p>
                      <a:pPr algn="ctr"/>
                      <a:r>
                        <a:rPr lang="en-US" sz="2400" dirty="0"/>
                        <a:t>Presentation in English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/>
                        <a:t>Second year group F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95614618"/>
                  </a:ext>
                </a:extLst>
              </a:tr>
              <a:tr h="1156607">
                <a:tc>
                  <a:txBody>
                    <a:bodyPr/>
                    <a:lstStyle/>
                    <a:p>
                      <a:pPr lvl="0" algn="ctr">
                        <a:buFont typeface="Wingdings" pitchFamily="2" charset="2"/>
                        <a:buNone/>
                      </a:pPr>
                      <a:r>
                        <a:rPr lang="en-GB" sz="2400" cap="none" dirty="0"/>
                        <a:t>The effect of water pollution on the environment</a:t>
                      </a:r>
                      <a:endParaRPr lang="en-US" sz="2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dirty="0"/>
                        <a:t>Oral</a:t>
                      </a:r>
                    </a:p>
                    <a:p>
                      <a:pPr algn="ctr"/>
                      <a:r>
                        <a:rPr lang="en-US" sz="2400" dirty="0"/>
                        <a:t>Presentation in Arabic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/>
                        <a:t>Second year group G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14772940"/>
                  </a:ext>
                </a:extLst>
              </a:tr>
              <a:tr h="1156607">
                <a:tc>
                  <a:txBody>
                    <a:bodyPr/>
                    <a:lstStyle/>
                    <a:p>
                      <a:pPr lvl="0" algn="ctr">
                        <a:buFont typeface="Wingdings" pitchFamily="2" charset="2"/>
                        <a:buNone/>
                      </a:pPr>
                      <a:r>
                        <a:rPr lang="en-GB" sz="2400" cap="none" dirty="0"/>
                        <a:t>How to overcome /prevent water pollution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dirty="0"/>
                        <a:t>Oral</a:t>
                      </a:r>
                    </a:p>
                    <a:p>
                      <a:pPr algn="ctr"/>
                      <a:r>
                        <a:rPr lang="en-US" sz="2400" dirty="0"/>
                        <a:t>Presentation in English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/>
                        <a:t>Second year group H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93093785"/>
                  </a:ext>
                </a:extLst>
              </a:tr>
            </a:tbl>
          </a:graphicData>
        </a:graphic>
      </p:graphicFrame>
      <p:pic>
        <p:nvPicPr>
          <p:cNvPr id="1028" name="Picture 4" descr="world-water-day">
            <a:extLst>
              <a:ext uri="{FF2B5EF4-FFF2-40B4-BE49-F238E27FC236}">
                <a16:creationId xmlns:a16="http://schemas.microsoft.com/office/drawing/2014/main" id="{56F7323A-BF12-604E-A092-C676CA93C73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79657" y="1859798"/>
            <a:ext cx="3860799" cy="46264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4CE30B4A-BC08-9041-9343-8192483A3B6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010866F-41F8-2649-9972-9149D55DDC1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7630885" y="6503571"/>
            <a:ext cx="2743200" cy="365125"/>
          </a:xfrm>
        </p:spPr>
        <p:txBody>
          <a:bodyPr/>
          <a:lstStyle/>
          <a:p>
            <a:fld id="{34CA950E-56E8-264A-88D4-BA4F6E4F0C6B}" type="datetime1">
              <a:rPr lang="en-GB" smtClean="0"/>
              <a:t>08/12/2021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7E7BA8F-1CD7-DA43-8848-26895FEE92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669499" y="6557165"/>
            <a:ext cx="6672887" cy="365125"/>
          </a:xfrm>
        </p:spPr>
        <p:txBody>
          <a:bodyPr/>
          <a:lstStyle/>
          <a:p>
            <a:r>
              <a:rPr lang="en-US" dirty="0"/>
              <a:t>By: Dr Iman </a:t>
            </a:r>
            <a:r>
              <a:rPr lang="en-US" dirty="0" err="1"/>
              <a:t>Elmahdi</a:t>
            </a:r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96F9BFA-2F7F-574F-8959-F7CEBA09C4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BFC1BB-DB85-AC40-A095-717F3111AE2B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4854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1852"/>
    </mc:Choice>
    <mc:Fallback xmlns="">
      <p:transition spd="slow" advTm="4185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C246A88-7890-9646-A463-EB86FD0820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8343" y="371774"/>
            <a:ext cx="11292113" cy="1384455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en-GB" sz="6000" b="1" dirty="0"/>
              <a:t>Activities per topic </a:t>
            </a:r>
            <a:endParaRPr lang="en-GB" sz="6000" dirty="0"/>
          </a:p>
        </p:txBody>
      </p:sp>
      <p:graphicFrame>
        <p:nvGraphicFramePr>
          <p:cNvPr id="4" name="Table 4">
            <a:extLst>
              <a:ext uri="{FF2B5EF4-FFF2-40B4-BE49-F238E27FC236}">
                <a16:creationId xmlns:a16="http://schemas.microsoft.com/office/drawing/2014/main" id="{04C0EC80-C4F0-AF46-953C-CB3428554533}"/>
              </a:ext>
            </a:extLst>
          </p:cNvPr>
          <p:cNvGraphicFramePr>
            <a:graphicFrameLocks noGrp="1"/>
          </p:cNvGraphicFramePr>
          <p:nvPr>
            <p:ph sz="quarter" idx="13"/>
            <p:extLst>
              <p:ext uri="{D42A27DB-BD31-4B8C-83A1-F6EECF244321}">
                <p14:modId xmlns:p14="http://schemas.microsoft.com/office/powerpoint/2010/main" val="280368233"/>
              </p:ext>
            </p:extLst>
          </p:nvPr>
        </p:nvGraphicFramePr>
        <p:xfrm>
          <a:off x="348343" y="1859798"/>
          <a:ext cx="6691281" cy="4638766"/>
        </p:xfrm>
        <a:graphic>
          <a:graphicData uri="http://schemas.openxmlformats.org/drawingml/2006/table">
            <a:tbl>
              <a:tblPr firstRow="1" bandRow="1">
                <a:tableStyleId>{85BE263C-DBD7-4A20-BB59-AAB30ACAA65A}</a:tableStyleId>
              </a:tblPr>
              <a:tblGrid>
                <a:gridCol w="2230427">
                  <a:extLst>
                    <a:ext uri="{9D8B030D-6E8A-4147-A177-3AD203B41FA5}">
                      <a16:colId xmlns:a16="http://schemas.microsoft.com/office/drawing/2014/main" val="2405617995"/>
                    </a:ext>
                  </a:extLst>
                </a:gridCol>
                <a:gridCol w="2230427">
                  <a:extLst>
                    <a:ext uri="{9D8B030D-6E8A-4147-A177-3AD203B41FA5}">
                      <a16:colId xmlns:a16="http://schemas.microsoft.com/office/drawing/2014/main" val="1304624957"/>
                    </a:ext>
                  </a:extLst>
                </a:gridCol>
                <a:gridCol w="2230427">
                  <a:extLst>
                    <a:ext uri="{9D8B030D-6E8A-4147-A177-3AD203B41FA5}">
                      <a16:colId xmlns:a16="http://schemas.microsoft.com/office/drawing/2014/main" val="1274203971"/>
                    </a:ext>
                  </a:extLst>
                </a:gridCol>
              </a:tblGrid>
              <a:tr h="1542143">
                <a:tc>
                  <a:txBody>
                    <a:bodyPr/>
                    <a:lstStyle/>
                    <a:p>
                      <a:pPr algn="ctr"/>
                      <a:r>
                        <a:rPr lang="en-US" sz="2400" dirty="0">
                          <a:solidFill>
                            <a:schemeClr val="tx1"/>
                          </a:solidFill>
                        </a:rPr>
                        <a:t>Topic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>
                          <a:solidFill>
                            <a:schemeClr val="tx1"/>
                          </a:solidFill>
                        </a:rPr>
                        <a:t>Activity 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>
                          <a:solidFill>
                            <a:schemeClr val="tx1"/>
                          </a:solidFill>
                        </a:rPr>
                        <a:t>Responsible Year/ Group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71994177"/>
                  </a:ext>
                </a:extLst>
              </a:tr>
              <a:tr h="1542143">
                <a:tc>
                  <a:txBody>
                    <a:bodyPr/>
                    <a:lstStyle/>
                    <a:p>
                      <a:pPr lvl="0" algn="ctr">
                        <a:buFont typeface="Wingdings" pitchFamily="2" charset="2"/>
                        <a:buNone/>
                      </a:pPr>
                      <a:r>
                        <a:rPr lang="en-GB" sz="2400" cap="none" dirty="0"/>
                        <a:t>Rationalize consumption of water. </a:t>
                      </a:r>
                    </a:p>
                    <a:p>
                      <a:pPr algn="ctr"/>
                      <a:endParaRPr lang="en-US" sz="2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/>
                        <a:t>Brochures in English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/>
                        <a:t>Third year group A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95614618"/>
                  </a:ext>
                </a:extLst>
              </a:tr>
              <a:tr h="1542143">
                <a:tc>
                  <a:txBody>
                    <a:bodyPr/>
                    <a:lstStyle/>
                    <a:p>
                      <a:pPr lvl="0" algn="ctr">
                        <a:buFont typeface="Wingdings" pitchFamily="2" charset="2"/>
                        <a:buNone/>
                      </a:pPr>
                      <a:r>
                        <a:rPr lang="en-GB" sz="2400" cap="none" dirty="0"/>
                        <a:t>Rationalize consumption of water.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/>
                        <a:t>Brochures in Arabic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/>
                        <a:t>Third year group B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14772940"/>
                  </a:ext>
                </a:extLst>
              </a:tr>
            </a:tbl>
          </a:graphicData>
        </a:graphic>
      </p:graphicFrame>
      <p:pic>
        <p:nvPicPr>
          <p:cNvPr id="1028" name="Picture 4" descr="world-water-day">
            <a:extLst>
              <a:ext uri="{FF2B5EF4-FFF2-40B4-BE49-F238E27FC236}">
                <a16:creationId xmlns:a16="http://schemas.microsoft.com/office/drawing/2014/main" id="{56F7323A-BF12-604E-A092-C676CA93C73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68027" y="1859798"/>
            <a:ext cx="4372429" cy="46264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60A88060-C1D7-D44E-A7B4-D64199E6AE6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EDCDB45-611F-2845-8FF7-50F34F1128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BA7945-17A2-D048-92EB-E537F912631F}" type="datetime1">
              <a:rPr lang="en-GB" smtClean="0"/>
              <a:t>08/12/2021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67EF109-BD90-1744-B3FB-C7F1070C3B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29325" y="6459537"/>
            <a:ext cx="6672887" cy="365125"/>
          </a:xfrm>
        </p:spPr>
        <p:txBody>
          <a:bodyPr/>
          <a:lstStyle/>
          <a:p>
            <a:r>
              <a:rPr lang="en-US" dirty="0"/>
              <a:t>By: Dr Iman </a:t>
            </a:r>
            <a:r>
              <a:rPr lang="en-US" dirty="0" err="1"/>
              <a:t>Elmahdi</a:t>
            </a:r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E6A1E19-8A45-4F4A-BC27-51EC41CECE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BFC1BB-DB85-AC40-A095-717F3111AE2B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71745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9523"/>
    </mc:Choice>
    <mc:Fallback xmlns="">
      <p:transition spd="slow" advTm="2952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C246A88-7890-9646-A463-EB86FD0820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8343" y="371774"/>
            <a:ext cx="11292113" cy="1384455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en-GB" sz="6000" b="1" dirty="0"/>
              <a:t>Activities per topic </a:t>
            </a:r>
            <a:endParaRPr lang="en-GB" sz="6000" dirty="0"/>
          </a:p>
        </p:txBody>
      </p:sp>
      <p:graphicFrame>
        <p:nvGraphicFramePr>
          <p:cNvPr id="4" name="Table 4">
            <a:extLst>
              <a:ext uri="{FF2B5EF4-FFF2-40B4-BE49-F238E27FC236}">
                <a16:creationId xmlns:a16="http://schemas.microsoft.com/office/drawing/2014/main" id="{04C0EC80-C4F0-AF46-953C-CB3428554533}"/>
              </a:ext>
            </a:extLst>
          </p:cNvPr>
          <p:cNvGraphicFramePr>
            <a:graphicFrameLocks noGrp="1"/>
          </p:cNvGraphicFramePr>
          <p:nvPr>
            <p:ph sz="quarter" idx="13"/>
            <p:extLst>
              <p:ext uri="{D42A27DB-BD31-4B8C-83A1-F6EECF244321}">
                <p14:modId xmlns:p14="http://schemas.microsoft.com/office/powerpoint/2010/main" val="96981954"/>
              </p:ext>
            </p:extLst>
          </p:nvPr>
        </p:nvGraphicFramePr>
        <p:xfrm>
          <a:off x="348343" y="2014167"/>
          <a:ext cx="6691281" cy="4472059"/>
        </p:xfrm>
        <a:graphic>
          <a:graphicData uri="http://schemas.openxmlformats.org/drawingml/2006/table">
            <a:tbl>
              <a:tblPr firstRow="1" bandRow="1">
                <a:tableStyleId>{85BE263C-DBD7-4A20-BB59-AAB30ACAA65A}</a:tableStyleId>
              </a:tblPr>
              <a:tblGrid>
                <a:gridCol w="2230427">
                  <a:extLst>
                    <a:ext uri="{9D8B030D-6E8A-4147-A177-3AD203B41FA5}">
                      <a16:colId xmlns:a16="http://schemas.microsoft.com/office/drawing/2014/main" val="2405617995"/>
                    </a:ext>
                  </a:extLst>
                </a:gridCol>
                <a:gridCol w="2230427">
                  <a:extLst>
                    <a:ext uri="{9D8B030D-6E8A-4147-A177-3AD203B41FA5}">
                      <a16:colId xmlns:a16="http://schemas.microsoft.com/office/drawing/2014/main" val="1304624957"/>
                    </a:ext>
                  </a:extLst>
                </a:gridCol>
                <a:gridCol w="2230427">
                  <a:extLst>
                    <a:ext uri="{9D8B030D-6E8A-4147-A177-3AD203B41FA5}">
                      <a16:colId xmlns:a16="http://schemas.microsoft.com/office/drawing/2014/main" val="1274203971"/>
                    </a:ext>
                  </a:extLst>
                </a:gridCol>
              </a:tblGrid>
              <a:tr h="1542143">
                <a:tc>
                  <a:txBody>
                    <a:bodyPr/>
                    <a:lstStyle/>
                    <a:p>
                      <a:pPr algn="ctr"/>
                      <a:r>
                        <a:rPr lang="en-US" sz="2400" dirty="0">
                          <a:solidFill>
                            <a:schemeClr val="tx1"/>
                          </a:solidFill>
                        </a:rPr>
                        <a:t>Topic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>
                          <a:solidFill>
                            <a:schemeClr val="tx1"/>
                          </a:solidFill>
                        </a:rPr>
                        <a:t>Activity 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>
                          <a:solidFill>
                            <a:schemeClr val="tx1"/>
                          </a:solidFill>
                        </a:rPr>
                        <a:t>Responsible Year/ Group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71994177"/>
                  </a:ext>
                </a:extLst>
              </a:tr>
              <a:tr h="1387773">
                <a:tc>
                  <a:txBody>
                    <a:bodyPr/>
                    <a:lstStyle/>
                    <a:p>
                      <a:pPr lvl="0" algn="ctr">
                        <a:buFont typeface="Wingdings" pitchFamily="2" charset="2"/>
                        <a:buNone/>
                      </a:pPr>
                      <a:r>
                        <a:rPr lang="en-GB" sz="2400" cap="none" dirty="0"/>
                        <a:t>Recycling of water</a:t>
                      </a:r>
                    </a:p>
                    <a:p>
                      <a:pPr algn="ctr"/>
                      <a:endParaRPr lang="en-US" sz="2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/>
                        <a:t>Brochures in English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/>
                        <a:t>Third year group C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95614618"/>
                  </a:ext>
                </a:extLst>
              </a:tr>
              <a:tr h="1542143">
                <a:tc>
                  <a:txBody>
                    <a:bodyPr/>
                    <a:lstStyle/>
                    <a:p>
                      <a:pPr lvl="0" algn="ctr">
                        <a:buFont typeface="Wingdings" pitchFamily="2" charset="2"/>
                        <a:buNone/>
                      </a:pPr>
                      <a:r>
                        <a:rPr lang="en-GB" sz="2400" cap="none" dirty="0"/>
                        <a:t>Recycling of water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/>
                        <a:t>Brochures in Arabic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/>
                        <a:t>Third year group D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14772940"/>
                  </a:ext>
                </a:extLst>
              </a:tr>
            </a:tbl>
          </a:graphicData>
        </a:graphic>
      </p:graphicFrame>
      <p:pic>
        <p:nvPicPr>
          <p:cNvPr id="1028" name="Picture 4" descr="world-water-day">
            <a:extLst>
              <a:ext uri="{FF2B5EF4-FFF2-40B4-BE49-F238E27FC236}">
                <a16:creationId xmlns:a16="http://schemas.microsoft.com/office/drawing/2014/main" id="{56F7323A-BF12-604E-A092-C676CA93C73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68027" y="2014167"/>
            <a:ext cx="4372429" cy="44720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B7D3FA46-3434-F046-A348-5CA20CC8991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88F78EC-F7F2-7542-9D82-B39167FE19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6BD2BD-3EBB-C043-A789-3DC7B8C4D6AE}" type="datetime1">
              <a:rPr lang="en-GB" smtClean="0"/>
              <a:t>08/12/2021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C1E1201-697D-F245-9A27-A742B99F12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29325" y="6492875"/>
            <a:ext cx="6672887" cy="365125"/>
          </a:xfrm>
        </p:spPr>
        <p:txBody>
          <a:bodyPr/>
          <a:lstStyle/>
          <a:p>
            <a:r>
              <a:rPr lang="en-US" dirty="0"/>
              <a:t>By: Dr Iman </a:t>
            </a:r>
            <a:r>
              <a:rPr lang="en-US" dirty="0" err="1"/>
              <a:t>Elmahdi</a:t>
            </a:r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F118764-B6D2-5840-8E2F-4B22F569D4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BFC1BB-DB85-AC40-A095-717F3111AE2B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069295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4376"/>
    </mc:Choice>
    <mc:Fallback xmlns="">
      <p:transition spd="slow" advTm="2437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C246A88-7890-9646-A463-EB86FD0820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8343" y="371774"/>
            <a:ext cx="11292113" cy="1384455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en-GB" sz="6000" b="1" dirty="0"/>
              <a:t>Activities per topic </a:t>
            </a:r>
            <a:endParaRPr lang="en-GB" sz="6000" dirty="0"/>
          </a:p>
        </p:txBody>
      </p:sp>
      <p:graphicFrame>
        <p:nvGraphicFramePr>
          <p:cNvPr id="4" name="Table 4">
            <a:extLst>
              <a:ext uri="{FF2B5EF4-FFF2-40B4-BE49-F238E27FC236}">
                <a16:creationId xmlns:a16="http://schemas.microsoft.com/office/drawing/2014/main" id="{04C0EC80-C4F0-AF46-953C-CB3428554533}"/>
              </a:ext>
            </a:extLst>
          </p:cNvPr>
          <p:cNvGraphicFramePr>
            <a:graphicFrameLocks noGrp="1"/>
          </p:cNvGraphicFramePr>
          <p:nvPr>
            <p:ph sz="quarter" idx="13"/>
            <p:extLst>
              <p:ext uri="{D42A27DB-BD31-4B8C-83A1-F6EECF244321}">
                <p14:modId xmlns:p14="http://schemas.microsoft.com/office/powerpoint/2010/main" val="485336306"/>
              </p:ext>
            </p:extLst>
          </p:nvPr>
        </p:nvGraphicFramePr>
        <p:xfrm>
          <a:off x="348343" y="1859798"/>
          <a:ext cx="7315200" cy="4658541"/>
        </p:xfrm>
        <a:graphic>
          <a:graphicData uri="http://schemas.openxmlformats.org/drawingml/2006/table">
            <a:tbl>
              <a:tblPr firstRow="1" bandRow="1">
                <a:tableStyleId>{85BE263C-DBD7-4A20-BB59-AAB30ACAA65A}</a:tableStyleId>
              </a:tblPr>
              <a:tblGrid>
                <a:gridCol w="2438400">
                  <a:extLst>
                    <a:ext uri="{9D8B030D-6E8A-4147-A177-3AD203B41FA5}">
                      <a16:colId xmlns:a16="http://schemas.microsoft.com/office/drawing/2014/main" val="2405617995"/>
                    </a:ext>
                  </a:extLst>
                </a:gridCol>
                <a:gridCol w="2438400">
                  <a:extLst>
                    <a:ext uri="{9D8B030D-6E8A-4147-A177-3AD203B41FA5}">
                      <a16:colId xmlns:a16="http://schemas.microsoft.com/office/drawing/2014/main" val="1304624957"/>
                    </a:ext>
                  </a:extLst>
                </a:gridCol>
                <a:gridCol w="2438400">
                  <a:extLst>
                    <a:ext uri="{9D8B030D-6E8A-4147-A177-3AD203B41FA5}">
                      <a16:colId xmlns:a16="http://schemas.microsoft.com/office/drawing/2014/main" val="1274203971"/>
                    </a:ext>
                  </a:extLst>
                </a:gridCol>
              </a:tblGrid>
              <a:tr h="1156607">
                <a:tc>
                  <a:txBody>
                    <a:bodyPr/>
                    <a:lstStyle/>
                    <a:p>
                      <a:pPr algn="ctr"/>
                      <a:r>
                        <a:rPr lang="en-US" sz="2400" dirty="0">
                          <a:solidFill>
                            <a:schemeClr val="tx1"/>
                          </a:solidFill>
                        </a:rPr>
                        <a:t>Topic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>
                          <a:solidFill>
                            <a:schemeClr val="tx1"/>
                          </a:solidFill>
                        </a:rPr>
                        <a:t>Activity 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>
                          <a:solidFill>
                            <a:schemeClr val="tx1"/>
                          </a:solidFill>
                        </a:rPr>
                        <a:t>Responsible Year/ Group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71994177"/>
                  </a:ext>
                </a:extLst>
              </a:tr>
              <a:tr h="1156607">
                <a:tc>
                  <a:txBody>
                    <a:bodyPr/>
                    <a:lstStyle/>
                    <a:p>
                      <a:pPr lvl="0" algn="ctr">
                        <a:buFont typeface="Wingdings" pitchFamily="2" charset="2"/>
                        <a:buNone/>
                      </a:pPr>
                      <a:r>
                        <a:rPr lang="en-GB" sz="2400" cap="none" dirty="0"/>
                        <a:t>Desertification in Libya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/>
                        <a:t>Poster in English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/>
                        <a:t>Fourth year</a:t>
                      </a:r>
                    </a:p>
                    <a:p>
                      <a:pPr algn="ctr"/>
                      <a:r>
                        <a:rPr lang="en-US" sz="2400" dirty="0"/>
                        <a:t> group A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95614618"/>
                  </a:ext>
                </a:extLst>
              </a:tr>
              <a:tr h="1156607">
                <a:tc>
                  <a:txBody>
                    <a:bodyPr/>
                    <a:lstStyle/>
                    <a:p>
                      <a:pPr lvl="0" algn="ctr">
                        <a:buFont typeface="Wingdings" pitchFamily="2" charset="2"/>
                        <a:buNone/>
                      </a:pPr>
                      <a:r>
                        <a:rPr lang="en-GB" sz="2400" cap="none" dirty="0"/>
                        <a:t>Desertification in Libya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/>
                        <a:t>Poster in Arabic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/>
                        <a:t>Fourth year</a:t>
                      </a:r>
                    </a:p>
                    <a:p>
                      <a:pPr algn="ctr"/>
                      <a:r>
                        <a:rPr lang="en-US" sz="2400" dirty="0"/>
                        <a:t> group B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14772940"/>
                  </a:ext>
                </a:extLst>
              </a:tr>
              <a:tr h="1156607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en-GB" sz="2400" cap="none" dirty="0"/>
                        <a:t>Water and climate change</a:t>
                      </a:r>
                    </a:p>
                    <a:p>
                      <a:pPr lvl="0" algn="ctr">
                        <a:buFont typeface="Wingdings" pitchFamily="2" charset="2"/>
                        <a:buNone/>
                      </a:pPr>
                      <a:endParaRPr lang="en-GB" sz="2400" cap="none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/>
                        <a:t>Brochures in English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/>
                        <a:t>Fourth year</a:t>
                      </a:r>
                    </a:p>
                    <a:p>
                      <a:pPr algn="ctr"/>
                      <a:r>
                        <a:rPr lang="en-US" sz="2400" dirty="0"/>
                        <a:t> group C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93093785"/>
                  </a:ext>
                </a:extLst>
              </a:tr>
            </a:tbl>
          </a:graphicData>
        </a:graphic>
      </p:graphicFrame>
      <p:pic>
        <p:nvPicPr>
          <p:cNvPr id="1028" name="Picture 4" descr="world-water-day">
            <a:extLst>
              <a:ext uri="{FF2B5EF4-FFF2-40B4-BE49-F238E27FC236}">
                <a16:creationId xmlns:a16="http://schemas.microsoft.com/office/drawing/2014/main" id="{56F7323A-BF12-604E-A092-C676CA93C73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79657" y="1859798"/>
            <a:ext cx="3860799" cy="46264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12D4AA13-F897-9E45-B923-EDE54102076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CF3ED8B-107E-614C-B79C-76C6CA4FDE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74AD03-D938-B843-A41B-1E29592B0EE2}" type="datetime1">
              <a:rPr lang="en-GB" smtClean="0"/>
              <a:t>08/12/2021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BF91AA5-6BDD-4245-9AF2-9946BA2D1E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29325" y="6486226"/>
            <a:ext cx="6672887" cy="365125"/>
          </a:xfrm>
        </p:spPr>
        <p:txBody>
          <a:bodyPr/>
          <a:lstStyle/>
          <a:p>
            <a:r>
              <a:rPr lang="en-US" dirty="0"/>
              <a:t>By: Dr Iman </a:t>
            </a:r>
            <a:r>
              <a:rPr lang="en-US" dirty="0" err="1"/>
              <a:t>Elmahdi</a:t>
            </a:r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9BDD5BB-57F1-AC44-A66E-9F5FF7703D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BFC1BB-DB85-AC40-A095-717F3111AE2B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691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6470"/>
    </mc:Choice>
    <mc:Fallback xmlns="">
      <p:transition spd="slow" advTm="3647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C246A88-7890-9646-A463-EB86FD0820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8343" y="371774"/>
            <a:ext cx="11292113" cy="1384455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en-GB" sz="6000" b="1" dirty="0"/>
              <a:t>Activities per topic </a:t>
            </a:r>
            <a:endParaRPr lang="en-GB" sz="6000" dirty="0"/>
          </a:p>
        </p:txBody>
      </p:sp>
      <p:graphicFrame>
        <p:nvGraphicFramePr>
          <p:cNvPr id="4" name="Table 4">
            <a:extLst>
              <a:ext uri="{FF2B5EF4-FFF2-40B4-BE49-F238E27FC236}">
                <a16:creationId xmlns:a16="http://schemas.microsoft.com/office/drawing/2014/main" id="{04C0EC80-C4F0-AF46-953C-CB3428554533}"/>
              </a:ext>
            </a:extLst>
          </p:cNvPr>
          <p:cNvGraphicFramePr>
            <a:graphicFrameLocks noGrp="1"/>
          </p:cNvGraphicFramePr>
          <p:nvPr>
            <p:ph sz="quarter" idx="13"/>
            <p:extLst>
              <p:ext uri="{D42A27DB-BD31-4B8C-83A1-F6EECF244321}">
                <p14:modId xmlns:p14="http://schemas.microsoft.com/office/powerpoint/2010/main" val="2460328517"/>
              </p:ext>
            </p:extLst>
          </p:nvPr>
        </p:nvGraphicFramePr>
        <p:xfrm>
          <a:off x="348343" y="2014167"/>
          <a:ext cx="6691281" cy="4472059"/>
        </p:xfrm>
        <a:graphic>
          <a:graphicData uri="http://schemas.openxmlformats.org/drawingml/2006/table">
            <a:tbl>
              <a:tblPr firstRow="1" bandRow="1">
                <a:tableStyleId>{85BE263C-DBD7-4A20-BB59-AAB30ACAA65A}</a:tableStyleId>
              </a:tblPr>
              <a:tblGrid>
                <a:gridCol w="2230427">
                  <a:extLst>
                    <a:ext uri="{9D8B030D-6E8A-4147-A177-3AD203B41FA5}">
                      <a16:colId xmlns:a16="http://schemas.microsoft.com/office/drawing/2014/main" val="2405617995"/>
                    </a:ext>
                  </a:extLst>
                </a:gridCol>
                <a:gridCol w="2230427">
                  <a:extLst>
                    <a:ext uri="{9D8B030D-6E8A-4147-A177-3AD203B41FA5}">
                      <a16:colId xmlns:a16="http://schemas.microsoft.com/office/drawing/2014/main" val="1304624957"/>
                    </a:ext>
                  </a:extLst>
                </a:gridCol>
                <a:gridCol w="2230427">
                  <a:extLst>
                    <a:ext uri="{9D8B030D-6E8A-4147-A177-3AD203B41FA5}">
                      <a16:colId xmlns:a16="http://schemas.microsoft.com/office/drawing/2014/main" val="1274203971"/>
                    </a:ext>
                  </a:extLst>
                </a:gridCol>
              </a:tblGrid>
              <a:tr h="1542143">
                <a:tc>
                  <a:txBody>
                    <a:bodyPr/>
                    <a:lstStyle/>
                    <a:p>
                      <a:pPr algn="ctr"/>
                      <a:r>
                        <a:rPr lang="en-US" sz="2400" dirty="0">
                          <a:solidFill>
                            <a:schemeClr val="tx1"/>
                          </a:solidFill>
                        </a:rPr>
                        <a:t>Topic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>
                          <a:solidFill>
                            <a:schemeClr val="tx1"/>
                          </a:solidFill>
                        </a:rPr>
                        <a:t>Activity 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>
                          <a:solidFill>
                            <a:schemeClr val="tx1"/>
                          </a:solidFill>
                        </a:rPr>
                        <a:t>Responsible Year/ Group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71994177"/>
                  </a:ext>
                </a:extLst>
              </a:tr>
              <a:tr h="1387773">
                <a:tc>
                  <a:txBody>
                    <a:bodyPr/>
                    <a:lstStyle/>
                    <a:p>
                      <a:pPr lvl="0" algn="ctr">
                        <a:buFont typeface="Wingdings" pitchFamily="2" charset="2"/>
                        <a:buNone/>
                      </a:pPr>
                      <a:r>
                        <a:rPr lang="en-GB" sz="2400" cap="none" dirty="0"/>
                        <a:t>The importance of water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/>
                        <a:t>Poster in English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/>
                        <a:t>Fifth year group A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95614618"/>
                  </a:ext>
                </a:extLst>
              </a:tr>
              <a:tr h="1542143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en-GB" sz="2400" cap="none" dirty="0"/>
                        <a:t>Water and climate change</a:t>
                      </a:r>
                    </a:p>
                    <a:p>
                      <a:pPr lvl="0" algn="ctr">
                        <a:buFont typeface="Wingdings" pitchFamily="2" charset="2"/>
                        <a:buNone/>
                      </a:pPr>
                      <a:endParaRPr lang="en-GB" sz="2400" cap="none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/>
                        <a:t>Poster in Arabic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/>
                        <a:t>Fifth year group B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14772940"/>
                  </a:ext>
                </a:extLst>
              </a:tr>
            </a:tbl>
          </a:graphicData>
        </a:graphic>
      </p:graphicFrame>
      <p:pic>
        <p:nvPicPr>
          <p:cNvPr id="1028" name="Picture 4" descr="world-water-day">
            <a:extLst>
              <a:ext uri="{FF2B5EF4-FFF2-40B4-BE49-F238E27FC236}">
                <a16:creationId xmlns:a16="http://schemas.microsoft.com/office/drawing/2014/main" id="{56F7323A-BF12-604E-A092-C676CA93C73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68027" y="2014167"/>
            <a:ext cx="4372429" cy="44720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E52D1AFD-7589-7848-87F3-3CAC3853FB4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5CEDF35-877D-4A40-84E4-521048F5C4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5BDC54-B2DD-9D43-8035-14EA6A506BF2}" type="datetime1">
              <a:rPr lang="en-GB" smtClean="0"/>
              <a:t>08/12/2021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9C775BA-9BE6-234A-B594-AFD23B0FF8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783288" y="6459537"/>
            <a:ext cx="6672887" cy="365125"/>
          </a:xfrm>
        </p:spPr>
        <p:txBody>
          <a:bodyPr/>
          <a:lstStyle/>
          <a:p>
            <a:r>
              <a:rPr lang="en-US" dirty="0"/>
              <a:t>By: Dr Iman </a:t>
            </a:r>
            <a:r>
              <a:rPr lang="en-US" dirty="0" err="1"/>
              <a:t>Elmahdi</a:t>
            </a:r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16467E2-F38C-1847-B294-1EFE270A58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BFC1BB-DB85-AC40-A095-717F3111AE2B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86877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326"/>
    </mc:Choice>
    <mc:Fallback xmlns="">
      <p:transition spd="slow" advTm="2032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C246A88-7890-9646-A463-EB86FD0820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8343" y="371774"/>
            <a:ext cx="11292113" cy="1384455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en-GB" sz="6000" b="1" dirty="0"/>
              <a:t>Activities per topic </a:t>
            </a:r>
            <a:endParaRPr lang="en-GB" sz="6000" dirty="0"/>
          </a:p>
        </p:txBody>
      </p:sp>
      <p:graphicFrame>
        <p:nvGraphicFramePr>
          <p:cNvPr id="4" name="Table 4">
            <a:extLst>
              <a:ext uri="{FF2B5EF4-FFF2-40B4-BE49-F238E27FC236}">
                <a16:creationId xmlns:a16="http://schemas.microsoft.com/office/drawing/2014/main" id="{04C0EC80-C4F0-AF46-953C-CB3428554533}"/>
              </a:ext>
            </a:extLst>
          </p:cNvPr>
          <p:cNvGraphicFramePr>
            <a:graphicFrameLocks noGrp="1"/>
          </p:cNvGraphicFramePr>
          <p:nvPr>
            <p:ph sz="quarter" idx="13"/>
            <p:extLst>
              <p:ext uri="{D42A27DB-BD31-4B8C-83A1-F6EECF244321}">
                <p14:modId xmlns:p14="http://schemas.microsoft.com/office/powerpoint/2010/main" val="1808890860"/>
              </p:ext>
            </p:extLst>
          </p:nvPr>
        </p:nvGraphicFramePr>
        <p:xfrm>
          <a:off x="348343" y="2014167"/>
          <a:ext cx="6691281" cy="4472059"/>
        </p:xfrm>
        <a:graphic>
          <a:graphicData uri="http://schemas.openxmlformats.org/drawingml/2006/table">
            <a:tbl>
              <a:tblPr firstRow="1" bandRow="1">
                <a:tableStyleId>{85BE263C-DBD7-4A20-BB59-AAB30ACAA65A}</a:tableStyleId>
              </a:tblPr>
              <a:tblGrid>
                <a:gridCol w="2230427">
                  <a:extLst>
                    <a:ext uri="{9D8B030D-6E8A-4147-A177-3AD203B41FA5}">
                      <a16:colId xmlns:a16="http://schemas.microsoft.com/office/drawing/2014/main" val="2405617995"/>
                    </a:ext>
                  </a:extLst>
                </a:gridCol>
                <a:gridCol w="2230427">
                  <a:extLst>
                    <a:ext uri="{9D8B030D-6E8A-4147-A177-3AD203B41FA5}">
                      <a16:colId xmlns:a16="http://schemas.microsoft.com/office/drawing/2014/main" val="1304624957"/>
                    </a:ext>
                  </a:extLst>
                </a:gridCol>
                <a:gridCol w="2230427">
                  <a:extLst>
                    <a:ext uri="{9D8B030D-6E8A-4147-A177-3AD203B41FA5}">
                      <a16:colId xmlns:a16="http://schemas.microsoft.com/office/drawing/2014/main" val="1274203971"/>
                    </a:ext>
                  </a:extLst>
                </a:gridCol>
              </a:tblGrid>
              <a:tr h="1542143">
                <a:tc>
                  <a:txBody>
                    <a:bodyPr/>
                    <a:lstStyle/>
                    <a:p>
                      <a:pPr algn="ctr"/>
                      <a:r>
                        <a:rPr lang="en-US" sz="2400" dirty="0">
                          <a:solidFill>
                            <a:schemeClr val="tx1"/>
                          </a:solidFill>
                        </a:rPr>
                        <a:t>Topic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>
                          <a:solidFill>
                            <a:schemeClr val="tx1"/>
                          </a:solidFill>
                        </a:rPr>
                        <a:t>Activity 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>
                          <a:solidFill>
                            <a:schemeClr val="tx1"/>
                          </a:solidFill>
                        </a:rPr>
                        <a:t>Responsible Year/ Group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71994177"/>
                  </a:ext>
                </a:extLst>
              </a:tr>
              <a:tr h="1387773">
                <a:tc>
                  <a:txBody>
                    <a:bodyPr/>
                    <a:lstStyle/>
                    <a:p>
                      <a:pPr lvl="0" algn="ctr">
                        <a:buFont typeface="Wingdings" pitchFamily="2" charset="2"/>
                        <a:buNone/>
                      </a:pPr>
                      <a:r>
                        <a:rPr lang="en-GB" sz="2400" cap="none" dirty="0"/>
                        <a:t>Water and sustainable development</a:t>
                      </a:r>
                      <a:endParaRPr lang="en-US" sz="2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/>
                        <a:t>Poster in English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/>
                        <a:t>Fifth year group C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95614618"/>
                  </a:ext>
                </a:extLst>
              </a:tr>
              <a:tr h="1542143">
                <a:tc>
                  <a:txBody>
                    <a:bodyPr/>
                    <a:lstStyle/>
                    <a:p>
                      <a:pPr lvl="0" algn="ctr">
                        <a:buFont typeface="Wingdings" pitchFamily="2" charset="2"/>
                        <a:buNone/>
                      </a:pPr>
                      <a:r>
                        <a:rPr lang="en-GB" sz="2400" cap="none" dirty="0"/>
                        <a:t>Groundwater the invisible resource.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/>
                        <a:t>Poster in English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/>
                        <a:t>Fifth year group D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14772940"/>
                  </a:ext>
                </a:extLst>
              </a:tr>
            </a:tbl>
          </a:graphicData>
        </a:graphic>
      </p:graphicFrame>
      <p:pic>
        <p:nvPicPr>
          <p:cNvPr id="1028" name="Picture 4" descr="world-water-day">
            <a:extLst>
              <a:ext uri="{FF2B5EF4-FFF2-40B4-BE49-F238E27FC236}">
                <a16:creationId xmlns:a16="http://schemas.microsoft.com/office/drawing/2014/main" id="{56F7323A-BF12-604E-A092-C676CA93C73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68027" y="2014167"/>
            <a:ext cx="4372429" cy="44720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B1E13D9D-818D-7047-A4D8-A9C59F4EA86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42C69A5-213E-0948-B3C7-0DE3F46469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02CE0E-6F9F-E64F-8AAC-CFB323609B43}" type="datetime1">
              <a:rPr lang="en-GB" smtClean="0"/>
              <a:t>08/12/2021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C3F86BE-84AE-6F48-8557-CD3740918E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770588" y="6492875"/>
            <a:ext cx="6672887" cy="365125"/>
          </a:xfrm>
        </p:spPr>
        <p:txBody>
          <a:bodyPr/>
          <a:lstStyle/>
          <a:p>
            <a:r>
              <a:rPr lang="en-US" dirty="0"/>
              <a:t>By: Dr Iman </a:t>
            </a:r>
            <a:r>
              <a:rPr lang="en-US" dirty="0" err="1"/>
              <a:t>Elmahdi</a:t>
            </a:r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7749FD1-BCCA-5E47-93DD-A5F566484F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BFC1BB-DB85-AC40-A095-717F3111AE2B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20107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5576"/>
    </mc:Choice>
    <mc:Fallback xmlns="">
      <p:transition spd="slow" advTm="2557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C246A88-7890-9646-A463-EB86FD0820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8343" y="371774"/>
            <a:ext cx="11292113" cy="1384455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en-GB" sz="6000" b="1" dirty="0"/>
              <a:t>Activities per topic </a:t>
            </a:r>
            <a:endParaRPr lang="en-GB" sz="60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49A7203-04C6-694F-A81C-1F2E540CDAC0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348343" y="1859798"/>
            <a:ext cx="6735254" cy="4626428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0" indent="0">
              <a:buNone/>
            </a:pPr>
            <a:r>
              <a:rPr lang="en-US" sz="3600" u="sng" cap="none" dirty="0"/>
              <a:t>First year students </a:t>
            </a:r>
            <a:r>
              <a:rPr lang="en-US" sz="3600" cap="none" dirty="0"/>
              <a:t>are free to select any topic and submit video or Art about it per Group.</a:t>
            </a:r>
          </a:p>
          <a:p>
            <a:pPr marL="0" indent="0">
              <a:buNone/>
            </a:pPr>
            <a:endParaRPr lang="en-US" cap="none" dirty="0"/>
          </a:p>
          <a:p>
            <a:pPr marL="0" indent="0">
              <a:buNone/>
            </a:pPr>
            <a:endParaRPr lang="en-US" cap="none" dirty="0"/>
          </a:p>
        </p:txBody>
      </p:sp>
      <p:pic>
        <p:nvPicPr>
          <p:cNvPr id="1028" name="Picture 4" descr="world-water-day">
            <a:extLst>
              <a:ext uri="{FF2B5EF4-FFF2-40B4-BE49-F238E27FC236}">
                <a16:creationId xmlns:a16="http://schemas.microsoft.com/office/drawing/2014/main" id="{56F7323A-BF12-604E-A092-C676CA93C73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68027" y="1859798"/>
            <a:ext cx="4372429" cy="46264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Audio 6">
            <a:hlinkClick r:id="" action="ppaction://media"/>
            <a:extLst>
              <a:ext uri="{FF2B5EF4-FFF2-40B4-BE49-F238E27FC236}">
                <a16:creationId xmlns:a16="http://schemas.microsoft.com/office/drawing/2014/main" id="{A541E5CB-E9C0-F74A-A606-01CB318D9F2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B3FB7D3-0CC0-8240-AB31-F749A02F7D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664576-F1BB-2542-8A0B-DA26AEF9F940}" type="datetime1">
              <a:rPr lang="en-GB" smtClean="0"/>
              <a:t>08/12/2021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D96B625-9BCA-224F-B455-6EA7478D1F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By: Dr Iman Elmahdi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4A9CE77-B1CD-A049-A383-4F726D9E66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BFC1BB-DB85-AC40-A095-717F3111AE2B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29633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6411"/>
    </mc:Choice>
    <mc:Fallback xmlns="">
      <p:transition spd="slow" advTm="2641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C246A88-7890-9646-A463-EB86FD0820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8344" y="371774"/>
            <a:ext cx="8109856" cy="1384455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en-GB" sz="6000" b="1" dirty="0"/>
              <a:t>Activities per topic </a:t>
            </a:r>
            <a:endParaRPr lang="en-GB" sz="60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49A7203-04C6-694F-A81C-1F2E540CDAC0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348342" y="1859798"/>
            <a:ext cx="8109857" cy="4626428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0" indent="0">
              <a:buNone/>
            </a:pPr>
            <a:r>
              <a:rPr lang="en-GB" sz="2800" cap="none" dirty="0">
                <a:solidFill>
                  <a:schemeClr val="accent3">
                    <a:lumMod val="75000"/>
                  </a:schemeClr>
                </a:solidFill>
              </a:rPr>
              <a:t>Digging a water well in a country in Africa</a:t>
            </a:r>
            <a:r>
              <a:rPr lang="ar-SA" sz="2800" cap="none" dirty="0">
                <a:solidFill>
                  <a:schemeClr val="accent3">
                    <a:lumMod val="75000"/>
                  </a:schemeClr>
                </a:solidFill>
              </a:rPr>
              <a:t>.</a:t>
            </a:r>
            <a:endParaRPr lang="en-GB" sz="2800" cap="none" dirty="0">
              <a:solidFill>
                <a:schemeClr val="accent3">
                  <a:lumMod val="75000"/>
                </a:schemeClr>
              </a:solidFill>
            </a:endParaRPr>
          </a:p>
          <a:p>
            <a:r>
              <a:rPr lang="en-US" sz="2400" cap="none" dirty="0"/>
              <a:t>Money will be collected to digging a water in poor African country with giving it the name of PharmD/ Libyan international Medical university.</a:t>
            </a:r>
          </a:p>
          <a:p>
            <a:r>
              <a:rPr lang="en-US" sz="2400" cap="none" dirty="0"/>
              <a:t>There will be a box for donor money collection.</a:t>
            </a:r>
          </a:p>
        </p:txBody>
      </p:sp>
      <p:pic>
        <p:nvPicPr>
          <p:cNvPr id="1028" name="Picture 4" descr="world-water-day">
            <a:extLst>
              <a:ext uri="{FF2B5EF4-FFF2-40B4-BE49-F238E27FC236}">
                <a16:creationId xmlns:a16="http://schemas.microsoft.com/office/drawing/2014/main" id="{56F7323A-BF12-604E-A092-C676CA93C73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20705" y="4547348"/>
            <a:ext cx="2362201" cy="19388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Audio 6">
            <a:hlinkClick r:id="" action="ppaction://media"/>
            <a:extLst>
              <a:ext uri="{FF2B5EF4-FFF2-40B4-BE49-F238E27FC236}">
                <a16:creationId xmlns:a16="http://schemas.microsoft.com/office/drawing/2014/main" id="{5E104070-8D60-034F-BF7F-B582012F49A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D31C2C61-BE81-B844-9067-F0334E7CFCDD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t="5371" b="8569"/>
          <a:stretch/>
        </p:blipFill>
        <p:spPr>
          <a:xfrm>
            <a:off x="8554356" y="435027"/>
            <a:ext cx="3421744" cy="6051199"/>
          </a:xfrm>
          <a:prstGeom prst="rect">
            <a:avLst/>
          </a:prstGeom>
        </p:spPr>
      </p:pic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D02AC337-5507-6842-AB98-36AF0709D3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3D29FE-59FD-3F4B-BF0E-98DD5BB1012E}" type="datetime1">
              <a:rPr lang="en-GB" smtClean="0"/>
              <a:t>08/12/2021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B839FEB-BC1F-2042-9CB4-84160C5B5F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By: Dr Iman Elmahdi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1B19500-5E58-D841-B998-62ECC5CDC0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BFC1BB-DB85-AC40-A095-717F3111AE2B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16178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6247"/>
    </mc:Choice>
    <mc:Fallback xmlns="">
      <p:transition spd="slow" advTm="4624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C246A88-7890-9646-A463-EB86FD0820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8343" y="371774"/>
            <a:ext cx="11292113" cy="1384455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en-GB" sz="6000" b="1" dirty="0"/>
              <a:t>Note</a:t>
            </a:r>
            <a:endParaRPr lang="en-GB" sz="60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49A7203-04C6-694F-A81C-1F2E540CDAC0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348343" y="1859798"/>
            <a:ext cx="6633028" cy="4626428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GB" sz="3200" cap="none" dirty="0">
                <a:solidFill>
                  <a:schemeClr val="accent3">
                    <a:lumMod val="75000"/>
                  </a:schemeClr>
                </a:solidFill>
              </a:rPr>
              <a:t>Each group have to submit their finished task to their tutor. Tutor will review his group’s work Then share it with Miss </a:t>
            </a:r>
            <a:r>
              <a:rPr lang="en-GB" sz="3200" cap="none" dirty="0" err="1">
                <a:solidFill>
                  <a:schemeClr val="accent3">
                    <a:lumMod val="75000"/>
                  </a:schemeClr>
                </a:solidFill>
              </a:rPr>
              <a:t>Eman</a:t>
            </a:r>
            <a:r>
              <a:rPr lang="en-GB" sz="3200" cap="none" dirty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en-GB" sz="3200" cap="none" dirty="0" err="1">
                <a:solidFill>
                  <a:schemeClr val="accent3">
                    <a:lumMod val="75000"/>
                  </a:schemeClr>
                </a:solidFill>
              </a:rPr>
              <a:t>Alyamani</a:t>
            </a:r>
            <a:r>
              <a:rPr lang="en-GB" sz="3200" cap="none" dirty="0">
                <a:solidFill>
                  <a:schemeClr val="accent3">
                    <a:lumMod val="75000"/>
                  </a:schemeClr>
                </a:solidFill>
              </a:rPr>
              <a:t>.</a:t>
            </a:r>
          </a:p>
          <a:p>
            <a:pPr marL="0" indent="0" algn="just">
              <a:buNone/>
            </a:pPr>
            <a:r>
              <a:rPr lang="en-GB" sz="3200" cap="none">
                <a:solidFill>
                  <a:schemeClr val="accent3">
                    <a:lumMod val="75000"/>
                  </a:schemeClr>
                </a:solidFill>
              </a:rPr>
              <a:t>Deadline 07/01/2021</a:t>
            </a:r>
            <a:r>
              <a:rPr lang="en-GB" sz="3200" cap="none" dirty="0">
                <a:solidFill>
                  <a:schemeClr val="accent3">
                    <a:lumMod val="75000"/>
                  </a:schemeClr>
                </a:solidFill>
              </a:rPr>
              <a:t>.</a:t>
            </a:r>
            <a:endParaRPr lang="en-US" sz="2800" cap="none" dirty="0"/>
          </a:p>
        </p:txBody>
      </p:sp>
      <p:pic>
        <p:nvPicPr>
          <p:cNvPr id="1028" name="Picture 4" descr="world-water-day">
            <a:extLst>
              <a:ext uri="{FF2B5EF4-FFF2-40B4-BE49-F238E27FC236}">
                <a16:creationId xmlns:a16="http://schemas.microsoft.com/office/drawing/2014/main" id="{56F7323A-BF12-604E-A092-C676CA93C73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68027" y="1859798"/>
            <a:ext cx="4372429" cy="46264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58FD77D6-09A0-1241-88C9-CFC5DAC3FBD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C4AAD7B-4B8E-DB4A-AFAC-A9DD44517E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608F67-029C-D64D-B5A9-8F4FFFE3CDD0}" type="datetime1">
              <a:rPr lang="en-GB" smtClean="0"/>
              <a:t>08/12/2021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947CFA8-FD82-DD47-B2A9-ECF344FFB5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By: Dr Iman Elmahdi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2578C07-8D04-5141-85B5-8FA754FED7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BFC1BB-DB85-AC40-A095-717F3111AE2B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75496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7324"/>
    </mc:Choice>
    <mc:Fallback xmlns="">
      <p:transition spd="slow" advTm="2732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C36BE80-C8A6-0847-A7DF-FAFD6C1EF168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913773" y="576197"/>
            <a:ext cx="10537997" cy="5374659"/>
          </a:xfrm>
        </p:spPr>
        <p:txBody>
          <a:bodyPr>
            <a:normAutofit fontScale="85000" lnSpcReduction="10000"/>
          </a:bodyPr>
          <a:lstStyle/>
          <a:p>
            <a:pPr marL="0" indent="0" algn="ctr">
              <a:buNone/>
            </a:pPr>
            <a:r>
              <a:rPr lang="en-US" sz="13800" dirty="0"/>
              <a:t>Thank you</a:t>
            </a:r>
          </a:p>
          <a:p>
            <a:pPr marL="0" indent="0" algn="ctr">
              <a:buNone/>
            </a:pPr>
            <a:r>
              <a:rPr lang="en-US" sz="13800" dirty="0"/>
              <a:t>Water for life</a:t>
            </a: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922C73E8-B496-D94E-8E31-21B47D04A1E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FF12030-9B1B-6B4B-A082-5FF7551AEB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EEE248-F802-A847-824F-079CFAD01360}" type="datetime1">
              <a:rPr lang="en-GB" smtClean="0"/>
              <a:t>08/12/2021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DDBBDCE-2637-6C4B-A1EE-FDC0491280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By: Dr Iman Elmahdi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E4BCB7F-988C-EA41-8FED-484DA827C4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BFC1BB-DB85-AC40-A095-717F3111AE2B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64242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458"/>
    </mc:Choice>
    <mc:Fallback xmlns="">
      <p:transition spd="slow" advTm="345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Droplet">
  <a:themeElements>
    <a:clrScheme name="Droplet">
      <a:dk1>
        <a:sysClr val="windowText" lastClr="000000"/>
      </a:dk1>
      <a:lt1>
        <a:sysClr val="window" lastClr="FFFFFF"/>
      </a:lt1>
      <a:dk2>
        <a:srgbClr val="1C647B"/>
      </a:dk2>
      <a:lt2>
        <a:srgbClr val="98B7D3"/>
      </a:lt2>
      <a:accent1>
        <a:srgbClr val="274FA4"/>
      </a:accent1>
      <a:accent2>
        <a:srgbClr val="48A8D0"/>
      </a:accent2>
      <a:accent3>
        <a:srgbClr val="53B18F"/>
      </a:accent3>
      <a:accent4>
        <a:srgbClr val="D78D38"/>
      </a:accent4>
      <a:accent5>
        <a:srgbClr val="BA3F51"/>
      </a:accent5>
      <a:accent6>
        <a:srgbClr val="AE52D9"/>
      </a:accent6>
      <a:hlink>
        <a:srgbClr val="2AA2DA"/>
      </a:hlink>
      <a:folHlink>
        <a:srgbClr val="76A3B8"/>
      </a:folHlink>
    </a:clrScheme>
    <a:fontScheme name="Droplet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roplet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00000"/>
                <a:lumMod val="108000"/>
              </a:schemeClr>
            </a:gs>
            <a:gs pos="50000">
              <a:schemeClr val="phClr">
                <a:tint val="98000"/>
                <a:shade val="100000"/>
                <a:satMod val="100000"/>
                <a:lumMod val="100000"/>
              </a:schemeClr>
            </a:gs>
            <a:gs pos="100000">
              <a:schemeClr val="phClr">
                <a:shade val="72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63500" dist="25400" dir="5400000" algn="ctr" rotWithShape="0">
              <a:srgbClr val="000000">
                <a:alpha val="69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200000"/>
            </a:lightRig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4000"/>
                <a:shade val="100000"/>
                <a:hueMod val="92000"/>
                <a:satMod val="180000"/>
                <a:lumMod val="114000"/>
              </a:schemeClr>
            </a:gs>
            <a:gs pos="100000">
              <a:schemeClr val="phClr">
                <a:shade val="92000"/>
                <a:satMod val="170000"/>
                <a:lumMod val="96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roplet" id="{8984A317-299A-4E50-B45D-BFC9EDE2337A}" vid="{DEB094D4-7FD8-4F86-93D5-B0F1341EF586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{AAA1D0AF-8D6E-FE44-B73C-44BE50DDD86E}tf10001073</Template>
  <TotalTime>951</TotalTime>
  <Words>731</Words>
  <Application>Microsoft Macintosh PowerPoint</Application>
  <PresentationFormat>Widescreen</PresentationFormat>
  <Paragraphs>189</Paragraphs>
  <Slides>18</Slides>
  <Notes>0</Notes>
  <HiddenSlides>0</HiddenSlides>
  <MMClips>18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3" baseType="lpstr">
      <vt:lpstr>Arial</vt:lpstr>
      <vt:lpstr>Calibri</vt:lpstr>
      <vt:lpstr>Tw Cen MT</vt:lpstr>
      <vt:lpstr>Wingdings</vt:lpstr>
      <vt:lpstr>Droplet</vt:lpstr>
      <vt:lpstr>   Community outreach activity  2021-2022  By: Dr Iman Elmahdi Head of Community and Environment  Serves Office </vt:lpstr>
      <vt:lpstr>aims</vt:lpstr>
      <vt:lpstr>World water day</vt:lpstr>
      <vt:lpstr>process</vt:lpstr>
      <vt:lpstr>Topics</vt:lpstr>
      <vt:lpstr>Topics</vt:lpstr>
      <vt:lpstr>Activities per topic </vt:lpstr>
      <vt:lpstr>Activities per topic </vt:lpstr>
      <vt:lpstr>Activities per topic </vt:lpstr>
      <vt:lpstr>Activities per topic </vt:lpstr>
      <vt:lpstr>Activities per topic </vt:lpstr>
      <vt:lpstr>Activities per topic </vt:lpstr>
      <vt:lpstr>Activities per topic </vt:lpstr>
      <vt:lpstr>Activities per topic </vt:lpstr>
      <vt:lpstr>Activities per topic </vt:lpstr>
      <vt:lpstr>Activities per topic </vt:lpstr>
      <vt:lpstr>Note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Community outreach activity 2021-2022</dc:title>
  <dc:creator>MOHAMED, IMAN</dc:creator>
  <cp:lastModifiedBy>MOHAMED, IMAN</cp:lastModifiedBy>
  <cp:revision>14</cp:revision>
  <dcterms:created xsi:type="dcterms:W3CDTF">2021-12-05T20:03:08Z</dcterms:created>
  <dcterms:modified xsi:type="dcterms:W3CDTF">2021-12-08T08:40:12Z</dcterms:modified>
</cp:coreProperties>
</file>