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9763"/>
    <a:srgbClr val="00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2"/>
    <p:restoredTop sz="94637" autoAdjust="0"/>
  </p:normalViewPr>
  <p:slideViewPr>
    <p:cSldViewPr>
      <p:cViewPr varScale="1">
        <p:scale>
          <a:sx n="93" d="100"/>
          <a:sy n="93" d="100"/>
        </p:scale>
        <p:origin x="528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45C666-CF84-4230-A842-F7EB17F140EF}" type="doc">
      <dgm:prSet loTypeId="urn:microsoft.com/office/officeart/2005/8/layout/process4" loCatId="list" qsTypeId="urn:microsoft.com/office/officeart/2005/8/quickstyle/3d2#2" qsCatId="3D" csTypeId="urn:microsoft.com/office/officeart/2005/8/colors/accent4_5" csCatId="accent4" phldr="0"/>
      <dgm:spPr/>
      <dgm:t>
        <a:bodyPr/>
        <a:lstStyle/>
        <a:p>
          <a:pPr rtl="1"/>
          <a:endParaRPr lang="ar-SA"/>
        </a:p>
      </dgm:t>
    </dgm:pt>
    <dgm:pt modelId="{80C2BF08-0884-44F9-AD66-775749E01993}" type="pres">
      <dgm:prSet presAssocID="{F145C666-CF84-4230-A842-F7EB17F140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3D3AAE0-A3C9-4832-BB5C-35BD0E998755}" type="presOf" srcId="{F145C666-CF84-4230-A842-F7EB17F140EF}" destId="{80C2BF08-0884-44F9-AD66-775749E019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E30CC25-7166-44FB-8C4F-D9713ED52220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F61D04-F05A-4267-A76C-977B981F211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8412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61D04-F05A-4267-A76C-977B981F2117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772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71CCF-272F-41A0-90ED-4133CDD0FA2B}" type="datetimeFigureOut">
              <a:rPr lang="ar-SA" smtClean="0"/>
              <a:pPr/>
              <a:t>4 رجب،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C692E-1F53-4A33-8AB6-2CAB0E1B098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jpeg"/><Relationship Id="rId12" Type="http://schemas.openxmlformats.org/officeDocument/2006/relationships/image" Target="../media/image4.png"/><Relationship Id="rId13" Type="http://schemas.openxmlformats.org/officeDocument/2006/relationships/image" Target="../media/image5.jpeg"/><Relationship Id="rId14" Type="http://schemas.openxmlformats.org/officeDocument/2006/relationships/image" Target="../media/image6.jpeg"/><Relationship Id="rId15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jpeg"/><Relationship Id="rId9" Type="http://schemas.microsoft.com/office/2007/relationships/hdphoto" Target="NULL"/><Relationship Id="rId10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1500166" y="1214422"/>
          <a:ext cx="2857520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مستطيل 5"/>
          <p:cNvSpPr/>
          <p:nvPr/>
        </p:nvSpPr>
        <p:spPr>
          <a:xfrm>
            <a:off x="413" y="-9047"/>
            <a:ext cx="9144000" cy="6858000"/>
          </a:xfrm>
          <a:prstGeom prst="rect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1000" dirty="0">
              <a:solidFill>
                <a:schemeClr val="tx1"/>
              </a:solidFill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8" name="Picture 6" descr="LIMU Logo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143008" cy="928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9" name="Picture 9" descr="C:\Users\HP\Desktop\bms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r="17886"/>
          <a:stretch>
            <a:fillRect/>
          </a:stretch>
        </p:blipFill>
        <p:spPr bwMode="auto">
          <a:xfrm>
            <a:off x="7786710" y="214290"/>
            <a:ext cx="1142976" cy="928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20" name="مستطيل مستدير الزوايا 19"/>
          <p:cNvSpPr/>
          <p:nvPr/>
        </p:nvSpPr>
        <p:spPr>
          <a:xfrm>
            <a:off x="71406" y="1285860"/>
            <a:ext cx="2571768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Introduction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71406" y="1571612"/>
            <a:ext cx="2571768" cy="1285884"/>
          </a:xfrm>
          <a:prstGeom prst="round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4000" bIns="1224000" rtlCol="1" anchor="ctr"/>
          <a:lstStyle/>
          <a:p>
            <a:pPr algn="justLow" rtl="0"/>
            <a:endParaRPr lang="en-US" sz="1000" dirty="0">
              <a:solidFill>
                <a:schemeClr val="tx1"/>
              </a:solidFill>
              <a:cs typeface="+mj-cs"/>
            </a:endParaRPr>
          </a:p>
          <a:p>
            <a:pPr algn="justLow" rtl="0"/>
            <a:endParaRPr lang="en-US" sz="1000" dirty="0">
              <a:solidFill>
                <a:schemeClr val="tx1"/>
              </a:solidFill>
              <a:cs typeface="+mj-cs"/>
            </a:endParaRPr>
          </a:p>
          <a:p>
            <a:pPr algn="justLow" rtl="0"/>
            <a:endParaRPr lang="en-US" sz="1000" dirty="0">
              <a:solidFill>
                <a:schemeClr val="tx1"/>
              </a:solidFill>
              <a:cs typeface="+mj-cs"/>
            </a:endParaRPr>
          </a:p>
          <a:p>
            <a:pPr algn="justLow" rtl="0"/>
            <a:endParaRPr lang="en-US" sz="1000" dirty="0">
              <a:solidFill>
                <a:schemeClr val="tx1"/>
              </a:solidFill>
              <a:cs typeface="+mj-cs"/>
            </a:endParaRPr>
          </a:p>
          <a:p>
            <a:pPr algn="justLow" rtl="0"/>
            <a:r>
              <a:rPr lang="en-US" sz="1000" dirty="0">
                <a:solidFill>
                  <a:schemeClr val="tx1"/>
                </a:solidFill>
                <a:cs typeface="+mj-cs"/>
              </a:rPr>
              <a:t>Myasthenia gravis (MG) is a disease of the neuromuscular junction characterized by weakness and fatigability . In MG, an autoimmune process characterized by acetylcholine-receptor antibodies leads to a decreased number of active and functional acetylcholine receptor at the postsynaptic </a:t>
            </a:r>
            <a:r>
              <a:rPr lang="en-US" sz="1000" dirty="0" smtClean="0">
                <a:solidFill>
                  <a:schemeClr val="tx1"/>
                </a:solidFill>
                <a:cs typeface="+mj-cs"/>
              </a:rPr>
              <a:t>membrane( 1)</a:t>
            </a:r>
            <a:endParaRPr lang="ar-LY" sz="1000" dirty="0">
              <a:solidFill>
                <a:schemeClr val="tx1"/>
              </a:solidFill>
              <a:cs typeface="+mj-cs"/>
            </a:endParaRPr>
          </a:p>
          <a:p>
            <a:pPr algn="justLow" rtl="0"/>
            <a:endParaRPr lang="ar-SA" sz="1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25" name="مستطيل مستدير الزوايا 24"/>
          <p:cNvSpPr/>
          <p:nvPr/>
        </p:nvSpPr>
        <p:spPr>
          <a:xfrm>
            <a:off x="2928926" y="5000636"/>
            <a:ext cx="3214710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1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Diagnosis </a:t>
            </a:r>
            <a:endParaRPr lang="ar-SA" sz="1100" b="1" dirty="0">
              <a:solidFill>
                <a:schemeClr val="tx1"/>
              </a:solidFill>
            </a:endParaRPr>
          </a:p>
        </p:txBody>
      </p:sp>
      <p:sp>
        <p:nvSpPr>
          <p:cNvPr id="26" name="مستطيل مستدير الزوايا 25"/>
          <p:cNvSpPr/>
          <p:nvPr/>
        </p:nvSpPr>
        <p:spPr>
          <a:xfrm>
            <a:off x="6286512" y="1357298"/>
            <a:ext cx="2714676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Treatment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27" name="مستطيل مستدير الزوايا 26" descr="The pathophysiology of atopic eczema is still poorly understood but there are some hypothesis that may describe the real mechanism of the disease including:&#10;-primary immune dysfunction resulting in the production of inflammatory   cytokines.&#10;- primary defect in the epithelial barrier leading to secondary immunologic dysregulation and resulting in IgE sensitization &#10; -filagrin defects may influence inflammation is by the release of epithelial cell‒derived cytokines.&#10;"/>
          <p:cNvSpPr/>
          <p:nvPr/>
        </p:nvSpPr>
        <p:spPr>
          <a:xfrm>
            <a:off x="71406" y="3214686"/>
            <a:ext cx="2571768" cy="3571900"/>
          </a:xfrm>
          <a:prstGeom prst="roundRect">
            <a:avLst/>
          </a:prstGeom>
          <a:solidFill>
            <a:schemeClr val="bg2">
              <a:lumMod val="90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bIns="1440000" rtlCol="1" anchor="ctr"/>
          <a:lstStyle/>
          <a:p>
            <a:pPr algn="just" rtl="0"/>
            <a:endParaRPr lang="en-US" sz="900" baseline="30000" dirty="0">
              <a:solidFill>
                <a:schemeClr val="bg2">
                  <a:lumMod val="50000"/>
                </a:schemeClr>
              </a:solidFill>
            </a:endParaRPr>
          </a:p>
          <a:p>
            <a:pPr algn="just" rtl="0"/>
            <a:endParaRPr lang="en-US" sz="900" dirty="0">
              <a:solidFill>
                <a:schemeClr val="tx1"/>
              </a:solidFill>
            </a:endParaRPr>
          </a:p>
          <a:p>
            <a:pPr algn="just" rtl="0"/>
            <a:endParaRPr lang="en-US" sz="900" dirty="0">
              <a:solidFill>
                <a:schemeClr val="tx1"/>
              </a:solidFill>
            </a:endParaRPr>
          </a:p>
          <a:p>
            <a:pPr algn="just" rtl="0"/>
            <a:endParaRPr lang="en-US" sz="900" dirty="0">
              <a:solidFill>
                <a:schemeClr val="tx1"/>
              </a:solidFill>
            </a:endParaRPr>
          </a:p>
          <a:p>
            <a:pPr algn="just" rtl="0"/>
            <a:r>
              <a:rPr lang="en-US" sz="900" b="1" dirty="0">
                <a:solidFill>
                  <a:schemeClr val="tx1"/>
                </a:solidFill>
              </a:rPr>
              <a:t> </a:t>
            </a: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  <a:p>
            <a:pPr algn="just"/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36" name="مستطيل مستدير الزوايا 35"/>
          <p:cNvSpPr/>
          <p:nvPr/>
        </p:nvSpPr>
        <p:spPr>
          <a:xfrm>
            <a:off x="6357950" y="3214686"/>
            <a:ext cx="2643206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Conclusion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37" name="مستطيل مستدير الزوايا 36"/>
          <p:cNvSpPr/>
          <p:nvPr/>
        </p:nvSpPr>
        <p:spPr>
          <a:xfrm>
            <a:off x="142844" y="2928934"/>
            <a:ext cx="2428892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Clinical Manifestations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مستطيل مستدير الزوايا 41"/>
          <p:cNvSpPr/>
          <p:nvPr/>
        </p:nvSpPr>
        <p:spPr>
          <a:xfrm>
            <a:off x="2786050" y="1671113"/>
            <a:ext cx="3357586" cy="1357322"/>
          </a:xfrm>
          <a:prstGeom prst="round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12000" bIns="1728000" rtlCol="1" anchor="ctr"/>
          <a:lstStyle/>
          <a:p>
            <a:pPr algn="just" rtl="0"/>
            <a:r>
              <a:rPr lang="it-IT" sz="1400" dirty="0" smtClean="0">
                <a:solidFill>
                  <a:schemeClr val="tx1"/>
                </a:solidFill>
              </a:rPr>
              <a:t>  </a:t>
            </a:r>
            <a:r>
              <a:rPr lang="it-IT" sz="1400" dirty="0">
                <a:solidFill>
                  <a:schemeClr val="tx1"/>
                </a:solidFill>
              </a:rPr>
              <a:t>Fatima jalal alajeeli ,2ed medical student </a:t>
            </a:r>
            <a:endParaRPr lang="en-US" sz="1400" dirty="0">
              <a:solidFill>
                <a:schemeClr val="tx1"/>
              </a:solidFill>
            </a:endParaRP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  <a:p>
            <a:pPr algn="just" rtl="0"/>
            <a:endParaRPr lang="en-US" sz="1000" dirty="0" smtClean="0">
              <a:solidFill>
                <a:schemeClr val="tx1"/>
              </a:solidFill>
            </a:endParaRP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  <a:p>
            <a:pPr algn="just" rtl="0"/>
            <a:r>
              <a:rPr lang="en-US" sz="1000" dirty="0">
                <a:solidFill>
                  <a:schemeClr val="tx1"/>
                </a:solidFill>
              </a:rPr>
              <a:t>The pathogenesis of myasthenia gravis depends upon the target and isotype of the autoantibodies. Most cases are caused by immunoglobulin (</a:t>
            </a:r>
            <a:r>
              <a:rPr lang="en-US" sz="1000" dirty="0" err="1">
                <a:solidFill>
                  <a:schemeClr val="tx1"/>
                </a:solidFill>
              </a:rPr>
              <a:t>Ig</a:t>
            </a:r>
            <a:r>
              <a:rPr lang="en-US" sz="1000" dirty="0">
                <a:solidFill>
                  <a:schemeClr val="tx1"/>
                </a:solidFill>
              </a:rPr>
              <a:t>)G1 and IgG3 antibodies to the acetylcholine receptor (</a:t>
            </a:r>
            <a:r>
              <a:rPr lang="en-US" sz="1000" dirty="0" err="1">
                <a:solidFill>
                  <a:schemeClr val="tx1"/>
                </a:solidFill>
              </a:rPr>
              <a:t>AChR</a:t>
            </a:r>
            <a:r>
              <a:rPr lang="en-US" sz="1000" dirty="0">
                <a:solidFill>
                  <a:schemeClr val="tx1"/>
                </a:solidFill>
              </a:rPr>
              <a:t>). They produce complement-mediated damage and increase the rate of </a:t>
            </a:r>
            <a:r>
              <a:rPr lang="en-US" sz="1000" dirty="0" err="1">
                <a:solidFill>
                  <a:schemeClr val="tx1"/>
                </a:solidFill>
              </a:rPr>
              <a:t>AChR</a:t>
            </a:r>
            <a:r>
              <a:rPr lang="en-US" sz="1000" dirty="0">
                <a:solidFill>
                  <a:schemeClr val="tx1"/>
                </a:solidFill>
              </a:rPr>
              <a:t> turnover, both mechanisms causing loss of </a:t>
            </a:r>
            <a:r>
              <a:rPr lang="en-US" sz="1000" dirty="0" err="1">
                <a:solidFill>
                  <a:schemeClr val="tx1"/>
                </a:solidFill>
              </a:rPr>
              <a:t>AChR</a:t>
            </a:r>
            <a:r>
              <a:rPr lang="en-US" sz="1000" dirty="0">
                <a:solidFill>
                  <a:schemeClr val="tx1"/>
                </a:solidFill>
              </a:rPr>
              <a:t> from the postsynaptic membrane. </a:t>
            </a:r>
            <a:r>
              <a:rPr lang="en-US" sz="1000" dirty="0" smtClean="0">
                <a:solidFill>
                  <a:schemeClr val="tx1"/>
                </a:solidFill>
              </a:rPr>
              <a:t>(3)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0" name="مستطيل مستدير الزوايا 49"/>
          <p:cNvSpPr/>
          <p:nvPr/>
        </p:nvSpPr>
        <p:spPr>
          <a:xfrm>
            <a:off x="142844" y="3357562"/>
            <a:ext cx="2428892" cy="10001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68000" bIns="1224000" rtlCol="1" anchor="ctr"/>
          <a:lstStyle/>
          <a:p>
            <a:pPr algn="just" rtl="0"/>
            <a:r>
              <a:rPr lang="en-US" sz="1000" dirty="0">
                <a:solidFill>
                  <a:schemeClr val="tx1"/>
                </a:solidFill>
              </a:rPr>
              <a:t> </a:t>
            </a:r>
          </a:p>
          <a:p>
            <a:pPr algn="just" rtl="0">
              <a:buFont typeface="Arial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algn="just" rtl="0">
              <a:buFont typeface="Arial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algn="just" rtl="0">
              <a:buFont typeface="Arial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Muscle weakness and fatigability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Diplopia and ptosis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Difficulty in swallowing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Mushy speech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Snarling when smiling </a:t>
            </a:r>
            <a:r>
              <a:rPr lang="en-US" sz="1000" dirty="0" smtClean="0">
                <a:solidFill>
                  <a:schemeClr val="tx1"/>
                </a:solidFill>
              </a:rPr>
              <a:t>(2) 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0" name="مستطيل مستدير الزوايا 59"/>
          <p:cNvSpPr/>
          <p:nvPr/>
        </p:nvSpPr>
        <p:spPr>
          <a:xfrm>
            <a:off x="142844" y="4500570"/>
            <a:ext cx="2428892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Causes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61" name="مستطيل مستدير الزوايا 60" descr="The pathophysiology of atopic eczema is still poorly understood but there are some hypothesis that may describe the real mechanism of the disease including:&#10;-primary immune dysfunction resulting in the production of inflammatory   cytokines.&#10;- primary defect in the epithelial barrier leading to secondary immunologic dysregulation and resulting in IgE sensitization &#10; -filagrin defects may influence inflammation is by the release of epithelial cell‒derived cytokines.&#10;"/>
          <p:cNvSpPr/>
          <p:nvPr/>
        </p:nvSpPr>
        <p:spPr>
          <a:xfrm>
            <a:off x="2857488" y="5286388"/>
            <a:ext cx="3357586" cy="1428760"/>
          </a:xfrm>
          <a:prstGeom prst="round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504000" rtlCol="1" anchor="ctr"/>
          <a:lstStyle/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cs typeface="+mj-cs"/>
              </a:rPr>
              <a:t> X ray and Computerized tomography for Chest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cs typeface="+mj-cs"/>
              </a:rPr>
              <a:t> </a:t>
            </a:r>
            <a:r>
              <a:rPr lang="en-US" sz="1000" dirty="0" err="1">
                <a:solidFill>
                  <a:schemeClr val="tx1"/>
                </a:solidFill>
                <a:cs typeface="+mj-cs"/>
              </a:rPr>
              <a:t>Electromyogram</a:t>
            </a:r>
            <a:r>
              <a:rPr lang="en-US" sz="1000" dirty="0">
                <a:solidFill>
                  <a:schemeClr val="tx1"/>
                </a:solidFill>
                <a:cs typeface="+mj-cs"/>
              </a:rPr>
              <a:t>  (EMG)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cs typeface="+mj-cs"/>
              </a:rPr>
              <a:t> Lab Investigation Acetylcholine –Receptor Antibody  </a:t>
            </a:r>
          </a:p>
          <a:p>
            <a:pPr lvl="0"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cs typeface="+mj-cs"/>
              </a:rPr>
              <a:t> The </a:t>
            </a:r>
            <a:r>
              <a:rPr lang="en-US" sz="1000" dirty="0" err="1">
                <a:solidFill>
                  <a:schemeClr val="tx1"/>
                </a:solidFill>
                <a:cs typeface="+mj-cs"/>
              </a:rPr>
              <a:t>edrophonium</a:t>
            </a:r>
            <a:r>
              <a:rPr lang="en-US" sz="1000" dirty="0">
                <a:solidFill>
                  <a:schemeClr val="tx1"/>
                </a:solidFill>
                <a:cs typeface="+mj-cs"/>
              </a:rPr>
              <a:t> (</a:t>
            </a:r>
            <a:r>
              <a:rPr lang="en-US" sz="1000" dirty="0" err="1">
                <a:solidFill>
                  <a:schemeClr val="tx1"/>
                </a:solidFill>
                <a:cs typeface="+mj-cs"/>
              </a:rPr>
              <a:t>tensilon</a:t>
            </a:r>
            <a:r>
              <a:rPr lang="en-US" sz="1000" dirty="0">
                <a:solidFill>
                  <a:schemeClr val="tx1"/>
                </a:solidFill>
                <a:cs typeface="+mj-cs"/>
              </a:rPr>
              <a:t>) test (</a:t>
            </a:r>
            <a:r>
              <a:rPr lang="en-US" sz="1000" dirty="0" smtClean="0">
                <a:solidFill>
                  <a:schemeClr val="tx1"/>
                </a:solidFill>
                <a:cs typeface="+mj-cs"/>
              </a:rPr>
              <a:t> 3) </a:t>
            </a:r>
            <a:endParaRPr lang="ar-LY" sz="1000" dirty="0">
              <a:cs typeface="+mj-cs"/>
            </a:endParaRPr>
          </a:p>
          <a:p>
            <a:pPr algn="just" rtl="0"/>
            <a:r>
              <a:rPr lang="en-US" sz="1000" dirty="0">
                <a:solidFill>
                  <a:schemeClr val="tx1"/>
                </a:solidFill>
                <a:cs typeface="+mj-cs"/>
              </a:rPr>
              <a:t> </a:t>
            </a:r>
          </a:p>
        </p:txBody>
      </p:sp>
      <p:sp>
        <p:nvSpPr>
          <p:cNvPr id="62" name="مستطيل مستدير الزوايا 61"/>
          <p:cNvSpPr/>
          <p:nvPr/>
        </p:nvSpPr>
        <p:spPr>
          <a:xfrm>
            <a:off x="3000364" y="6072206"/>
            <a:ext cx="928694" cy="500066"/>
          </a:xfrm>
          <a:prstGeom prst="roundRect">
            <a:avLst>
              <a:gd name="adj" fmla="val 10000"/>
            </a:avLst>
          </a:prstGeom>
          <a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4000" b="-1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مستطيل مستدير الزوايا 62"/>
          <p:cNvSpPr/>
          <p:nvPr/>
        </p:nvSpPr>
        <p:spPr>
          <a:xfrm>
            <a:off x="4000496" y="6072206"/>
            <a:ext cx="928694" cy="500066"/>
          </a:xfrm>
          <a:prstGeom prst="roundRect">
            <a:avLst>
              <a:gd name="adj" fmla="val 10000"/>
            </a:avLst>
          </a:prstGeom>
          <a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000" b="-3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مستطيل مستدير الزوايا 63"/>
          <p:cNvSpPr/>
          <p:nvPr/>
        </p:nvSpPr>
        <p:spPr>
          <a:xfrm>
            <a:off x="5000628" y="6072206"/>
            <a:ext cx="928694" cy="500066"/>
          </a:xfrm>
          <a:prstGeom prst="roundRect">
            <a:avLst>
              <a:gd name="adj" fmla="val 10000"/>
            </a:avLst>
          </a:prstGeom>
          <a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7000" b="-4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8" name="مستطيل مستدير الزوايا 67"/>
          <p:cNvSpPr/>
          <p:nvPr/>
        </p:nvSpPr>
        <p:spPr>
          <a:xfrm>
            <a:off x="2851898" y="1357298"/>
            <a:ext cx="3286148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1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</a:rPr>
              <a:t>Pathophysiology</a:t>
            </a:r>
            <a:r>
              <a:rPr lang="en-US" sz="1200" b="1" dirty="0">
                <a:solidFill>
                  <a:schemeClr val="tx1"/>
                </a:solidFill>
              </a:rPr>
              <a:t>  </a:t>
            </a:r>
            <a:endParaRPr lang="ar-SA" sz="1200" b="1" dirty="0">
              <a:solidFill>
                <a:schemeClr val="tx1"/>
              </a:solidFill>
            </a:endParaRPr>
          </a:p>
          <a:p>
            <a:pPr algn="ctr"/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69" name="مستطيل مستدير الزوايا 68"/>
          <p:cNvSpPr/>
          <p:nvPr/>
        </p:nvSpPr>
        <p:spPr>
          <a:xfrm>
            <a:off x="142844" y="4786322"/>
            <a:ext cx="2428892" cy="192882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56000" bIns="1224000" rtlCol="1" anchor="ctr"/>
          <a:lstStyle/>
          <a:p>
            <a:pPr algn="just" rtl="0">
              <a:buFont typeface="Arial" pitchFamily="34" charset="0"/>
              <a:buChar char="•"/>
            </a:pPr>
            <a:endParaRPr lang="en-US" sz="1000" dirty="0">
              <a:solidFill>
                <a:schemeClr val="tx1"/>
              </a:solidFill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Genetic 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   Congenital myasthenia syndrome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</a:rPr>
              <a:t>     Drugs induced myasthenia gravis </a:t>
            </a:r>
          </a:p>
          <a:p>
            <a:pPr algn="just" rtl="0"/>
            <a:r>
              <a:rPr lang="en-US" sz="1000" dirty="0">
                <a:solidFill>
                  <a:schemeClr val="tx1"/>
                </a:solidFill>
              </a:rPr>
              <a:t>   (</a:t>
            </a:r>
            <a:r>
              <a:rPr lang="en-US" sz="1000" b="1" dirty="0">
                <a:solidFill>
                  <a:schemeClr val="tx1"/>
                </a:solidFill>
              </a:rPr>
              <a:t>D-penicillamine) </a:t>
            </a:r>
            <a:r>
              <a:rPr lang="en-US" sz="1000" dirty="0">
                <a:solidFill>
                  <a:schemeClr val="tx1"/>
                </a:solidFill>
              </a:rPr>
              <a:t>studies revealed that           </a:t>
            </a:r>
          </a:p>
          <a:p>
            <a:pPr algn="just" rtl="0"/>
            <a:r>
              <a:rPr lang="en-US" sz="1000" dirty="0">
                <a:solidFill>
                  <a:schemeClr val="tx1"/>
                </a:solidFill>
              </a:rPr>
              <a:t>there is an association between patient of Rheumatoid arthritis who are taking D-</a:t>
            </a:r>
            <a:r>
              <a:rPr lang="en-US" sz="1000" dirty="0" err="1">
                <a:solidFill>
                  <a:schemeClr val="tx1"/>
                </a:solidFill>
              </a:rPr>
              <a:t>penicillamin</a:t>
            </a:r>
            <a:r>
              <a:rPr lang="en-US" sz="1000" dirty="0">
                <a:solidFill>
                  <a:schemeClr val="tx1"/>
                </a:solidFill>
              </a:rPr>
              <a:t>  and myasthenia gravis (</a:t>
            </a:r>
            <a:r>
              <a:rPr lang="en-US" sz="1000" dirty="0" smtClean="0">
                <a:solidFill>
                  <a:schemeClr val="tx1"/>
                </a:solidFill>
              </a:rPr>
              <a:t>2 ) </a:t>
            </a:r>
            <a:endParaRPr lang="en-US" sz="1000" dirty="0">
              <a:solidFill>
                <a:schemeClr val="tx1"/>
              </a:solidFill>
            </a:endParaRPr>
          </a:p>
          <a:p>
            <a:pPr algn="just" rtl="0"/>
            <a:r>
              <a:rPr lang="en-US" sz="1000" dirty="0">
                <a:solidFill>
                  <a:schemeClr val="tx1"/>
                </a:solidFill>
              </a:rPr>
              <a:t>  </a:t>
            </a:r>
          </a:p>
          <a:p>
            <a:pPr algn="just" rtl="0"/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Users\mohammed\Desktop\New folder (6)\IMG-20180319-WA0003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86050" y="3214686"/>
            <a:ext cx="346075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C:\Users\mohammed\Desktop\Product-1430382832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3527" y="6000768"/>
            <a:ext cx="2033893" cy="642942"/>
          </a:xfrm>
          <a:prstGeom prst="rect">
            <a:avLst/>
          </a:prstGeom>
          <a:noFill/>
        </p:spPr>
      </p:pic>
      <p:sp>
        <p:nvSpPr>
          <p:cNvPr id="71" name="مستطيل مستدير الزوايا 70"/>
          <p:cNvSpPr/>
          <p:nvPr/>
        </p:nvSpPr>
        <p:spPr>
          <a:xfrm>
            <a:off x="6429388" y="1714488"/>
            <a:ext cx="2500330" cy="21431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1000" dirty="0" err="1">
                <a:cs typeface="Andalus" pitchFamily="18" charset="-78"/>
              </a:rPr>
              <a:t>Anticholinesterase</a:t>
            </a:r>
            <a:r>
              <a:rPr lang="en-US" sz="1000" dirty="0">
                <a:cs typeface="Andalus" pitchFamily="18" charset="-78"/>
              </a:rPr>
              <a:t> ( Neostigmine )</a:t>
            </a:r>
          </a:p>
        </p:txBody>
      </p:sp>
      <p:sp>
        <p:nvSpPr>
          <p:cNvPr id="76" name="مستطيل مستدير الزوايا 75"/>
          <p:cNvSpPr/>
          <p:nvPr/>
        </p:nvSpPr>
        <p:spPr>
          <a:xfrm>
            <a:off x="6429388" y="2000240"/>
            <a:ext cx="2500330" cy="21431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1000" dirty="0" err="1">
                <a:solidFill>
                  <a:schemeClr val="tx1"/>
                </a:solidFill>
                <a:cs typeface="Andalus" pitchFamily="18" charset="-78"/>
              </a:rPr>
              <a:t>Glucocorticoids</a:t>
            </a:r>
            <a:endParaRPr lang="en-US" sz="1000" dirty="0">
              <a:cs typeface="Andalus" pitchFamily="18" charset="-78"/>
            </a:endParaRPr>
          </a:p>
        </p:txBody>
      </p:sp>
      <p:sp>
        <p:nvSpPr>
          <p:cNvPr id="77" name="مستطيل مستدير الزوايا 76"/>
          <p:cNvSpPr/>
          <p:nvPr/>
        </p:nvSpPr>
        <p:spPr>
          <a:xfrm>
            <a:off x="6429388" y="2285992"/>
            <a:ext cx="2500330" cy="21431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80000" rtlCol="1" anchor="ctr"/>
          <a:lstStyle/>
          <a:p>
            <a:pPr algn="l"/>
            <a:r>
              <a:rPr lang="en-US" sz="1000" dirty="0">
                <a:cs typeface="Andalus" pitchFamily="18" charset="-78"/>
              </a:rPr>
              <a:t> Steroids , </a:t>
            </a:r>
            <a:r>
              <a:rPr lang="en-US" sz="1000" dirty="0" err="1">
                <a:cs typeface="Andalus" pitchFamily="18" charset="-78"/>
              </a:rPr>
              <a:t>Azathioprine</a:t>
            </a:r>
            <a:endParaRPr lang="en-US" sz="1000" dirty="0">
              <a:cs typeface="Andalus" pitchFamily="18" charset="-78"/>
            </a:endParaRPr>
          </a:p>
          <a:p>
            <a:pPr algn="l"/>
            <a:r>
              <a:rPr lang="en-US" sz="1000" dirty="0">
                <a:cs typeface="Andalus" pitchFamily="18" charset="-78"/>
              </a:rPr>
              <a:t> </a:t>
            </a:r>
          </a:p>
        </p:txBody>
      </p:sp>
      <p:sp>
        <p:nvSpPr>
          <p:cNvPr id="78" name="مستطيل مستدير الزوايا 77"/>
          <p:cNvSpPr/>
          <p:nvPr/>
        </p:nvSpPr>
        <p:spPr>
          <a:xfrm>
            <a:off x="6429388" y="2571744"/>
            <a:ext cx="2500330" cy="21431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sz="1000" dirty="0" err="1">
                <a:cs typeface="Andalus" pitchFamily="18" charset="-78"/>
              </a:rPr>
              <a:t>Plasmapheresis</a:t>
            </a:r>
            <a:endParaRPr lang="en-US" sz="1000" dirty="0">
              <a:cs typeface="Andalus" pitchFamily="18" charset="-78"/>
            </a:endParaRPr>
          </a:p>
        </p:txBody>
      </p:sp>
      <p:sp>
        <p:nvSpPr>
          <p:cNvPr id="79" name="مستطيل مستدير الزوايا 78"/>
          <p:cNvSpPr/>
          <p:nvPr/>
        </p:nvSpPr>
        <p:spPr>
          <a:xfrm>
            <a:off x="6429388" y="2857496"/>
            <a:ext cx="2500330" cy="21431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sz="1000" dirty="0" smtClean="0">
                <a:cs typeface="Andalus" pitchFamily="18" charset="-78"/>
              </a:rPr>
              <a:t> (3</a:t>
            </a:r>
            <a:r>
              <a:rPr lang="en-US" sz="1000" dirty="0">
                <a:cs typeface="Andalus" pitchFamily="18" charset="-78"/>
              </a:rPr>
              <a:t>IV  </a:t>
            </a:r>
            <a:r>
              <a:rPr lang="en-US" sz="1000" dirty="0" smtClean="0">
                <a:cs typeface="Andalus" pitchFamily="18" charset="-78"/>
              </a:rPr>
              <a:t>immunoglobulin(</a:t>
            </a:r>
            <a:endParaRPr lang="en-US" sz="1000" dirty="0">
              <a:cs typeface="Andalus" pitchFamily="18" charset="-78"/>
            </a:endParaRPr>
          </a:p>
        </p:txBody>
      </p:sp>
      <p:sp>
        <p:nvSpPr>
          <p:cNvPr id="80" name="مستطيل مستدير الزوايا 79"/>
          <p:cNvSpPr/>
          <p:nvPr/>
        </p:nvSpPr>
        <p:spPr>
          <a:xfrm>
            <a:off x="6357950" y="3500438"/>
            <a:ext cx="2643206" cy="1285884"/>
          </a:xfrm>
          <a:prstGeom prst="round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76000" bIns="1224000" rtlCol="1" anchor="ctr"/>
          <a:lstStyle/>
          <a:p>
            <a:pPr algn="justLow" rtl="0"/>
            <a:endParaRPr lang="en-US" sz="1000" dirty="0">
              <a:solidFill>
                <a:schemeClr val="tx1"/>
              </a:solidFill>
            </a:endParaRPr>
          </a:p>
          <a:p>
            <a:pPr algn="justLow" rtl="0"/>
            <a:endParaRPr lang="en-US" sz="1000" dirty="0">
              <a:solidFill>
                <a:schemeClr val="tx1"/>
              </a:solidFill>
            </a:endParaRPr>
          </a:p>
          <a:p>
            <a:pPr algn="justLow" rtl="0"/>
            <a:endParaRPr lang="en-US" sz="1000" dirty="0">
              <a:solidFill>
                <a:schemeClr val="tx1"/>
              </a:solidFill>
            </a:endParaRPr>
          </a:p>
          <a:p>
            <a:pPr algn="justLow" rtl="0"/>
            <a:endParaRPr lang="en-US" sz="1000" dirty="0">
              <a:solidFill>
                <a:schemeClr val="tx1"/>
              </a:solidFill>
            </a:endParaRPr>
          </a:p>
          <a:p>
            <a:pPr algn="justLow" rtl="0"/>
            <a:r>
              <a:rPr lang="en-US" sz="1000" dirty="0">
                <a:solidFill>
                  <a:schemeClr val="tx1"/>
                </a:solidFill>
              </a:rPr>
              <a:t>There is no cure for myasthenia gravis, but treatment can help relieve signs and symptoms , Not everyone will have every symptom, and the degree of muscle weakness can change from day to day. The severity of the symptoms typically increases over time if left untreated.</a:t>
            </a:r>
            <a:endParaRPr lang="ar-SA" sz="1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81" name="مستطيل مستدير الزوايا 80"/>
          <p:cNvSpPr/>
          <p:nvPr/>
        </p:nvSpPr>
        <p:spPr>
          <a:xfrm>
            <a:off x="2857488" y="3143248"/>
            <a:ext cx="3357586" cy="1785950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684000" bIns="1224000" rtlCol="1" anchor="ctr"/>
          <a:lstStyle/>
          <a:p>
            <a:pPr algn="justLow" rtl="0"/>
            <a:endParaRPr lang="ar-SA" sz="1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82" name="مستطيل مستدير الزوايا 81"/>
          <p:cNvSpPr/>
          <p:nvPr/>
        </p:nvSpPr>
        <p:spPr>
          <a:xfrm>
            <a:off x="6357950" y="5143512"/>
            <a:ext cx="2643206" cy="1571636"/>
          </a:xfrm>
          <a:prstGeom prst="round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864000" bIns="1224000" rtlCol="1" anchor="ctr"/>
          <a:lstStyle/>
          <a:p>
            <a:pPr marL="228600" indent="-228600" algn="justLow" rtl="0">
              <a:buFont typeface="+mj-lt"/>
              <a:buAutoNum type="arabicPeriod"/>
            </a:pPr>
            <a:endParaRPr lang="da-DK" sz="1000" dirty="0">
              <a:solidFill>
                <a:schemeClr val="tx1"/>
              </a:solidFill>
            </a:endParaRPr>
          </a:p>
          <a:p>
            <a:pPr marL="228600" indent="-228600" algn="justLow" rtl="0">
              <a:buFont typeface="+mj-lt"/>
              <a:buAutoNum type="arabicPeriod"/>
            </a:pPr>
            <a:endParaRPr lang="da-DK" sz="1000" dirty="0">
              <a:solidFill>
                <a:schemeClr val="tx1"/>
              </a:solidFill>
            </a:endParaRPr>
          </a:p>
          <a:p>
            <a:pPr marL="228600" indent="-228600" algn="justLow" rtl="0">
              <a:buFont typeface="+mj-lt"/>
              <a:buAutoNum type="arabicPeriod"/>
            </a:pPr>
            <a:endParaRPr lang="da-DK" sz="1000" dirty="0">
              <a:solidFill>
                <a:schemeClr val="tx1"/>
              </a:solidFill>
            </a:endParaRPr>
          </a:p>
          <a:p>
            <a:pPr marL="228600" indent="-228600" algn="justLow" rtl="0">
              <a:buFont typeface="+mj-lt"/>
              <a:buAutoNum type="arabicPeriod"/>
            </a:pPr>
            <a:endParaRPr lang="da-DK" sz="1000" dirty="0">
              <a:solidFill>
                <a:schemeClr val="tx1"/>
              </a:solidFill>
            </a:endParaRPr>
          </a:p>
          <a:p>
            <a:pPr marL="228600" indent="-228600" algn="justLow" rtl="0">
              <a:buFont typeface="+mj-lt"/>
              <a:buAutoNum type="arabicPeriod"/>
            </a:pPr>
            <a:r>
              <a:rPr lang="da-DK" sz="1000" dirty="0">
                <a:solidFill>
                  <a:schemeClr val="tx1"/>
                </a:solidFill>
              </a:rPr>
              <a:t>Bever ct jr , et al. (2018). </a:t>
            </a:r>
            <a:r>
              <a:rPr lang="da-DK" sz="1000" i="1" dirty="0">
                <a:solidFill>
                  <a:schemeClr val="tx1"/>
                </a:solidFill>
              </a:rPr>
              <a:t>Nihgov</a:t>
            </a:r>
            <a:r>
              <a:rPr lang="da-DK" sz="1000" dirty="0">
                <a:solidFill>
                  <a:schemeClr val="tx1"/>
                </a:solidFill>
              </a:rPr>
              <a:t>. Retrieved 19 March, 2018, </a:t>
            </a:r>
          </a:p>
          <a:p>
            <a:pPr marL="228600" indent="-228600" algn="justLow" rtl="0">
              <a:buFont typeface="+mj-lt"/>
              <a:buAutoNum type="arabicPeriod"/>
            </a:pPr>
            <a:r>
              <a:rPr lang="en-US" sz="1000" dirty="0" err="1">
                <a:solidFill>
                  <a:schemeClr val="tx1"/>
                </a:solidFill>
              </a:rPr>
              <a:t>Mayoclinicorg</a:t>
            </a:r>
            <a:r>
              <a:rPr lang="en-US" sz="1000" dirty="0">
                <a:solidFill>
                  <a:schemeClr val="tx1"/>
                </a:solidFill>
              </a:rPr>
              <a:t>. (2018). </a:t>
            </a:r>
            <a:r>
              <a:rPr lang="en-US" sz="1000" i="1" dirty="0">
                <a:solidFill>
                  <a:schemeClr val="tx1"/>
                </a:solidFill>
              </a:rPr>
              <a:t>Mayo Clinic</a:t>
            </a:r>
            <a:r>
              <a:rPr lang="en-US" sz="1000" dirty="0">
                <a:solidFill>
                  <a:schemeClr val="tx1"/>
                </a:solidFill>
              </a:rPr>
              <a:t>. Retrieved 19 March, 2018, from diseases-conditions/myasthenia-gravis/symptoms-causes/syc-20352036</a:t>
            </a:r>
          </a:p>
          <a:p>
            <a:pPr marL="228600" indent="-228600" algn="justLow" rtl="0">
              <a:buFont typeface="+mj-lt"/>
              <a:buAutoNum type="arabicPeriod"/>
            </a:pPr>
            <a:r>
              <a:rPr lang="en-US" sz="1000" dirty="0" err="1">
                <a:solidFill>
                  <a:schemeClr val="tx1"/>
                </a:solidFill>
              </a:rPr>
              <a:t>Healthlinecom</a:t>
            </a:r>
            <a:r>
              <a:rPr lang="en-US" sz="1000" dirty="0">
                <a:solidFill>
                  <a:schemeClr val="tx1"/>
                </a:solidFill>
              </a:rPr>
              <a:t>. (2018). </a:t>
            </a:r>
            <a:r>
              <a:rPr lang="en-US" sz="1000" i="1" dirty="0" err="1">
                <a:solidFill>
                  <a:schemeClr val="tx1"/>
                </a:solidFill>
              </a:rPr>
              <a:t>Healthline</a:t>
            </a:r>
            <a:r>
              <a:rPr lang="en-US" sz="1000" dirty="0">
                <a:solidFill>
                  <a:schemeClr val="tx1"/>
                </a:solidFill>
              </a:rPr>
              <a:t>. Retrieved 19 March, 2018, from health/myasthenia-gravis</a:t>
            </a:r>
          </a:p>
          <a:p>
            <a:pPr marL="228600" indent="-228600" algn="justLow" rtl="0">
              <a:buFont typeface="+mj-lt"/>
              <a:buAutoNum type="arabicPeriod"/>
            </a:pPr>
            <a:endParaRPr lang="en-US" sz="1000" dirty="0">
              <a:solidFill>
                <a:schemeClr val="tx1"/>
              </a:solidFill>
            </a:endParaRPr>
          </a:p>
          <a:p>
            <a:pPr marL="228600" indent="-228600" algn="justLow" rtl="0">
              <a:buFont typeface="+mj-lt"/>
              <a:buAutoNum type="arabicPeriod"/>
            </a:pPr>
            <a:endParaRPr lang="ar-SA" sz="1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83" name="مستطيل مستدير الزوايا 82"/>
          <p:cNvSpPr/>
          <p:nvPr/>
        </p:nvSpPr>
        <p:spPr>
          <a:xfrm>
            <a:off x="6357950" y="4857760"/>
            <a:ext cx="2643206" cy="214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References </a:t>
            </a:r>
            <a:endParaRPr lang="ar-SA" sz="1200" b="1" dirty="0">
              <a:solidFill>
                <a:schemeClr val="tx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2043875" y="10649"/>
            <a:ext cx="5057076" cy="1219203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/>
              <a:t>Libyan International Medical </a:t>
            </a:r>
            <a:r>
              <a:rPr lang="en-US" sz="1600" dirty="0" smtClean="0"/>
              <a:t>University    </a:t>
            </a:r>
            <a:endParaRPr lang="en-US" sz="16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000364" y="66657"/>
            <a:ext cx="292537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My muscle is suffering!  </a:t>
            </a:r>
            <a:endParaRPr lang="ar-S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3146</TotalTime>
  <Words>342</Words>
  <Application>Microsoft Macintosh PowerPoint</Application>
  <PresentationFormat>On-screen Show (4:3)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Andalus</vt:lpstr>
      <vt:lpstr>Arial</vt:lpstr>
      <vt:lpstr>Calibri</vt:lpstr>
      <vt:lpstr>Times New Roman</vt:lpstr>
      <vt:lpstr>سمة Office</vt:lpstr>
      <vt:lpstr>PowerPoint Presentation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mohammed sief</dc:creator>
  <cp:lastModifiedBy>jogniber@gmail.com</cp:lastModifiedBy>
  <cp:revision>256</cp:revision>
  <dcterms:created xsi:type="dcterms:W3CDTF">2017-05-11T00:15:26Z</dcterms:created>
  <dcterms:modified xsi:type="dcterms:W3CDTF">2018-03-20T08:58:15Z</dcterms:modified>
</cp:coreProperties>
</file>