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77" r:id="rId7"/>
    <p:sldId id="278" r:id="rId8"/>
    <p:sldId id="261" r:id="rId9"/>
    <p:sldId id="262" r:id="rId10"/>
    <p:sldId id="280" r:id="rId11"/>
    <p:sldId id="263" r:id="rId12"/>
    <p:sldId id="279" r:id="rId13"/>
    <p:sldId id="267" r:id="rId14"/>
    <p:sldId id="264" r:id="rId15"/>
    <p:sldId id="265" r:id="rId16"/>
    <p:sldId id="266" r:id="rId17"/>
    <p:sldId id="268" r:id="rId18"/>
    <p:sldId id="269" r:id="rId19"/>
    <p:sldId id="270" r:id="rId20"/>
    <p:sldId id="271" r:id="rId21"/>
    <p:sldId id="281" r:id="rId22"/>
    <p:sldId id="282" r:id="rId23"/>
    <p:sldId id="283" r:id="rId24"/>
    <p:sldId id="272" r:id="rId25"/>
    <p:sldId id="273" r:id="rId26"/>
    <p:sldId id="276" r:id="rId27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111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89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23555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23556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3557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3558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23559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2CFDDC3-22C4-470F-BEA3-BF7F82F5F63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51640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CFDDC3-22C4-470F-BEA3-BF7F82F5F633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1429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CFDDC3-22C4-470F-BEA3-BF7F82F5F633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1495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CFDDC3-22C4-470F-BEA3-BF7F82F5F633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77397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CFDDC3-22C4-470F-BEA3-BF7F82F5F633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91622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CFDDC3-22C4-470F-BEA3-BF7F82F5F633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348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CFDDC3-22C4-470F-BEA3-BF7F82F5F633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78361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CFDDC3-22C4-470F-BEA3-BF7F82F5F633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96643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CFDDC3-22C4-470F-BEA3-BF7F82F5F633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9261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CFDDC3-22C4-470F-BEA3-BF7F82F5F633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99613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CFDDC3-22C4-470F-BEA3-BF7F82F5F633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92530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CFDDC3-22C4-470F-BEA3-BF7F82F5F633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28831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CFDDC3-22C4-470F-BEA3-BF7F82F5F633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21540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CFDDC3-22C4-470F-BEA3-BF7F82F5F633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98681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CFDDC3-22C4-470F-BEA3-BF7F82F5F633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02785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CFDDC3-22C4-470F-BEA3-BF7F82F5F633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85738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CFDDC3-22C4-470F-BEA3-BF7F82F5F633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58453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CFDDC3-22C4-470F-BEA3-BF7F82F5F633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25438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CFDDC3-22C4-470F-BEA3-BF7F82F5F633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58271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CFDDC3-22C4-470F-BEA3-BF7F82F5F633}" type="slidenum">
              <a:rPr lang="en-GB" smtClean="0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72386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CFDDC3-22C4-470F-BEA3-BF7F82F5F633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05372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CFDDC3-22C4-470F-BEA3-BF7F82F5F633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45228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CFDDC3-22C4-470F-BEA3-BF7F82F5F633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0319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CFDDC3-22C4-470F-BEA3-BF7F82F5F633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33135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CFDDC3-22C4-470F-BEA3-BF7F82F5F633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09655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CFDDC3-22C4-470F-BEA3-BF7F82F5F633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06178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CFDDC3-22C4-470F-BEA3-BF7F82F5F633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9569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C:\abitbetter\bamboo.gif"/>
          <p:cNvPicPr>
            <a:picLocks noChangeAspect="1" noChangeArrowheads="1"/>
          </p:cNvPicPr>
          <p:nvPr/>
        </p:nvPicPr>
        <p:blipFill>
          <a:blip r:embed="rId2" cstate="print"/>
          <a:srcRect r="13792"/>
          <a:stretch>
            <a:fillRect/>
          </a:stretch>
        </p:blipFill>
        <p:spPr bwMode="ltGray">
          <a:xfrm>
            <a:off x="6292850" y="-1588"/>
            <a:ext cx="2857500" cy="6869113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158875"/>
            <a:ext cx="6248400" cy="14319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3429000"/>
            <a:ext cx="6019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57175" y="6248400"/>
            <a:ext cx="1622425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Sept 2001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2108200" y="6248400"/>
            <a:ext cx="2997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Bruce Davies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5486400" y="6248400"/>
            <a:ext cx="1371600" cy="457200"/>
          </a:xfrm>
        </p:spPr>
        <p:txBody>
          <a:bodyPr/>
          <a:lstStyle>
            <a:lvl1pPr>
              <a:defRPr/>
            </a:lvl1pPr>
          </a:lstStyle>
          <a:p>
            <a:fld id="{F7EE3811-F8C4-476B-A481-DD870429E9D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Sept 2001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Bruce Davies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5948FF-1F85-440B-8F97-F6715BB949C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86450" y="320675"/>
            <a:ext cx="1885950" cy="5775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320675"/>
            <a:ext cx="5505450" cy="5775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Sept 2001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Bruce Davies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F59F19-0927-4FAB-97FC-9FD446F8AD1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20675"/>
            <a:ext cx="7467600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981200"/>
            <a:ext cx="3695700" cy="4114800"/>
          </a:xfrm>
        </p:spPr>
        <p:txBody>
          <a:bodyPr/>
          <a:lstStyle/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76700" y="1981200"/>
            <a:ext cx="36957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8600" y="6248400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Sept 2001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9800" y="6248400"/>
            <a:ext cx="3505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Bruce Davies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2484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fld id="{41475BBD-C217-4F38-A5DF-C447BFC772F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20675"/>
            <a:ext cx="7467600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28600" y="1981200"/>
            <a:ext cx="36957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076700" y="1981200"/>
            <a:ext cx="3695700" cy="4114800"/>
          </a:xfrm>
        </p:spPr>
        <p:txBody>
          <a:bodyPr/>
          <a:lstStyle/>
          <a:p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8600" y="6248400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Sept 2001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9800" y="6248400"/>
            <a:ext cx="3505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Bruce Davies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2484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fld id="{8073C776-AC27-47D5-BFF8-A8AD92F4FF0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20675"/>
            <a:ext cx="7467600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228600" y="1981200"/>
            <a:ext cx="3695700" cy="4114800"/>
          </a:xfrm>
        </p:spPr>
        <p:txBody>
          <a:bodyPr/>
          <a:lstStyle/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76700" y="1981200"/>
            <a:ext cx="36957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8600" y="6248400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Sept 2001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9800" y="6248400"/>
            <a:ext cx="3505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Bruce Davies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2484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fld id="{CA76F46C-26AD-44C2-9B65-10DBC8A33ED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Sept 2001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Bruce Davies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938DB-BC4E-4582-AD09-06D71DACD82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Sept 2001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Bruce Davies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933997-DB37-4CCF-8245-C6EF566608A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67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Sept 2001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Bruce Davies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EE65CC-55B9-4086-A96B-1DFA1C48A5C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Sept 2001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Bruce Davies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D486E2-2E7A-456E-AE79-2E507F0AC2E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Sept 2001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Bruce Davies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5FF70A-B3EF-45B8-A77A-AB8A00BC718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Sept 2001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Bruce Davies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724F2E-B84C-49C0-8EF2-1C13EAD8E51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Sept 2001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Bruce Davies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2D4DD-F985-4814-8280-E0BDAB6BD2D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Sept 2001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Bruce Davies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E64EFD-B8CF-4A17-B54D-68C16B9B2B8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abitbetter\bamboo.gif"/>
          <p:cNvPicPr>
            <a:picLocks noChangeAspect="1" noChangeArrowheads="1"/>
          </p:cNvPicPr>
          <p:nvPr/>
        </p:nvPicPr>
        <p:blipFill>
          <a:blip r:embed="rId16" cstate="print"/>
          <a:srcRect r="45976"/>
          <a:stretch>
            <a:fillRect/>
          </a:stretch>
        </p:blipFill>
        <p:spPr bwMode="ltGray">
          <a:xfrm>
            <a:off x="7353300" y="0"/>
            <a:ext cx="1790700" cy="6858000"/>
          </a:xfrm>
          <a:prstGeom prst="rect">
            <a:avLst/>
          </a:prstGeom>
          <a:noFill/>
        </p:spPr>
      </p:pic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320675"/>
            <a:ext cx="74676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2484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n-GB"/>
              <a:t>Sept 2001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09800" y="62484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GB"/>
              <a:t>Bruce Davies</a:t>
            </a: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248400" y="62484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562E866-A265-459A-BD29-41FFD52479EC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>
    <p:random/>
  </p:transition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­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­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873250"/>
            <a:ext cx="6248400" cy="1555750"/>
          </a:xfrm>
        </p:spPr>
        <p:txBody>
          <a:bodyPr/>
          <a:lstStyle/>
          <a:p>
            <a:r>
              <a:rPr lang="en-GB" sz="4800"/>
              <a:t>Irritable Bowel Syndrome</a:t>
            </a:r>
            <a:endParaRPr lang="en-GB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533400"/>
            <a:ext cx="6019800" cy="2819400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b="1" dirty="0" smtClean="0"/>
              <a:t>Dr. Nadia </a:t>
            </a:r>
            <a:r>
              <a:rPr lang="en-GB" b="1" dirty="0" err="1" smtClean="0"/>
              <a:t>zawi</a:t>
            </a:r>
            <a:endParaRPr lang="en-GB" b="1" dirty="0"/>
          </a:p>
          <a:p>
            <a:endParaRPr lang="en-GB" b="1" dirty="0"/>
          </a:p>
          <a:p>
            <a:pPr>
              <a:lnSpc>
                <a:spcPct val="80000"/>
              </a:lnSpc>
            </a:pPr>
            <a:r>
              <a:rPr lang="en-US" sz="2800" b="1" dirty="0" smtClean="0"/>
              <a:t>Department  of Gastroenterology </a:t>
            </a:r>
          </a:p>
          <a:p>
            <a:pPr>
              <a:lnSpc>
                <a:spcPct val="80000"/>
              </a:lnSpc>
            </a:pPr>
            <a:r>
              <a:rPr lang="en-US" sz="2800" b="1" dirty="0" smtClean="0"/>
              <a:t>BMC</a:t>
            </a:r>
            <a:endParaRPr lang="en-GB" sz="2800" b="1" dirty="0"/>
          </a:p>
          <a:p>
            <a:endParaRPr lang="en-US" sz="4000" b="1" dirty="0"/>
          </a:p>
          <a:p>
            <a:endParaRPr lang="en-GB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81A74-A294-4FE1-9D44-B8A7069083AE}" type="slidenum">
              <a:rPr lang="en-GB"/>
              <a:pPr/>
              <a:t>10</a:t>
            </a:fld>
            <a:endParaRPr lang="en-GB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85800"/>
            <a:ext cx="7467600" cy="762000"/>
          </a:xfrm>
        </p:spPr>
        <p:txBody>
          <a:bodyPr/>
          <a:lstStyle/>
          <a:p>
            <a:r>
              <a:rPr lang="en-GB"/>
              <a:t>Associated Symptoms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/>
              <a:t>Stressful life events are associated.</a:t>
            </a:r>
          </a:p>
          <a:p>
            <a:r>
              <a:rPr lang="en-GB" b="1"/>
              <a:t>Compared with controls people with IBS are less well educated and have poorer general health.</a:t>
            </a:r>
          </a:p>
          <a:p>
            <a:r>
              <a:rPr lang="en-GB" b="1"/>
              <a:t>Women:Men = 3:1.</a:t>
            </a:r>
          </a:p>
          <a:p>
            <a:endParaRPr lang="en-GB" b="1"/>
          </a:p>
          <a:p>
            <a:endParaRPr lang="en-GB" b="1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B5044-59F2-485E-AFFB-2F33F06C8D40}" type="slidenum">
              <a:rPr lang="en-GB"/>
              <a:pPr/>
              <a:t>11</a:t>
            </a:fld>
            <a:endParaRPr lang="en-GB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7467600" cy="762000"/>
          </a:xfrm>
        </p:spPr>
        <p:txBody>
          <a:bodyPr/>
          <a:lstStyle/>
          <a:p>
            <a:r>
              <a:rPr lang="en-GB"/>
              <a:t>Reasons to Refer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6700" y="1447800"/>
            <a:ext cx="36957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800" b="1" dirty="0"/>
              <a:t>Age </a:t>
            </a:r>
            <a:r>
              <a:rPr lang="en-GB" sz="2800" b="1" dirty="0">
                <a:solidFill>
                  <a:srgbClr val="FF0000"/>
                </a:solidFill>
              </a:rPr>
              <a:t>&gt; 45 </a:t>
            </a:r>
            <a:r>
              <a:rPr lang="en-GB" sz="2800" b="1" dirty="0"/>
              <a:t>years at onset.</a:t>
            </a:r>
          </a:p>
          <a:p>
            <a:pPr>
              <a:lnSpc>
                <a:spcPct val="90000"/>
              </a:lnSpc>
            </a:pPr>
            <a:r>
              <a:rPr lang="en-GB" sz="2800" b="1" dirty="0"/>
              <a:t>Family history of bowel </a:t>
            </a:r>
            <a:r>
              <a:rPr lang="en-GB" sz="2800" b="1" dirty="0">
                <a:solidFill>
                  <a:srgbClr val="FF0000"/>
                </a:solidFill>
              </a:rPr>
              <a:t>cancer</a:t>
            </a:r>
            <a:r>
              <a:rPr lang="en-GB" sz="2800" b="1" dirty="0"/>
              <a:t>.</a:t>
            </a:r>
          </a:p>
          <a:p>
            <a:pPr>
              <a:lnSpc>
                <a:spcPct val="90000"/>
              </a:lnSpc>
            </a:pPr>
            <a:r>
              <a:rPr lang="en-GB" sz="2800" b="1" dirty="0"/>
              <a:t>Failure of primary care management.</a:t>
            </a:r>
          </a:p>
          <a:p>
            <a:pPr>
              <a:lnSpc>
                <a:spcPct val="90000"/>
              </a:lnSpc>
            </a:pPr>
            <a:r>
              <a:rPr lang="en-GB" sz="2800" b="1" dirty="0">
                <a:solidFill>
                  <a:srgbClr val="FF0000"/>
                </a:solidFill>
              </a:rPr>
              <a:t>Uncertainty</a:t>
            </a:r>
            <a:r>
              <a:rPr lang="en-GB" sz="2800" b="1" dirty="0"/>
              <a:t> of diagnosis.</a:t>
            </a:r>
          </a:p>
          <a:p>
            <a:pPr>
              <a:lnSpc>
                <a:spcPct val="90000"/>
              </a:lnSpc>
            </a:pPr>
            <a:r>
              <a:rPr lang="en-GB" sz="2800" b="1" dirty="0"/>
              <a:t>Abnormality on examination or investigation.</a:t>
            </a:r>
            <a:endParaRPr lang="en-GB" sz="2400" dirty="0"/>
          </a:p>
        </p:txBody>
      </p:sp>
      <p:pic>
        <p:nvPicPr>
          <p:cNvPr id="29701" name="Picture 5" descr="D:\clipart\SY00860_.WMF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379913" y="1981200"/>
            <a:ext cx="3163887" cy="3657600"/>
          </a:xfr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F535F-565D-43F2-97BB-9DC3AF3B1D8F}" type="slidenum">
              <a:rPr lang="en-GB"/>
              <a:pPr/>
              <a:t>12</a:t>
            </a:fld>
            <a:endParaRPr lang="en-GB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7467600" cy="762000"/>
          </a:xfrm>
        </p:spPr>
        <p:txBody>
          <a:bodyPr/>
          <a:lstStyle/>
          <a:p>
            <a:r>
              <a:rPr lang="en-GB"/>
              <a:t>Urgent Referral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924300" y="1600200"/>
            <a:ext cx="3695700" cy="4114800"/>
          </a:xfrm>
        </p:spPr>
        <p:txBody>
          <a:bodyPr/>
          <a:lstStyle/>
          <a:p>
            <a:r>
              <a:rPr lang="en-GB" sz="2800" b="1"/>
              <a:t>Constant abdominal pain.</a:t>
            </a:r>
          </a:p>
          <a:p>
            <a:r>
              <a:rPr lang="en-GB" sz="2800" b="1"/>
              <a:t>Constant diarrhoea.</a:t>
            </a:r>
          </a:p>
          <a:p>
            <a:r>
              <a:rPr lang="en-GB" sz="2800" b="1"/>
              <a:t>Constant distension.</a:t>
            </a:r>
          </a:p>
          <a:p>
            <a:r>
              <a:rPr lang="en-GB" sz="2800" b="1"/>
              <a:t>Rectal bleeding.</a:t>
            </a:r>
          </a:p>
          <a:p>
            <a:r>
              <a:rPr lang="en-GB" sz="2800" b="1"/>
              <a:t>Weight loss or malaise.</a:t>
            </a:r>
            <a:endParaRPr lang="en-GB" sz="2800"/>
          </a:p>
        </p:txBody>
      </p:sp>
      <p:pic>
        <p:nvPicPr>
          <p:cNvPr id="46085" name="Picture 5" descr="D:\clipart\SY00860_.WMF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96863" y="1828800"/>
            <a:ext cx="3228975" cy="3733800"/>
          </a:xfrm>
          <a:ln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088F8-09DA-421E-851F-4D993C13F51E}" type="slidenum">
              <a:rPr lang="en-GB"/>
              <a:pPr/>
              <a:t>13</a:t>
            </a:fld>
            <a:endParaRPr lang="en-GB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7467600" cy="762000"/>
          </a:xfrm>
        </p:spPr>
        <p:txBody>
          <a:bodyPr/>
          <a:lstStyle/>
          <a:p>
            <a:r>
              <a:rPr lang="en-GB"/>
              <a:t>Subtypes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7543800" cy="4114800"/>
          </a:xfrm>
        </p:spPr>
        <p:txBody>
          <a:bodyPr/>
          <a:lstStyle/>
          <a:p>
            <a:r>
              <a:rPr lang="en-GB" b="1" dirty="0"/>
              <a:t>Diarrhoea predominant.</a:t>
            </a:r>
          </a:p>
          <a:p>
            <a:r>
              <a:rPr lang="en-GB" b="1" dirty="0"/>
              <a:t>Constipation predominant.</a:t>
            </a:r>
          </a:p>
          <a:p>
            <a:r>
              <a:rPr lang="en-GB" b="1" dirty="0"/>
              <a:t>Pain predominant.</a:t>
            </a:r>
            <a:endParaRPr lang="en-GB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E06A9-47B5-46B6-B2C5-6BD3A5A3C976}" type="slidenum">
              <a:rPr lang="en-GB"/>
              <a:pPr/>
              <a:t>14</a:t>
            </a:fld>
            <a:endParaRPr lang="en-GB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7467600" cy="762000"/>
          </a:xfrm>
        </p:spPr>
        <p:txBody>
          <a:bodyPr/>
          <a:lstStyle/>
          <a:p>
            <a:r>
              <a:rPr lang="en-GB"/>
              <a:t>Differential Diagnosis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75438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b="1"/>
              <a:t>Inflammatory bowel disease.</a:t>
            </a:r>
          </a:p>
          <a:p>
            <a:pPr>
              <a:lnSpc>
                <a:spcPct val="90000"/>
              </a:lnSpc>
            </a:pPr>
            <a:r>
              <a:rPr lang="en-GB" b="1"/>
              <a:t>Cancer.</a:t>
            </a:r>
          </a:p>
          <a:p>
            <a:pPr>
              <a:lnSpc>
                <a:spcPct val="90000"/>
              </a:lnSpc>
            </a:pPr>
            <a:r>
              <a:rPr lang="en-GB" b="1"/>
              <a:t>Diverticulosis.</a:t>
            </a:r>
          </a:p>
          <a:p>
            <a:pPr>
              <a:lnSpc>
                <a:spcPct val="90000"/>
              </a:lnSpc>
            </a:pPr>
            <a:r>
              <a:rPr lang="en-GB" b="1"/>
              <a:t>Endometriosis.</a:t>
            </a:r>
          </a:p>
          <a:p>
            <a:pPr>
              <a:lnSpc>
                <a:spcPct val="90000"/>
              </a:lnSpc>
            </a:pPr>
            <a:endParaRPr lang="en-GB" b="1"/>
          </a:p>
          <a:p>
            <a:pPr>
              <a:lnSpc>
                <a:spcPct val="90000"/>
              </a:lnSpc>
            </a:pPr>
            <a:r>
              <a:rPr lang="en-GB" b="1"/>
              <a:t>A positive diagnosis, based on Manning’s criteria may provoke less anxiety than extensive tests.</a:t>
            </a:r>
            <a:endParaRPr lang="en-GB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Examination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2800" b="1"/>
              <a:t>Results should be normal or non-specific.</a:t>
            </a:r>
          </a:p>
          <a:p>
            <a:r>
              <a:rPr lang="en-GB" sz="2800" b="1"/>
              <a:t>Abdomen and rectal examination.</a:t>
            </a:r>
          </a:p>
          <a:p>
            <a:r>
              <a:rPr lang="en-GB" sz="2800" b="1"/>
              <a:t>FBC, CRP.</a:t>
            </a:r>
          </a:p>
          <a:p>
            <a:r>
              <a:rPr lang="en-GB" sz="2800" b="1"/>
              <a:t>No consensus as to whether FOBs or sigmoidoscopy is needed.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3891A3-F89A-4BFA-8A25-A70FA6BDAA42}" type="slidenum">
              <a:rPr lang="en-GB"/>
              <a:pPr/>
              <a:t>15</a:t>
            </a:fld>
            <a:endParaRPr lang="en-GB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Treatment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GB" b="1" dirty="0" smtClean="0"/>
              <a:t>-Patients</a:t>
            </a:r>
            <a:r>
              <a:rPr lang="en-GB" b="1" dirty="0"/>
              <a:t>’ concerns</a:t>
            </a:r>
            <a:r>
              <a:rPr lang="en-GB" b="1" dirty="0" smtClean="0"/>
              <a:t>.</a:t>
            </a:r>
          </a:p>
          <a:p>
            <a:pPr algn="l"/>
            <a:r>
              <a:rPr lang="en-GB" b="1" dirty="0" smtClean="0"/>
              <a:t>-Explanation.          </a:t>
            </a:r>
            <a:endParaRPr lang="en-GB" b="1" dirty="0"/>
          </a:p>
          <a:p>
            <a:pPr algn="l"/>
            <a:r>
              <a:rPr lang="en-GB" b="1" dirty="0" smtClean="0"/>
              <a:t>-Treatment </a:t>
            </a:r>
            <a:r>
              <a:rPr lang="en-GB" b="1" dirty="0"/>
              <a:t>approaches.</a:t>
            </a:r>
            <a:endParaRPr lang="en-GB" sz="2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0567B80-EB33-460A-B1AE-23FABCD39C2D}" type="slidenum">
              <a:rPr lang="en-GB"/>
              <a:pPr/>
              <a:t>16</a:t>
            </a:fld>
            <a:endParaRPr lang="en-GB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5EA94-AF91-4B84-BE5F-391B1F37CCEC}" type="slidenum">
              <a:rPr lang="en-GB"/>
              <a:pPr/>
              <a:t>17</a:t>
            </a:fld>
            <a:endParaRPr lang="en-GB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7467600" cy="762000"/>
          </a:xfrm>
        </p:spPr>
        <p:txBody>
          <a:bodyPr/>
          <a:lstStyle/>
          <a:p>
            <a:r>
              <a:rPr lang="en-GB" b="1">
                <a:solidFill>
                  <a:schemeClr val="tx1"/>
                </a:solidFill>
                <a:latin typeface="Arial" pitchFamily="34" charset="0"/>
              </a:rPr>
              <a:t>Patients’ Concerns.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Usually very concerned about a serious cause for their symptoms.</a:t>
            </a:r>
          </a:p>
          <a:p>
            <a:r>
              <a:rPr lang="en-GB" b="1" dirty="0"/>
              <a:t>Take time to explore the patients </a:t>
            </a:r>
            <a:r>
              <a:rPr lang="en-GB" b="1" dirty="0" smtClean="0"/>
              <a:t>thinking.</a:t>
            </a:r>
            <a:endParaRPr lang="en-GB" b="1" dirty="0"/>
          </a:p>
          <a:p>
            <a:r>
              <a:rPr lang="en-GB" b="1" dirty="0"/>
              <a:t>Remember that investigations may heighten anxiety.</a:t>
            </a:r>
            <a:endParaRPr lang="en-GB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5C0AB-7749-4FF0-8BE3-F0043A7DDCEE}" type="slidenum">
              <a:rPr lang="en-GB"/>
              <a:pPr/>
              <a:t>18</a:t>
            </a:fld>
            <a:endParaRPr lang="en-GB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7467600" cy="762000"/>
          </a:xfrm>
        </p:spPr>
        <p:txBody>
          <a:bodyPr/>
          <a:lstStyle/>
          <a:p>
            <a:r>
              <a:rPr lang="en-GB" b="1">
                <a:solidFill>
                  <a:schemeClr val="tx1"/>
                </a:solidFill>
                <a:latin typeface="Arial" pitchFamily="34" charset="0"/>
              </a:rPr>
              <a:t>Explanation.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7543800" cy="4114800"/>
          </a:xfrm>
        </p:spPr>
        <p:txBody>
          <a:bodyPr/>
          <a:lstStyle/>
          <a:p>
            <a:r>
              <a:rPr lang="en-GB" b="1" dirty="0"/>
              <a:t>Must offer a plausible reason for symptoms.</a:t>
            </a:r>
          </a:p>
          <a:p>
            <a:r>
              <a:rPr lang="en-GB" b="1" dirty="0"/>
              <a:t>Even if cause is unknown, patients require some explanation</a:t>
            </a:r>
            <a:r>
              <a:rPr lang="en-GB" b="1" dirty="0" smtClean="0"/>
              <a:t>.</a:t>
            </a:r>
            <a:endParaRPr lang="en-GB" b="1" dirty="0"/>
          </a:p>
          <a:p>
            <a:r>
              <a:rPr lang="en-GB" b="1" dirty="0"/>
              <a:t>Stress is currently a socially acceptable explanation for many symptoms in life.</a:t>
            </a:r>
          </a:p>
          <a:p>
            <a:endParaRPr lang="en-GB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685F5-C508-41C6-A1CD-B4E92DA84CD8}" type="slidenum">
              <a:rPr lang="en-GB"/>
              <a:pPr/>
              <a:t>19</a:t>
            </a:fld>
            <a:endParaRPr lang="en-GB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7467600" cy="762000"/>
          </a:xfrm>
        </p:spPr>
        <p:txBody>
          <a:bodyPr/>
          <a:lstStyle/>
          <a:p>
            <a:r>
              <a:rPr lang="en-GB" b="1">
                <a:solidFill>
                  <a:schemeClr val="tx1"/>
                </a:solidFill>
                <a:latin typeface="Arial" pitchFamily="34" charset="0"/>
              </a:rPr>
              <a:t>Treatment Approaches</a:t>
            </a:r>
            <a:r>
              <a:rPr lang="en-GB">
                <a:solidFill>
                  <a:schemeClr val="tx1"/>
                </a:solidFill>
                <a:latin typeface="Arial" pitchFamily="34" charset="0"/>
              </a:rPr>
              <a:t>.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86000"/>
            <a:ext cx="7543800" cy="4114800"/>
          </a:xfrm>
        </p:spPr>
        <p:txBody>
          <a:bodyPr/>
          <a:lstStyle/>
          <a:p>
            <a:r>
              <a:rPr lang="en-GB" b="1"/>
              <a:t>Placebo effect of up to 70% in all IBS treatments.</a:t>
            </a:r>
          </a:p>
          <a:p>
            <a:r>
              <a:rPr lang="en-GB" b="1"/>
              <a:t>Treatment should depend on symptom sub-type.</a:t>
            </a:r>
          </a:p>
          <a:p>
            <a:r>
              <a:rPr lang="en-GB" b="1"/>
              <a:t>Often considerable overlap between sub-groups.</a:t>
            </a:r>
            <a:endParaRPr lang="en-GB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8CE95-0FB0-42E5-A179-234AA29DC4B8}" type="slidenum">
              <a:rPr lang="en-GB"/>
              <a:pPr/>
              <a:t>2</a:t>
            </a:fld>
            <a:endParaRPr lang="en-GB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7467600" cy="762000"/>
          </a:xfrm>
        </p:spPr>
        <p:txBody>
          <a:bodyPr/>
          <a:lstStyle/>
          <a:p>
            <a:r>
              <a:rPr lang="en-GB"/>
              <a:t>Introduction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600200"/>
            <a:ext cx="7848600" cy="4648200"/>
          </a:xfrm>
        </p:spPr>
        <p:txBody>
          <a:bodyPr/>
          <a:lstStyle/>
          <a:p>
            <a:pPr>
              <a:buNone/>
            </a:pPr>
            <a:endParaRPr lang="en-GB" sz="2800" b="1" dirty="0"/>
          </a:p>
          <a:p>
            <a:r>
              <a:rPr lang="en-GB" sz="2800" b="1" dirty="0"/>
              <a:t>50% of patients present &lt;35 years old.</a:t>
            </a:r>
          </a:p>
          <a:p>
            <a:r>
              <a:rPr lang="en-GB" sz="2800" b="1" dirty="0"/>
              <a:t>70% of sufferers are symptom free after 5 years.</a:t>
            </a:r>
          </a:p>
          <a:p>
            <a:r>
              <a:rPr lang="en-GB" sz="2800" b="1" dirty="0"/>
              <a:t>GPs will diagnose one new case per week.</a:t>
            </a:r>
          </a:p>
          <a:p>
            <a:r>
              <a:rPr lang="en-GB" sz="2800" b="1" dirty="0"/>
              <a:t>GPs will see 4-5 patients a week with IBS.</a:t>
            </a:r>
          </a:p>
          <a:p>
            <a:r>
              <a:rPr lang="en-GB" sz="2800" b="1" dirty="0"/>
              <a:t>Point prevalence of 40-50 patients per 2000 patients.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7ED8E-CF8C-4E9A-8DEE-E7D72D992B43}" type="slidenum">
              <a:rPr lang="en-GB"/>
              <a:pPr/>
              <a:t>20</a:t>
            </a:fld>
            <a:endParaRPr lang="en-GB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7467600" cy="762000"/>
          </a:xfrm>
        </p:spPr>
        <p:txBody>
          <a:bodyPr/>
          <a:lstStyle/>
          <a:p>
            <a:r>
              <a:rPr lang="en-GB"/>
              <a:t>Antidepressants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05000"/>
            <a:ext cx="7543800" cy="4114800"/>
          </a:xfrm>
        </p:spPr>
        <p:txBody>
          <a:bodyPr/>
          <a:lstStyle/>
          <a:p>
            <a:r>
              <a:rPr lang="en-GB" b="1" dirty="0"/>
              <a:t>Poor evidence for efficacy.</a:t>
            </a:r>
          </a:p>
          <a:p>
            <a:r>
              <a:rPr lang="en-GB" b="1" dirty="0"/>
              <a:t>Better evidence for </a:t>
            </a:r>
            <a:r>
              <a:rPr lang="en-GB" b="1" dirty="0" err="1"/>
              <a:t>tricyclics</a:t>
            </a:r>
            <a:r>
              <a:rPr lang="en-GB" b="1" dirty="0"/>
              <a:t>.</a:t>
            </a:r>
          </a:p>
          <a:p>
            <a:pPr>
              <a:buNone/>
            </a:pPr>
            <a:endParaRPr lang="en-GB" b="1" dirty="0"/>
          </a:p>
          <a:p>
            <a:endParaRPr lang="en-GB" b="1" dirty="0"/>
          </a:p>
          <a:p>
            <a:endParaRPr lang="en-GB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45F9C-9BB2-4FE6-85B5-1D9316D4D566}" type="slidenum">
              <a:rPr lang="en-GB"/>
              <a:pPr/>
              <a:t>21</a:t>
            </a:fld>
            <a:endParaRPr lang="en-GB"/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7467600" cy="762000"/>
          </a:xfrm>
        </p:spPr>
        <p:txBody>
          <a:bodyPr/>
          <a:lstStyle/>
          <a:p>
            <a:r>
              <a:rPr lang="en-GB">
                <a:solidFill>
                  <a:schemeClr val="tx1"/>
                </a:solidFill>
                <a:latin typeface="Arial" pitchFamily="34" charset="0"/>
              </a:rPr>
              <a:t>Diarrhoea Predominant.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Increasing </a:t>
            </a:r>
            <a:r>
              <a:rPr lang="en-GB" b="1" dirty="0">
                <a:solidFill>
                  <a:srgbClr val="FF0000"/>
                </a:solidFill>
              </a:rPr>
              <a:t>dietary fibre </a:t>
            </a:r>
            <a:r>
              <a:rPr lang="en-GB" b="1" dirty="0"/>
              <a:t>is sensible advice.</a:t>
            </a:r>
          </a:p>
          <a:p>
            <a:r>
              <a:rPr lang="en-GB" b="1" dirty="0"/>
              <a:t>Fibre varies, 55% of patients will get worse with bran.</a:t>
            </a:r>
          </a:p>
          <a:p>
            <a:r>
              <a:rPr lang="en-GB" b="1" dirty="0"/>
              <a:t>“Medical fibre” adds to placebo effect.</a:t>
            </a:r>
          </a:p>
          <a:p>
            <a:r>
              <a:rPr lang="en-GB" b="1" dirty="0" err="1">
                <a:solidFill>
                  <a:srgbClr val="FF0000"/>
                </a:solidFill>
              </a:rPr>
              <a:t>Loperamide</a:t>
            </a:r>
            <a:r>
              <a:rPr lang="en-GB" b="1" dirty="0"/>
              <a:t> may help.</a:t>
            </a:r>
            <a:endParaRPr lang="en-GB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5096F-0F06-465E-9104-1C4E8F636F57}" type="slidenum">
              <a:rPr lang="en-GB"/>
              <a:pPr/>
              <a:t>22</a:t>
            </a:fld>
            <a:endParaRPr lang="en-GB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7467600" cy="762000"/>
          </a:xfrm>
        </p:spPr>
        <p:txBody>
          <a:bodyPr/>
          <a:lstStyle/>
          <a:p>
            <a:r>
              <a:rPr lang="en-GB">
                <a:solidFill>
                  <a:schemeClr val="tx1"/>
                </a:solidFill>
                <a:latin typeface="Arial" pitchFamily="34" charset="0"/>
              </a:rPr>
              <a:t>Constipation Predominant.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7543800" cy="4114800"/>
          </a:xfrm>
        </p:spPr>
        <p:txBody>
          <a:bodyPr/>
          <a:lstStyle/>
          <a:p>
            <a:r>
              <a:rPr lang="en-GB" b="1" dirty="0"/>
              <a:t>Increased fibre.</a:t>
            </a:r>
          </a:p>
          <a:p>
            <a:r>
              <a:rPr lang="en-GB" b="1" dirty="0"/>
              <a:t>Osmotic laxatives helpful. </a:t>
            </a:r>
          </a:p>
          <a:p>
            <a:r>
              <a:rPr lang="en-GB" b="1" dirty="0"/>
              <a:t>Stimulant laxatives make symptoms worse.</a:t>
            </a:r>
          </a:p>
          <a:p>
            <a:r>
              <a:rPr lang="en-GB" b="1" dirty="0" err="1"/>
              <a:t>Lactulose</a:t>
            </a:r>
            <a:r>
              <a:rPr lang="en-GB" b="1" dirty="0"/>
              <a:t> may aggravate distension and flatulence.</a:t>
            </a:r>
            <a:r>
              <a:rPr lang="en-GB" dirty="0"/>
              <a:t>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10215-A82E-4465-BFB3-CF29369104BB}" type="slidenum">
              <a:rPr lang="en-GB"/>
              <a:pPr/>
              <a:t>23</a:t>
            </a:fld>
            <a:endParaRPr lang="en-GB"/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457200"/>
            <a:ext cx="7467600" cy="762000"/>
          </a:xfrm>
        </p:spPr>
        <p:txBody>
          <a:bodyPr/>
          <a:lstStyle/>
          <a:p>
            <a:r>
              <a:rPr lang="en-GB">
                <a:solidFill>
                  <a:schemeClr val="tx1"/>
                </a:solidFill>
                <a:latin typeface="Arial" pitchFamily="34" charset="0"/>
              </a:rPr>
              <a:t>Pain Predominant.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7543800" cy="4114800"/>
          </a:xfrm>
        </p:spPr>
        <p:txBody>
          <a:bodyPr/>
          <a:lstStyle/>
          <a:p>
            <a:r>
              <a:rPr lang="en-GB" b="1"/>
              <a:t>Antispasmodics will help 66%.</a:t>
            </a:r>
          </a:p>
          <a:p>
            <a:r>
              <a:rPr lang="en-GB" b="1"/>
              <a:t>Mebeverine is probably first choice.</a:t>
            </a:r>
          </a:p>
          <a:p>
            <a:r>
              <a:rPr lang="en-GB" b="1"/>
              <a:t>Hyoscine 10mg qid can be added.</a:t>
            </a:r>
          </a:p>
          <a:p>
            <a:r>
              <a:rPr lang="en-GB" b="1"/>
              <a:t>Bloating may be helped by peppermint oil.</a:t>
            </a:r>
          </a:p>
          <a:p>
            <a:r>
              <a:rPr lang="en-GB" b="1"/>
              <a:t>Nausea may require metoclopramide.</a:t>
            </a:r>
            <a:endParaRPr lang="en-GB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1C60B-3CE4-410C-A3BE-85DA2F1A6B29}" type="slidenum">
              <a:rPr lang="en-GB"/>
              <a:pPr/>
              <a:t>24</a:t>
            </a:fld>
            <a:endParaRPr lang="en-GB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7467600" cy="762000"/>
          </a:xfrm>
        </p:spPr>
        <p:txBody>
          <a:bodyPr/>
          <a:lstStyle/>
          <a:p>
            <a:r>
              <a:rPr lang="en-GB"/>
              <a:t>Diet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/>
              <a:t>Dietary manipulation may help.</a:t>
            </a:r>
          </a:p>
          <a:p>
            <a:r>
              <a:rPr lang="en-GB" b="1"/>
              <a:t>Food intolerance is common food allergy is rare.</a:t>
            </a:r>
          </a:p>
          <a:p>
            <a:r>
              <a:rPr lang="en-GB" b="1"/>
              <a:t>Relaxation therapies may be useful adjunct.</a:t>
            </a:r>
          </a:p>
          <a:p>
            <a:endParaRPr lang="en-GB" b="1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226A8-05CA-4164-9BE0-4220C9419924}" type="slidenum">
              <a:rPr lang="en-GB"/>
              <a:pPr/>
              <a:t>25</a:t>
            </a:fld>
            <a:endParaRPr lang="en-GB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7467600" cy="762000"/>
          </a:xfrm>
        </p:spPr>
        <p:txBody>
          <a:bodyPr/>
          <a:lstStyle/>
          <a:p>
            <a:r>
              <a:rPr lang="en-GB"/>
              <a:t>Referral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About 15% of patients seen by GPs with IBS are referred.</a:t>
            </a:r>
          </a:p>
          <a:p>
            <a:r>
              <a:rPr lang="en-GB" b="1" dirty="0"/>
              <a:t>Gastroenterology – Mainly upper GI symptoms.</a:t>
            </a:r>
          </a:p>
          <a:p>
            <a:r>
              <a:rPr lang="en-GB" b="1" dirty="0"/>
              <a:t>General Surgical – Lower GI symptoms.</a:t>
            </a:r>
          </a:p>
          <a:p>
            <a:pPr>
              <a:buNone/>
            </a:pPr>
            <a:r>
              <a:rPr lang="en-GB" b="1" dirty="0"/>
              <a:t>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1123-378C-414D-9F3F-6760FAA501D6}" type="slidenum">
              <a:rPr lang="en-GB"/>
              <a:pPr/>
              <a:t>26</a:t>
            </a:fld>
            <a:endParaRPr lang="en-GB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Psychological Thoughts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09800"/>
            <a:ext cx="7543800" cy="4114800"/>
          </a:xfrm>
        </p:spPr>
        <p:txBody>
          <a:bodyPr/>
          <a:lstStyle/>
          <a:p>
            <a:r>
              <a:rPr lang="en-GB" b="1"/>
              <a:t>Should a mental health assessment always be done?</a:t>
            </a:r>
          </a:p>
          <a:p>
            <a:r>
              <a:rPr lang="en-GB" b="1"/>
              <a:t>Should all therapy be directed at psychological causes?</a:t>
            </a:r>
          </a:p>
          <a:p>
            <a:r>
              <a:rPr lang="en-GB" b="1"/>
              <a:t>Is IBS a physical or a somatisation disorder?</a:t>
            </a:r>
            <a:endParaRPr lang="en-GB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"/>
            <a:ext cx="7467600" cy="1752600"/>
          </a:xfrm>
        </p:spPr>
        <p:txBody>
          <a:bodyPr/>
          <a:lstStyle/>
          <a:p>
            <a:r>
              <a:rPr lang="en-GB" dirty="0"/>
              <a:t>What Is IBS?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228600" y="1600200"/>
            <a:ext cx="7543800" cy="4495800"/>
          </a:xfrm>
        </p:spPr>
        <p:txBody>
          <a:bodyPr/>
          <a:lstStyle/>
          <a:p>
            <a:r>
              <a:rPr lang="en-US" sz="2800" b="1" dirty="0" smtClean="0"/>
              <a:t>Common gastrointestinal disorder </a:t>
            </a:r>
            <a:r>
              <a:rPr lang="en-US" sz="2800" b="1" dirty="0" err="1" smtClean="0"/>
              <a:t>characrerized</a:t>
            </a:r>
            <a:r>
              <a:rPr lang="en-US" sz="2800" b="1" dirty="0" smtClean="0"/>
              <a:t> by recurrent abdominal pain and altered bowel habits</a:t>
            </a:r>
          </a:p>
          <a:p>
            <a:r>
              <a:rPr lang="en-US" sz="2800" b="1" dirty="0" smtClean="0"/>
              <a:t> ( diarrhea &amp; constipation</a:t>
            </a:r>
            <a:r>
              <a:rPr lang="en-US" dirty="0" smtClean="0"/>
              <a:t>)</a:t>
            </a:r>
          </a:p>
          <a:p>
            <a:r>
              <a:rPr lang="en-US" sz="2800" b="1" dirty="0" smtClean="0"/>
              <a:t>In the absence of organic pathology.</a:t>
            </a:r>
            <a:endParaRPr lang="ar-SA" sz="28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12DF9-EA57-4213-880E-7615E335BB81}" type="slidenum">
              <a:rPr lang="en-GB"/>
              <a:pPr/>
              <a:t>3</a:t>
            </a:fld>
            <a:endParaRPr lang="en-GB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3496E-8273-48B8-BB72-A147DADB3A03}" type="slidenum">
              <a:rPr lang="en-GB"/>
              <a:pPr/>
              <a:t>4</a:t>
            </a:fld>
            <a:endParaRPr lang="en-GB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7467600" cy="762000"/>
          </a:xfrm>
        </p:spPr>
        <p:txBody>
          <a:bodyPr/>
          <a:lstStyle/>
          <a:p>
            <a:r>
              <a:rPr lang="en-GB"/>
              <a:t>Diagnostic Criteria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/>
              <a:t>Rome 11 Diagnostic criteria.</a:t>
            </a:r>
          </a:p>
          <a:p>
            <a:endParaRPr lang="en-GB" b="1"/>
          </a:p>
          <a:p>
            <a:r>
              <a:rPr lang="en-GB" b="1"/>
              <a:t>Manning’s Criteria.</a:t>
            </a:r>
          </a:p>
        </p:txBody>
      </p:sp>
      <p:pic>
        <p:nvPicPr>
          <p:cNvPr id="25604" name="Picture 4" descr="C:\Program Files\Microsoft Office\Clipart\Pub60Cor\bd00146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4114800"/>
            <a:ext cx="2667000" cy="1812925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A20CD-112F-44DA-9FF5-0566F774068C}" type="slidenum">
              <a:rPr lang="en-GB"/>
              <a:pPr/>
              <a:t>5</a:t>
            </a:fld>
            <a:endParaRPr lang="en-GB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33400"/>
            <a:ext cx="7467600" cy="762000"/>
          </a:xfrm>
        </p:spPr>
        <p:txBody>
          <a:bodyPr/>
          <a:lstStyle/>
          <a:p>
            <a:r>
              <a:rPr lang="en-GB">
                <a:solidFill>
                  <a:schemeClr val="tx1"/>
                </a:solidFill>
                <a:latin typeface="Arial" pitchFamily="34" charset="0"/>
              </a:rPr>
              <a:t>Rome 11 Diagnostic Criteria.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b="1"/>
              <a:t>At least 12 weeks history, which need not be consecutive in the last 12 months of abdominal discomfort or pain that has 2 or more of the following:</a:t>
            </a:r>
          </a:p>
          <a:p>
            <a:pPr lvl="1"/>
            <a:r>
              <a:rPr lang="en-GB" sz="2400" b="1"/>
              <a:t>Relieved by defecation.</a:t>
            </a:r>
          </a:p>
          <a:p>
            <a:pPr lvl="1"/>
            <a:r>
              <a:rPr lang="en-GB" sz="2400" b="1"/>
              <a:t>Onset associated with change in stool frequency.</a:t>
            </a:r>
          </a:p>
          <a:p>
            <a:pPr lvl="1"/>
            <a:r>
              <a:rPr lang="en-GB" sz="2400" b="1"/>
              <a:t>Onset associated with change in form of the stool.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07280-FF35-4C15-B564-836FD62A0369}" type="slidenum">
              <a:rPr lang="en-GB"/>
              <a:pPr/>
              <a:t>6</a:t>
            </a:fld>
            <a:endParaRPr lang="en-GB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7467600" cy="762000"/>
          </a:xfrm>
        </p:spPr>
        <p:txBody>
          <a:bodyPr/>
          <a:lstStyle/>
          <a:p>
            <a:r>
              <a:rPr lang="en-GB">
                <a:solidFill>
                  <a:schemeClr val="tx1"/>
                </a:solidFill>
                <a:latin typeface="Arial" pitchFamily="34" charset="0"/>
              </a:rPr>
              <a:t>Rome 11 Diagnostic Criteria.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371600"/>
            <a:ext cx="7924800" cy="4114800"/>
          </a:xfrm>
        </p:spPr>
        <p:txBody>
          <a:bodyPr/>
          <a:lstStyle/>
          <a:p>
            <a:r>
              <a:rPr lang="en-GB" b="1" dirty="0"/>
              <a:t>Supportive symptoms.</a:t>
            </a:r>
          </a:p>
          <a:p>
            <a:pPr lvl="1"/>
            <a:r>
              <a:rPr lang="en-GB" b="1" dirty="0">
                <a:solidFill>
                  <a:srgbClr val="FF0000"/>
                </a:solidFill>
              </a:rPr>
              <a:t>Constipation</a:t>
            </a:r>
            <a:r>
              <a:rPr lang="en-GB" b="1" dirty="0"/>
              <a:t> predominant: one or more of:</a:t>
            </a:r>
          </a:p>
          <a:p>
            <a:pPr lvl="2"/>
            <a:r>
              <a:rPr lang="en-GB" b="1" dirty="0"/>
              <a:t>BO less than 3 times a week.</a:t>
            </a:r>
          </a:p>
          <a:p>
            <a:pPr lvl="2"/>
            <a:r>
              <a:rPr lang="en-GB" b="1" dirty="0"/>
              <a:t>Hard or lumpy stools.</a:t>
            </a:r>
          </a:p>
          <a:p>
            <a:pPr lvl="2"/>
            <a:r>
              <a:rPr lang="en-GB" b="1" dirty="0"/>
              <a:t>Straining during a bowel movement.</a:t>
            </a:r>
          </a:p>
          <a:p>
            <a:pPr lvl="1"/>
            <a:r>
              <a:rPr lang="en-GB" b="1" dirty="0">
                <a:solidFill>
                  <a:srgbClr val="FF0000"/>
                </a:solidFill>
              </a:rPr>
              <a:t>Diarrhoea</a:t>
            </a:r>
            <a:r>
              <a:rPr lang="en-GB" b="1" dirty="0"/>
              <a:t> predominant: one or more of:</a:t>
            </a:r>
          </a:p>
          <a:p>
            <a:pPr lvl="2"/>
            <a:r>
              <a:rPr lang="en-GB" b="1" dirty="0"/>
              <a:t>More than 3 bowel movements per day.</a:t>
            </a:r>
          </a:p>
          <a:p>
            <a:pPr lvl="2"/>
            <a:r>
              <a:rPr lang="en-GB" b="1" dirty="0"/>
              <a:t>Loose [mushy] or watery stools.</a:t>
            </a:r>
          </a:p>
          <a:p>
            <a:pPr lvl="2"/>
            <a:r>
              <a:rPr lang="en-GB" b="1" dirty="0"/>
              <a:t>Urgency.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C9FE4-48A1-47CE-A6EF-A31EB02ED655}" type="slidenum">
              <a:rPr lang="en-GB"/>
              <a:pPr/>
              <a:t>7</a:t>
            </a:fld>
            <a:endParaRPr lang="en-GB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7467600" cy="762000"/>
          </a:xfrm>
        </p:spPr>
        <p:txBody>
          <a:bodyPr/>
          <a:lstStyle/>
          <a:p>
            <a:r>
              <a:rPr lang="en-GB">
                <a:solidFill>
                  <a:schemeClr val="tx1"/>
                </a:solidFill>
                <a:latin typeface="Arial" pitchFamily="34" charset="0"/>
              </a:rPr>
              <a:t>Rome 11 Diagnostic Criteria.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GB" dirty="0"/>
          </a:p>
          <a:p>
            <a:pPr lvl="1">
              <a:buNone/>
            </a:pPr>
            <a:r>
              <a:rPr lang="en-GB" sz="3200" b="1" dirty="0">
                <a:solidFill>
                  <a:srgbClr val="FF0000"/>
                </a:solidFill>
              </a:rPr>
              <a:t>General:</a:t>
            </a:r>
          </a:p>
          <a:p>
            <a:pPr lvl="2"/>
            <a:r>
              <a:rPr lang="en-GB" sz="2800" b="1" dirty="0"/>
              <a:t>Feeling of incomplete evacuation.</a:t>
            </a:r>
          </a:p>
          <a:p>
            <a:pPr lvl="2"/>
            <a:r>
              <a:rPr lang="en-GB" sz="2800" b="1" dirty="0"/>
              <a:t>Passing mucus per rectum.</a:t>
            </a:r>
          </a:p>
          <a:p>
            <a:pPr lvl="2"/>
            <a:r>
              <a:rPr lang="en-GB" sz="2800" b="1" dirty="0"/>
              <a:t>Abdominal fullness, bloating or swelling.</a:t>
            </a:r>
            <a:endParaRPr lang="en-GB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2CEC3-8D3B-4806-A110-5A46DD973011}" type="slidenum">
              <a:rPr lang="en-GB"/>
              <a:pPr/>
              <a:t>8</a:t>
            </a:fld>
            <a:endParaRPr lang="en-GB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7467600" cy="762000"/>
          </a:xfrm>
        </p:spPr>
        <p:txBody>
          <a:bodyPr/>
          <a:lstStyle/>
          <a:p>
            <a:r>
              <a:rPr lang="en-GB">
                <a:solidFill>
                  <a:schemeClr val="tx1"/>
                </a:solidFill>
                <a:latin typeface="Arial" pitchFamily="34" charset="0"/>
              </a:rPr>
              <a:t>Manning’s Criteria.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600200"/>
            <a:ext cx="7543800" cy="4114800"/>
          </a:xfrm>
        </p:spPr>
        <p:txBody>
          <a:bodyPr/>
          <a:lstStyle/>
          <a:p>
            <a:r>
              <a:rPr lang="en-GB" sz="2800" b="1" dirty="0">
                <a:solidFill>
                  <a:srgbClr val="FF0000"/>
                </a:solidFill>
              </a:rPr>
              <a:t>Three</a:t>
            </a:r>
            <a:r>
              <a:rPr lang="en-GB" sz="2800" b="1" dirty="0"/>
              <a:t> or more features should have been present for at least </a:t>
            </a:r>
            <a:r>
              <a:rPr lang="en-GB" sz="2800" b="1" dirty="0">
                <a:solidFill>
                  <a:srgbClr val="FF0000"/>
                </a:solidFill>
              </a:rPr>
              <a:t>6 months</a:t>
            </a:r>
            <a:r>
              <a:rPr lang="en-GB" sz="2800" b="1" dirty="0"/>
              <a:t>:</a:t>
            </a:r>
          </a:p>
          <a:p>
            <a:pPr lvl="1"/>
            <a:r>
              <a:rPr lang="en-GB" sz="2400" b="1" dirty="0"/>
              <a:t>Pain relieved by defecation.</a:t>
            </a:r>
          </a:p>
          <a:p>
            <a:pPr lvl="1"/>
            <a:r>
              <a:rPr lang="en-GB" sz="2400" b="1" dirty="0"/>
              <a:t>Pain onset associated with more frequent stools.</a:t>
            </a:r>
          </a:p>
          <a:p>
            <a:pPr lvl="1"/>
            <a:r>
              <a:rPr lang="en-GB" sz="2400" b="1" dirty="0"/>
              <a:t>Looser stools with pain onset.</a:t>
            </a:r>
          </a:p>
          <a:p>
            <a:pPr lvl="1"/>
            <a:r>
              <a:rPr lang="en-GB" sz="2400" b="1" dirty="0"/>
              <a:t>Abdominal distension.</a:t>
            </a:r>
          </a:p>
          <a:p>
            <a:pPr lvl="1"/>
            <a:r>
              <a:rPr lang="en-GB" sz="2400" b="1" dirty="0"/>
              <a:t>Mucus in the stool.</a:t>
            </a:r>
          </a:p>
          <a:p>
            <a:pPr lvl="1"/>
            <a:r>
              <a:rPr lang="en-GB" sz="2400" b="1" dirty="0"/>
              <a:t>A feeling of incomplete evacuation after defecation.</a:t>
            </a:r>
            <a:endParaRPr lang="en-GB" sz="24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2F9E2-D83E-4463-8CC7-E021D6A5F0E4}" type="slidenum">
              <a:rPr lang="en-GB"/>
              <a:pPr/>
              <a:t>9</a:t>
            </a:fld>
            <a:endParaRPr lang="en-GB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7467600" cy="762000"/>
          </a:xfrm>
        </p:spPr>
        <p:txBody>
          <a:bodyPr/>
          <a:lstStyle/>
          <a:p>
            <a:r>
              <a:rPr lang="en-GB"/>
              <a:t>Associated Symptoms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828800"/>
            <a:ext cx="75438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800" b="1" dirty="0"/>
              <a:t>In people with IBS in hospital OPD.</a:t>
            </a:r>
          </a:p>
          <a:p>
            <a:pPr lvl="1">
              <a:lnSpc>
                <a:spcPct val="90000"/>
              </a:lnSpc>
            </a:pPr>
            <a:r>
              <a:rPr lang="en-GB" sz="2400" b="1" dirty="0"/>
              <a:t>25% have </a:t>
            </a:r>
            <a:r>
              <a:rPr lang="en-GB" sz="2400" b="1" dirty="0">
                <a:solidFill>
                  <a:srgbClr val="FF0000"/>
                </a:solidFill>
              </a:rPr>
              <a:t>depression</a:t>
            </a:r>
            <a:r>
              <a:rPr lang="en-GB" sz="2400" b="1" dirty="0"/>
              <a:t>.</a:t>
            </a:r>
          </a:p>
          <a:p>
            <a:pPr lvl="1">
              <a:lnSpc>
                <a:spcPct val="90000"/>
              </a:lnSpc>
            </a:pPr>
            <a:r>
              <a:rPr lang="en-GB" sz="2400" b="1" dirty="0"/>
              <a:t>25% have </a:t>
            </a:r>
            <a:r>
              <a:rPr lang="en-GB" sz="2400" b="1" dirty="0">
                <a:solidFill>
                  <a:srgbClr val="FF0000"/>
                </a:solidFill>
              </a:rPr>
              <a:t>anxiety</a:t>
            </a:r>
            <a:r>
              <a:rPr lang="en-GB" sz="2400" b="1" dirty="0"/>
              <a:t>.</a:t>
            </a:r>
          </a:p>
          <a:p>
            <a:pPr>
              <a:lnSpc>
                <a:spcPct val="90000"/>
              </a:lnSpc>
            </a:pPr>
            <a:r>
              <a:rPr lang="en-GB" sz="2800" b="1" dirty="0"/>
              <a:t>Patients with IBS symptoms who do not consult doctors [population surveys] have identical psychological health to general population.</a:t>
            </a:r>
          </a:p>
          <a:p>
            <a:pPr>
              <a:lnSpc>
                <a:spcPct val="90000"/>
              </a:lnSpc>
            </a:pPr>
            <a:r>
              <a:rPr lang="en-GB" sz="2800" b="1" dirty="0"/>
              <a:t>In one study 70% of women IBS sufferers have </a:t>
            </a:r>
            <a:r>
              <a:rPr lang="en-GB" sz="2800" b="1" dirty="0" err="1" smtClean="0"/>
              <a:t>dyspareunia</a:t>
            </a:r>
            <a:r>
              <a:rPr lang="en-GB" sz="2800" b="1" dirty="0" smtClean="0"/>
              <a:t> (</a:t>
            </a:r>
            <a:r>
              <a:rPr lang="en-GB" sz="2800" b="1" smtClean="0"/>
              <a:t>painful intercourse).</a:t>
            </a:r>
            <a:endParaRPr lang="en-GB" sz="28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mboo">
  <a:themeElements>
    <a:clrScheme name="Bamboo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Bambo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amboo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mboo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Designs\Bamboo.pot</Template>
  <TotalTime>236</TotalTime>
  <Words>836</Words>
  <Application>Microsoft Office PowerPoint</Application>
  <PresentationFormat>On-screen Show (4:3)</PresentationFormat>
  <Paragraphs>192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Arial Black</vt:lpstr>
      <vt:lpstr>Times New Roman</vt:lpstr>
      <vt:lpstr>Wingdings</vt:lpstr>
      <vt:lpstr>Bamboo</vt:lpstr>
      <vt:lpstr>Irritable Bowel Syndrome</vt:lpstr>
      <vt:lpstr>Introduction</vt:lpstr>
      <vt:lpstr>What Is IBS?</vt:lpstr>
      <vt:lpstr>Diagnostic Criteria</vt:lpstr>
      <vt:lpstr>Rome 11 Diagnostic Criteria.</vt:lpstr>
      <vt:lpstr>Rome 11 Diagnostic Criteria.</vt:lpstr>
      <vt:lpstr>Rome 11 Diagnostic Criteria.</vt:lpstr>
      <vt:lpstr>Manning’s Criteria.</vt:lpstr>
      <vt:lpstr>Associated Symptoms</vt:lpstr>
      <vt:lpstr>Associated Symptoms</vt:lpstr>
      <vt:lpstr>Reasons to Refer</vt:lpstr>
      <vt:lpstr>Urgent Referral</vt:lpstr>
      <vt:lpstr>Subtypes</vt:lpstr>
      <vt:lpstr>Differential Diagnosis</vt:lpstr>
      <vt:lpstr>Examination</vt:lpstr>
      <vt:lpstr>Treatment</vt:lpstr>
      <vt:lpstr>Patients’ Concerns.</vt:lpstr>
      <vt:lpstr>Explanation.</vt:lpstr>
      <vt:lpstr>Treatment Approaches.</vt:lpstr>
      <vt:lpstr>Antidepressants</vt:lpstr>
      <vt:lpstr>Diarrhoea Predominant.</vt:lpstr>
      <vt:lpstr>Constipation Predominant.</vt:lpstr>
      <vt:lpstr>Pain Predominant.</vt:lpstr>
      <vt:lpstr>Diet</vt:lpstr>
      <vt:lpstr>Referral</vt:lpstr>
      <vt:lpstr>Psychological Thoughts</vt:lpstr>
    </vt:vector>
  </TitlesOfParts>
  <Company>herbs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Irritable Bowel Syndrome</dc:title>
  <dc:creator>bruce</dc:creator>
  <cp:lastModifiedBy>SARA</cp:lastModifiedBy>
  <cp:revision>54</cp:revision>
  <cp:lastPrinted>1601-01-01T00:00:00Z</cp:lastPrinted>
  <dcterms:created xsi:type="dcterms:W3CDTF">2001-09-30T20:26:46Z</dcterms:created>
  <dcterms:modified xsi:type="dcterms:W3CDTF">2020-06-20T08:09:58Z</dcterms:modified>
</cp:coreProperties>
</file>