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8"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5B3589-00F3-4A1A-A2FF-D74A7FC05820}" v="1144" dt="2023-01-06T16:45:35.7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77" d="100"/>
          <a:sy n="77" d="100"/>
        </p:scale>
        <p:origin x="80" y="1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58BF-C5E1-4B52-BD8A-FD1AD5779347}"/>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FCD51F7-3CC3-4BB7-8291-B1789482E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FD320447-D6C7-43E1-AE88-1FB66CC9C55E}"/>
              </a:ext>
            </a:extLst>
          </p:cNvPr>
          <p:cNvSpPr>
            <a:spLocks noGrp="1"/>
          </p:cNvSpPr>
          <p:nvPr>
            <p:ph type="dt" sz="half" idx="10"/>
          </p:nvPr>
        </p:nvSpPr>
        <p:spPr/>
        <p:txBody>
          <a:bodyPr/>
          <a:lstStyle/>
          <a:p>
            <a:fld id="{C43A76A3-ADC8-4477-8FC1-B9DD55D84908}" type="datetime1">
              <a:rPr lang="en-US" smtClean="0"/>
              <a:t>3/27/2023</a:t>
            </a:fld>
            <a:endParaRPr lang="en-US" dirty="0"/>
          </a:p>
        </p:txBody>
      </p:sp>
      <p:sp>
        <p:nvSpPr>
          <p:cNvPr id="5" name="Footer Placeholder 4">
            <a:extLst>
              <a:ext uri="{FF2B5EF4-FFF2-40B4-BE49-F238E27FC236}">
                <a16:creationId xmlns:a16="http://schemas.microsoft.com/office/drawing/2014/main" id="{6F5E17B6-E7FC-473A-8D5F-0E6B838EA7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4AF4E0-FDDB-42B9-862C-7BBC501CDAC5}"/>
              </a:ext>
            </a:extLst>
          </p:cNvPr>
          <p:cNvSpPr>
            <a:spLocks noGrp="1"/>
          </p:cNvSpPr>
          <p:nvPr>
            <p:ph type="sldNum" sz="quarter" idx="12"/>
          </p:nvPr>
        </p:nvSpPr>
        <p:spPr/>
        <p:txBody>
          <a:bodyPr/>
          <a:lstStyle/>
          <a:p>
            <a:fld id="{35747434-7036-48DB-A148-6B3D8EE75CDA}" type="slidenum">
              <a:rPr lang="en-US" smtClean="0"/>
              <a:t>‹#›</a:t>
            </a:fld>
            <a:endParaRPr lang="en-US" dirty="0"/>
          </a:p>
        </p:txBody>
      </p:sp>
    </p:spTree>
    <p:extLst>
      <p:ext uri="{BB962C8B-B14F-4D97-AF65-F5344CB8AC3E}">
        <p14:creationId xmlns:p14="http://schemas.microsoft.com/office/powerpoint/2010/main" val="409861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922F-6166-4009-A42D-027DC71807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7791CF-167D-446D-9F99-6976C986E2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3CA422-E040-4DE1-9DA5-C8D37C116A7B}"/>
              </a:ext>
            </a:extLst>
          </p:cNvPr>
          <p:cNvSpPr>
            <a:spLocks noGrp="1"/>
          </p:cNvSpPr>
          <p:nvPr>
            <p:ph type="dt" sz="half" idx="10"/>
          </p:nvPr>
        </p:nvSpPr>
        <p:spPr/>
        <p:txBody>
          <a:bodyPr/>
          <a:lstStyle/>
          <a:p>
            <a:fld id="{D6762538-DC4D-4667-96E5-B3278DDF8B12}" type="datetime1">
              <a:rPr lang="en-US" smtClean="0"/>
              <a:t>3/27/2023</a:t>
            </a:fld>
            <a:endParaRPr lang="en-US"/>
          </a:p>
        </p:txBody>
      </p:sp>
      <p:sp>
        <p:nvSpPr>
          <p:cNvPr id="5" name="Footer Placeholder 4">
            <a:extLst>
              <a:ext uri="{FF2B5EF4-FFF2-40B4-BE49-F238E27FC236}">
                <a16:creationId xmlns:a16="http://schemas.microsoft.com/office/drawing/2014/main" id="{6C813B0B-60E7-494E-91CB-055BC26906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8C554-7C1B-4D8F-9B6B-04492656904B}"/>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335942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C66EF0-6ED8-49A7-BDAD-E20A143FAE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FCE9CD-90A9-44BA-B293-0662E077DD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57DAE0-05C4-460B-B96D-BD183ED030C4}"/>
              </a:ext>
            </a:extLst>
          </p:cNvPr>
          <p:cNvSpPr>
            <a:spLocks noGrp="1"/>
          </p:cNvSpPr>
          <p:nvPr>
            <p:ph type="dt" sz="half" idx="10"/>
          </p:nvPr>
        </p:nvSpPr>
        <p:spPr/>
        <p:txBody>
          <a:bodyPr/>
          <a:lstStyle/>
          <a:p>
            <a:fld id="{05880548-5C08-4BE3-B63E-F2BB63B0B00C}" type="datetime1">
              <a:rPr lang="en-US" smtClean="0"/>
              <a:t>3/27/2023</a:t>
            </a:fld>
            <a:endParaRPr lang="en-US"/>
          </a:p>
        </p:txBody>
      </p:sp>
      <p:sp>
        <p:nvSpPr>
          <p:cNvPr id="5" name="Footer Placeholder 4">
            <a:extLst>
              <a:ext uri="{FF2B5EF4-FFF2-40B4-BE49-F238E27FC236}">
                <a16:creationId xmlns:a16="http://schemas.microsoft.com/office/drawing/2014/main" id="{33B3CA93-55C9-4AA3-89A0-55490F745B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BFD820-FF26-4325-816F-310C30F80ACC}"/>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29325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736C8-0B4F-4655-A630-0B1D2540B7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78B888-85E0-4D92-903E-C3FE7E870D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648916-250B-4232-BD7D-571FDE79F5E7}"/>
              </a:ext>
            </a:extLst>
          </p:cNvPr>
          <p:cNvSpPr>
            <a:spLocks noGrp="1"/>
          </p:cNvSpPr>
          <p:nvPr>
            <p:ph type="dt" sz="half" idx="10"/>
          </p:nvPr>
        </p:nvSpPr>
        <p:spPr/>
        <p:txBody>
          <a:bodyPr/>
          <a:lstStyle/>
          <a:p>
            <a:fld id="{DE7F49BE-398D-479A-8A7E-5DDBCA61EDCB}" type="datetime1">
              <a:rPr lang="en-US" smtClean="0"/>
              <a:t>3/27/2023</a:t>
            </a:fld>
            <a:endParaRPr lang="en-US"/>
          </a:p>
        </p:txBody>
      </p:sp>
      <p:sp>
        <p:nvSpPr>
          <p:cNvPr id="5" name="Footer Placeholder 4">
            <a:extLst>
              <a:ext uri="{FF2B5EF4-FFF2-40B4-BE49-F238E27FC236}">
                <a16:creationId xmlns:a16="http://schemas.microsoft.com/office/drawing/2014/main" id="{B6A8BFB4-647C-4104-B6D4-3346051C36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FA73F-2BE8-4370-AE90-58F4CE51FC5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71361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1446D-9FAC-4157-A41A-51675C8BE929}"/>
              </a:ext>
            </a:extLst>
          </p:cNvPr>
          <p:cNvSpPr>
            <a:spLocks noGrp="1"/>
          </p:cNvSpPr>
          <p:nvPr>
            <p:ph type="title"/>
          </p:nvPr>
        </p:nvSpPr>
        <p:spPr>
          <a:xfrm>
            <a:off x="777240" y="1709738"/>
            <a:ext cx="10570210" cy="2758895"/>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2AF8D4A-8F93-4399-9546-64F286400D24}"/>
              </a:ext>
            </a:extLst>
          </p:cNvPr>
          <p:cNvSpPr>
            <a:spLocks noGrp="1"/>
          </p:cNvSpPr>
          <p:nvPr>
            <p:ph type="body" idx="1"/>
          </p:nvPr>
        </p:nvSpPr>
        <p:spPr>
          <a:xfrm>
            <a:off x="777240" y="4589463"/>
            <a:ext cx="1057021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9C2FD4-BF96-470C-8247-20DFAE1CF870}"/>
              </a:ext>
            </a:extLst>
          </p:cNvPr>
          <p:cNvSpPr>
            <a:spLocks noGrp="1"/>
          </p:cNvSpPr>
          <p:nvPr>
            <p:ph type="dt" sz="half" idx="10"/>
          </p:nvPr>
        </p:nvSpPr>
        <p:spPr/>
        <p:txBody>
          <a:bodyPr/>
          <a:lstStyle/>
          <a:p>
            <a:fld id="{CCD0C193-4974-4A1F-9C63-07D595E30D66}" type="datetime1">
              <a:rPr lang="en-US" smtClean="0"/>
              <a:t>3/27/2023</a:t>
            </a:fld>
            <a:endParaRPr lang="en-US"/>
          </a:p>
        </p:txBody>
      </p:sp>
      <p:sp>
        <p:nvSpPr>
          <p:cNvPr id="5" name="Footer Placeholder 4">
            <a:extLst>
              <a:ext uri="{FF2B5EF4-FFF2-40B4-BE49-F238E27FC236}">
                <a16:creationId xmlns:a16="http://schemas.microsoft.com/office/drawing/2014/main" id="{27175A2D-86C4-4467-BAB8-E9ED004D2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442A4D-D9B2-4C82-95E4-B86F9F5F380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400999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B3AA-8C30-429E-B934-AF12204387B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915834E-691F-4728-88F5-A0C4696695EB}"/>
              </a:ext>
            </a:extLst>
          </p:cNvPr>
          <p:cNvSpPr>
            <a:spLocks noGrp="1"/>
          </p:cNvSpPr>
          <p:nvPr>
            <p:ph sz="half" idx="1"/>
          </p:nvPr>
        </p:nvSpPr>
        <p:spPr>
          <a:xfrm>
            <a:off x="777240" y="1825625"/>
            <a:ext cx="52425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13876374-880F-4E25-9F88-79E3C1AB1F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19BD69-B509-4FCE-95A8-ED03FFC8CC3C}"/>
              </a:ext>
            </a:extLst>
          </p:cNvPr>
          <p:cNvSpPr>
            <a:spLocks noGrp="1"/>
          </p:cNvSpPr>
          <p:nvPr>
            <p:ph type="dt" sz="half" idx="10"/>
          </p:nvPr>
        </p:nvSpPr>
        <p:spPr/>
        <p:txBody>
          <a:bodyPr/>
          <a:lstStyle/>
          <a:p>
            <a:fld id="{701AA87F-28D4-4BF0-B81F-877A89DFD5AC}" type="datetime1">
              <a:rPr lang="en-US" smtClean="0"/>
              <a:t>3/27/2023</a:t>
            </a:fld>
            <a:endParaRPr lang="en-US"/>
          </a:p>
        </p:txBody>
      </p:sp>
      <p:sp>
        <p:nvSpPr>
          <p:cNvPr id="6" name="Footer Placeholder 5">
            <a:extLst>
              <a:ext uri="{FF2B5EF4-FFF2-40B4-BE49-F238E27FC236}">
                <a16:creationId xmlns:a16="http://schemas.microsoft.com/office/drawing/2014/main" id="{DB7C287B-AE5B-490B-BF81-A50D7A2E87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3C2246-303C-4A29-B6EA-E62CEDE6C2A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862676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2FE79-D5BE-43E8-B6C5-2675B7F4D818}"/>
              </a:ext>
            </a:extLst>
          </p:cNvPr>
          <p:cNvSpPr>
            <a:spLocks noGrp="1"/>
          </p:cNvSpPr>
          <p:nvPr>
            <p:ph type="title"/>
          </p:nvPr>
        </p:nvSpPr>
        <p:spPr>
          <a:xfrm>
            <a:off x="777240" y="365125"/>
            <a:ext cx="10578148"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69D3A07-BA51-4113-902E-830A887D2394}"/>
              </a:ext>
            </a:extLst>
          </p:cNvPr>
          <p:cNvSpPr>
            <a:spLocks noGrp="1"/>
          </p:cNvSpPr>
          <p:nvPr>
            <p:ph type="body" idx="1"/>
          </p:nvPr>
        </p:nvSpPr>
        <p:spPr>
          <a:xfrm>
            <a:off x="777240" y="1801812"/>
            <a:ext cx="5220335" cy="9350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E320A9-E274-4E1B-B02D-9A3F510A1F22}"/>
              </a:ext>
            </a:extLst>
          </p:cNvPr>
          <p:cNvSpPr>
            <a:spLocks noGrp="1"/>
          </p:cNvSpPr>
          <p:nvPr>
            <p:ph sz="half" idx="2"/>
          </p:nvPr>
        </p:nvSpPr>
        <p:spPr>
          <a:xfrm>
            <a:off x="777240" y="2825749"/>
            <a:ext cx="5220335" cy="3363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DBE80D3A-C2A8-4B78-B7E2-4908C74B1C43}"/>
              </a:ext>
            </a:extLst>
          </p:cNvPr>
          <p:cNvSpPr>
            <a:spLocks noGrp="1"/>
          </p:cNvSpPr>
          <p:nvPr>
            <p:ph type="body" sz="quarter" idx="3"/>
          </p:nvPr>
        </p:nvSpPr>
        <p:spPr>
          <a:xfrm>
            <a:off x="6172200" y="1801812"/>
            <a:ext cx="5183188" cy="9350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5D84DD-9460-4B08-86AD-27486A940047}"/>
              </a:ext>
            </a:extLst>
          </p:cNvPr>
          <p:cNvSpPr>
            <a:spLocks noGrp="1"/>
          </p:cNvSpPr>
          <p:nvPr>
            <p:ph sz="quarter" idx="4"/>
          </p:nvPr>
        </p:nvSpPr>
        <p:spPr>
          <a:xfrm>
            <a:off x="6172200" y="2825749"/>
            <a:ext cx="5183188" cy="3363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4B0B7F8-282C-4210-AE7D-F35228BAC803}"/>
              </a:ext>
            </a:extLst>
          </p:cNvPr>
          <p:cNvSpPr>
            <a:spLocks noGrp="1"/>
          </p:cNvSpPr>
          <p:nvPr>
            <p:ph type="dt" sz="half" idx="10"/>
          </p:nvPr>
        </p:nvSpPr>
        <p:spPr/>
        <p:txBody>
          <a:bodyPr/>
          <a:lstStyle/>
          <a:p>
            <a:fld id="{A8A9F1F3-208B-49A3-B337-9C8ACEB3E0E1}" type="datetime1">
              <a:rPr lang="en-US" smtClean="0"/>
              <a:t>3/27/2023</a:t>
            </a:fld>
            <a:endParaRPr lang="en-US"/>
          </a:p>
        </p:txBody>
      </p:sp>
      <p:sp>
        <p:nvSpPr>
          <p:cNvPr id="8" name="Footer Placeholder 7">
            <a:extLst>
              <a:ext uri="{FF2B5EF4-FFF2-40B4-BE49-F238E27FC236}">
                <a16:creationId xmlns:a16="http://schemas.microsoft.com/office/drawing/2014/main" id="{FAE343A9-1067-4DCF-BACC-1F7F380502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84E471-04DB-4DB5-8CC5-16B3FC88509D}"/>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57830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D87C0-272E-4E50-A316-78079B2B923E}"/>
              </a:ext>
            </a:extLst>
          </p:cNvPr>
          <p:cNvSpPr>
            <a:spLocks noGrp="1"/>
          </p:cNvSpPr>
          <p:nvPr>
            <p:ph type="title"/>
          </p:nvPr>
        </p:nvSpPr>
        <p:spPr>
          <a:xfrm>
            <a:off x="777240" y="365125"/>
            <a:ext cx="10659110"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F906C1C9-1F69-432A-858C-D828B56E1659}"/>
              </a:ext>
            </a:extLst>
          </p:cNvPr>
          <p:cNvSpPr>
            <a:spLocks noGrp="1"/>
          </p:cNvSpPr>
          <p:nvPr>
            <p:ph type="dt" sz="half" idx="10"/>
          </p:nvPr>
        </p:nvSpPr>
        <p:spPr/>
        <p:txBody>
          <a:bodyPr/>
          <a:lstStyle/>
          <a:p>
            <a:fld id="{27AF6CA6-7293-4AA2-A0E0-A3BF4416E786}" type="datetime1">
              <a:rPr lang="en-US" smtClean="0"/>
              <a:t>3/27/2023</a:t>
            </a:fld>
            <a:endParaRPr lang="en-US"/>
          </a:p>
        </p:txBody>
      </p:sp>
      <p:sp>
        <p:nvSpPr>
          <p:cNvPr id="4" name="Footer Placeholder 3">
            <a:extLst>
              <a:ext uri="{FF2B5EF4-FFF2-40B4-BE49-F238E27FC236}">
                <a16:creationId xmlns:a16="http://schemas.microsoft.com/office/drawing/2014/main" id="{BD6D9A1B-D149-4B97-B161-3D7C9ADBCF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B3722F-8C88-4E54-8CD6-12D31A05F813}"/>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956107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E1B4EE-6DFC-45F3-9174-D913EB57CB9D}"/>
              </a:ext>
            </a:extLst>
          </p:cNvPr>
          <p:cNvSpPr>
            <a:spLocks noGrp="1"/>
          </p:cNvSpPr>
          <p:nvPr>
            <p:ph type="dt" sz="half" idx="10"/>
          </p:nvPr>
        </p:nvSpPr>
        <p:spPr/>
        <p:txBody>
          <a:bodyPr/>
          <a:lstStyle/>
          <a:p>
            <a:fld id="{98D87016-7BCD-46FB-8EE3-AB6C369108B4}" type="datetime1">
              <a:rPr lang="en-US" smtClean="0"/>
              <a:t>3/27/2023</a:t>
            </a:fld>
            <a:endParaRPr lang="en-US"/>
          </a:p>
        </p:txBody>
      </p:sp>
      <p:sp>
        <p:nvSpPr>
          <p:cNvPr id="3" name="Footer Placeholder 2">
            <a:extLst>
              <a:ext uri="{FF2B5EF4-FFF2-40B4-BE49-F238E27FC236}">
                <a16:creationId xmlns:a16="http://schemas.microsoft.com/office/drawing/2014/main" id="{0BF7F7DC-6DDE-4337-AD27-BBE7D54224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C58EA9-3AC4-421E-B133-1FA7757DF8BA}"/>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50967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035BB-74CC-43E9-B71F-A5C05D17EB78}"/>
              </a:ext>
            </a:extLst>
          </p:cNvPr>
          <p:cNvSpPr>
            <a:spLocks noGrp="1"/>
          </p:cNvSpPr>
          <p:nvPr>
            <p:ph type="title"/>
          </p:nvPr>
        </p:nvSpPr>
        <p:spPr>
          <a:xfrm>
            <a:off x="777240" y="457200"/>
            <a:ext cx="3994785" cy="2501900"/>
          </a:xfrm>
        </p:spPr>
        <p:txBody>
          <a:bodyPr anchor="b">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CAADC9E-7845-4DB1-87E3-6FBFB2B03B8A}"/>
              </a:ext>
            </a:extLst>
          </p:cNvPr>
          <p:cNvSpPr>
            <a:spLocks noGrp="1"/>
          </p:cNvSpPr>
          <p:nvPr>
            <p:ph idx="1"/>
          </p:nvPr>
        </p:nvSpPr>
        <p:spPr>
          <a:xfrm>
            <a:off x="5183188" y="457201"/>
            <a:ext cx="6172200" cy="540385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75C925A8-2A07-43B9-B549-061F3684986B}"/>
              </a:ext>
            </a:extLst>
          </p:cNvPr>
          <p:cNvSpPr>
            <a:spLocks noGrp="1"/>
          </p:cNvSpPr>
          <p:nvPr>
            <p:ph type="body" sz="half" idx="2"/>
          </p:nvPr>
        </p:nvSpPr>
        <p:spPr>
          <a:xfrm>
            <a:off x="777240" y="3092450"/>
            <a:ext cx="3994785" cy="2776537"/>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1A9037-0564-43A1-8156-1D9932E1F85F}"/>
              </a:ext>
            </a:extLst>
          </p:cNvPr>
          <p:cNvSpPr>
            <a:spLocks noGrp="1"/>
          </p:cNvSpPr>
          <p:nvPr>
            <p:ph type="dt" sz="half" idx="10"/>
          </p:nvPr>
        </p:nvSpPr>
        <p:spPr/>
        <p:txBody>
          <a:bodyPr/>
          <a:lstStyle/>
          <a:p>
            <a:fld id="{A1547011-1FFC-4EF8-9A2E-53B4AD2ADBD4}" type="datetime1">
              <a:rPr lang="en-US" smtClean="0"/>
              <a:t>3/27/2023</a:t>
            </a:fld>
            <a:endParaRPr lang="en-US"/>
          </a:p>
        </p:txBody>
      </p:sp>
      <p:sp>
        <p:nvSpPr>
          <p:cNvPr id="6" name="Footer Placeholder 5">
            <a:extLst>
              <a:ext uri="{FF2B5EF4-FFF2-40B4-BE49-F238E27FC236}">
                <a16:creationId xmlns:a16="http://schemas.microsoft.com/office/drawing/2014/main" id="{CBFF0D40-D0E1-49C9-BE47-91BBC50AB2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D129BD-890D-412E-9805-D29F4A0D362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201706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8ADB4-BA7B-42C2-9C6C-58B2763F8617}"/>
              </a:ext>
            </a:extLst>
          </p:cNvPr>
          <p:cNvSpPr>
            <a:spLocks noGrp="1"/>
          </p:cNvSpPr>
          <p:nvPr>
            <p:ph type="title"/>
          </p:nvPr>
        </p:nvSpPr>
        <p:spPr>
          <a:xfrm>
            <a:off x="777240" y="457200"/>
            <a:ext cx="3994785" cy="2505456"/>
          </a:xfrm>
        </p:spPr>
        <p:txBody>
          <a:bodyPr anchor="b"/>
          <a:lstStyle>
            <a:lvl1pPr>
              <a:defRPr sz="4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9519B58-B546-4E6B-BE00-3D1D64DA8699}"/>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FAA0AB8-41A9-4548-9B83-3EFF79A00793}"/>
              </a:ext>
            </a:extLst>
          </p:cNvPr>
          <p:cNvSpPr>
            <a:spLocks noGrp="1"/>
          </p:cNvSpPr>
          <p:nvPr>
            <p:ph type="body" sz="half" idx="2"/>
          </p:nvPr>
        </p:nvSpPr>
        <p:spPr>
          <a:xfrm>
            <a:off x="777240" y="3081275"/>
            <a:ext cx="3994785" cy="2779776"/>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BB33ED-A015-4992-A004-33D41CFFADA1}"/>
              </a:ext>
            </a:extLst>
          </p:cNvPr>
          <p:cNvSpPr>
            <a:spLocks noGrp="1"/>
          </p:cNvSpPr>
          <p:nvPr>
            <p:ph type="dt" sz="half" idx="10"/>
          </p:nvPr>
        </p:nvSpPr>
        <p:spPr/>
        <p:txBody>
          <a:bodyPr/>
          <a:lstStyle/>
          <a:p>
            <a:fld id="{9562EB47-45B4-4EF5-A743-B4885DD2F060}" type="datetime1">
              <a:rPr lang="en-US" smtClean="0"/>
              <a:t>3/27/2023</a:t>
            </a:fld>
            <a:endParaRPr lang="en-US"/>
          </a:p>
        </p:txBody>
      </p:sp>
      <p:sp>
        <p:nvSpPr>
          <p:cNvPr id="6" name="Footer Placeholder 5">
            <a:extLst>
              <a:ext uri="{FF2B5EF4-FFF2-40B4-BE49-F238E27FC236}">
                <a16:creationId xmlns:a16="http://schemas.microsoft.com/office/drawing/2014/main" id="{D3C29CDA-E85F-47D1-83B7-02A50DEBFD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49625F-5352-4136-8AC4-F8899D00A1A9}"/>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892801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9B5B3C5-A599-465B-B2B9-866E8B2087CE}"/>
              </a:ext>
            </a:extLst>
          </p:cNvPr>
          <p:cNvSpPr/>
          <p:nvPr/>
        </p:nvSpPr>
        <p:spPr>
          <a:xfrm>
            <a:off x="-1" y="-1"/>
            <a:ext cx="12192001"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25C84982-7DD0-43B1-8A2D-BFA4DF1B4E60}"/>
              </a:ext>
            </a:extLst>
          </p:cNvPr>
          <p:cNvSpPr/>
          <p:nvPr/>
        </p:nvSpPr>
        <p:spPr>
          <a:xfrm>
            <a:off x="-1" y="-1"/>
            <a:ext cx="12192001" cy="6858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mj-lt"/>
            </a:endParaRPr>
          </a:p>
        </p:txBody>
      </p:sp>
      <p:grpSp>
        <p:nvGrpSpPr>
          <p:cNvPr id="8" name="Decorative Circles">
            <a:extLst>
              <a:ext uri="{FF2B5EF4-FFF2-40B4-BE49-F238E27FC236}">
                <a16:creationId xmlns:a16="http://schemas.microsoft.com/office/drawing/2014/main" id="{1D912E1C-3BBA-42F0-A3EE-FEC382E7230A}"/>
              </a:ext>
            </a:extLst>
          </p:cNvPr>
          <p:cNvGrpSpPr/>
          <p:nvPr/>
        </p:nvGrpSpPr>
        <p:grpSpPr>
          <a:xfrm>
            <a:off x="-1" y="-1"/>
            <a:ext cx="12192001" cy="6858001"/>
            <a:chOff x="-1" y="-1"/>
            <a:chExt cx="12192001" cy="6858001"/>
          </a:xfrm>
        </p:grpSpPr>
        <p:sp>
          <p:nvSpPr>
            <p:cNvPr id="21" name="Oval 20">
              <a:extLst>
                <a:ext uri="{FF2B5EF4-FFF2-40B4-BE49-F238E27FC236}">
                  <a16:creationId xmlns:a16="http://schemas.microsoft.com/office/drawing/2014/main" id="{2FEEAC76-E273-46A8-8F8E-CE59860FE70D}"/>
                </a:ext>
              </a:extLst>
            </p:cNvPr>
            <p:cNvSpPr/>
            <p:nvPr/>
          </p:nvSpPr>
          <p:spPr>
            <a:xfrm>
              <a:off x="209098" y="727602"/>
              <a:ext cx="172408" cy="172408"/>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6594A0E-9400-45AD-A431-1DA1C0B28966}"/>
                </a:ext>
              </a:extLst>
            </p:cNvPr>
            <p:cNvSpPr/>
            <p:nvPr/>
          </p:nvSpPr>
          <p:spPr>
            <a:xfrm>
              <a:off x="949947" y="136523"/>
              <a:ext cx="113367" cy="113367"/>
            </a:xfrm>
            <a:prstGeom prst="ellipse">
              <a:avLst/>
            </a:prstGeom>
            <a:solidFill>
              <a:srgbClr val="F39E2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0916D6C-D32F-42B6-8512-CD5EDB8F2B9B}"/>
                </a:ext>
              </a:extLst>
            </p:cNvPr>
            <p:cNvSpPr/>
            <p:nvPr/>
          </p:nvSpPr>
          <p:spPr>
            <a:xfrm>
              <a:off x="11575290" y="5859047"/>
              <a:ext cx="305780" cy="305780"/>
            </a:xfrm>
            <a:prstGeom prst="ellips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834846D-59C6-40F4-907C-F1A4689B58F1}"/>
                </a:ext>
              </a:extLst>
            </p:cNvPr>
            <p:cNvSpPr/>
            <p:nvPr/>
          </p:nvSpPr>
          <p:spPr>
            <a:xfrm>
              <a:off x="95730" y="1133938"/>
              <a:ext cx="226735" cy="226735"/>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5A257CDF-2E36-4DC7-8EE4-5CD8F8ECAC87}"/>
                </a:ext>
              </a:extLst>
            </p:cNvPr>
            <p:cNvSpPr/>
            <p:nvPr/>
          </p:nvSpPr>
          <p:spPr>
            <a:xfrm>
              <a:off x="11536830" y="554419"/>
              <a:ext cx="382700" cy="382700"/>
            </a:xfrm>
            <a:prstGeom prst="ellipse">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D5B26E0E-A115-4AE2-82D8-76BB93CC494F}"/>
                </a:ext>
              </a:extLst>
            </p:cNvPr>
            <p:cNvSpPr/>
            <p:nvPr/>
          </p:nvSpPr>
          <p:spPr>
            <a:xfrm>
              <a:off x="11224303" y="299808"/>
              <a:ext cx="113367" cy="113367"/>
            </a:xfrm>
            <a:prstGeom prst="ellipse">
              <a:avLst/>
            </a:prstGeom>
            <a:solidFill>
              <a:srgbClr val="F39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755058DB-7E01-4E95-BF59-983AA1BBB38E}"/>
                </a:ext>
              </a:extLst>
            </p:cNvPr>
            <p:cNvSpPr/>
            <p:nvPr/>
          </p:nvSpPr>
          <p:spPr>
            <a:xfrm>
              <a:off x="11629630" y="5482355"/>
              <a:ext cx="94160" cy="94160"/>
            </a:xfrm>
            <a:prstGeom prst="ellipse">
              <a:avLst/>
            </a:prstGeom>
            <a:solidFill>
              <a:srgbClr val="E3BEBE">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A810F7E2-23F3-44D6-B09E-71E556536052}"/>
                </a:ext>
              </a:extLst>
            </p:cNvPr>
            <p:cNvSpPr/>
            <p:nvPr/>
          </p:nvSpPr>
          <p:spPr>
            <a:xfrm>
              <a:off x="10415328" y="6124958"/>
              <a:ext cx="113367" cy="11336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9D5C391-E1DB-410A-A78C-ED3BBDFF0758}"/>
                </a:ext>
              </a:extLst>
            </p:cNvPr>
            <p:cNvSpPr/>
            <p:nvPr/>
          </p:nvSpPr>
          <p:spPr>
            <a:xfrm>
              <a:off x="10120382" y="6255986"/>
              <a:ext cx="305780" cy="30578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77C4944D-9373-4283-BCAA-927A0316659E}"/>
                </a:ext>
              </a:extLst>
            </p:cNvPr>
            <p:cNvSpPr/>
            <p:nvPr/>
          </p:nvSpPr>
          <p:spPr>
            <a:xfrm>
              <a:off x="9934343" y="6204350"/>
              <a:ext cx="113367" cy="11336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53">
              <a:extLst>
                <a:ext uri="{FF2B5EF4-FFF2-40B4-BE49-F238E27FC236}">
                  <a16:creationId xmlns:a16="http://schemas.microsoft.com/office/drawing/2014/main" id="{6804C521-2D9F-4CE4-AFD3-D4F1551FEC6A}"/>
                </a:ext>
              </a:extLst>
            </p:cNvPr>
            <p:cNvSpPr/>
            <p:nvPr/>
          </p:nvSpPr>
          <p:spPr>
            <a:xfrm>
              <a:off x="11642244" y="6317718"/>
              <a:ext cx="549756" cy="540282"/>
            </a:xfrm>
            <a:custGeom>
              <a:avLst/>
              <a:gdLst>
                <a:gd name="connsiteX0" fmla="*/ 1224540 w 2115556"/>
                <a:gd name="connsiteY0" fmla="*/ 0 h 2079100"/>
                <a:gd name="connsiteX1" fmla="*/ 2090421 w 2115556"/>
                <a:gd name="connsiteY1" fmla="*/ 358660 h 2079100"/>
                <a:gd name="connsiteX2" fmla="*/ 2115556 w 2115556"/>
                <a:gd name="connsiteY2" fmla="*/ 386315 h 2079100"/>
                <a:gd name="connsiteX3" fmla="*/ 2115556 w 2115556"/>
                <a:gd name="connsiteY3" fmla="*/ 2062765 h 2079100"/>
                <a:gd name="connsiteX4" fmla="*/ 2100710 w 2115556"/>
                <a:gd name="connsiteY4" fmla="*/ 2079100 h 2079100"/>
                <a:gd name="connsiteX5" fmla="*/ 348370 w 2115556"/>
                <a:gd name="connsiteY5" fmla="*/ 2079100 h 2079100"/>
                <a:gd name="connsiteX6" fmla="*/ 279625 w 2115556"/>
                <a:gd name="connsiteY6" fmla="*/ 2003461 h 2079100"/>
                <a:gd name="connsiteX7" fmla="*/ 0 w 2115556"/>
                <a:gd name="connsiteY7" fmla="*/ 1224540 h 2079100"/>
                <a:gd name="connsiteX8" fmla="*/ 1224540 w 2115556"/>
                <a:gd name="connsiteY8" fmla="*/ 0 h 207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5556" h="2079100">
                  <a:moveTo>
                    <a:pt x="1224540" y="0"/>
                  </a:moveTo>
                  <a:cubicBezTo>
                    <a:pt x="1562687" y="0"/>
                    <a:pt x="1868823" y="137062"/>
                    <a:pt x="2090421" y="358660"/>
                  </a:cubicBezTo>
                  <a:lnTo>
                    <a:pt x="2115556" y="386315"/>
                  </a:lnTo>
                  <a:lnTo>
                    <a:pt x="2115556" y="2062765"/>
                  </a:lnTo>
                  <a:lnTo>
                    <a:pt x="2100710" y="2079100"/>
                  </a:lnTo>
                  <a:lnTo>
                    <a:pt x="348370" y="2079100"/>
                  </a:lnTo>
                  <a:lnTo>
                    <a:pt x="279625" y="2003461"/>
                  </a:lnTo>
                  <a:cubicBezTo>
                    <a:pt x="104938" y="1791789"/>
                    <a:pt x="0" y="1520419"/>
                    <a:pt x="0" y="1224540"/>
                  </a:cubicBezTo>
                  <a:cubicBezTo>
                    <a:pt x="0" y="548245"/>
                    <a:pt x="548245" y="0"/>
                    <a:pt x="1224540" y="0"/>
                  </a:cubicBez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dirty="0">
                <a:solidFill>
                  <a:schemeClr val="bg1"/>
                </a:solidFill>
                <a:latin typeface="+mj-lt"/>
              </a:endParaRPr>
            </a:p>
          </p:txBody>
        </p:sp>
        <p:sp>
          <p:nvSpPr>
            <p:cNvPr id="56" name="Freeform: Shape 55">
              <a:extLst>
                <a:ext uri="{FF2B5EF4-FFF2-40B4-BE49-F238E27FC236}">
                  <a16:creationId xmlns:a16="http://schemas.microsoft.com/office/drawing/2014/main" id="{755AC65C-13EF-4182-AA3C-62BE165CC033}"/>
                </a:ext>
              </a:extLst>
            </p:cNvPr>
            <p:cNvSpPr/>
            <p:nvPr/>
          </p:nvSpPr>
          <p:spPr>
            <a:xfrm>
              <a:off x="-1" y="-1"/>
              <a:ext cx="510196" cy="538336"/>
            </a:xfrm>
            <a:custGeom>
              <a:avLst/>
              <a:gdLst>
                <a:gd name="connsiteX0" fmla="*/ 0 w 510196"/>
                <a:gd name="connsiteY0" fmla="*/ 0 h 538336"/>
                <a:gd name="connsiteX1" fmla="*/ 459276 w 510196"/>
                <a:gd name="connsiteY1" fmla="*/ 0 h 538336"/>
                <a:gd name="connsiteX2" fmla="*/ 482126 w 510196"/>
                <a:gd name="connsiteY2" fmla="*/ 42098 h 538336"/>
                <a:gd name="connsiteX3" fmla="*/ 510196 w 510196"/>
                <a:gd name="connsiteY3" fmla="*/ 181136 h 538336"/>
                <a:gd name="connsiteX4" fmla="*/ 152996 w 510196"/>
                <a:gd name="connsiteY4" fmla="*/ 538336 h 538336"/>
                <a:gd name="connsiteX5" fmla="*/ 13958 w 510196"/>
                <a:gd name="connsiteY5" fmla="*/ 510266 h 538336"/>
                <a:gd name="connsiteX6" fmla="*/ 0 w 510196"/>
                <a:gd name="connsiteY6" fmla="*/ 502690 h 5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196" h="538336">
                  <a:moveTo>
                    <a:pt x="0" y="0"/>
                  </a:moveTo>
                  <a:lnTo>
                    <a:pt x="459276" y="0"/>
                  </a:lnTo>
                  <a:lnTo>
                    <a:pt x="482126" y="42098"/>
                  </a:lnTo>
                  <a:cubicBezTo>
                    <a:pt x="500201" y="84833"/>
                    <a:pt x="510196" y="131817"/>
                    <a:pt x="510196" y="181136"/>
                  </a:cubicBezTo>
                  <a:cubicBezTo>
                    <a:pt x="510196" y="378412"/>
                    <a:pt x="350272" y="538336"/>
                    <a:pt x="152996" y="538336"/>
                  </a:cubicBezTo>
                  <a:cubicBezTo>
                    <a:pt x="103677" y="538336"/>
                    <a:pt x="56693" y="528341"/>
                    <a:pt x="13958" y="510266"/>
                  </a:cubicBezTo>
                  <a:lnTo>
                    <a:pt x="0" y="50269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dirty="0">
                <a:solidFill>
                  <a:schemeClr val="bg1"/>
                </a:solidFill>
                <a:latin typeface="+mj-lt"/>
              </a:endParaRPr>
            </a:p>
          </p:txBody>
        </p:sp>
        <p:sp>
          <p:nvSpPr>
            <p:cNvPr id="58" name="Freeform: Shape 57">
              <a:extLst>
                <a:ext uri="{FF2B5EF4-FFF2-40B4-BE49-F238E27FC236}">
                  <a16:creationId xmlns:a16="http://schemas.microsoft.com/office/drawing/2014/main" id="{E40DA8D2-FA4B-4282-9D44-48C27B63A153}"/>
                </a:ext>
              </a:extLst>
            </p:cNvPr>
            <p:cNvSpPr/>
            <p:nvPr/>
          </p:nvSpPr>
          <p:spPr>
            <a:xfrm>
              <a:off x="10528695" y="1"/>
              <a:ext cx="554074" cy="282754"/>
            </a:xfrm>
            <a:custGeom>
              <a:avLst/>
              <a:gdLst>
                <a:gd name="connsiteX0" fmla="*/ 644 w 309162"/>
                <a:gd name="connsiteY0" fmla="*/ 0 h 157771"/>
                <a:gd name="connsiteX1" fmla="*/ 308518 w 309162"/>
                <a:gd name="connsiteY1" fmla="*/ 0 h 157771"/>
                <a:gd name="connsiteX2" fmla="*/ 309162 w 309162"/>
                <a:gd name="connsiteY2" fmla="*/ 3190 h 157771"/>
                <a:gd name="connsiteX3" fmla="*/ 154581 w 309162"/>
                <a:gd name="connsiteY3" fmla="*/ 157771 h 157771"/>
                <a:gd name="connsiteX4" fmla="*/ 0 w 309162"/>
                <a:gd name="connsiteY4" fmla="*/ 3190 h 157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162" h="157771">
                  <a:moveTo>
                    <a:pt x="644" y="0"/>
                  </a:moveTo>
                  <a:lnTo>
                    <a:pt x="308518" y="0"/>
                  </a:lnTo>
                  <a:lnTo>
                    <a:pt x="309162" y="3190"/>
                  </a:lnTo>
                  <a:cubicBezTo>
                    <a:pt x="309162" y="88563"/>
                    <a:pt x="239954" y="157771"/>
                    <a:pt x="154581" y="157771"/>
                  </a:cubicBezTo>
                  <a:cubicBezTo>
                    <a:pt x="69208" y="157771"/>
                    <a:pt x="0" y="88563"/>
                    <a:pt x="0" y="319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dirty="0">
                <a:solidFill>
                  <a:schemeClr val="bg1"/>
                </a:solidFill>
                <a:latin typeface="+mj-lt"/>
              </a:endParaRPr>
            </a:p>
          </p:txBody>
        </p:sp>
        <p:sp>
          <p:nvSpPr>
            <p:cNvPr id="10" name="Oval 9">
              <a:extLst>
                <a:ext uri="{FF2B5EF4-FFF2-40B4-BE49-F238E27FC236}">
                  <a16:creationId xmlns:a16="http://schemas.microsoft.com/office/drawing/2014/main" id="{99065014-CB18-414D-A527-31ECC45700AB}"/>
                </a:ext>
              </a:extLst>
            </p:cNvPr>
            <p:cNvSpPr/>
            <p:nvPr/>
          </p:nvSpPr>
          <p:spPr>
            <a:xfrm>
              <a:off x="504140" y="1132500"/>
              <a:ext cx="84680" cy="8468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1" name="Freeform: Shape 60">
              <a:extLst>
                <a:ext uri="{FF2B5EF4-FFF2-40B4-BE49-F238E27FC236}">
                  <a16:creationId xmlns:a16="http://schemas.microsoft.com/office/drawing/2014/main" id="{8F39E27A-56C1-4328-8DF1-2DA147C78483}"/>
                </a:ext>
              </a:extLst>
            </p:cNvPr>
            <p:cNvSpPr/>
            <p:nvPr/>
          </p:nvSpPr>
          <p:spPr>
            <a:xfrm>
              <a:off x="12051348" y="5576515"/>
              <a:ext cx="137603" cy="210490"/>
            </a:xfrm>
            <a:custGeom>
              <a:avLst/>
              <a:gdLst>
                <a:gd name="connsiteX0" fmla="*/ 105245 w 137603"/>
                <a:gd name="connsiteY0" fmla="*/ 0 h 210490"/>
                <a:gd name="connsiteX1" fmla="*/ 137603 w 137603"/>
                <a:gd name="connsiteY1" fmla="*/ 6533 h 210490"/>
                <a:gd name="connsiteX2" fmla="*/ 137603 w 137603"/>
                <a:gd name="connsiteY2" fmla="*/ 203957 h 210490"/>
                <a:gd name="connsiteX3" fmla="*/ 105245 w 137603"/>
                <a:gd name="connsiteY3" fmla="*/ 210490 h 210490"/>
                <a:gd name="connsiteX4" fmla="*/ 0 w 137603"/>
                <a:gd name="connsiteY4" fmla="*/ 105245 h 210490"/>
                <a:gd name="connsiteX5" fmla="*/ 105245 w 137603"/>
                <a:gd name="connsiteY5" fmla="*/ 0 h 210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603" h="210490">
                  <a:moveTo>
                    <a:pt x="105245" y="0"/>
                  </a:moveTo>
                  <a:lnTo>
                    <a:pt x="137603" y="6533"/>
                  </a:lnTo>
                  <a:lnTo>
                    <a:pt x="137603" y="203957"/>
                  </a:lnTo>
                  <a:lnTo>
                    <a:pt x="105245" y="210490"/>
                  </a:lnTo>
                  <a:cubicBezTo>
                    <a:pt x="47120" y="210490"/>
                    <a:pt x="0" y="163370"/>
                    <a:pt x="0" y="105245"/>
                  </a:cubicBezTo>
                  <a:cubicBezTo>
                    <a:pt x="0" y="47120"/>
                    <a:pt x="47120" y="0"/>
                    <a:pt x="105245" y="0"/>
                  </a:cubicBez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dirty="0">
                <a:solidFill>
                  <a:schemeClr val="bg1"/>
                </a:solidFill>
                <a:latin typeface="+mj-lt"/>
              </a:endParaRPr>
            </a:p>
          </p:txBody>
        </p:sp>
      </p:grpSp>
      <p:sp>
        <p:nvSpPr>
          <p:cNvPr id="4" name="Date Placeholder 3">
            <a:extLst>
              <a:ext uri="{FF2B5EF4-FFF2-40B4-BE49-F238E27FC236}">
                <a16:creationId xmlns:a16="http://schemas.microsoft.com/office/drawing/2014/main" id="{442C5EC6-E331-4312-AC12-56D55F7D2B15}"/>
              </a:ext>
            </a:extLst>
          </p:cNvPr>
          <p:cNvSpPr>
            <a:spLocks noGrp="1"/>
          </p:cNvSpPr>
          <p:nvPr>
            <p:ph type="dt" sz="half" idx="2"/>
          </p:nvPr>
        </p:nvSpPr>
        <p:spPr>
          <a:xfrm>
            <a:off x="777240" y="6488268"/>
            <a:ext cx="2743200" cy="233209"/>
          </a:xfrm>
          <a:prstGeom prst="rect">
            <a:avLst/>
          </a:prstGeom>
        </p:spPr>
        <p:txBody>
          <a:bodyPr vert="horz" lIns="91440" tIns="45720" rIns="91440" bIns="45720" rtlCol="0" anchor="ctr"/>
          <a:lstStyle>
            <a:lvl1pPr algn="l">
              <a:defRPr sz="1000">
                <a:solidFill>
                  <a:schemeClr val="tx1">
                    <a:tint val="75000"/>
                  </a:schemeClr>
                </a:solidFill>
              </a:defRPr>
            </a:lvl1pPr>
          </a:lstStyle>
          <a:p>
            <a:fld id="{4A8D24A4-5FEC-4062-8995-EB21925B3B40}" type="datetime1">
              <a:rPr lang="en-US" smtClean="0"/>
              <a:t>3/27/2023</a:t>
            </a:fld>
            <a:endParaRPr lang="en-US" sz="1000" dirty="0"/>
          </a:p>
        </p:txBody>
      </p:sp>
      <p:sp>
        <p:nvSpPr>
          <p:cNvPr id="5" name="Footer Placeholder 4">
            <a:extLst>
              <a:ext uri="{FF2B5EF4-FFF2-40B4-BE49-F238E27FC236}">
                <a16:creationId xmlns:a16="http://schemas.microsoft.com/office/drawing/2014/main" id="{3337FC5D-92B2-4B4D-8111-6EDEF280692A}"/>
              </a:ext>
            </a:extLst>
          </p:cNvPr>
          <p:cNvSpPr>
            <a:spLocks noGrp="1"/>
          </p:cNvSpPr>
          <p:nvPr>
            <p:ph type="ftr" sz="quarter" idx="3"/>
          </p:nvPr>
        </p:nvSpPr>
        <p:spPr>
          <a:xfrm>
            <a:off x="4038600" y="6488268"/>
            <a:ext cx="4114800" cy="233209"/>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sz="1000"/>
          </a:p>
        </p:txBody>
      </p:sp>
      <p:sp>
        <p:nvSpPr>
          <p:cNvPr id="6" name="Slide Number Placeholder 5">
            <a:extLst>
              <a:ext uri="{FF2B5EF4-FFF2-40B4-BE49-F238E27FC236}">
                <a16:creationId xmlns:a16="http://schemas.microsoft.com/office/drawing/2014/main" id="{723A104D-C777-4A6E-8A43-F94028E5E311}"/>
              </a:ext>
            </a:extLst>
          </p:cNvPr>
          <p:cNvSpPr>
            <a:spLocks noGrp="1"/>
          </p:cNvSpPr>
          <p:nvPr>
            <p:ph type="sldNum" sz="quarter" idx="4"/>
          </p:nvPr>
        </p:nvSpPr>
        <p:spPr>
          <a:xfrm>
            <a:off x="8693150" y="6488268"/>
            <a:ext cx="2743200" cy="233209"/>
          </a:xfrm>
          <a:prstGeom prst="rect">
            <a:avLst/>
          </a:prstGeom>
        </p:spPr>
        <p:txBody>
          <a:bodyPr vert="horz" lIns="91440" tIns="45720" rIns="91440" bIns="45720" rtlCol="0" anchor="ctr"/>
          <a:lstStyle>
            <a:lvl1pPr algn="r">
              <a:defRPr sz="1000">
                <a:solidFill>
                  <a:schemeClr val="tx1">
                    <a:tint val="75000"/>
                  </a:schemeClr>
                </a:solidFill>
              </a:defRPr>
            </a:lvl1pPr>
          </a:lstStyle>
          <a:p>
            <a:fld id="{35747434-7036-48DB-A148-6B3D8EE75CDA}" type="slidenum">
              <a:rPr lang="en-US" smtClean="0"/>
              <a:pPr/>
              <a:t>‹#›</a:t>
            </a:fld>
            <a:endParaRPr lang="en-US" sz="1000" dirty="0"/>
          </a:p>
        </p:txBody>
      </p:sp>
      <p:sp>
        <p:nvSpPr>
          <p:cNvPr id="2" name="Title Placeholder 1">
            <a:extLst>
              <a:ext uri="{FF2B5EF4-FFF2-40B4-BE49-F238E27FC236}">
                <a16:creationId xmlns:a16="http://schemas.microsoft.com/office/drawing/2014/main" id="{12D3A74F-6169-4D30-A245-B46D738BEA81}"/>
              </a:ext>
            </a:extLst>
          </p:cNvPr>
          <p:cNvSpPr>
            <a:spLocks noGrp="1"/>
          </p:cNvSpPr>
          <p:nvPr>
            <p:ph type="title"/>
          </p:nvPr>
        </p:nvSpPr>
        <p:spPr>
          <a:xfrm>
            <a:off x="777240" y="365125"/>
            <a:ext cx="1065911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3877E64-7A05-44DA-81FA-6EF4806BBF0E}"/>
              </a:ext>
            </a:extLst>
          </p:cNvPr>
          <p:cNvSpPr>
            <a:spLocks noGrp="1"/>
          </p:cNvSpPr>
          <p:nvPr>
            <p:ph type="body" idx="1"/>
          </p:nvPr>
        </p:nvSpPr>
        <p:spPr>
          <a:xfrm>
            <a:off x="777240" y="1825625"/>
            <a:ext cx="1065911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921552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dt="0"/>
  <p:txStyles>
    <p:titleStyle>
      <a:lvl1pPr algn="l" defTabSz="914400"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tx2">
            <a:lumMod val="75000"/>
            <a:lumOff val="25000"/>
          </a:schemeClr>
        </a:buClr>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6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ncbi.nlm.nih.gov/pmc/articles/PMC1934356/" TargetMode="External"/><Relationship Id="rId2" Type="http://schemas.openxmlformats.org/officeDocument/2006/relationships/hyperlink" Target="https://www.verawholehealth.com/blog/global-healthcare-4-major-national-models-and-how-they-work" TargetMode="External"/><Relationship Id="rId1" Type="http://schemas.openxmlformats.org/officeDocument/2006/relationships/slideLayout" Target="../slideLayouts/slideLayout2.xml"/><Relationship Id="rId4" Type="http://schemas.openxmlformats.org/officeDocument/2006/relationships/hyperlink" Target="https://www.adb.org/sites/default/files/project-documents/50139/50139-002-tacr-en.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3E0473-C315-42D8-A82A-A2FE49DC67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D23A251-68F2-43E5-812B-4BBAE1AF535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latin typeface="+mj-lt"/>
            </a:endParaRPr>
          </a:p>
        </p:txBody>
      </p:sp>
      <p:pic>
        <p:nvPicPr>
          <p:cNvPr id="4" name="Picture 3">
            <a:extLst>
              <a:ext uri="{FF2B5EF4-FFF2-40B4-BE49-F238E27FC236}">
                <a16:creationId xmlns:a16="http://schemas.microsoft.com/office/drawing/2014/main" id="{560A7B1B-DB4E-728C-03F7-64A6A3DD0B21}"/>
              </a:ext>
            </a:extLst>
          </p:cNvPr>
          <p:cNvPicPr>
            <a:picLocks noChangeAspect="1"/>
          </p:cNvPicPr>
          <p:nvPr/>
        </p:nvPicPr>
        <p:blipFill rotWithShape="1">
          <a:blip r:embed="rId2">
            <a:alphaModFix amt="40000"/>
          </a:blip>
          <a:srcRect t="6705" r="6" b="8884"/>
          <a:stretch/>
        </p:blipFill>
        <p:spPr>
          <a:xfrm>
            <a:off x="-1526" y="-157879"/>
            <a:ext cx="12188951" cy="6857990"/>
          </a:xfrm>
          <a:prstGeom prst="rect">
            <a:avLst/>
          </a:prstGeom>
        </p:spPr>
      </p:pic>
      <p:grpSp>
        <p:nvGrpSpPr>
          <p:cNvPr id="13" name="decorative circle">
            <a:extLst>
              <a:ext uri="{FF2B5EF4-FFF2-40B4-BE49-F238E27FC236}">
                <a16:creationId xmlns:a16="http://schemas.microsoft.com/office/drawing/2014/main" id="{0350AF23-2606-421F-AB7B-23D9B48F3E9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4102" y="236341"/>
            <a:ext cx="11340713" cy="5464029"/>
            <a:chOff x="314102" y="236341"/>
            <a:chExt cx="11340713" cy="5464029"/>
          </a:xfrm>
        </p:grpSpPr>
        <p:sp>
          <p:nvSpPr>
            <p:cNvPr id="14" name="Oval 13">
              <a:extLst>
                <a:ext uri="{FF2B5EF4-FFF2-40B4-BE49-F238E27FC236}">
                  <a16:creationId xmlns:a16="http://schemas.microsoft.com/office/drawing/2014/main" id="{526A544A-3C76-4502-A741-F4DB0E2CD2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760448" y="3803994"/>
              <a:ext cx="94160" cy="94160"/>
            </a:xfrm>
            <a:prstGeom prst="ellipse">
              <a:avLst/>
            </a:prstGeom>
            <a:solidFill>
              <a:srgbClr val="E3BEBE">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017B8593-D171-47B5-8D1A-E34E7B13847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314102" y="3044381"/>
              <a:ext cx="226735" cy="226735"/>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1FEF60D4-64F6-450F-B86D-383EEA1C843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88374" y="386135"/>
              <a:ext cx="466441" cy="466441"/>
            </a:xfrm>
            <a:prstGeom prst="ellipse">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97D4A7C-B520-46CB-9A94-711F53997BD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065714" y="236341"/>
              <a:ext cx="113367" cy="113367"/>
            </a:xfrm>
            <a:prstGeom prst="ellipse">
              <a:avLst/>
            </a:prstGeom>
            <a:solidFill>
              <a:srgbClr val="F39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2B7B976F-E84B-4936-90D7-C8298A5E7B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51535" y="2516671"/>
              <a:ext cx="466441" cy="4664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DC91FFEC-59DF-4D22-A925-F515207692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30142" y="4588038"/>
              <a:ext cx="113367" cy="11336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58931E95-0847-47E4-8AEC-312312A032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02046" y="5394590"/>
              <a:ext cx="305780" cy="30578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C094915-EF93-49A0-9B90-C44FB9B500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08287" y="5160714"/>
              <a:ext cx="113367" cy="1133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2561079" y="1789312"/>
            <a:ext cx="7063739" cy="2387600"/>
          </a:xfrm>
        </p:spPr>
        <p:txBody>
          <a:bodyPr>
            <a:normAutofit/>
          </a:bodyPr>
          <a:lstStyle/>
          <a:p>
            <a:r>
              <a:rPr lang="en-US" b="1" dirty="0" smtClean="0">
                <a:solidFill>
                  <a:srgbClr val="FFFFFF"/>
                </a:solidFill>
                <a:cs typeface="Calibri Light"/>
              </a:rPr>
              <a:t>Healthcare Models </a:t>
            </a:r>
            <a:endParaRPr lang="en-US" b="1" dirty="0">
              <a:solidFill>
                <a:srgbClr val="FFFFFF"/>
              </a:solidFill>
            </a:endParaRPr>
          </a:p>
        </p:txBody>
      </p:sp>
      <p:sp>
        <p:nvSpPr>
          <p:cNvPr id="3" name="Subtitle 2"/>
          <p:cNvSpPr>
            <a:spLocks noGrp="1"/>
          </p:cNvSpPr>
          <p:nvPr>
            <p:ph type="subTitle" idx="1"/>
          </p:nvPr>
        </p:nvSpPr>
        <p:spPr>
          <a:xfrm>
            <a:off x="7512050" y="4672097"/>
            <a:ext cx="4107826" cy="1424354"/>
          </a:xfrm>
        </p:spPr>
        <p:txBody>
          <a:bodyPr vert="horz" lIns="91440" tIns="45720" rIns="91440" bIns="45720" rtlCol="0" anchor="t">
            <a:normAutofit lnSpcReduction="10000"/>
          </a:bodyPr>
          <a:lstStyle/>
          <a:p>
            <a:pPr>
              <a:lnSpc>
                <a:spcPct val="100000"/>
              </a:lnSpc>
            </a:pPr>
            <a:r>
              <a:rPr lang="en-US" dirty="0">
                <a:solidFill>
                  <a:srgbClr val="FFFFFF"/>
                </a:solidFill>
                <a:cs typeface="Calibri"/>
              </a:rPr>
              <a:t>Haitham </a:t>
            </a:r>
            <a:r>
              <a:rPr lang="en-US" dirty="0" err="1">
                <a:solidFill>
                  <a:srgbClr val="FFFFFF"/>
                </a:solidFill>
                <a:cs typeface="Calibri"/>
              </a:rPr>
              <a:t>Alsarah</a:t>
            </a:r>
            <a:r>
              <a:rPr lang="en-US" dirty="0">
                <a:solidFill>
                  <a:srgbClr val="FFFFFF"/>
                </a:solidFill>
                <a:cs typeface="Calibri"/>
              </a:rPr>
              <a:t> 2493</a:t>
            </a:r>
          </a:p>
          <a:p>
            <a:pPr>
              <a:lnSpc>
                <a:spcPct val="100000"/>
              </a:lnSpc>
            </a:pPr>
            <a:r>
              <a:rPr lang="en-US" dirty="0">
                <a:solidFill>
                  <a:srgbClr val="FFFFFF"/>
                </a:solidFill>
                <a:cs typeface="Calibri"/>
              </a:rPr>
              <a:t>Adam Mohamed 2734</a:t>
            </a:r>
          </a:p>
          <a:p>
            <a:pPr>
              <a:lnSpc>
                <a:spcPct val="100000"/>
              </a:lnSpc>
            </a:pPr>
            <a:r>
              <a:rPr lang="en-US" dirty="0">
                <a:solidFill>
                  <a:srgbClr val="FFFFFF"/>
                </a:solidFill>
                <a:cs typeface="Calibri"/>
              </a:rPr>
              <a:t>Abdulrahman </a:t>
            </a:r>
            <a:r>
              <a:rPr lang="en-US" dirty="0" err="1">
                <a:solidFill>
                  <a:srgbClr val="FFFFFF"/>
                </a:solidFill>
                <a:cs typeface="Calibri"/>
              </a:rPr>
              <a:t>Alarif</a:t>
            </a:r>
            <a:r>
              <a:rPr lang="en-US" dirty="0">
                <a:solidFill>
                  <a:srgbClr val="FFFFFF"/>
                </a:solidFill>
                <a:cs typeface="Calibri"/>
              </a:rPr>
              <a:t> 3332</a:t>
            </a:r>
          </a:p>
          <a:p>
            <a:pPr>
              <a:lnSpc>
                <a:spcPct val="100000"/>
              </a:lnSpc>
            </a:pPr>
            <a:endParaRPr lang="en-US" dirty="0">
              <a:solidFill>
                <a:srgbClr val="FFFFFF"/>
              </a:solidFill>
            </a:endParaRPr>
          </a:p>
        </p:txBody>
      </p:sp>
      <p:pic>
        <p:nvPicPr>
          <p:cNvPr id="6" name="صورة 5">
            <a:extLst>
              <a:ext uri="{FF2B5EF4-FFF2-40B4-BE49-F238E27FC236}">
                <a16:creationId xmlns:a16="http://schemas.microsoft.com/office/drawing/2014/main" id="{7C0CE1D6-C23F-90AA-948D-1EE6D2BE81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576" y="186396"/>
            <a:ext cx="2246979" cy="1655762"/>
          </a:xfrm>
          <a:prstGeom prst="rect">
            <a:avLst/>
          </a:prstGeom>
        </p:spPr>
      </p:pic>
      <p:pic>
        <p:nvPicPr>
          <p:cNvPr id="8" name="صورة 7">
            <a:extLst>
              <a:ext uri="{FF2B5EF4-FFF2-40B4-BE49-F238E27FC236}">
                <a16:creationId xmlns:a16="http://schemas.microsoft.com/office/drawing/2014/main" id="{16A7198B-B3AE-AD48-F14B-CE70FFB5E8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3396" y="186396"/>
            <a:ext cx="2045737" cy="1655761"/>
          </a:xfrm>
          <a:prstGeom prst="rect">
            <a:avLst/>
          </a:prstGeom>
        </p:spPr>
      </p:pic>
      <p:sp>
        <p:nvSpPr>
          <p:cNvPr id="5" name="Rectangle 4"/>
          <p:cNvSpPr/>
          <p:nvPr/>
        </p:nvSpPr>
        <p:spPr>
          <a:xfrm>
            <a:off x="3121187" y="740876"/>
            <a:ext cx="6096000" cy="646331"/>
          </a:xfrm>
          <a:prstGeom prst="rect">
            <a:avLst/>
          </a:prstGeom>
        </p:spPr>
        <p:txBody>
          <a:bodyPr>
            <a:spAutoFit/>
          </a:bodyPr>
          <a:lstStyle/>
          <a:p>
            <a:pPr algn="ctr"/>
            <a:r>
              <a:rPr lang="en-US" dirty="0">
                <a:solidFill>
                  <a:schemeClr val="bg1"/>
                </a:solidFill>
              </a:rPr>
              <a:t>Libyan International Medical University</a:t>
            </a:r>
            <a:br>
              <a:rPr lang="en-US" dirty="0">
                <a:solidFill>
                  <a:schemeClr val="bg1"/>
                </a:solidFill>
              </a:rPr>
            </a:br>
            <a:r>
              <a:rPr lang="en-US" dirty="0">
                <a:solidFill>
                  <a:schemeClr val="bg1"/>
                </a:solidFill>
              </a:rPr>
              <a:t>The Faculty of Business Administration</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F5E30-2D10-C5B5-A90B-FCE8B9CC0C85}"/>
              </a:ext>
            </a:extLst>
          </p:cNvPr>
          <p:cNvSpPr>
            <a:spLocks noGrp="1"/>
          </p:cNvSpPr>
          <p:nvPr>
            <p:ph type="title"/>
          </p:nvPr>
        </p:nvSpPr>
        <p:spPr/>
        <p:txBody>
          <a:bodyPr>
            <a:normAutofit fontScale="90000"/>
          </a:bodyPr>
          <a:lstStyle/>
          <a:p>
            <a:r>
              <a:rPr lang="en-US" dirty="0"/>
              <a:t>Advantages of the Beveridge Model</a:t>
            </a:r>
          </a:p>
        </p:txBody>
      </p:sp>
      <p:sp>
        <p:nvSpPr>
          <p:cNvPr id="3" name="Content Placeholder 2">
            <a:extLst>
              <a:ext uri="{FF2B5EF4-FFF2-40B4-BE49-F238E27FC236}">
                <a16:creationId xmlns:a16="http://schemas.microsoft.com/office/drawing/2014/main" id="{7D8B84B6-4773-979C-93EB-D3F3D2784F71}"/>
              </a:ext>
            </a:extLst>
          </p:cNvPr>
          <p:cNvSpPr>
            <a:spLocks noGrp="1"/>
          </p:cNvSpPr>
          <p:nvPr>
            <p:ph idx="1"/>
          </p:nvPr>
        </p:nvSpPr>
        <p:spPr/>
        <p:txBody>
          <a:bodyPr vert="horz" lIns="91440" tIns="45720" rIns="91440" bIns="45720" rtlCol="0" anchor="t">
            <a:normAutofit/>
          </a:bodyPr>
          <a:lstStyle/>
          <a:p>
            <a:r>
              <a:rPr lang="en" sz="2400" dirty="0">
                <a:ea typeface="+mn-lt"/>
                <a:cs typeface="+mn-lt"/>
              </a:rPr>
              <a:t>All citizens can have access to health care services</a:t>
            </a:r>
            <a:br>
              <a:rPr lang="en" sz="2400" dirty="0">
                <a:ea typeface="+mn-lt"/>
                <a:cs typeface="+mn-lt"/>
              </a:rPr>
            </a:br>
            <a:r>
              <a:rPr lang="en" sz="2400" dirty="0">
                <a:ea typeface="+mn-lt"/>
                <a:cs typeface="+mn-lt"/>
              </a:rPr>
              <a:t>because the plan covers every citizen</a:t>
            </a:r>
            <a:endParaRPr lang="en-US" sz="2400" dirty="0">
              <a:ea typeface="+mn-lt"/>
              <a:cs typeface="+mn-lt"/>
            </a:endParaRPr>
          </a:p>
          <a:p>
            <a:pPr>
              <a:buClr>
                <a:srgbClr val="787344"/>
              </a:buClr>
            </a:pPr>
            <a:endParaRPr lang="en" sz="2400" dirty="0">
              <a:ea typeface="+mn-lt"/>
              <a:cs typeface="+mn-lt"/>
            </a:endParaRPr>
          </a:p>
          <a:p>
            <a:pPr>
              <a:buClr>
                <a:srgbClr val="787344"/>
              </a:buClr>
            </a:pPr>
            <a:r>
              <a:rPr lang="en" sz="2400" dirty="0">
                <a:ea typeface="+mn-lt"/>
                <a:cs typeface="+mn-lt"/>
              </a:rPr>
              <a:t>the Government is responsible for the </a:t>
            </a:r>
            <a:r>
              <a:rPr lang="en" sz="2400" b="1" dirty="0">
                <a:ea typeface="+mn-lt"/>
                <a:cs typeface="+mn-lt"/>
              </a:rPr>
              <a:t>quality</a:t>
            </a:r>
            <a:r>
              <a:rPr lang="en" sz="2400" dirty="0">
                <a:ea typeface="+mn-lt"/>
                <a:cs typeface="+mn-lt"/>
              </a:rPr>
              <a:t/>
            </a:r>
            <a:br>
              <a:rPr lang="en" sz="2400" dirty="0">
                <a:ea typeface="+mn-lt"/>
                <a:cs typeface="+mn-lt"/>
              </a:rPr>
            </a:br>
            <a:r>
              <a:rPr lang="en" sz="2400" dirty="0">
                <a:ea typeface="+mn-lt"/>
                <a:cs typeface="+mn-lt"/>
              </a:rPr>
              <a:t>of health care services and this can be advantageous if the government keeps health</a:t>
            </a:r>
            <a:br>
              <a:rPr lang="en" sz="2400" dirty="0">
                <a:ea typeface="+mn-lt"/>
                <a:cs typeface="+mn-lt"/>
              </a:rPr>
            </a:br>
            <a:r>
              <a:rPr lang="en" sz="2400" dirty="0">
                <a:ea typeface="+mn-lt"/>
                <a:cs typeface="+mn-lt"/>
              </a:rPr>
              <a:t>care</a:t>
            </a:r>
            <a:r>
              <a:rPr lang="en" sz="2400" b="1" dirty="0">
                <a:ea typeface="+mn-lt"/>
                <a:cs typeface="+mn-lt"/>
              </a:rPr>
              <a:t> costs low</a:t>
            </a:r>
            <a:endParaRPr lang="en-US" sz="2400" b="1" dirty="0">
              <a:ea typeface="+mn-lt"/>
              <a:cs typeface="+mn-lt"/>
            </a:endParaRPr>
          </a:p>
          <a:p>
            <a:pPr>
              <a:buClr>
                <a:srgbClr val="787344"/>
              </a:buClr>
            </a:pPr>
            <a:endParaRPr lang="en" sz="2400" dirty="0">
              <a:ea typeface="+mn-lt"/>
              <a:cs typeface="+mn-lt"/>
            </a:endParaRPr>
          </a:p>
          <a:p>
            <a:pPr>
              <a:buClr>
                <a:srgbClr val="787344"/>
              </a:buClr>
            </a:pPr>
            <a:r>
              <a:rPr lang="en" sz="2400" dirty="0">
                <a:ea typeface="+mn-lt"/>
                <a:cs typeface="+mn-lt"/>
              </a:rPr>
              <a:t>Citizens</a:t>
            </a:r>
            <a:r>
              <a:rPr lang="en" sz="2400" b="1" dirty="0">
                <a:ea typeface="+mn-lt"/>
                <a:cs typeface="+mn-lt"/>
              </a:rPr>
              <a:t> do not have to pay </a:t>
            </a:r>
            <a:r>
              <a:rPr lang="en" sz="2400" dirty="0">
                <a:ea typeface="+mn-lt"/>
                <a:cs typeface="+mn-lt"/>
              </a:rPr>
              <a:t>and are not responsible for </a:t>
            </a:r>
            <a:r>
              <a:rPr lang="en" sz="2400" b="1" dirty="0">
                <a:ea typeface="+mn-lt"/>
                <a:cs typeface="+mn-lt"/>
              </a:rPr>
              <a:t>medical bills</a:t>
            </a:r>
            <a:endParaRPr lang="en-US" sz="2400" b="1" dirty="0"/>
          </a:p>
        </p:txBody>
      </p:sp>
    </p:spTree>
    <p:extLst>
      <p:ext uri="{BB962C8B-B14F-4D97-AF65-F5344CB8AC3E}">
        <p14:creationId xmlns:p14="http://schemas.microsoft.com/office/powerpoint/2010/main" val="3786358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9D072-AA8E-61A6-F023-46EBD6F03E37}"/>
              </a:ext>
            </a:extLst>
          </p:cNvPr>
          <p:cNvSpPr>
            <a:spLocks noGrp="1"/>
          </p:cNvSpPr>
          <p:nvPr>
            <p:ph type="title"/>
          </p:nvPr>
        </p:nvSpPr>
        <p:spPr>
          <a:xfrm>
            <a:off x="777240" y="500062"/>
            <a:ext cx="10659110" cy="1325563"/>
          </a:xfrm>
        </p:spPr>
        <p:txBody>
          <a:bodyPr>
            <a:normAutofit fontScale="90000"/>
          </a:bodyPr>
          <a:lstStyle/>
          <a:p>
            <a:r>
              <a:rPr lang="en-US" dirty="0">
                <a:ea typeface="+mj-lt"/>
                <a:cs typeface="+mj-lt"/>
              </a:rPr>
              <a:t>Disadvantages of the Beveridge Model</a:t>
            </a:r>
          </a:p>
          <a:p>
            <a:endParaRPr lang="en-US" dirty="0"/>
          </a:p>
        </p:txBody>
      </p:sp>
      <p:sp>
        <p:nvSpPr>
          <p:cNvPr id="3" name="Content Placeholder 2">
            <a:extLst>
              <a:ext uri="{FF2B5EF4-FFF2-40B4-BE49-F238E27FC236}">
                <a16:creationId xmlns:a16="http://schemas.microsoft.com/office/drawing/2014/main" id="{34D36A96-E9C1-E74A-EDB8-21A4466FBD4E}"/>
              </a:ext>
            </a:extLst>
          </p:cNvPr>
          <p:cNvSpPr>
            <a:spLocks noGrp="1"/>
          </p:cNvSpPr>
          <p:nvPr>
            <p:ph idx="1"/>
          </p:nvPr>
        </p:nvSpPr>
        <p:spPr/>
        <p:txBody>
          <a:bodyPr vert="horz" lIns="91440" tIns="45720" rIns="91440" bIns="45720" rtlCol="0" anchor="t">
            <a:normAutofit/>
          </a:bodyPr>
          <a:lstStyle/>
          <a:p>
            <a:r>
              <a:rPr lang="en-US" sz="2400" dirty="0">
                <a:ea typeface="+mn-lt"/>
                <a:cs typeface="+mn-lt"/>
              </a:rPr>
              <a:t>Every citizen has to pay higher taxes</a:t>
            </a:r>
            <a:br>
              <a:rPr lang="en-US" sz="2400" dirty="0">
                <a:ea typeface="+mn-lt"/>
                <a:cs typeface="+mn-lt"/>
              </a:rPr>
            </a:br>
            <a:r>
              <a:rPr lang="en-US" sz="2400" dirty="0">
                <a:ea typeface="+mn-lt"/>
                <a:cs typeface="+mn-lt"/>
              </a:rPr>
              <a:t>regardless of using health care services or not ( </a:t>
            </a:r>
            <a:r>
              <a:rPr lang="en-US" sz="2400" b="1" dirty="0">
                <a:ea typeface="+mn-lt"/>
                <a:cs typeface="+mn-lt"/>
              </a:rPr>
              <a:t>pay tax even if you do not get sick)</a:t>
            </a:r>
          </a:p>
          <a:p>
            <a:pPr>
              <a:buClr>
                <a:srgbClr val="787344"/>
              </a:buClr>
            </a:pPr>
            <a:endParaRPr lang="en-US" sz="2400" dirty="0">
              <a:ea typeface="+mn-lt"/>
              <a:cs typeface="+mn-lt"/>
            </a:endParaRPr>
          </a:p>
          <a:p>
            <a:pPr>
              <a:buClr>
                <a:srgbClr val="787344"/>
              </a:buClr>
            </a:pPr>
            <a:r>
              <a:rPr lang="en-US" sz="2400" dirty="0">
                <a:ea typeface="+mn-lt"/>
                <a:cs typeface="+mn-lt"/>
              </a:rPr>
              <a:t>the Government is responsible for the</a:t>
            </a:r>
            <a:br>
              <a:rPr lang="en-US" sz="2400" dirty="0">
                <a:ea typeface="+mn-lt"/>
                <a:cs typeface="+mn-lt"/>
              </a:rPr>
            </a:br>
            <a:r>
              <a:rPr lang="en-US" sz="2400" dirty="0">
                <a:ea typeface="+mn-lt"/>
                <a:cs typeface="+mn-lt"/>
              </a:rPr>
              <a:t>quality of health care services and this can be harmful if the </a:t>
            </a:r>
            <a:r>
              <a:rPr lang="en-US" sz="2400" b="1" dirty="0">
                <a:ea typeface="+mn-lt"/>
                <a:cs typeface="+mn-lt"/>
              </a:rPr>
              <a:t>government restricts services</a:t>
            </a:r>
            <a:br>
              <a:rPr lang="en-US" sz="2400" b="1" dirty="0">
                <a:ea typeface="+mn-lt"/>
                <a:cs typeface="+mn-lt"/>
              </a:rPr>
            </a:br>
            <a:r>
              <a:rPr lang="en-US" sz="2400" b="1" dirty="0">
                <a:ea typeface="+mn-lt"/>
                <a:cs typeface="+mn-lt"/>
              </a:rPr>
              <a:t>that patients are allowed to have access to</a:t>
            </a:r>
          </a:p>
          <a:p>
            <a:pPr>
              <a:buClr>
                <a:srgbClr val="787344"/>
              </a:buClr>
            </a:pPr>
            <a:endParaRPr lang="en-US" sz="2400" dirty="0">
              <a:ea typeface="+mn-lt"/>
              <a:cs typeface="+mn-lt"/>
            </a:endParaRPr>
          </a:p>
          <a:p>
            <a:pPr>
              <a:buClr>
                <a:srgbClr val="787344"/>
              </a:buClr>
            </a:pPr>
            <a:r>
              <a:rPr lang="en-US" sz="2400" dirty="0">
                <a:ea typeface="+mn-lt"/>
                <a:cs typeface="+mn-lt"/>
              </a:rPr>
              <a:t>Waiting lists will be long, especially for</a:t>
            </a:r>
            <a:br>
              <a:rPr lang="en-US" sz="2400" dirty="0">
                <a:ea typeface="+mn-lt"/>
                <a:cs typeface="+mn-lt"/>
              </a:rPr>
            </a:br>
            <a:r>
              <a:rPr lang="en-US" sz="2400" dirty="0">
                <a:ea typeface="+mn-lt"/>
                <a:cs typeface="+mn-lt"/>
              </a:rPr>
              <a:t>those with non-urgent situations.</a:t>
            </a:r>
            <a:endParaRPr lang="en" dirty="0"/>
          </a:p>
        </p:txBody>
      </p:sp>
    </p:spTree>
    <p:extLst>
      <p:ext uri="{BB962C8B-B14F-4D97-AF65-F5344CB8AC3E}">
        <p14:creationId xmlns:p14="http://schemas.microsoft.com/office/powerpoint/2010/main" val="3294406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44A1A-D87C-1FAE-6E5C-60EC481F8076}"/>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7F60D9F0-C69D-D9BB-772C-A813747EE753}"/>
              </a:ext>
            </a:extLst>
          </p:cNvPr>
          <p:cNvSpPr>
            <a:spLocks noGrp="1"/>
          </p:cNvSpPr>
          <p:nvPr>
            <p:ph idx="1"/>
          </p:nvPr>
        </p:nvSpPr>
        <p:spPr/>
        <p:txBody>
          <a:bodyPr vert="horz" lIns="91440" tIns="45720" rIns="91440" bIns="45720" rtlCol="0" anchor="t">
            <a:noAutofit/>
          </a:bodyPr>
          <a:lstStyle/>
          <a:p>
            <a:r>
              <a:rPr lang="en-US" sz="2800" dirty="0">
                <a:cs typeface="Calibri"/>
              </a:rPr>
              <a:t>To conclude, the healthcare models are somewhat different to each other in themselves, and to each its advantages and disadvantages.</a:t>
            </a:r>
            <a:endParaRPr lang="en-US" dirty="0"/>
          </a:p>
          <a:p>
            <a:pPr>
              <a:buClr>
                <a:srgbClr val="787344"/>
              </a:buClr>
            </a:pPr>
            <a:endParaRPr lang="en-US" sz="2800" dirty="0">
              <a:cs typeface="Calibri"/>
            </a:endParaRPr>
          </a:p>
          <a:p>
            <a:pPr>
              <a:buClr>
                <a:srgbClr val="787344"/>
              </a:buClr>
            </a:pPr>
            <a:r>
              <a:rPr lang="en-US" sz="2800" dirty="0">
                <a:cs typeface="Calibri"/>
              </a:rPr>
              <a:t> The Best healthcare model would be a Hybrid that incorporate the best aspects of each model to meet the needs of all layers of the population in the society.</a:t>
            </a:r>
            <a:endParaRPr lang="en-US"/>
          </a:p>
        </p:txBody>
      </p:sp>
    </p:spTree>
    <p:extLst>
      <p:ext uri="{BB962C8B-B14F-4D97-AF65-F5344CB8AC3E}">
        <p14:creationId xmlns:p14="http://schemas.microsoft.com/office/powerpoint/2010/main" val="2133021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30D76-CE7F-E231-0615-80B28F23839C}"/>
              </a:ext>
            </a:extLst>
          </p:cNvPr>
          <p:cNvSpPr>
            <a:spLocks noGrp="1"/>
          </p:cNvSpPr>
          <p:nvPr>
            <p:ph type="title"/>
          </p:nvPr>
        </p:nvSpPr>
        <p:spPr/>
        <p:txBody>
          <a:bodyPr/>
          <a:lstStyle/>
          <a:p>
            <a:r>
              <a:rPr lang="en-US" dirty="0">
                <a:ea typeface="+mj-lt"/>
                <a:cs typeface="+mj-lt"/>
              </a:rPr>
              <a:t>References</a:t>
            </a:r>
            <a:endParaRPr lang="en-US" dirty="0"/>
          </a:p>
        </p:txBody>
      </p:sp>
      <p:sp>
        <p:nvSpPr>
          <p:cNvPr id="3" name="Content Placeholder 2">
            <a:extLst>
              <a:ext uri="{FF2B5EF4-FFF2-40B4-BE49-F238E27FC236}">
                <a16:creationId xmlns:a16="http://schemas.microsoft.com/office/drawing/2014/main" id="{20296CD8-329C-2AEE-0676-E19031D1997C}"/>
              </a:ext>
            </a:extLst>
          </p:cNvPr>
          <p:cNvSpPr>
            <a:spLocks noGrp="1"/>
          </p:cNvSpPr>
          <p:nvPr>
            <p:ph idx="1"/>
          </p:nvPr>
        </p:nvSpPr>
        <p:spPr/>
        <p:txBody>
          <a:bodyPr vert="horz" lIns="91440" tIns="45720" rIns="91440" bIns="45720" rtlCol="0" anchor="t">
            <a:normAutofit/>
          </a:bodyPr>
          <a:lstStyle/>
          <a:p>
            <a:r>
              <a:rPr lang="en-US" i="1" dirty="0">
                <a:ea typeface="+mn-lt"/>
                <a:cs typeface="+mn-lt"/>
              </a:rPr>
              <a:t>Global Healthcare: 4 Major National Models and how they work</a:t>
            </a:r>
            <a:r>
              <a:rPr lang="en-US" dirty="0">
                <a:ea typeface="+mn-lt"/>
                <a:cs typeface="+mn-lt"/>
              </a:rPr>
              <a:t> (no date) </a:t>
            </a:r>
            <a:r>
              <a:rPr lang="en-US" i="1" dirty="0">
                <a:ea typeface="+mn-lt"/>
                <a:cs typeface="+mn-lt"/>
              </a:rPr>
              <a:t>Vera Whole Health</a:t>
            </a:r>
            <a:r>
              <a:rPr lang="en-US" dirty="0">
                <a:ea typeface="+mn-lt"/>
                <a:cs typeface="+mn-lt"/>
              </a:rPr>
              <a:t>. Available at: </a:t>
            </a:r>
            <a:r>
              <a:rPr lang="en-US" dirty="0">
                <a:ea typeface="+mn-lt"/>
                <a:cs typeface="+mn-lt"/>
                <a:hlinkClick r:id="rId2"/>
              </a:rPr>
              <a:t>https://www.verawholehealth.com/blog/global-healthcare-4-major-national-models-and-how-they-work</a:t>
            </a:r>
            <a:r>
              <a:rPr lang="en-US" dirty="0">
                <a:ea typeface="+mn-lt"/>
                <a:cs typeface="+mn-lt"/>
              </a:rPr>
              <a:t> (Accessed: January 6, 2023). </a:t>
            </a:r>
            <a:endParaRPr lang="en-US">
              <a:ea typeface="+mn-lt"/>
              <a:cs typeface="+mn-lt"/>
            </a:endParaRPr>
          </a:p>
          <a:p>
            <a:pPr>
              <a:buClr>
                <a:srgbClr val="787344"/>
              </a:buClr>
            </a:pPr>
            <a:endParaRPr lang="en-US" dirty="0">
              <a:cs typeface="Calibri"/>
            </a:endParaRPr>
          </a:p>
          <a:p>
            <a:pPr>
              <a:buClr>
                <a:srgbClr val="787344"/>
              </a:buClr>
            </a:pPr>
            <a:r>
              <a:rPr lang="en-US" dirty="0">
                <a:ea typeface="+mn-lt"/>
                <a:cs typeface="+mn-lt"/>
              </a:rPr>
              <a:t>van der Zee, J. and Kroneman, M.W. (2007) </a:t>
            </a:r>
            <a:r>
              <a:rPr lang="en-US" i="1" dirty="0">
                <a:ea typeface="+mn-lt"/>
                <a:cs typeface="+mn-lt"/>
              </a:rPr>
              <a:t>Bismarck or Beveridge: A beauty contest between dinosaurs</a:t>
            </a:r>
            <a:r>
              <a:rPr lang="en-US" dirty="0">
                <a:ea typeface="+mn-lt"/>
                <a:cs typeface="+mn-lt"/>
              </a:rPr>
              <a:t>, </a:t>
            </a:r>
            <a:r>
              <a:rPr lang="en-US" i="1" dirty="0">
                <a:ea typeface="+mn-lt"/>
                <a:cs typeface="+mn-lt"/>
              </a:rPr>
              <a:t>BMC health services research</a:t>
            </a:r>
            <a:r>
              <a:rPr lang="en-US" dirty="0">
                <a:ea typeface="+mn-lt"/>
                <a:cs typeface="+mn-lt"/>
              </a:rPr>
              <a:t>. U.S. National Library of Medicine. Available at: </a:t>
            </a:r>
            <a:r>
              <a:rPr lang="en-US" dirty="0">
                <a:ea typeface="+mn-lt"/>
                <a:cs typeface="+mn-lt"/>
                <a:hlinkClick r:id="rId3"/>
              </a:rPr>
              <a:t>https://www.ncbi.nlm.nih.gov/pmc/articles/PMC1934356/</a:t>
            </a:r>
            <a:r>
              <a:rPr lang="en-US" dirty="0">
                <a:ea typeface="+mn-lt"/>
                <a:cs typeface="+mn-lt"/>
              </a:rPr>
              <a:t> (Accessed: January 6, 2023). </a:t>
            </a:r>
          </a:p>
          <a:p>
            <a:pPr>
              <a:buClr>
                <a:srgbClr val="787344"/>
              </a:buClr>
            </a:pPr>
            <a:endParaRPr lang="en-US" dirty="0">
              <a:cs typeface="Calibri"/>
            </a:endParaRPr>
          </a:p>
          <a:p>
            <a:pPr>
              <a:buClr>
                <a:srgbClr val="787344"/>
              </a:buClr>
            </a:pPr>
            <a:r>
              <a:rPr lang="en-US" i="1" dirty="0">
                <a:ea typeface="+mn-lt"/>
                <a:cs typeface="+mn-lt"/>
              </a:rPr>
              <a:t>Technical assistance consultant’s report - </a:t>
            </a:r>
            <a:r>
              <a:rPr lang="en-US" i="1" dirty="0" err="1">
                <a:ea typeface="+mn-lt"/>
                <a:cs typeface="+mn-lt"/>
              </a:rPr>
              <a:t>asian</a:t>
            </a:r>
            <a:r>
              <a:rPr lang="en-US" i="1" dirty="0">
                <a:ea typeface="+mn-lt"/>
                <a:cs typeface="+mn-lt"/>
              </a:rPr>
              <a:t> development bank</a:t>
            </a:r>
            <a:r>
              <a:rPr lang="en-US" dirty="0">
                <a:ea typeface="+mn-lt"/>
                <a:cs typeface="+mn-lt"/>
              </a:rPr>
              <a:t> (no date). Available at: </a:t>
            </a:r>
            <a:r>
              <a:rPr lang="en-US" dirty="0">
                <a:ea typeface="+mn-lt"/>
                <a:cs typeface="+mn-lt"/>
                <a:hlinkClick r:id="rId4"/>
              </a:rPr>
              <a:t>https://www.adb.org/sites/default/files/project-documents/50139/50139-002-tacr-en.pdf</a:t>
            </a:r>
            <a:r>
              <a:rPr lang="en-US" dirty="0">
                <a:ea typeface="+mn-lt"/>
                <a:cs typeface="+mn-lt"/>
              </a:rPr>
              <a:t> (Accessed: January 6, 2023). </a:t>
            </a:r>
            <a:endParaRPr lang="en-US" dirty="0">
              <a:cs typeface="Calibri"/>
            </a:endParaRPr>
          </a:p>
          <a:p>
            <a:pPr>
              <a:buClr>
                <a:srgbClr val="787344"/>
              </a:buClr>
            </a:pPr>
            <a:endParaRPr lang="en-US" dirty="0">
              <a:cs typeface="Calibri"/>
            </a:endParaRPr>
          </a:p>
          <a:p>
            <a:pPr>
              <a:buClr>
                <a:srgbClr val="787344"/>
              </a:buClr>
            </a:pPr>
            <a:endParaRPr lang="en-US" dirty="0">
              <a:cs typeface="Calibri"/>
            </a:endParaRPr>
          </a:p>
        </p:txBody>
      </p:sp>
    </p:spTree>
    <p:extLst>
      <p:ext uri="{BB962C8B-B14F-4D97-AF65-F5344CB8AC3E}">
        <p14:creationId xmlns:p14="http://schemas.microsoft.com/office/powerpoint/2010/main" val="395059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CEF03E-205F-9C02-D0CF-39BCF765D89F}"/>
              </a:ext>
            </a:extLst>
          </p:cNvPr>
          <p:cNvSpPr>
            <a:spLocks noGrp="1"/>
          </p:cNvSpPr>
          <p:nvPr>
            <p:ph idx="1"/>
          </p:nvPr>
        </p:nvSpPr>
        <p:spPr>
          <a:xfrm>
            <a:off x="705353" y="919851"/>
            <a:ext cx="10659110" cy="4351338"/>
          </a:xfrm>
        </p:spPr>
        <p:txBody>
          <a:bodyPr vert="horz" lIns="91440" tIns="45720" rIns="91440" bIns="45720" rtlCol="0" anchor="t">
            <a:normAutofit/>
          </a:bodyPr>
          <a:lstStyle/>
          <a:p>
            <a:endParaRPr lang="en-US" dirty="0"/>
          </a:p>
          <a:p>
            <a:pPr>
              <a:buClr>
                <a:srgbClr val="787344"/>
              </a:buClr>
            </a:pPr>
            <a:endParaRPr lang="en-US" dirty="0">
              <a:cs typeface="Calibri"/>
            </a:endParaRPr>
          </a:p>
          <a:p>
            <a:pPr>
              <a:buClr>
                <a:srgbClr val="787344"/>
              </a:buClr>
            </a:pPr>
            <a:endParaRPr lang="en-US" dirty="0">
              <a:cs typeface="Calibri"/>
            </a:endParaRPr>
          </a:p>
          <a:p>
            <a:pPr>
              <a:buClr>
                <a:srgbClr val="787344"/>
              </a:buClr>
            </a:pPr>
            <a:endParaRPr lang="en-US" dirty="0">
              <a:cs typeface="Calibri"/>
            </a:endParaRPr>
          </a:p>
          <a:p>
            <a:pPr>
              <a:buClr>
                <a:srgbClr val="787344"/>
              </a:buClr>
            </a:pPr>
            <a:endParaRPr lang="en-US" dirty="0">
              <a:cs typeface="Calibri"/>
            </a:endParaRPr>
          </a:p>
          <a:p>
            <a:pPr>
              <a:buClr>
                <a:srgbClr val="787344"/>
              </a:buClr>
            </a:pPr>
            <a:endParaRPr lang="en-US" dirty="0">
              <a:cs typeface="Calibri"/>
            </a:endParaRPr>
          </a:p>
          <a:p>
            <a:pPr marL="0" indent="0" algn="ctr">
              <a:buClr>
                <a:srgbClr val="787344"/>
              </a:buClr>
              <a:buNone/>
            </a:pPr>
            <a:r>
              <a:rPr lang="en-US" sz="6000" b="1" dirty="0">
                <a:cs typeface="Calibri"/>
              </a:rPr>
              <a:t>Thank You for Listening</a:t>
            </a:r>
          </a:p>
          <a:p>
            <a:pPr marL="0" indent="0" algn="ctr">
              <a:buNone/>
            </a:pPr>
            <a:endParaRPr lang="en-US" sz="4000" dirty="0">
              <a:cs typeface="Calibri"/>
            </a:endParaRPr>
          </a:p>
        </p:txBody>
      </p:sp>
    </p:spTree>
    <p:extLst>
      <p:ext uri="{BB962C8B-B14F-4D97-AF65-F5344CB8AC3E}">
        <p14:creationId xmlns:p14="http://schemas.microsoft.com/office/powerpoint/2010/main" val="128310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7297685-D019-9EF9-973E-ADB667C1C6C3}"/>
              </a:ext>
            </a:extLst>
          </p:cNvPr>
          <p:cNvSpPr txBox="1"/>
          <p:nvPr/>
        </p:nvSpPr>
        <p:spPr>
          <a:xfrm>
            <a:off x="1406770" y="339969"/>
            <a:ext cx="5791200" cy="923330"/>
          </a:xfrm>
          <a:prstGeom prst="rect">
            <a:avLst/>
          </a:prstGeom>
          <a:noFill/>
        </p:spPr>
        <p:txBody>
          <a:bodyPr wrap="square" rtlCol="1">
            <a:spAutoFit/>
          </a:bodyPr>
          <a:lstStyle/>
          <a:p>
            <a:r>
              <a:rPr lang="en-US" sz="5400" b="1" dirty="0"/>
              <a:t>Table of Content</a:t>
            </a:r>
            <a:endParaRPr lang="ar-LY" sz="5400" b="1" dirty="0"/>
          </a:p>
        </p:txBody>
      </p:sp>
      <p:sp>
        <p:nvSpPr>
          <p:cNvPr id="3" name="مربع نص 2">
            <a:extLst>
              <a:ext uri="{FF2B5EF4-FFF2-40B4-BE49-F238E27FC236}">
                <a16:creationId xmlns:a16="http://schemas.microsoft.com/office/drawing/2014/main" id="{105238D6-467E-755B-8869-EAA571B9D9EB}"/>
              </a:ext>
            </a:extLst>
          </p:cNvPr>
          <p:cNvSpPr txBox="1"/>
          <p:nvPr/>
        </p:nvSpPr>
        <p:spPr>
          <a:xfrm>
            <a:off x="1406770" y="1488831"/>
            <a:ext cx="9179169" cy="5262979"/>
          </a:xfrm>
          <a:prstGeom prst="rect">
            <a:avLst/>
          </a:prstGeom>
          <a:noFill/>
        </p:spPr>
        <p:txBody>
          <a:bodyPr wrap="square" rtlCol="1">
            <a:spAutoFit/>
          </a:bodyPr>
          <a:lstStyle/>
          <a:p>
            <a:pPr marL="342900" indent="-342900">
              <a:buFont typeface="Wingdings" panose="05000000000000000000" pitchFamily="2" charset="2"/>
              <a:buChar char="§"/>
            </a:pPr>
            <a:r>
              <a:rPr lang="en-US" sz="2800" dirty="0"/>
              <a:t>Introduction</a:t>
            </a:r>
          </a:p>
          <a:p>
            <a:pPr marL="342900" indent="-342900">
              <a:buFont typeface="Wingdings" panose="05000000000000000000" pitchFamily="2" charset="2"/>
              <a:buChar char="§"/>
            </a:pPr>
            <a:r>
              <a:rPr lang="en-US" sz="2800" dirty="0"/>
              <a:t>The </a:t>
            </a:r>
            <a:r>
              <a:rPr lang="en-US" sz="2800" dirty="0" err="1"/>
              <a:t>Bevereidge</a:t>
            </a:r>
            <a:r>
              <a:rPr lang="en-US" sz="2800" dirty="0"/>
              <a:t> Model</a:t>
            </a:r>
          </a:p>
          <a:p>
            <a:pPr marL="342900" indent="-342900">
              <a:buFont typeface="Wingdings" panose="05000000000000000000" pitchFamily="2" charset="2"/>
              <a:buChar char="§"/>
            </a:pPr>
            <a:r>
              <a:rPr lang="en-US" sz="2800" dirty="0"/>
              <a:t>The Bismarck model</a:t>
            </a:r>
          </a:p>
          <a:p>
            <a:pPr marL="342900" indent="-342900">
              <a:buFont typeface="Wingdings" panose="05000000000000000000" pitchFamily="2" charset="2"/>
              <a:buChar char="§"/>
            </a:pPr>
            <a:r>
              <a:rPr lang="en-US" sz="2800" dirty="0"/>
              <a:t>The National Health Insurance Model</a:t>
            </a:r>
          </a:p>
          <a:p>
            <a:pPr marL="342900" indent="-342900">
              <a:buFont typeface="Wingdings" panose="05000000000000000000" pitchFamily="2" charset="2"/>
              <a:buChar char="§"/>
            </a:pPr>
            <a:r>
              <a:rPr lang="en-US" sz="2800" dirty="0"/>
              <a:t>The Out-of-Pocket Model </a:t>
            </a:r>
          </a:p>
          <a:p>
            <a:pPr marL="342900" indent="-342900">
              <a:buFont typeface="Wingdings" panose="05000000000000000000" pitchFamily="2" charset="2"/>
              <a:buChar char="§"/>
            </a:pPr>
            <a:r>
              <a:rPr lang="en-US" sz="2800" dirty="0"/>
              <a:t>How Is Beveridge Model Applied?</a:t>
            </a:r>
          </a:p>
          <a:p>
            <a:pPr marL="342900" indent="-342900">
              <a:buFont typeface="Wingdings" panose="05000000000000000000" pitchFamily="2" charset="2"/>
              <a:buChar char="§"/>
            </a:pPr>
            <a:r>
              <a:rPr lang="en-US" sz="2800" dirty="0"/>
              <a:t>Advantages &amp; Disadvantages of the Beveridge Model</a:t>
            </a:r>
          </a:p>
          <a:p>
            <a:r>
              <a:rPr lang="en-US" sz="2000" dirty="0"/>
              <a:t/>
            </a:r>
            <a:br>
              <a:rPr lang="en-US" sz="2000" dirty="0"/>
            </a:br>
            <a:endParaRPr lang="en-US" sz="2000" dirty="0"/>
          </a:p>
          <a:p>
            <a:r>
              <a:rPr lang="en-US" sz="2000" dirty="0"/>
              <a:t/>
            </a:r>
            <a:br>
              <a:rPr lang="en-US" sz="2000" dirty="0"/>
            </a:br>
            <a:endParaRPr lang="en-US" sz="2000" dirty="0"/>
          </a:p>
          <a:p>
            <a:endParaRPr lang="en-US" sz="2000" dirty="0"/>
          </a:p>
          <a:p>
            <a:endParaRPr lang="en-US" sz="2000" dirty="0"/>
          </a:p>
          <a:p>
            <a:endParaRPr lang="ar-LY" sz="2000" dirty="0"/>
          </a:p>
        </p:txBody>
      </p:sp>
    </p:spTree>
    <p:extLst>
      <p:ext uri="{BB962C8B-B14F-4D97-AF65-F5344CB8AC3E}">
        <p14:creationId xmlns:p14="http://schemas.microsoft.com/office/powerpoint/2010/main" val="2857455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A1AA1-5A48-D6AB-5847-CDA33F4D762E}"/>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334923D3-0F1E-8D0E-E0E2-6828978740A6}"/>
              </a:ext>
            </a:extLst>
          </p:cNvPr>
          <p:cNvSpPr>
            <a:spLocks noGrp="1"/>
          </p:cNvSpPr>
          <p:nvPr>
            <p:ph idx="1"/>
          </p:nvPr>
        </p:nvSpPr>
        <p:spPr/>
        <p:txBody>
          <a:bodyPr vert="horz" lIns="91440" tIns="45720" rIns="91440" bIns="45720" rtlCol="0" anchor="t">
            <a:normAutofit lnSpcReduction="10000"/>
          </a:bodyPr>
          <a:lstStyle/>
          <a:p>
            <a:r>
              <a:rPr lang="en-US" dirty="0">
                <a:cs typeface="Calibri"/>
              </a:rPr>
              <a:t>Healthcare models, also known as healthcare systems are basically organizations of people, institutions and resources that deliver healthcare services to meet the healthcare needs of its populations.</a:t>
            </a:r>
          </a:p>
          <a:p>
            <a:pPr>
              <a:buClr>
                <a:srgbClr val="787344"/>
              </a:buClr>
            </a:pPr>
            <a:endParaRPr lang="en-US" dirty="0">
              <a:cs typeface="Calibri"/>
            </a:endParaRPr>
          </a:p>
          <a:p>
            <a:pPr>
              <a:buClr>
                <a:srgbClr val="787344"/>
              </a:buClr>
            </a:pPr>
            <a:r>
              <a:rPr lang="en-US" dirty="0">
                <a:cs typeface="Calibri"/>
              </a:rPr>
              <a:t>They are 4 global healthcare models, which are :</a:t>
            </a:r>
          </a:p>
          <a:p>
            <a:pPr>
              <a:buClr>
                <a:srgbClr val="787344"/>
              </a:buClr>
            </a:pPr>
            <a:r>
              <a:rPr lang="en-US" dirty="0">
                <a:cs typeface="Calibri"/>
              </a:rPr>
              <a:t>The Beveridge Model</a:t>
            </a:r>
          </a:p>
          <a:p>
            <a:pPr>
              <a:buClr>
                <a:srgbClr val="787344"/>
              </a:buClr>
            </a:pPr>
            <a:r>
              <a:rPr lang="en-US" dirty="0">
                <a:cs typeface="Calibri"/>
              </a:rPr>
              <a:t>The Bismarck Model</a:t>
            </a:r>
          </a:p>
          <a:p>
            <a:pPr>
              <a:buClr>
                <a:srgbClr val="787344"/>
              </a:buClr>
            </a:pPr>
            <a:r>
              <a:rPr lang="en-US" dirty="0">
                <a:cs typeface="Calibri"/>
              </a:rPr>
              <a:t>The National Health Insurance Model</a:t>
            </a:r>
          </a:p>
          <a:p>
            <a:pPr>
              <a:buClr>
                <a:srgbClr val="787344"/>
              </a:buClr>
            </a:pPr>
            <a:r>
              <a:rPr lang="en-US" dirty="0">
                <a:cs typeface="Calibri"/>
              </a:rPr>
              <a:t>The Out-Of-Pocket Model</a:t>
            </a:r>
          </a:p>
          <a:p>
            <a:pPr marL="0" indent="0">
              <a:buClr>
                <a:srgbClr val="787344"/>
              </a:buClr>
              <a:buNone/>
            </a:pPr>
            <a:endParaRPr lang="en-US" dirty="0">
              <a:cs typeface="Calibri"/>
            </a:endParaRPr>
          </a:p>
          <a:p>
            <a:pPr marL="0" indent="0">
              <a:buNone/>
            </a:pPr>
            <a:r>
              <a:rPr lang="en-US" dirty="0">
                <a:cs typeface="Calibri"/>
              </a:rPr>
              <a:t>In the Next slide, the Definitions of each Healthcare model will be provided before choosing one model for this presentation.</a:t>
            </a:r>
          </a:p>
        </p:txBody>
      </p:sp>
    </p:spTree>
    <p:extLst>
      <p:ext uri="{BB962C8B-B14F-4D97-AF65-F5344CB8AC3E}">
        <p14:creationId xmlns:p14="http://schemas.microsoft.com/office/powerpoint/2010/main" val="3108759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EE0E0-4DEC-4F80-DE30-343A8CEF545B}"/>
              </a:ext>
            </a:extLst>
          </p:cNvPr>
          <p:cNvSpPr>
            <a:spLocks noGrp="1"/>
          </p:cNvSpPr>
          <p:nvPr>
            <p:ph type="title"/>
          </p:nvPr>
        </p:nvSpPr>
        <p:spPr/>
        <p:txBody>
          <a:bodyPr/>
          <a:lstStyle/>
          <a:p>
            <a:r>
              <a:rPr lang="en-US" dirty="0"/>
              <a:t>The Bevereidge Model</a:t>
            </a:r>
          </a:p>
        </p:txBody>
      </p:sp>
      <p:sp>
        <p:nvSpPr>
          <p:cNvPr id="3" name="Content Placeholder 2">
            <a:extLst>
              <a:ext uri="{FF2B5EF4-FFF2-40B4-BE49-F238E27FC236}">
                <a16:creationId xmlns:a16="http://schemas.microsoft.com/office/drawing/2014/main" id="{3BDB0C45-4EE3-B9DD-2137-1537C4CA4477}"/>
              </a:ext>
            </a:extLst>
          </p:cNvPr>
          <p:cNvSpPr>
            <a:spLocks noGrp="1"/>
          </p:cNvSpPr>
          <p:nvPr>
            <p:ph idx="1"/>
          </p:nvPr>
        </p:nvSpPr>
        <p:spPr/>
        <p:txBody>
          <a:bodyPr vert="horz" lIns="91440" tIns="45720" rIns="91440" bIns="45720" rtlCol="0" anchor="t">
            <a:normAutofit/>
          </a:bodyPr>
          <a:lstStyle/>
          <a:p>
            <a:r>
              <a:rPr lang="en-US" sz="2400" dirty="0">
                <a:ea typeface="+mn-lt"/>
                <a:cs typeface="+mn-lt"/>
              </a:rPr>
              <a:t>The healthcare model of the Beveridge system is a system in which healthcare is organized and </a:t>
            </a:r>
            <a:r>
              <a:rPr lang="en-US" sz="2400" b="1" dirty="0">
                <a:ea typeface="+mn-lt"/>
                <a:cs typeface="+mn-lt"/>
              </a:rPr>
              <a:t>financed </a:t>
            </a:r>
            <a:r>
              <a:rPr lang="en-US" sz="2400" dirty="0">
                <a:ea typeface="+mn-lt"/>
                <a:cs typeface="+mn-lt"/>
              </a:rPr>
              <a:t>by the </a:t>
            </a:r>
            <a:r>
              <a:rPr lang="en-US" sz="2400" b="1" dirty="0">
                <a:ea typeface="+mn-lt"/>
                <a:cs typeface="+mn-lt"/>
              </a:rPr>
              <a:t>government</a:t>
            </a:r>
            <a:r>
              <a:rPr lang="en-US" sz="2400" dirty="0">
                <a:ea typeface="+mn-lt"/>
                <a:cs typeface="+mn-lt"/>
              </a:rPr>
              <a:t>. It provides universal access to </a:t>
            </a:r>
            <a:r>
              <a:rPr lang="en-US" sz="2400" b="1" dirty="0">
                <a:ea typeface="+mn-lt"/>
                <a:cs typeface="+mn-lt"/>
              </a:rPr>
              <a:t>healthcare at no cost to the patient</a:t>
            </a:r>
            <a:r>
              <a:rPr lang="en-US" sz="2400" dirty="0">
                <a:ea typeface="+mn-lt"/>
                <a:cs typeface="+mn-lt"/>
              </a:rPr>
              <a:t>, and is funded by </a:t>
            </a:r>
            <a:r>
              <a:rPr lang="en-US" sz="2400" b="1" dirty="0">
                <a:ea typeface="+mn-lt"/>
                <a:cs typeface="+mn-lt"/>
              </a:rPr>
              <a:t>taxation</a:t>
            </a:r>
            <a:r>
              <a:rPr lang="en-US" sz="2400" dirty="0">
                <a:ea typeface="+mn-lt"/>
                <a:cs typeface="+mn-lt"/>
              </a:rPr>
              <a:t>. This system ensures that everyone has access to healthcare services in an equitable manner, regardless of income level or other factors. The Beveridge model is based on the concept of social solidarity, where citizens are collectively responsible for each other's health and well-being.</a:t>
            </a:r>
            <a:endParaRPr lang="en-US" sz="2400" dirty="0"/>
          </a:p>
        </p:txBody>
      </p:sp>
    </p:spTree>
    <p:extLst>
      <p:ext uri="{BB962C8B-B14F-4D97-AF65-F5344CB8AC3E}">
        <p14:creationId xmlns:p14="http://schemas.microsoft.com/office/powerpoint/2010/main" val="2238920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FC8E8-ECBF-D423-A0B5-883DBAC91236}"/>
              </a:ext>
            </a:extLst>
          </p:cNvPr>
          <p:cNvSpPr>
            <a:spLocks noGrp="1"/>
          </p:cNvSpPr>
          <p:nvPr>
            <p:ph type="title"/>
          </p:nvPr>
        </p:nvSpPr>
        <p:spPr/>
        <p:txBody>
          <a:bodyPr/>
          <a:lstStyle/>
          <a:p>
            <a:r>
              <a:rPr lang="en-US" dirty="0">
                <a:ea typeface="+mj-lt"/>
                <a:cs typeface="+mj-lt"/>
              </a:rPr>
              <a:t>The Bismarck model</a:t>
            </a:r>
            <a:endParaRPr lang="en-US" dirty="0"/>
          </a:p>
          <a:p>
            <a:endParaRPr lang="en-US" dirty="0"/>
          </a:p>
        </p:txBody>
      </p:sp>
      <p:sp>
        <p:nvSpPr>
          <p:cNvPr id="3" name="Content Placeholder 2">
            <a:extLst>
              <a:ext uri="{FF2B5EF4-FFF2-40B4-BE49-F238E27FC236}">
                <a16:creationId xmlns:a16="http://schemas.microsoft.com/office/drawing/2014/main" id="{785C2E2D-FDAC-E05F-C2E9-EFDA18F4AB7C}"/>
              </a:ext>
            </a:extLst>
          </p:cNvPr>
          <p:cNvSpPr>
            <a:spLocks noGrp="1"/>
          </p:cNvSpPr>
          <p:nvPr>
            <p:ph idx="1"/>
          </p:nvPr>
        </p:nvSpPr>
        <p:spPr/>
        <p:txBody>
          <a:bodyPr vert="horz" lIns="91440" tIns="45720" rIns="91440" bIns="45720" rtlCol="0" anchor="t">
            <a:normAutofit/>
          </a:bodyPr>
          <a:lstStyle/>
          <a:p>
            <a:r>
              <a:rPr lang="en-US" sz="2400" dirty="0">
                <a:ea typeface="+mn-lt"/>
                <a:cs typeface="+mn-lt"/>
              </a:rPr>
              <a:t>The Bismarck model of healthcare is a system of healthcare delivery that is based on the societal values and principles of its namesake, Otto von Bismarck. </a:t>
            </a:r>
          </a:p>
          <a:p>
            <a:pPr>
              <a:buClr>
                <a:srgbClr val="787344"/>
              </a:buClr>
            </a:pPr>
            <a:r>
              <a:rPr lang="en-US" sz="2400" dirty="0">
                <a:ea typeface="+mn-lt"/>
                <a:cs typeface="+mn-lt"/>
              </a:rPr>
              <a:t>It is notable for its reliance on </a:t>
            </a:r>
            <a:r>
              <a:rPr lang="en-US" sz="2400" b="1" dirty="0">
                <a:ea typeface="+mn-lt"/>
                <a:cs typeface="+mn-lt"/>
              </a:rPr>
              <a:t>government-regulated </a:t>
            </a:r>
            <a:r>
              <a:rPr lang="en-US" sz="2400" dirty="0">
                <a:ea typeface="+mn-lt"/>
                <a:cs typeface="+mn-lt"/>
              </a:rPr>
              <a:t>insurance funds, known as </a:t>
            </a:r>
            <a:r>
              <a:rPr lang="en-US" sz="2400" b="1" dirty="0">
                <a:ea typeface="+mn-lt"/>
                <a:cs typeface="+mn-lt"/>
              </a:rPr>
              <a:t>sickness funds</a:t>
            </a:r>
            <a:r>
              <a:rPr lang="en-US" sz="2400" dirty="0">
                <a:ea typeface="+mn-lt"/>
                <a:cs typeface="+mn-lt"/>
              </a:rPr>
              <a:t>, which are used to pay for the majority of health services. Furthermore, this model typically involves </a:t>
            </a:r>
            <a:r>
              <a:rPr lang="en-US" sz="2400" b="1" dirty="0">
                <a:ea typeface="+mn-lt"/>
                <a:cs typeface="+mn-lt"/>
              </a:rPr>
              <a:t>private hospitals and doctors working alongside public ones </a:t>
            </a:r>
            <a:r>
              <a:rPr lang="en-US" sz="2400" dirty="0">
                <a:ea typeface="+mn-lt"/>
                <a:cs typeface="+mn-lt"/>
              </a:rPr>
              <a:t>in order to provide care to all members.</a:t>
            </a:r>
            <a:endParaRPr lang="en-US" sz="2400">
              <a:cs typeface="Calibri"/>
            </a:endParaRPr>
          </a:p>
          <a:p>
            <a:pPr>
              <a:buClr>
                <a:srgbClr val="787344"/>
              </a:buClr>
            </a:pPr>
            <a:endParaRPr lang="en-US" sz="2400" dirty="0">
              <a:cs typeface="Calibri"/>
            </a:endParaRPr>
          </a:p>
          <a:p>
            <a:pPr>
              <a:buClr>
                <a:srgbClr val="787344"/>
              </a:buClr>
            </a:pPr>
            <a:r>
              <a:rPr lang="en-US" sz="2400" dirty="0">
                <a:ea typeface="+mn-lt"/>
                <a:cs typeface="+mn-lt"/>
              </a:rPr>
              <a:t>Unlike the Beveridge model, the Bismarck model doesn't provide universal health coverage. It requires employment for</a:t>
            </a:r>
            <a:r>
              <a:rPr lang="en-US" sz="2400" b="1" dirty="0">
                <a:ea typeface="+mn-lt"/>
                <a:cs typeface="+mn-lt"/>
              </a:rPr>
              <a:t> health insurance,</a:t>
            </a:r>
            <a:r>
              <a:rPr lang="en-US" sz="2400" dirty="0">
                <a:ea typeface="+mn-lt"/>
                <a:cs typeface="+mn-lt"/>
              </a:rPr>
              <a:t> so it allocates its resources to those who contribute financially.</a:t>
            </a:r>
            <a:endParaRPr lang="en-US" sz="2400" dirty="0">
              <a:cs typeface="Calibri"/>
            </a:endParaRPr>
          </a:p>
          <a:p>
            <a:pPr>
              <a:buClr>
                <a:srgbClr val="787344"/>
              </a:buClr>
            </a:pPr>
            <a:endParaRPr lang="en-US" dirty="0">
              <a:cs typeface="Calibri"/>
            </a:endParaRPr>
          </a:p>
        </p:txBody>
      </p:sp>
    </p:spTree>
    <p:extLst>
      <p:ext uri="{BB962C8B-B14F-4D97-AF65-F5344CB8AC3E}">
        <p14:creationId xmlns:p14="http://schemas.microsoft.com/office/powerpoint/2010/main" val="3070205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2278E-6D99-6838-935B-33372EC22912}"/>
              </a:ext>
            </a:extLst>
          </p:cNvPr>
          <p:cNvSpPr>
            <a:spLocks noGrp="1"/>
          </p:cNvSpPr>
          <p:nvPr>
            <p:ph type="title"/>
          </p:nvPr>
        </p:nvSpPr>
        <p:spPr/>
        <p:txBody>
          <a:bodyPr>
            <a:normAutofit fontScale="90000"/>
          </a:bodyPr>
          <a:lstStyle/>
          <a:p>
            <a:r>
              <a:rPr lang="en-US" dirty="0">
                <a:ea typeface="+mj-lt"/>
                <a:cs typeface="+mj-lt"/>
              </a:rPr>
              <a:t>The National Health Insurance Model</a:t>
            </a:r>
            <a:endParaRPr lang="en-US" dirty="0"/>
          </a:p>
        </p:txBody>
      </p:sp>
      <p:sp>
        <p:nvSpPr>
          <p:cNvPr id="3" name="Content Placeholder 2">
            <a:extLst>
              <a:ext uri="{FF2B5EF4-FFF2-40B4-BE49-F238E27FC236}">
                <a16:creationId xmlns:a16="http://schemas.microsoft.com/office/drawing/2014/main" id="{A363A26F-C193-7F7C-07D4-0A29D3D33AAE}"/>
              </a:ext>
            </a:extLst>
          </p:cNvPr>
          <p:cNvSpPr>
            <a:spLocks noGrp="1"/>
          </p:cNvSpPr>
          <p:nvPr>
            <p:ph idx="1"/>
          </p:nvPr>
        </p:nvSpPr>
        <p:spPr/>
        <p:txBody>
          <a:bodyPr vert="horz" lIns="91440" tIns="45720" rIns="91440" bIns="45720" rtlCol="0" anchor="t">
            <a:normAutofit/>
          </a:bodyPr>
          <a:lstStyle/>
          <a:p>
            <a:r>
              <a:rPr lang="en-US" sz="2400" dirty="0">
                <a:ea typeface="+mn-lt"/>
                <a:cs typeface="+mn-lt"/>
              </a:rPr>
              <a:t>The NHS model </a:t>
            </a:r>
            <a:r>
              <a:rPr lang="en-US" sz="2400" b="1" dirty="0">
                <a:ea typeface="+mn-lt"/>
                <a:cs typeface="+mn-lt"/>
              </a:rPr>
              <a:t>incorporates </a:t>
            </a:r>
            <a:r>
              <a:rPr lang="en-US" sz="2400" dirty="0">
                <a:ea typeface="+mn-lt"/>
                <a:cs typeface="+mn-lt"/>
              </a:rPr>
              <a:t>different </a:t>
            </a:r>
            <a:r>
              <a:rPr lang="en-US" sz="2400" b="1" dirty="0">
                <a:ea typeface="+mn-lt"/>
                <a:cs typeface="+mn-lt"/>
              </a:rPr>
              <a:t>aspects </a:t>
            </a:r>
            <a:r>
              <a:rPr lang="en-US" sz="2400" dirty="0">
                <a:ea typeface="+mn-lt"/>
                <a:cs typeface="+mn-lt"/>
              </a:rPr>
              <a:t>of the </a:t>
            </a:r>
            <a:r>
              <a:rPr lang="en-US" sz="2400" b="1" dirty="0">
                <a:ea typeface="+mn-lt"/>
                <a:cs typeface="+mn-lt"/>
              </a:rPr>
              <a:t>Beveridge </a:t>
            </a:r>
            <a:r>
              <a:rPr lang="en-US" sz="2400" dirty="0">
                <a:ea typeface="+mn-lt"/>
                <a:cs typeface="+mn-lt"/>
              </a:rPr>
              <a:t>and </a:t>
            </a:r>
            <a:r>
              <a:rPr lang="en-US" sz="2400" b="1" dirty="0">
                <a:ea typeface="+mn-lt"/>
                <a:cs typeface="+mn-lt"/>
              </a:rPr>
              <a:t>Bismarck </a:t>
            </a:r>
            <a:r>
              <a:rPr lang="en-US" sz="2400" dirty="0">
                <a:ea typeface="+mn-lt"/>
                <a:cs typeface="+mn-lt"/>
              </a:rPr>
              <a:t>models. First, as with the Beveridge model, the </a:t>
            </a:r>
            <a:r>
              <a:rPr lang="en-US" sz="2400" b="1" dirty="0">
                <a:ea typeface="+mn-lt"/>
                <a:cs typeface="+mn-lt"/>
              </a:rPr>
              <a:t>government </a:t>
            </a:r>
            <a:r>
              <a:rPr lang="en-US" sz="2400" dirty="0">
                <a:ea typeface="+mn-lt"/>
                <a:cs typeface="+mn-lt"/>
              </a:rPr>
              <a:t>acts as the sole payer for medical </a:t>
            </a:r>
            <a:r>
              <a:rPr lang="en-US" sz="2400" b="1" dirty="0">
                <a:ea typeface="+mn-lt"/>
                <a:cs typeface="+mn-lt"/>
              </a:rPr>
              <a:t>procedures</a:t>
            </a:r>
            <a:r>
              <a:rPr lang="en-US" sz="2400" dirty="0">
                <a:ea typeface="+mn-lt"/>
                <a:cs typeface="+mn-lt"/>
              </a:rPr>
              <a:t>. However, as with the Bismarck model, providers are </a:t>
            </a:r>
            <a:r>
              <a:rPr lang="en-US" sz="2400" b="1" dirty="0">
                <a:ea typeface="+mn-lt"/>
                <a:cs typeface="+mn-lt"/>
              </a:rPr>
              <a:t>private</a:t>
            </a:r>
            <a:r>
              <a:rPr lang="en-US" sz="2400" dirty="0">
                <a:ea typeface="+mn-lt"/>
                <a:cs typeface="+mn-lt"/>
              </a:rPr>
              <a:t>.</a:t>
            </a:r>
          </a:p>
          <a:p>
            <a:pPr>
              <a:buClr>
                <a:srgbClr val="787344"/>
              </a:buClr>
            </a:pPr>
            <a:endParaRPr lang="en-US"/>
          </a:p>
          <a:p>
            <a:pPr>
              <a:buClr>
                <a:srgbClr val="787344"/>
              </a:buClr>
            </a:pPr>
            <a:r>
              <a:rPr lang="en-US" sz="2400" dirty="0">
                <a:ea typeface="+mn-lt"/>
                <a:cs typeface="+mn-lt"/>
              </a:rPr>
              <a:t>The national </a:t>
            </a:r>
            <a:r>
              <a:rPr lang="en-US" sz="2400" b="1" dirty="0">
                <a:ea typeface="+mn-lt"/>
                <a:cs typeface="+mn-lt"/>
              </a:rPr>
              <a:t>health insurance</a:t>
            </a:r>
            <a:r>
              <a:rPr lang="en-US" sz="2400" dirty="0">
                <a:ea typeface="+mn-lt"/>
                <a:cs typeface="+mn-lt"/>
              </a:rPr>
              <a:t> model is paid for by private providers but paid for through a </a:t>
            </a:r>
            <a:r>
              <a:rPr lang="en-US" sz="2400" b="1" dirty="0">
                <a:ea typeface="+mn-lt"/>
                <a:cs typeface="+mn-lt"/>
              </a:rPr>
              <a:t>government-run insurance scheme </a:t>
            </a:r>
            <a:r>
              <a:rPr lang="en-US" sz="2400" dirty="0">
                <a:ea typeface="+mn-lt"/>
                <a:cs typeface="+mn-lt"/>
              </a:rPr>
              <a:t>for which every citizen pays. Basically, the comprehensive medical insurance model is a type of comprehensive insurance that is not profitable and does not deny claims.</a:t>
            </a:r>
            <a:endParaRPr lang="en-US" dirty="0">
              <a:ea typeface="+mn-lt"/>
              <a:cs typeface="+mn-lt"/>
            </a:endParaRPr>
          </a:p>
          <a:p>
            <a:pPr>
              <a:buClr>
                <a:srgbClr val="787344"/>
              </a:buClr>
            </a:pPr>
            <a:endParaRPr lang="en-US" dirty="0">
              <a:cs typeface="Calibri"/>
            </a:endParaRPr>
          </a:p>
        </p:txBody>
      </p:sp>
    </p:spTree>
    <p:extLst>
      <p:ext uri="{BB962C8B-B14F-4D97-AF65-F5344CB8AC3E}">
        <p14:creationId xmlns:p14="http://schemas.microsoft.com/office/powerpoint/2010/main" val="2271224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A2706-FE0C-51CF-9743-631A3CD2635B}"/>
              </a:ext>
            </a:extLst>
          </p:cNvPr>
          <p:cNvSpPr>
            <a:spLocks noGrp="1"/>
          </p:cNvSpPr>
          <p:nvPr>
            <p:ph type="title"/>
          </p:nvPr>
        </p:nvSpPr>
        <p:spPr/>
        <p:txBody>
          <a:bodyPr/>
          <a:lstStyle/>
          <a:p>
            <a:r>
              <a:rPr lang="en-US" dirty="0">
                <a:ea typeface="+mj-lt"/>
                <a:cs typeface="+mj-lt"/>
              </a:rPr>
              <a:t>The Out-of-Pocket Model </a:t>
            </a:r>
            <a:endParaRPr lang="en-US" dirty="0"/>
          </a:p>
          <a:p>
            <a:endParaRPr lang="en-US" dirty="0"/>
          </a:p>
        </p:txBody>
      </p:sp>
      <p:sp>
        <p:nvSpPr>
          <p:cNvPr id="3" name="Content Placeholder 2">
            <a:extLst>
              <a:ext uri="{FF2B5EF4-FFF2-40B4-BE49-F238E27FC236}">
                <a16:creationId xmlns:a16="http://schemas.microsoft.com/office/drawing/2014/main" id="{C13F4FF8-E50C-7067-BABD-055AD638B6CE}"/>
              </a:ext>
            </a:extLst>
          </p:cNvPr>
          <p:cNvSpPr>
            <a:spLocks noGrp="1"/>
          </p:cNvSpPr>
          <p:nvPr>
            <p:ph idx="1"/>
          </p:nvPr>
        </p:nvSpPr>
        <p:spPr/>
        <p:txBody>
          <a:bodyPr vert="horz" lIns="91440" tIns="45720" rIns="91440" bIns="45720" rtlCol="0" anchor="t">
            <a:normAutofit/>
          </a:bodyPr>
          <a:lstStyle/>
          <a:p>
            <a:pPr marL="0" indent="0">
              <a:buNone/>
            </a:pPr>
            <a:r>
              <a:rPr lang="en-US" dirty="0"/>
              <a:t/>
            </a:r>
            <a:br>
              <a:rPr lang="en-US" dirty="0"/>
            </a:br>
            <a:endParaRPr lang="en-US">
              <a:cs typeface="Calibri"/>
            </a:endParaRPr>
          </a:p>
          <a:p>
            <a:pPr>
              <a:buClr>
                <a:srgbClr val="787344"/>
              </a:buClr>
            </a:pPr>
            <a:r>
              <a:rPr lang="en-US" sz="2400" dirty="0">
                <a:ea typeface="+mn-lt"/>
                <a:cs typeface="+mn-lt"/>
              </a:rPr>
              <a:t>The Out-of-Pocket Model is a more traditional form of healthcare delivery. This model relies on the patient to pay for all healthcare services, including check-ups, treatments and medicines. This model is common in countries where there is a lack of public funding, or where the population is not wealthy enough to support a large-scale public healthcare system. In many developing countries, the Out-of-Pocket Model is the only form of healthcare available.</a:t>
            </a:r>
            <a:endParaRPr lang="en-US" sz="2400" dirty="0"/>
          </a:p>
          <a:p>
            <a:pPr>
              <a:buClr>
                <a:srgbClr val="787344"/>
              </a:buClr>
            </a:pPr>
            <a:endParaRPr lang="en-US" dirty="0">
              <a:cs typeface="Calibri"/>
            </a:endParaRPr>
          </a:p>
        </p:txBody>
      </p:sp>
    </p:spTree>
    <p:extLst>
      <p:ext uri="{BB962C8B-B14F-4D97-AF65-F5344CB8AC3E}">
        <p14:creationId xmlns:p14="http://schemas.microsoft.com/office/powerpoint/2010/main" val="4097755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84969-7F8B-4723-0FCA-E1E1A7D7357E}"/>
              </a:ext>
            </a:extLst>
          </p:cNvPr>
          <p:cNvSpPr>
            <a:spLocks noGrp="1"/>
          </p:cNvSpPr>
          <p:nvPr>
            <p:ph type="title"/>
          </p:nvPr>
        </p:nvSpPr>
        <p:spPr/>
        <p:txBody>
          <a:bodyPr>
            <a:normAutofit fontScale="90000"/>
          </a:bodyPr>
          <a:lstStyle/>
          <a:p>
            <a:r>
              <a:rPr lang="en-US" dirty="0"/>
              <a:t>The Chosen Model – The Beveridge</a:t>
            </a:r>
          </a:p>
        </p:txBody>
      </p:sp>
      <p:sp>
        <p:nvSpPr>
          <p:cNvPr id="3" name="Content Placeholder 2">
            <a:extLst>
              <a:ext uri="{FF2B5EF4-FFF2-40B4-BE49-F238E27FC236}">
                <a16:creationId xmlns:a16="http://schemas.microsoft.com/office/drawing/2014/main" id="{6F2378FB-690C-0A02-DDD8-7A806F446123}"/>
              </a:ext>
            </a:extLst>
          </p:cNvPr>
          <p:cNvSpPr>
            <a:spLocks noGrp="1"/>
          </p:cNvSpPr>
          <p:nvPr>
            <p:ph idx="1"/>
          </p:nvPr>
        </p:nvSpPr>
        <p:spPr/>
        <p:txBody>
          <a:bodyPr vert="horz" lIns="91440" tIns="45720" rIns="91440" bIns="45720" rtlCol="0" anchor="t">
            <a:normAutofit/>
          </a:bodyPr>
          <a:lstStyle/>
          <a:p>
            <a:r>
              <a:rPr lang="en-US" sz="2400" dirty="0">
                <a:cs typeface="Calibri"/>
              </a:rPr>
              <a:t>The countries that are currently implementing this Healthcare model are as follows:</a:t>
            </a:r>
          </a:p>
          <a:p>
            <a:pPr>
              <a:buClr>
                <a:srgbClr val="787344"/>
              </a:buClr>
            </a:pPr>
            <a:r>
              <a:rPr lang="en-US" sz="2400" dirty="0">
                <a:cs typeface="Calibri"/>
              </a:rPr>
              <a:t>United Kingdom</a:t>
            </a:r>
          </a:p>
          <a:p>
            <a:pPr>
              <a:buClr>
                <a:srgbClr val="787344"/>
              </a:buClr>
            </a:pPr>
            <a:r>
              <a:rPr lang="en-US" sz="2400" dirty="0">
                <a:cs typeface="Calibri"/>
              </a:rPr>
              <a:t>Spain </a:t>
            </a:r>
          </a:p>
          <a:p>
            <a:pPr>
              <a:buClr>
                <a:srgbClr val="787344"/>
              </a:buClr>
            </a:pPr>
            <a:r>
              <a:rPr lang="en-US" sz="2400" dirty="0">
                <a:cs typeface="Calibri"/>
              </a:rPr>
              <a:t>Italy</a:t>
            </a:r>
          </a:p>
          <a:p>
            <a:pPr>
              <a:buClr>
                <a:srgbClr val="787344"/>
              </a:buClr>
            </a:pPr>
            <a:r>
              <a:rPr lang="en-US" sz="2400" dirty="0">
                <a:cs typeface="Calibri"/>
              </a:rPr>
              <a:t>Sweden</a:t>
            </a:r>
          </a:p>
          <a:p>
            <a:pPr>
              <a:buClr>
                <a:srgbClr val="787344"/>
              </a:buClr>
            </a:pPr>
            <a:r>
              <a:rPr lang="en-US" sz="2400" dirty="0">
                <a:cs typeface="Calibri"/>
              </a:rPr>
              <a:t>Denmark</a:t>
            </a:r>
          </a:p>
          <a:p>
            <a:pPr>
              <a:buClr>
                <a:srgbClr val="787344"/>
              </a:buClr>
            </a:pPr>
            <a:r>
              <a:rPr lang="en-US" sz="2400" dirty="0">
                <a:cs typeface="Calibri"/>
              </a:rPr>
              <a:t>Norway</a:t>
            </a:r>
          </a:p>
          <a:p>
            <a:pPr>
              <a:buClr>
                <a:srgbClr val="787344"/>
              </a:buClr>
            </a:pPr>
            <a:r>
              <a:rPr lang="en-US" sz="2400" dirty="0">
                <a:cs typeface="Calibri"/>
              </a:rPr>
              <a:t>New Zealand etc..</a:t>
            </a:r>
          </a:p>
        </p:txBody>
      </p:sp>
    </p:spTree>
    <p:extLst>
      <p:ext uri="{BB962C8B-B14F-4D97-AF65-F5344CB8AC3E}">
        <p14:creationId xmlns:p14="http://schemas.microsoft.com/office/powerpoint/2010/main" val="3538663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464BB-E55A-A3C8-6F4D-6B68412F568E}"/>
              </a:ext>
            </a:extLst>
          </p:cNvPr>
          <p:cNvSpPr>
            <a:spLocks noGrp="1"/>
          </p:cNvSpPr>
          <p:nvPr>
            <p:ph type="title"/>
          </p:nvPr>
        </p:nvSpPr>
        <p:spPr/>
        <p:txBody>
          <a:bodyPr>
            <a:normAutofit fontScale="90000"/>
          </a:bodyPr>
          <a:lstStyle/>
          <a:p>
            <a:r>
              <a:rPr lang="en-US" dirty="0"/>
              <a:t>How Is Beveridge Model Applied?</a:t>
            </a:r>
            <a:br>
              <a:rPr lang="en-US" dirty="0"/>
            </a:br>
            <a:endParaRPr lang="en-US" dirty="0"/>
          </a:p>
        </p:txBody>
      </p:sp>
      <p:sp>
        <p:nvSpPr>
          <p:cNvPr id="3" name="Content Placeholder 2">
            <a:extLst>
              <a:ext uri="{FF2B5EF4-FFF2-40B4-BE49-F238E27FC236}">
                <a16:creationId xmlns:a16="http://schemas.microsoft.com/office/drawing/2014/main" id="{7A2F66A6-8978-8B03-586E-57DAE032C644}"/>
              </a:ext>
            </a:extLst>
          </p:cNvPr>
          <p:cNvSpPr>
            <a:spLocks noGrp="1"/>
          </p:cNvSpPr>
          <p:nvPr>
            <p:ph idx="1"/>
          </p:nvPr>
        </p:nvSpPr>
        <p:spPr/>
        <p:txBody>
          <a:bodyPr vert="horz" lIns="91440" tIns="45720" rIns="91440" bIns="45720" rtlCol="0" anchor="t">
            <a:normAutofit/>
          </a:bodyPr>
          <a:lstStyle/>
          <a:p>
            <a:r>
              <a:rPr lang="en-US" sz="2800" dirty="0">
                <a:cs typeface="Calibri"/>
              </a:rPr>
              <a:t>All the countries mentioned in the previous slide are countries that apply the Beveridge Model.</a:t>
            </a:r>
          </a:p>
          <a:p>
            <a:pPr>
              <a:buClr>
                <a:srgbClr val="787344"/>
              </a:buClr>
            </a:pPr>
            <a:endParaRPr lang="en-US" sz="2800" dirty="0">
              <a:cs typeface="Calibri"/>
            </a:endParaRPr>
          </a:p>
          <a:p>
            <a:pPr>
              <a:buClr>
                <a:srgbClr val="787344"/>
              </a:buClr>
            </a:pPr>
            <a:r>
              <a:rPr lang="en-US" sz="2800" dirty="0">
                <a:cs typeface="Calibri"/>
              </a:rPr>
              <a:t>This model is widely used and the way it is applied is that the government is the one who finance all the healthcare through tax payments.</a:t>
            </a:r>
          </a:p>
        </p:txBody>
      </p:sp>
    </p:spTree>
    <p:extLst>
      <p:ext uri="{BB962C8B-B14F-4D97-AF65-F5344CB8AC3E}">
        <p14:creationId xmlns:p14="http://schemas.microsoft.com/office/powerpoint/2010/main" val="1414836657"/>
      </p:ext>
    </p:extLst>
  </p:cSld>
  <p:clrMapOvr>
    <a:masterClrMapping/>
  </p:clrMapOvr>
</p:sld>
</file>

<file path=ppt/theme/theme1.xml><?xml version="1.0" encoding="utf-8"?>
<a:theme xmlns:a="http://schemas.openxmlformats.org/drawingml/2006/main" name="ConfettiVTI">
  <a:themeElements>
    <a:clrScheme name="AnalogousFromRegularSeedRightStep">
      <a:dk1>
        <a:srgbClr val="000000"/>
      </a:dk1>
      <a:lt1>
        <a:srgbClr val="FFFFFF"/>
      </a:lt1>
      <a:dk2>
        <a:srgbClr val="33311D"/>
      </a:dk2>
      <a:lt2>
        <a:srgbClr val="E2E5E8"/>
      </a:lt2>
      <a:accent1>
        <a:srgbClr val="E78B29"/>
      </a:accent1>
      <a:accent2>
        <a:srgbClr val="AEA313"/>
      </a:accent2>
      <a:accent3>
        <a:srgbClr val="7EB01F"/>
      </a:accent3>
      <a:accent4>
        <a:srgbClr val="3BBA14"/>
      </a:accent4>
      <a:accent5>
        <a:srgbClr val="21BB3D"/>
      </a:accent5>
      <a:accent6>
        <a:srgbClr val="14B977"/>
      </a:accent6>
      <a:hlink>
        <a:srgbClr val="3F7DBF"/>
      </a:hlink>
      <a:folHlink>
        <a:srgbClr val="7F7F7F"/>
      </a:folHlink>
    </a:clrScheme>
    <a:fontScheme name="Custom 10">
      <a:majorFont>
        <a:latin typeface="Gill Sans Nov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fettiVTI" id="{B5618F7C-B4F0-4D28-83B4-440D0519681F}" vid="{5F84EFDF-E14E-48C6-955C-990A32085A7F}"/>
    </a:ext>
  </a:extLst>
</a:theme>
</file>

<file path=docProps/app.xml><?xml version="1.0" encoding="utf-8"?>
<Properties xmlns="http://schemas.openxmlformats.org/officeDocument/2006/extended-properties" xmlns:vt="http://schemas.openxmlformats.org/officeDocument/2006/docPropsVTypes">
  <Template>office theme</Template>
  <TotalTime>94</TotalTime>
  <Words>490</Words>
  <Application>Microsoft Office PowerPoint</Application>
  <PresentationFormat>Widescreen</PresentationFormat>
  <Paragraphs>82</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Gill Sans Nova</vt:lpstr>
      <vt:lpstr>Wingdings</vt:lpstr>
      <vt:lpstr>ConfettiVTI</vt:lpstr>
      <vt:lpstr>Healthcare Models </vt:lpstr>
      <vt:lpstr>PowerPoint Presentation</vt:lpstr>
      <vt:lpstr>Introduction</vt:lpstr>
      <vt:lpstr>The Bevereidge Model</vt:lpstr>
      <vt:lpstr>The Bismarck model </vt:lpstr>
      <vt:lpstr>The National Health Insurance Model</vt:lpstr>
      <vt:lpstr>The Out-of-Pocket Model  </vt:lpstr>
      <vt:lpstr>The Chosen Model – The Beveridge</vt:lpstr>
      <vt:lpstr>How Is Beveridge Model Applied? </vt:lpstr>
      <vt:lpstr>Advantages of the Beveridge Model</vt:lpstr>
      <vt:lpstr>Disadvantages of the Beveridge Model </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c:title>
  <dc:creator>Adam</dc:creator>
  <cp:lastModifiedBy>Maher Fattouh</cp:lastModifiedBy>
  <cp:revision>213</cp:revision>
  <dcterms:created xsi:type="dcterms:W3CDTF">2023-01-06T14:56:36Z</dcterms:created>
  <dcterms:modified xsi:type="dcterms:W3CDTF">2023-03-27T07:59:08Z</dcterms:modified>
</cp:coreProperties>
</file>