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sldIdLst>
    <p:sldId id="256" r:id="rId2"/>
    <p:sldId id="303" r:id="rId3"/>
    <p:sldId id="257" r:id="rId4"/>
    <p:sldId id="258" r:id="rId5"/>
    <p:sldId id="260" r:id="rId6"/>
    <p:sldId id="302" r:id="rId7"/>
    <p:sldId id="261" r:id="rId8"/>
    <p:sldId id="299" r:id="rId9"/>
    <p:sldId id="297" r:id="rId10"/>
    <p:sldId id="295" r:id="rId11"/>
    <p:sldId id="296" r:id="rId12"/>
    <p:sldId id="262" r:id="rId13"/>
    <p:sldId id="263" r:id="rId14"/>
    <p:sldId id="264" r:id="rId15"/>
    <p:sldId id="265" r:id="rId16"/>
    <p:sldId id="266" r:id="rId17"/>
    <p:sldId id="267" r:id="rId18"/>
    <p:sldId id="268" r:id="rId19"/>
    <p:sldId id="269" r:id="rId20"/>
    <p:sldId id="270" r:id="rId21"/>
    <p:sldId id="271" r:id="rId22"/>
    <p:sldId id="279" r:id="rId23"/>
    <p:sldId id="272" r:id="rId24"/>
    <p:sldId id="273" r:id="rId25"/>
    <p:sldId id="274" r:id="rId26"/>
    <p:sldId id="285" r:id="rId27"/>
    <p:sldId id="286" r:id="rId28"/>
    <p:sldId id="288" r:id="rId29"/>
    <p:sldId id="287" r:id="rId30"/>
    <p:sldId id="289" r:id="rId31"/>
    <p:sldId id="280" r:id="rId32"/>
    <p:sldId id="291" r:id="rId33"/>
    <p:sldId id="301" r:id="rId34"/>
    <p:sldId id="275" r:id="rId35"/>
    <p:sldId id="276" r:id="rId36"/>
    <p:sldId id="293" r:id="rId37"/>
    <p:sldId id="294" r:id="rId38"/>
    <p:sldId id="277" r:id="rId39"/>
    <p:sldId id="292" r:id="rId40"/>
    <p:sldId id="304" r:id="rId41"/>
    <p:sldId id="305" r:id="rId42"/>
    <p:sldId id="300"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1056"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583BE7-2FA5-49FF-AC52-BF7999E3ADFD}" type="datetimeFigureOut">
              <a:rPr lang="en-US" smtClean="0"/>
              <a:t>3/27/2019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A272E6-AA40-4F30-9FB8-3F4DA923E536}" type="slidenum">
              <a:rPr lang="en-US" smtClean="0"/>
              <a:t>‹#›</a:t>
            </a:fld>
            <a:endParaRPr lang="en-US"/>
          </a:p>
        </p:txBody>
      </p:sp>
    </p:spTree>
    <p:extLst>
      <p:ext uri="{BB962C8B-B14F-4D97-AF65-F5344CB8AC3E}">
        <p14:creationId xmlns:p14="http://schemas.microsoft.com/office/powerpoint/2010/main" val="3641922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A272E6-AA40-4F30-9FB8-3F4DA923E536}" type="slidenum">
              <a:rPr lang="en-US" smtClean="0"/>
              <a:t>10</a:t>
            </a:fld>
            <a:endParaRPr lang="en-US"/>
          </a:p>
        </p:txBody>
      </p:sp>
    </p:spTree>
    <p:extLst>
      <p:ext uri="{BB962C8B-B14F-4D97-AF65-F5344CB8AC3E}">
        <p14:creationId xmlns:p14="http://schemas.microsoft.com/office/powerpoint/2010/main" val="41262741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fld id="{1D8BD707-D9CF-40AE-B4C6-C98DA3205C09}" type="datetimeFigureOut">
              <a:rPr lang="en-US" smtClean="0"/>
              <a:pPr/>
              <a:t>3/27/2019</a:t>
            </a:fld>
            <a:endParaRPr lang="en-US"/>
          </a:p>
        </p:txBody>
      </p:sp>
      <p:sp>
        <p:nvSpPr>
          <p:cNvPr id="16" name="Slide Number Placeholder 15"/>
          <p:cNvSpPr>
            <a:spLocks noGrp="1"/>
          </p:cNvSpPr>
          <p:nvPr>
            <p:ph type="sldNum" sz="quarter" idx="11"/>
          </p:nvPr>
        </p:nvSpPr>
        <p:spPr/>
        <p:txBody>
          <a:bodyPr/>
          <a:lstStyle/>
          <a:p>
            <a:fld id="{B6F15528-21DE-4FAA-801E-634DDDAF4B2B}"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fld id="{1D8BD707-D9CF-40AE-B4C6-C98DA3205C09}" type="datetimeFigureOut">
              <a:rPr lang="en-US" smtClean="0"/>
              <a:pPr/>
              <a:t>3/27/2019</a:t>
            </a:fld>
            <a:endParaRPr lang="en-US"/>
          </a:p>
        </p:txBody>
      </p:sp>
      <p:sp>
        <p:nvSpPr>
          <p:cNvPr id="15" name="Slide Number Placeholder 14"/>
          <p:cNvSpPr>
            <a:spLocks noGrp="1"/>
          </p:cNvSpPr>
          <p:nvPr>
            <p:ph type="sldNum" sz="quarter" idx="11"/>
          </p:nvPr>
        </p:nvSpPr>
        <p:spPr/>
        <p:txBody>
          <a:bodyPr/>
          <a:lstStyle/>
          <a:p>
            <a:fld id="{B6F15528-21DE-4FAA-801E-634DDDAF4B2B}" type="slidenum">
              <a:rPr lang="en-US" smtClean="0"/>
              <a:pPr/>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fld id="{1D8BD707-D9CF-40AE-B4C6-C98DA3205C09}" type="datetimeFigureOut">
              <a:rPr lang="en-US" smtClean="0"/>
              <a:pPr/>
              <a:t>3/27/2019</a:t>
            </a:fld>
            <a:endParaRPr lang="en-US"/>
          </a:p>
        </p:txBody>
      </p:sp>
      <p:sp>
        <p:nvSpPr>
          <p:cNvPr id="13" name="Slide Number Placeholder 12"/>
          <p:cNvSpPr>
            <a:spLocks noGrp="1"/>
          </p:cNvSpPr>
          <p:nvPr>
            <p:ph type="sldNum" sz="quarter" idx="11"/>
          </p:nvPr>
        </p:nvSpPr>
        <p:spPr/>
        <p:txBody>
          <a:body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1D8BD707-D9CF-40AE-B4C6-C98DA3205C09}" type="datetimeFigureOut">
              <a:rPr lang="en-US" smtClean="0"/>
              <a:pPr/>
              <a:t>3/27/2019</a:t>
            </a:fld>
            <a:endParaRPr lang="en-US"/>
          </a:p>
        </p:txBody>
      </p:sp>
      <p:sp>
        <p:nvSpPr>
          <p:cNvPr id="9" name="Slide Number Placeholder 8"/>
          <p:cNvSpPr>
            <a:spLocks noGrp="1"/>
          </p:cNvSpPr>
          <p:nvPr>
            <p:ph type="sldNum" sz="quarter" idx="11"/>
          </p:nvPr>
        </p:nvSpPr>
        <p:spPr/>
        <p:txBody>
          <a:bodyPr/>
          <a:lstStyle/>
          <a:p>
            <a:fld id="{B6F15528-21DE-4FAA-801E-634DDDAF4B2B}"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fld id="{1D8BD707-D9CF-40AE-B4C6-C98DA3205C09}" type="datetimeFigureOut">
              <a:rPr lang="en-US" smtClean="0"/>
              <a:pPr/>
              <a:t>3/27/2019</a:t>
            </a:fld>
            <a:endParaRPr lang="en-US"/>
          </a:p>
        </p:txBody>
      </p:sp>
      <p:sp>
        <p:nvSpPr>
          <p:cNvPr id="15" name="Slide Number Placeholder 14"/>
          <p:cNvSpPr>
            <a:spLocks noGrp="1"/>
          </p:cNvSpPr>
          <p:nvPr>
            <p:ph type="sldNum" sz="quarter" idx="11"/>
          </p:nvPr>
        </p:nvSpPr>
        <p:spPr/>
        <p:txBody>
          <a:bodyPr/>
          <a:lstStyle/>
          <a:p>
            <a:fld id="{B6F15528-21DE-4FAA-801E-634DDDAF4B2B}" type="slidenum">
              <a:rPr lang="en-US" smtClean="0"/>
              <a:pPr/>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3/27/2019</a:t>
            </a:fld>
            <a:endParaRPr lang="en-US"/>
          </a:p>
        </p:txBody>
      </p:sp>
      <p:sp>
        <p:nvSpPr>
          <p:cNvPr id="8" name="Slide Number Placeholder 7"/>
          <p:cNvSpPr>
            <a:spLocks noGrp="1"/>
          </p:cNvSpPr>
          <p:nvPr>
            <p:ph type="sldNum" sz="quarter" idx="11"/>
          </p:nvPr>
        </p:nvSpPr>
        <p:spPr/>
        <p:txBody>
          <a:bodyPr/>
          <a:lstStyle/>
          <a:p>
            <a:fld id="{B6F15528-21DE-4FAA-801E-634DDDAF4B2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D8BD707-D9CF-40AE-B4C6-C98DA3205C09}" type="datetimeFigureOut">
              <a:rPr lang="en-US" smtClean="0"/>
              <a:pPr/>
              <a:t>3/27/2019</a:t>
            </a:fld>
            <a:endParaRPr lang="en-US"/>
          </a:p>
        </p:txBody>
      </p:sp>
      <p:sp>
        <p:nvSpPr>
          <p:cNvPr id="6" name="Slide Number Placeholder 5"/>
          <p:cNvSpPr>
            <a:spLocks noGrp="1"/>
          </p:cNvSpPr>
          <p:nvPr>
            <p:ph type="sldNum" sz="quarter" idx="11"/>
          </p:nvPr>
        </p:nvSpPr>
        <p:spPr/>
        <p:txBody>
          <a:bodyPr/>
          <a:lstStyle/>
          <a:p>
            <a:fld id="{B6F15528-21DE-4FAA-801E-634DDDAF4B2B}" type="slidenum">
              <a:rPr lang="en-US" smtClean="0"/>
              <a:pPr/>
              <a:t>‹#›</a:t>
            </a:fld>
            <a:endParaRPr lang="en-US"/>
          </a:p>
        </p:txBody>
      </p:sp>
      <p:sp>
        <p:nvSpPr>
          <p:cNvPr id="7" name="Footer Placeholder 6"/>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1D8BD707-D9CF-40AE-B4C6-C98DA3205C09}" type="datetimeFigureOut">
              <a:rPr lang="en-US" smtClean="0"/>
              <a:pPr/>
              <a:t>3/27/2019</a:t>
            </a:fld>
            <a:endParaRPr lang="en-US"/>
          </a:p>
        </p:txBody>
      </p:sp>
      <p:sp>
        <p:nvSpPr>
          <p:cNvPr id="16" name="Slide Number Placeholder 15"/>
          <p:cNvSpPr>
            <a:spLocks noGrp="1"/>
          </p:cNvSpPr>
          <p:nvPr>
            <p:ph type="sldNum" sz="quarter" idx="11"/>
          </p:nvPr>
        </p:nvSpPr>
        <p:spPr/>
        <p:txBody>
          <a:bodyPr/>
          <a:lstStyle/>
          <a:p>
            <a:fld id="{B6F15528-21DE-4FAA-801E-634DDDAF4B2B}"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fld id="{1D8BD707-D9CF-40AE-B4C6-C98DA3205C09}" type="datetimeFigureOut">
              <a:rPr lang="en-US" smtClean="0"/>
              <a:pPr/>
              <a:t>3/27/2019</a:t>
            </a:fld>
            <a:endParaRPr lang="en-US"/>
          </a:p>
        </p:txBody>
      </p:sp>
      <p:sp>
        <p:nvSpPr>
          <p:cNvPr id="14" name="Slide Number Placeholder 13"/>
          <p:cNvSpPr>
            <a:spLocks noGrp="1"/>
          </p:cNvSpPr>
          <p:nvPr>
            <p:ph type="sldNum" sz="quarter" idx="11"/>
          </p:nvPr>
        </p:nvSpPr>
        <p:spPr/>
        <p:txBody>
          <a:bodyPr/>
          <a:lstStyle/>
          <a:p>
            <a:fld id="{B6F15528-21DE-4FAA-801E-634DDDAF4B2B}" type="slidenum">
              <a:rPr lang="en-US" smtClean="0"/>
              <a:pPr/>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1D8BD707-D9CF-40AE-B4C6-C98DA3205C09}" type="datetimeFigureOut">
              <a:rPr lang="en-US" smtClean="0"/>
              <a:pPr/>
              <a:t>3/27/2019</a:t>
            </a:fld>
            <a:endParaRPr lang="en-US"/>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mailto:Zikoecho@yahoo.com"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85801"/>
            <a:ext cx="7162800" cy="4800599"/>
          </a:xfrm>
        </p:spPr>
        <p:txBody>
          <a:bodyPr>
            <a:normAutofit/>
          </a:bodyPr>
          <a:lstStyle/>
          <a:p>
            <a:pPr marL="0" indent="0" algn="ctr">
              <a:buNone/>
            </a:pPr>
            <a:endParaRPr lang="en-US" sz="2800" dirty="0" smtClean="0"/>
          </a:p>
          <a:p>
            <a:pPr marL="0" indent="0" algn="ctr">
              <a:buNone/>
            </a:pPr>
            <a:endParaRPr lang="en-US" sz="2800" dirty="0"/>
          </a:p>
          <a:p>
            <a:pPr marL="0" indent="0">
              <a:buNone/>
            </a:pPr>
            <a:r>
              <a:rPr lang="en-US" sz="2800" dirty="0" err="1" smtClean="0"/>
              <a:t>Dr</a:t>
            </a:r>
            <a:r>
              <a:rPr lang="en-US" sz="2800" dirty="0" smtClean="0"/>
              <a:t> . </a:t>
            </a:r>
            <a:r>
              <a:rPr lang="en-US" sz="2800" dirty="0" err="1" smtClean="0"/>
              <a:t>Zaki</a:t>
            </a:r>
            <a:r>
              <a:rPr lang="en-US" sz="2800" dirty="0" smtClean="0"/>
              <a:t> </a:t>
            </a:r>
            <a:r>
              <a:rPr lang="en-US" sz="2800" dirty="0" err="1" smtClean="0"/>
              <a:t>Bettamer</a:t>
            </a:r>
            <a:r>
              <a:rPr lang="en-US" sz="2800" dirty="0" smtClean="0"/>
              <a:t> </a:t>
            </a:r>
          </a:p>
          <a:p>
            <a:pPr marL="0" indent="0">
              <a:buNone/>
            </a:pPr>
            <a:r>
              <a:rPr lang="en-US" sz="2800" dirty="0" smtClean="0">
                <a:hlinkClick r:id="rId2"/>
              </a:rPr>
              <a:t>Zikoecho@yahoo.com</a:t>
            </a:r>
            <a:endParaRPr lang="en-US" sz="2800" dirty="0" smtClean="0"/>
          </a:p>
          <a:p>
            <a:pPr marL="0" indent="0">
              <a:buNone/>
            </a:pPr>
            <a:endParaRPr lang="en-US" sz="2800" dirty="0"/>
          </a:p>
          <a:p>
            <a:pPr marL="0" indent="0">
              <a:buNone/>
            </a:pPr>
            <a:endParaRPr lang="en-US" sz="2800" dirty="0" smtClean="0"/>
          </a:p>
          <a:p>
            <a:pPr marL="0" indent="0">
              <a:buNone/>
            </a:pPr>
            <a:endParaRPr lang="en-US" sz="2800" dirty="0" smtClean="0"/>
          </a:p>
          <a:p>
            <a:pPr marL="0" indent="0">
              <a:buNone/>
            </a:pPr>
            <a:fld id="{3F01E676-887A-40DB-80F8-E7BC434464DA}" type="datetime2">
              <a:rPr lang="en-US" sz="2800" smtClean="0"/>
              <a:t>Wednesday, March 27, 2019</a:t>
            </a:fld>
            <a:endParaRPr lang="en-US" sz="2800" dirty="0"/>
          </a:p>
        </p:txBody>
      </p:sp>
      <p:sp>
        <p:nvSpPr>
          <p:cNvPr id="2" name="Title 1"/>
          <p:cNvSpPr>
            <a:spLocks noGrp="1"/>
          </p:cNvSpPr>
          <p:nvPr>
            <p:ph type="title"/>
          </p:nvPr>
        </p:nvSpPr>
        <p:spPr>
          <a:xfrm>
            <a:off x="838200" y="838200"/>
            <a:ext cx="7543800" cy="914400"/>
          </a:xfrm>
        </p:spPr>
        <p:txBody>
          <a:bodyPr/>
          <a:lstStyle/>
          <a:p>
            <a:pPr algn="ctr"/>
            <a:r>
              <a:rPr lang="en-US" dirty="0" smtClean="0"/>
              <a:t>Arterial Hypertension</a:t>
            </a:r>
            <a:endParaRPr lang="en-US" dirty="0"/>
          </a:p>
        </p:txBody>
      </p:sp>
      <p:pic>
        <p:nvPicPr>
          <p:cNvPr id="2050" name="Picture 2" descr="D:\kk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1941561"/>
            <a:ext cx="3438525" cy="287122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36849" y="3377174"/>
            <a:ext cx="5486400" cy="830997"/>
          </a:xfrm>
          <a:prstGeom prst="rect">
            <a:avLst/>
          </a:prstGeom>
        </p:spPr>
        <p:txBody>
          <a:bodyPr wrap="square">
            <a:spAutoFit/>
          </a:bodyPr>
          <a:lstStyle/>
          <a:p>
            <a:pPr algn="ctr">
              <a:defRPr/>
            </a:pPr>
            <a:r>
              <a:rPr lang="en-US" sz="2400" dirty="0"/>
              <a:t>cardiologist </a:t>
            </a:r>
            <a:br>
              <a:rPr lang="en-US" sz="2400" dirty="0"/>
            </a:br>
            <a:r>
              <a:rPr lang="en-US" sz="2400" dirty="0" err="1"/>
              <a:t>MD,MSc</a:t>
            </a:r>
            <a:r>
              <a:rPr lang="en-US" sz="2400" dirty="0"/>
              <a:t> critical care</a:t>
            </a:r>
            <a:r>
              <a:rPr lang="en-US" sz="2400" dirty="0" smtClean="0"/>
              <a:t>, ER </a:t>
            </a:r>
            <a:r>
              <a:rPr lang="en-US" sz="2400" dirty="0" err="1"/>
              <a:t>speciality</a:t>
            </a:r>
            <a:endParaRPr lang="en-US" sz="2400" dirty="0"/>
          </a:p>
        </p:txBody>
      </p:sp>
    </p:spTree>
    <p:extLst>
      <p:ext uri="{BB962C8B-B14F-4D97-AF65-F5344CB8AC3E}">
        <p14:creationId xmlns:p14="http://schemas.microsoft.com/office/powerpoint/2010/main" val="20652001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52400"/>
            <a:ext cx="9144000" cy="3600986"/>
          </a:xfrm>
          <a:prstGeom prst="rect">
            <a:avLst/>
          </a:prstGeom>
        </p:spPr>
        <p:txBody>
          <a:bodyPr wrap="square">
            <a:spAutoFit/>
          </a:bodyPr>
          <a:lstStyle/>
          <a:p>
            <a:r>
              <a:rPr lang="en-US" sz="3600" dirty="0" smtClean="0"/>
              <a:t>Theories </a:t>
            </a:r>
            <a:r>
              <a:rPr lang="en-US" sz="3600" dirty="0"/>
              <a:t>of primary hypertension:</a:t>
            </a:r>
          </a:p>
          <a:p>
            <a:pPr marL="457200" indent="-457200">
              <a:buAutoNum type="arabicPeriod"/>
            </a:pPr>
            <a:r>
              <a:rPr lang="en-US" sz="2400" dirty="0" smtClean="0"/>
              <a:t>Renal </a:t>
            </a:r>
            <a:r>
              <a:rPr lang="en-US" sz="2400" dirty="0"/>
              <a:t>Theory: There is increase of renin secretion</a:t>
            </a:r>
            <a:r>
              <a:rPr lang="en-US" sz="2400" dirty="0" smtClean="0"/>
              <a:t>.</a:t>
            </a:r>
          </a:p>
          <a:p>
            <a:pPr marL="457200" indent="-457200">
              <a:buAutoNum type="arabicPeriod"/>
            </a:pPr>
            <a:endParaRPr lang="en-US" sz="2400" dirty="0"/>
          </a:p>
          <a:p>
            <a:r>
              <a:rPr lang="en-US" sz="2400" dirty="0"/>
              <a:t>2. Increased adrenal gland activity  </a:t>
            </a:r>
            <a:r>
              <a:rPr lang="en-US" sz="2400" dirty="0" smtClean="0"/>
              <a:t>          Aldosterone </a:t>
            </a:r>
            <a:r>
              <a:rPr lang="en-US" sz="2400" dirty="0"/>
              <a:t>secretion</a:t>
            </a:r>
            <a:r>
              <a:rPr lang="en-US" sz="2400" dirty="0" smtClean="0"/>
              <a:t>.</a:t>
            </a:r>
          </a:p>
          <a:p>
            <a:endParaRPr lang="en-US" sz="2400" dirty="0"/>
          </a:p>
          <a:p>
            <a:r>
              <a:rPr lang="en-US" sz="2400" dirty="0"/>
              <a:t>3. Increased activity of </a:t>
            </a:r>
            <a:r>
              <a:rPr lang="en-US" sz="2400" dirty="0">
                <a:solidFill>
                  <a:srgbClr val="FF0000"/>
                </a:solidFill>
              </a:rPr>
              <a:t>VMC  </a:t>
            </a:r>
            <a:r>
              <a:rPr lang="en-US" sz="2400" dirty="0" smtClean="0">
                <a:solidFill>
                  <a:srgbClr val="FF0000"/>
                </a:solidFill>
              </a:rPr>
              <a:t> </a:t>
            </a:r>
            <a:r>
              <a:rPr lang="en-US" sz="2400" dirty="0">
                <a:solidFill>
                  <a:srgbClr val="FF0000"/>
                </a:solidFill>
              </a:rPr>
              <a:t> </a:t>
            </a:r>
            <a:r>
              <a:rPr lang="en-US" sz="2400" dirty="0" smtClean="0">
                <a:solidFill>
                  <a:srgbClr val="FF0000"/>
                </a:solidFill>
              </a:rPr>
              <a:t>  </a:t>
            </a:r>
            <a:r>
              <a:rPr lang="en-US" sz="2400" dirty="0" smtClean="0"/>
              <a:t>      sympathetic </a:t>
            </a:r>
            <a:r>
              <a:rPr lang="en-US" sz="2400" dirty="0"/>
              <a:t>discharge</a:t>
            </a:r>
          </a:p>
          <a:p>
            <a:endParaRPr lang="en-US" sz="2400" dirty="0"/>
          </a:p>
          <a:p>
            <a:r>
              <a:rPr lang="en-US" sz="2400" dirty="0" smtClean="0"/>
              <a:t>                                                           </a:t>
            </a:r>
          </a:p>
          <a:p>
            <a:r>
              <a:rPr lang="en-US" sz="2400" dirty="0"/>
              <a:t> </a:t>
            </a:r>
            <a:r>
              <a:rPr lang="en-US" sz="2400" dirty="0" smtClean="0"/>
              <a:t>                                                                 Blood </a:t>
            </a:r>
            <a:r>
              <a:rPr lang="en-US" sz="2400" dirty="0"/>
              <a:t>pressure.</a:t>
            </a:r>
          </a:p>
        </p:txBody>
      </p:sp>
      <p:sp>
        <p:nvSpPr>
          <p:cNvPr id="6" name="Right Arrow 5"/>
          <p:cNvSpPr/>
          <p:nvPr/>
        </p:nvSpPr>
        <p:spPr>
          <a:xfrm>
            <a:off x="4708398" y="1608013"/>
            <a:ext cx="443484" cy="1680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Up Arrow 6"/>
          <p:cNvSpPr/>
          <p:nvPr/>
        </p:nvSpPr>
        <p:spPr>
          <a:xfrm>
            <a:off x="5383530" y="1375979"/>
            <a:ext cx="242316" cy="39224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Up Arrow 7"/>
          <p:cNvSpPr/>
          <p:nvPr/>
        </p:nvSpPr>
        <p:spPr>
          <a:xfrm>
            <a:off x="5151882" y="1383792"/>
            <a:ext cx="242316" cy="39224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3886200" y="2362200"/>
            <a:ext cx="443484" cy="1680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Up Arrow 9"/>
          <p:cNvSpPr/>
          <p:nvPr/>
        </p:nvSpPr>
        <p:spPr>
          <a:xfrm>
            <a:off x="4329684" y="2137979"/>
            <a:ext cx="242316" cy="39224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Up Arrow 10"/>
          <p:cNvSpPr/>
          <p:nvPr/>
        </p:nvSpPr>
        <p:spPr>
          <a:xfrm>
            <a:off x="4587240" y="2137979"/>
            <a:ext cx="242316" cy="39224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Up Arrow 11"/>
          <p:cNvSpPr/>
          <p:nvPr/>
        </p:nvSpPr>
        <p:spPr>
          <a:xfrm flipV="1">
            <a:off x="5791200" y="2690909"/>
            <a:ext cx="286512" cy="56465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Up Arrow 12"/>
          <p:cNvSpPr/>
          <p:nvPr/>
        </p:nvSpPr>
        <p:spPr>
          <a:xfrm>
            <a:off x="4798314" y="3293276"/>
            <a:ext cx="242316" cy="39224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33047" y="3753386"/>
            <a:ext cx="5492799" cy="461665"/>
          </a:xfrm>
          <a:prstGeom prst="rect">
            <a:avLst/>
          </a:prstGeom>
        </p:spPr>
        <p:txBody>
          <a:bodyPr wrap="square">
            <a:spAutoFit/>
          </a:bodyPr>
          <a:lstStyle/>
          <a:p>
            <a:r>
              <a:rPr lang="en-US" sz="2400" dirty="0"/>
              <a:t>4</a:t>
            </a:r>
            <a:r>
              <a:rPr lang="en-US" sz="2400"/>
              <a:t>. </a:t>
            </a:r>
            <a:r>
              <a:rPr lang="en-US" sz="2400" smtClean="0"/>
              <a:t>Multifactorial theory</a:t>
            </a:r>
            <a:r>
              <a:rPr lang="en-US" smtClean="0"/>
              <a:t>:</a:t>
            </a:r>
            <a:endParaRPr lang="en-US" dirty="0"/>
          </a:p>
        </p:txBody>
      </p:sp>
      <p:sp>
        <p:nvSpPr>
          <p:cNvPr id="17" name="Rectangle 16"/>
          <p:cNvSpPr/>
          <p:nvPr/>
        </p:nvSpPr>
        <p:spPr>
          <a:xfrm>
            <a:off x="381000" y="4495800"/>
            <a:ext cx="837089" cy="369332"/>
          </a:xfrm>
          <a:prstGeom prst="rect">
            <a:avLst/>
          </a:prstGeom>
        </p:spPr>
        <p:txBody>
          <a:bodyPr wrap="none">
            <a:spAutoFit/>
          </a:bodyPr>
          <a:lstStyle/>
          <a:p>
            <a:r>
              <a:rPr lang="en-US" dirty="0"/>
              <a:t>Stress </a:t>
            </a:r>
          </a:p>
        </p:txBody>
      </p:sp>
      <p:sp>
        <p:nvSpPr>
          <p:cNvPr id="18" name="Rectangle 17"/>
          <p:cNvSpPr/>
          <p:nvPr/>
        </p:nvSpPr>
        <p:spPr>
          <a:xfrm>
            <a:off x="1849006" y="4485304"/>
            <a:ext cx="906017" cy="369332"/>
          </a:xfrm>
          <a:prstGeom prst="rect">
            <a:avLst/>
          </a:prstGeom>
        </p:spPr>
        <p:txBody>
          <a:bodyPr wrap="none">
            <a:spAutoFit/>
          </a:bodyPr>
          <a:lstStyle/>
          <a:p>
            <a:r>
              <a:rPr lang="en-US" dirty="0" smtClean="0"/>
              <a:t>+ </a:t>
            </a:r>
            <a:r>
              <a:rPr lang="en-US" dirty="0">
                <a:solidFill>
                  <a:srgbClr val="FF0000"/>
                </a:solidFill>
              </a:rPr>
              <a:t>VMC</a:t>
            </a:r>
          </a:p>
        </p:txBody>
      </p:sp>
      <p:sp>
        <p:nvSpPr>
          <p:cNvPr id="19" name="Rectangle 18"/>
          <p:cNvSpPr/>
          <p:nvPr/>
        </p:nvSpPr>
        <p:spPr>
          <a:xfrm>
            <a:off x="3348702" y="4490003"/>
            <a:ext cx="2846292" cy="369332"/>
          </a:xfrm>
          <a:prstGeom prst="rect">
            <a:avLst/>
          </a:prstGeom>
        </p:spPr>
        <p:txBody>
          <a:bodyPr wrap="none">
            <a:spAutoFit/>
          </a:bodyPr>
          <a:lstStyle/>
          <a:p>
            <a:r>
              <a:rPr lang="en-US" dirty="0"/>
              <a:t>Vasospasm (sympathetic) </a:t>
            </a:r>
          </a:p>
        </p:txBody>
      </p:sp>
      <p:sp>
        <p:nvSpPr>
          <p:cNvPr id="20" name="Rectangle 19"/>
          <p:cNvSpPr/>
          <p:nvPr/>
        </p:nvSpPr>
        <p:spPr>
          <a:xfrm>
            <a:off x="7086600" y="4490003"/>
            <a:ext cx="1838965" cy="369332"/>
          </a:xfrm>
          <a:prstGeom prst="rect">
            <a:avLst/>
          </a:prstGeom>
        </p:spPr>
        <p:txBody>
          <a:bodyPr wrap="none">
            <a:spAutoFit/>
          </a:bodyPr>
          <a:lstStyle/>
          <a:p>
            <a:r>
              <a:rPr lang="en-US" dirty="0"/>
              <a:t>Renal </a:t>
            </a:r>
            <a:r>
              <a:rPr lang="en-US" dirty="0" err="1"/>
              <a:t>ischaemia</a:t>
            </a:r>
            <a:endParaRPr lang="en-US" dirty="0"/>
          </a:p>
        </p:txBody>
      </p:sp>
      <p:sp>
        <p:nvSpPr>
          <p:cNvPr id="21" name="Rectangle 20"/>
          <p:cNvSpPr/>
          <p:nvPr/>
        </p:nvSpPr>
        <p:spPr>
          <a:xfrm>
            <a:off x="7263731" y="5562600"/>
            <a:ext cx="1611339" cy="369332"/>
          </a:xfrm>
          <a:prstGeom prst="rect">
            <a:avLst/>
          </a:prstGeom>
        </p:spPr>
        <p:txBody>
          <a:bodyPr wrap="none">
            <a:spAutoFit/>
          </a:bodyPr>
          <a:lstStyle/>
          <a:p>
            <a:r>
              <a:rPr lang="en-US" dirty="0" smtClean="0"/>
              <a:t>renin </a:t>
            </a:r>
            <a:r>
              <a:rPr lang="en-US" dirty="0"/>
              <a:t>increase</a:t>
            </a:r>
          </a:p>
        </p:txBody>
      </p:sp>
      <p:sp>
        <p:nvSpPr>
          <p:cNvPr id="23" name="Rectangle 22"/>
          <p:cNvSpPr/>
          <p:nvPr/>
        </p:nvSpPr>
        <p:spPr>
          <a:xfrm>
            <a:off x="4264525" y="5593080"/>
            <a:ext cx="1826141" cy="369332"/>
          </a:xfrm>
          <a:prstGeom prst="rect">
            <a:avLst/>
          </a:prstGeom>
        </p:spPr>
        <p:txBody>
          <a:bodyPr wrap="none">
            <a:spAutoFit/>
          </a:bodyPr>
          <a:lstStyle/>
          <a:p>
            <a:r>
              <a:rPr lang="en-US" dirty="0" smtClean="0"/>
              <a:t> </a:t>
            </a:r>
            <a:r>
              <a:rPr lang="en-US" dirty="0"/>
              <a:t>blood pressure </a:t>
            </a:r>
          </a:p>
        </p:txBody>
      </p:sp>
      <p:cxnSp>
        <p:nvCxnSpPr>
          <p:cNvPr id="25" name="Straight Arrow Connector 24"/>
          <p:cNvCxnSpPr/>
          <p:nvPr/>
        </p:nvCxnSpPr>
        <p:spPr>
          <a:xfrm flipV="1">
            <a:off x="4264525" y="5609213"/>
            <a:ext cx="0" cy="337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1588776" y="5576054"/>
            <a:ext cx="1941557" cy="369332"/>
          </a:xfrm>
          <a:prstGeom prst="rect">
            <a:avLst/>
          </a:prstGeom>
        </p:spPr>
        <p:txBody>
          <a:bodyPr wrap="none">
            <a:spAutoFit/>
          </a:bodyPr>
          <a:lstStyle/>
          <a:p>
            <a:r>
              <a:rPr lang="en-US" dirty="0"/>
              <a:t> </a:t>
            </a:r>
            <a:r>
              <a:rPr lang="en-US" dirty="0" smtClean="0"/>
              <a:t>return to </a:t>
            </a:r>
            <a:r>
              <a:rPr lang="en-US" dirty="0"/>
              <a:t>normal</a:t>
            </a:r>
          </a:p>
        </p:txBody>
      </p:sp>
      <p:sp>
        <p:nvSpPr>
          <p:cNvPr id="28" name="Rectangle 27"/>
          <p:cNvSpPr/>
          <p:nvPr/>
        </p:nvSpPr>
        <p:spPr>
          <a:xfrm>
            <a:off x="819894" y="6096000"/>
            <a:ext cx="955711" cy="369332"/>
          </a:xfrm>
          <a:prstGeom prst="rect">
            <a:avLst/>
          </a:prstGeom>
        </p:spPr>
        <p:txBody>
          <a:bodyPr wrap="none">
            <a:spAutoFit/>
          </a:bodyPr>
          <a:lstStyle/>
          <a:p>
            <a:r>
              <a:rPr lang="en-US" dirty="0"/>
              <a:t>by time</a:t>
            </a:r>
          </a:p>
        </p:txBody>
      </p:sp>
      <p:sp>
        <p:nvSpPr>
          <p:cNvPr id="29" name="Right Arrow 28"/>
          <p:cNvSpPr/>
          <p:nvPr/>
        </p:nvSpPr>
        <p:spPr>
          <a:xfrm>
            <a:off x="1297750" y="4590655"/>
            <a:ext cx="443484" cy="1680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Arrow 29"/>
          <p:cNvSpPr/>
          <p:nvPr/>
        </p:nvSpPr>
        <p:spPr>
          <a:xfrm>
            <a:off x="2837400" y="4590654"/>
            <a:ext cx="443484" cy="1680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ight Arrow 30"/>
          <p:cNvSpPr/>
          <p:nvPr/>
        </p:nvSpPr>
        <p:spPr>
          <a:xfrm>
            <a:off x="6324600" y="4596452"/>
            <a:ext cx="443484" cy="1680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Up Arrow 31"/>
          <p:cNvSpPr/>
          <p:nvPr/>
        </p:nvSpPr>
        <p:spPr>
          <a:xfrm flipV="1">
            <a:off x="7782888" y="4938422"/>
            <a:ext cx="286512" cy="56465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Arrow 32"/>
          <p:cNvSpPr/>
          <p:nvPr/>
        </p:nvSpPr>
        <p:spPr>
          <a:xfrm rot="10800000">
            <a:off x="6306685" y="5663252"/>
            <a:ext cx="443484" cy="1680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Arrow 33"/>
          <p:cNvSpPr/>
          <p:nvPr/>
        </p:nvSpPr>
        <p:spPr>
          <a:xfrm rot="10800000">
            <a:off x="3642360" y="5710759"/>
            <a:ext cx="443484" cy="1680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Bent-Up Arrow 34"/>
          <p:cNvSpPr/>
          <p:nvPr/>
        </p:nvSpPr>
        <p:spPr>
          <a:xfrm rot="5400000">
            <a:off x="1876819" y="5991368"/>
            <a:ext cx="850392" cy="73152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3007495" y="6294120"/>
            <a:ext cx="2644378" cy="369332"/>
          </a:xfrm>
          <a:prstGeom prst="rect">
            <a:avLst/>
          </a:prstGeom>
        </p:spPr>
        <p:txBody>
          <a:bodyPr wrap="none">
            <a:spAutoFit/>
          </a:bodyPr>
          <a:lstStyle/>
          <a:p>
            <a:r>
              <a:rPr lang="en-US" dirty="0"/>
              <a:t>Persistent hypertension.</a:t>
            </a:r>
          </a:p>
        </p:txBody>
      </p:sp>
      <p:sp>
        <p:nvSpPr>
          <p:cNvPr id="38" name="Up Arrow 37"/>
          <p:cNvSpPr/>
          <p:nvPr/>
        </p:nvSpPr>
        <p:spPr>
          <a:xfrm rot="19243821">
            <a:off x="904671" y="4842290"/>
            <a:ext cx="430737" cy="82812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6324600" y="6465332"/>
            <a:ext cx="2775760" cy="369332"/>
          </a:xfrm>
          <a:prstGeom prst="rect">
            <a:avLst/>
          </a:prstGeom>
          <a:noFill/>
        </p:spPr>
        <p:txBody>
          <a:bodyPr wrap="none" rtlCol="0">
            <a:spAutoFit/>
          </a:bodyPr>
          <a:lstStyle/>
          <a:p>
            <a:r>
              <a:rPr lang="en-US" dirty="0" smtClean="0">
                <a:solidFill>
                  <a:srgbClr val="FF0000"/>
                </a:solidFill>
              </a:rPr>
              <a:t>VMC : </a:t>
            </a:r>
            <a:r>
              <a:rPr lang="en-US" dirty="0" err="1" smtClean="0">
                <a:solidFill>
                  <a:srgbClr val="FF0000"/>
                </a:solidFill>
              </a:rPr>
              <a:t>VasoMotor</a:t>
            </a:r>
            <a:r>
              <a:rPr lang="en-US" dirty="0" smtClean="0">
                <a:solidFill>
                  <a:srgbClr val="FF0000"/>
                </a:solidFill>
              </a:rPr>
              <a:t> Center</a:t>
            </a:r>
            <a:endParaRPr lang="en-US" dirty="0">
              <a:solidFill>
                <a:srgbClr val="FF0000"/>
              </a:solidFill>
            </a:endParaRPr>
          </a:p>
        </p:txBody>
      </p:sp>
    </p:spTree>
    <p:extLst>
      <p:ext uri="{BB962C8B-B14F-4D97-AF65-F5344CB8AC3E}">
        <p14:creationId xmlns:p14="http://schemas.microsoft.com/office/powerpoint/2010/main" val="1803463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2">
                                            <p:txEl>
                                              <p:pRg st="8" end="8"/>
                                            </p:txEl>
                                          </p:spTgt>
                                        </p:tgtEl>
                                        <p:attrNameLst>
                                          <p:attrName>style.visibility</p:attrName>
                                        </p:attrNameLst>
                                      </p:cBhvr>
                                      <p:to>
                                        <p:strVal val="visible"/>
                                      </p:to>
                                    </p:set>
                                    <p:animEffect transition="in" filter="fade">
                                      <p:cBhvr>
                                        <p:cTn id="20" dur="1000"/>
                                        <p:tgtEl>
                                          <p:spTgt spid="2">
                                            <p:txEl>
                                              <p:pRg st="8" end="8"/>
                                            </p:txEl>
                                          </p:spTgt>
                                        </p:tgtEl>
                                      </p:cBhvr>
                                    </p:animEffect>
                                    <p:anim calcmode="lin" valueType="num">
                                      <p:cBhvr>
                                        <p:cTn id="21"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22"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500"/>
                                        <p:tgtEl>
                                          <p:spTgt spid="3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500"/>
                                        <p:tgtEl>
                                          <p:spTgt spid="20"/>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500"/>
                                        <p:tgtEl>
                                          <p:spTgt spid="21"/>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fade">
                                      <p:cBhvr>
                                        <p:cTn id="77" dur="500"/>
                                        <p:tgtEl>
                                          <p:spTgt spid="23"/>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fade">
                                      <p:cBhvr>
                                        <p:cTn id="82" dur="500"/>
                                        <p:tgtEl>
                                          <p:spTgt spid="25"/>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fade">
                                      <p:cBhvr>
                                        <p:cTn id="87" dur="500"/>
                                        <p:tgtEl>
                                          <p:spTgt spid="34"/>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7"/>
                                        </p:tgtEl>
                                        <p:attrNameLst>
                                          <p:attrName>style.visibility</p:attrName>
                                        </p:attrNameLst>
                                      </p:cBhvr>
                                      <p:to>
                                        <p:strVal val="visible"/>
                                      </p:to>
                                    </p:set>
                                    <p:animEffect transition="in" filter="fade">
                                      <p:cBhvr>
                                        <p:cTn id="92" dur="500"/>
                                        <p:tgtEl>
                                          <p:spTgt spid="27"/>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38"/>
                                        </p:tgtEl>
                                        <p:attrNameLst>
                                          <p:attrName>style.visibility</p:attrName>
                                        </p:attrNameLst>
                                      </p:cBhvr>
                                      <p:to>
                                        <p:strVal val="visible"/>
                                      </p:to>
                                    </p:set>
                                    <p:animEffect transition="in" filter="fade">
                                      <p:cBhvr>
                                        <p:cTn id="97" dur="500"/>
                                        <p:tgtEl>
                                          <p:spTgt spid="38"/>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35"/>
                                        </p:tgtEl>
                                        <p:attrNameLst>
                                          <p:attrName>style.visibility</p:attrName>
                                        </p:attrNameLst>
                                      </p:cBhvr>
                                      <p:to>
                                        <p:strVal val="visible"/>
                                      </p:to>
                                    </p:set>
                                    <p:animEffect transition="in" filter="fade">
                                      <p:cBhvr>
                                        <p:cTn id="102" dur="500"/>
                                        <p:tgtEl>
                                          <p:spTgt spid="35"/>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fade">
                                      <p:cBhvr>
                                        <p:cTn id="107" dur="500"/>
                                        <p:tgtEl>
                                          <p:spTgt spid="28"/>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37"/>
                                        </p:tgtEl>
                                        <p:attrNameLst>
                                          <p:attrName>style.visibility</p:attrName>
                                        </p:attrNameLst>
                                      </p:cBhvr>
                                      <p:to>
                                        <p:strVal val="visible"/>
                                      </p:to>
                                    </p:set>
                                    <p:animEffect transition="in" filter="fade">
                                      <p:cBhvr>
                                        <p:cTn id="11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7" grpId="0"/>
      <p:bldP spid="18" grpId="0"/>
      <p:bldP spid="19" grpId="0"/>
      <p:bldP spid="20" grpId="0"/>
      <p:bldP spid="21" grpId="0"/>
      <p:bldP spid="23" grpId="0"/>
      <p:bldP spid="27" grpId="0"/>
      <p:bldP spid="28" grpId="0"/>
      <p:bldP spid="29" grpId="0" animBg="1"/>
      <p:bldP spid="30" grpId="0" animBg="1"/>
      <p:bldP spid="31" grpId="0" animBg="1"/>
      <p:bldP spid="32" grpId="0" animBg="1"/>
      <p:bldP spid="33" grpId="0" animBg="1"/>
      <p:bldP spid="34" grpId="0" animBg="1"/>
      <p:bldP spid="35" grpId="0" animBg="1"/>
      <p:bldP spid="37" grpId="0"/>
      <p:bldP spid="3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838200"/>
            <a:ext cx="9067800" cy="4031873"/>
          </a:xfrm>
          <a:prstGeom prst="rect">
            <a:avLst/>
          </a:prstGeom>
        </p:spPr>
        <p:txBody>
          <a:bodyPr wrap="square">
            <a:spAutoFit/>
          </a:bodyPr>
          <a:lstStyle/>
          <a:p>
            <a:r>
              <a:rPr lang="en-US" sz="3200" dirty="0"/>
              <a:t>5. </a:t>
            </a:r>
            <a:r>
              <a:rPr lang="en-US" sz="3200" dirty="0" err="1"/>
              <a:t>Barroreceptors</a:t>
            </a:r>
            <a:r>
              <a:rPr lang="en-US" sz="3200" dirty="0"/>
              <a:t> resetting.</a:t>
            </a:r>
          </a:p>
          <a:p>
            <a:r>
              <a:rPr lang="en-US" sz="3200" dirty="0"/>
              <a:t>6. Impaired pressure </a:t>
            </a:r>
            <a:r>
              <a:rPr lang="en-US" sz="3200" dirty="0" err="1"/>
              <a:t>natriuresis</a:t>
            </a:r>
            <a:r>
              <a:rPr lang="en-US" sz="3200" dirty="0"/>
              <a:t>.</a:t>
            </a:r>
          </a:p>
          <a:p>
            <a:r>
              <a:rPr lang="en-US" sz="3200" dirty="0"/>
              <a:t>7. </a:t>
            </a:r>
            <a:r>
              <a:rPr lang="en-US" sz="3200" dirty="0" smtClean="0"/>
              <a:t>  COP </a:t>
            </a:r>
            <a:r>
              <a:rPr lang="en-US" sz="3200" dirty="0"/>
              <a:t>- </a:t>
            </a:r>
            <a:r>
              <a:rPr lang="en-US" sz="3200" dirty="0" smtClean="0"/>
              <a:t>    P.R</a:t>
            </a:r>
            <a:r>
              <a:rPr lang="en-US" sz="3200" dirty="0"/>
              <a:t>.</a:t>
            </a:r>
          </a:p>
          <a:p>
            <a:r>
              <a:rPr lang="en-US" sz="3200" dirty="0"/>
              <a:t>8. Genetic factors, hypertension tends to run in families and children </a:t>
            </a:r>
            <a:r>
              <a:rPr lang="en-US" sz="3200" dirty="0" smtClean="0"/>
              <a:t>of hypertensive </a:t>
            </a:r>
            <a:r>
              <a:rPr lang="en-US" sz="3200" dirty="0"/>
              <a:t>parents.</a:t>
            </a:r>
          </a:p>
          <a:p>
            <a:r>
              <a:rPr lang="en-US" sz="3200" dirty="0"/>
              <a:t>9. Insulin resistance, obesity.</a:t>
            </a:r>
          </a:p>
          <a:p>
            <a:r>
              <a:rPr lang="en-US" sz="3200" dirty="0" err="1"/>
              <a:t>IO.Alcohol</a:t>
            </a:r>
            <a:r>
              <a:rPr lang="en-US" sz="3200" dirty="0"/>
              <a:t> intake, excessive sodium intake or salt sensitivity.</a:t>
            </a:r>
          </a:p>
        </p:txBody>
      </p:sp>
      <p:sp>
        <p:nvSpPr>
          <p:cNvPr id="3" name="Up Arrow 2"/>
          <p:cNvSpPr/>
          <p:nvPr/>
        </p:nvSpPr>
        <p:spPr>
          <a:xfrm>
            <a:off x="408813" y="1837182"/>
            <a:ext cx="214122" cy="4526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Up Arrow 5"/>
          <p:cNvSpPr/>
          <p:nvPr/>
        </p:nvSpPr>
        <p:spPr>
          <a:xfrm>
            <a:off x="1905000" y="1856232"/>
            <a:ext cx="214122" cy="4526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7694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600200"/>
            <a:ext cx="8229600" cy="5257800"/>
          </a:xfrm>
        </p:spPr>
        <p:txBody>
          <a:bodyPr>
            <a:normAutofit/>
          </a:bodyPr>
          <a:lstStyle/>
          <a:p>
            <a:pPr marL="18288" indent="0">
              <a:buNone/>
            </a:pPr>
            <a:r>
              <a:rPr lang="en-US" b="1" dirty="0" smtClean="0"/>
              <a:t>    </a:t>
            </a:r>
            <a:r>
              <a:rPr lang="en-US" sz="2400" b="1" dirty="0" smtClean="0"/>
              <a:t>Renal disease</a:t>
            </a:r>
            <a:r>
              <a:rPr lang="en-US" sz="2400" dirty="0" smtClean="0"/>
              <a:t>: </a:t>
            </a:r>
          </a:p>
          <a:p>
            <a:pPr marL="18288" indent="0">
              <a:buNone/>
            </a:pPr>
            <a:r>
              <a:rPr lang="en-US" sz="2400" dirty="0" smtClean="0"/>
              <a:t>           Renal artery stenosis.</a:t>
            </a:r>
          </a:p>
          <a:p>
            <a:pPr marL="0" indent="0">
              <a:buNone/>
            </a:pPr>
            <a:r>
              <a:rPr lang="en-US" sz="2400" dirty="0" smtClean="0"/>
              <a:t>           Glomerulonephritis</a:t>
            </a:r>
          </a:p>
          <a:p>
            <a:pPr marL="0" indent="0">
              <a:buNone/>
            </a:pPr>
            <a:r>
              <a:rPr lang="en-US" sz="2400" dirty="0" smtClean="0"/>
              <a:t>           polycystic kidney disease.</a:t>
            </a:r>
          </a:p>
          <a:p>
            <a:pPr marL="18288" indent="0">
              <a:buNone/>
            </a:pPr>
            <a:r>
              <a:rPr lang="en-US" sz="2400" b="1" dirty="0" smtClean="0"/>
              <a:t>      Endocrine</a:t>
            </a:r>
            <a:r>
              <a:rPr lang="en-US" sz="2400" dirty="0" smtClean="0"/>
              <a:t>: </a:t>
            </a:r>
          </a:p>
          <a:p>
            <a:pPr marL="18288" indent="0">
              <a:buNone/>
            </a:pPr>
            <a:r>
              <a:rPr lang="en-US" sz="2400" dirty="0" smtClean="0"/>
              <a:t>           </a:t>
            </a:r>
            <a:r>
              <a:rPr lang="en-US" sz="2400" dirty="0" err="1" smtClean="0"/>
              <a:t>Phaeochromocytoma</a:t>
            </a:r>
            <a:r>
              <a:rPr lang="en-US" sz="2400" dirty="0" smtClean="0"/>
              <a:t>.</a:t>
            </a:r>
          </a:p>
          <a:p>
            <a:pPr marL="0" indent="0">
              <a:buNone/>
            </a:pPr>
            <a:r>
              <a:rPr lang="en-US" sz="2400" dirty="0" smtClean="0"/>
              <a:t>           Cushing’s syndrome, acromegaly, primary              hypothyroidism,    thyrotoxicosis.</a:t>
            </a:r>
          </a:p>
          <a:p>
            <a:pPr marL="18288" indent="0">
              <a:buNone/>
            </a:pPr>
            <a:r>
              <a:rPr lang="en-US" sz="2400" b="1" dirty="0" smtClean="0"/>
              <a:t>       Drugs</a:t>
            </a:r>
            <a:r>
              <a:rPr lang="en-US" sz="2400" dirty="0" smtClean="0"/>
              <a:t>: O.C.P, steroids, NSAIDs, sympathomimetic   drugs.</a:t>
            </a:r>
          </a:p>
          <a:p>
            <a:pPr marL="18288" indent="0">
              <a:buNone/>
            </a:pPr>
            <a:r>
              <a:rPr lang="en-US" sz="2400" b="1" dirty="0" smtClean="0"/>
              <a:t>       </a:t>
            </a:r>
            <a:r>
              <a:rPr lang="en-US" sz="2400" b="1" dirty="0" err="1" smtClean="0"/>
              <a:t>Coarctation</a:t>
            </a:r>
            <a:r>
              <a:rPr lang="en-US" sz="2400" b="1" dirty="0" smtClean="0"/>
              <a:t> of aorta</a:t>
            </a:r>
            <a:r>
              <a:rPr lang="en-US" sz="2400" dirty="0" smtClean="0"/>
              <a:t>.</a:t>
            </a:r>
          </a:p>
          <a:p>
            <a:pPr marL="18288" indent="0">
              <a:buNone/>
            </a:pPr>
            <a:r>
              <a:rPr lang="en-US" sz="2400" b="1" dirty="0" smtClean="0"/>
              <a:t>       Pregnancy.</a:t>
            </a:r>
            <a:endParaRPr lang="en-US" sz="2400" b="1" dirty="0"/>
          </a:p>
        </p:txBody>
      </p:sp>
      <p:sp>
        <p:nvSpPr>
          <p:cNvPr id="4" name="عنصر نائب لرقم الشريحة 3"/>
          <p:cNvSpPr>
            <a:spLocks noGrp="1"/>
          </p:cNvSpPr>
          <p:nvPr>
            <p:ph type="sldNum" sz="quarter" idx="12"/>
          </p:nvPr>
        </p:nvSpPr>
        <p:spPr/>
        <p:txBody>
          <a:bodyPr/>
          <a:lstStyle/>
          <a:p>
            <a:fld id="{9A641512-5C59-4C16-8C3C-9C11DFF8D74F}" type="slidenum">
              <a:rPr lang="en-US" smtClean="0"/>
              <a:pPr/>
              <a:t>12</a:t>
            </a:fld>
            <a:endParaRPr lang="en-US" dirty="0"/>
          </a:p>
        </p:txBody>
      </p:sp>
      <p:sp>
        <p:nvSpPr>
          <p:cNvPr id="5" name="Rectangle 4"/>
          <p:cNvSpPr/>
          <p:nvPr/>
        </p:nvSpPr>
        <p:spPr>
          <a:xfrm>
            <a:off x="0" y="457200"/>
            <a:ext cx="9106231" cy="584775"/>
          </a:xfrm>
          <a:prstGeom prst="rect">
            <a:avLst/>
          </a:prstGeom>
        </p:spPr>
        <p:txBody>
          <a:bodyPr wrap="square">
            <a:spAutoFit/>
          </a:bodyPr>
          <a:lstStyle/>
          <a:p>
            <a:pPr algn="ctr"/>
            <a:r>
              <a:rPr lang="en-US" sz="3200" dirty="0"/>
              <a:t>Causes of secondary hypertension</a:t>
            </a:r>
          </a:p>
        </p:txBody>
      </p:sp>
    </p:spTree>
    <p:extLst>
      <p:ext uri="{BB962C8B-B14F-4D97-AF65-F5344CB8AC3E}">
        <p14:creationId xmlns:p14="http://schemas.microsoft.com/office/powerpoint/2010/main" val="2453074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anim calcmode="lin" valueType="num">
                                      <p:cBhvr>
                                        <p:cTn id="1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1000"/>
                                        <p:tgtEl>
                                          <p:spTgt spid="3">
                                            <p:txEl>
                                              <p:pRg st="6" end="6"/>
                                            </p:txEl>
                                          </p:spTgt>
                                        </p:tgtEl>
                                      </p:cBhvr>
                                    </p:animEffect>
                                    <p:anim calcmode="lin" valueType="num">
                                      <p:cBhvr>
                                        <p:cTn id="1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fade">
                                      <p:cBhvr>
                                        <p:cTn id="24" dur="1000"/>
                                        <p:tgtEl>
                                          <p:spTgt spid="3">
                                            <p:txEl>
                                              <p:pRg st="7" end="7"/>
                                            </p:txEl>
                                          </p:spTgt>
                                        </p:tgtEl>
                                      </p:cBhvr>
                                    </p:animEffect>
                                    <p:anim calcmode="lin" valueType="num">
                                      <p:cBhvr>
                                        <p:cTn id="2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fade">
                                      <p:cBhvr>
                                        <p:cTn id="31" dur="1000"/>
                                        <p:tgtEl>
                                          <p:spTgt spid="3">
                                            <p:txEl>
                                              <p:pRg st="8" end="8"/>
                                            </p:txEl>
                                          </p:spTgt>
                                        </p:tgtEl>
                                      </p:cBhvr>
                                    </p:animEffect>
                                    <p:anim calcmode="lin" valueType="num">
                                      <p:cBhvr>
                                        <p:cTn id="3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1000"/>
                                        <p:tgtEl>
                                          <p:spTgt spid="3">
                                            <p:txEl>
                                              <p:pRg st="9" end="9"/>
                                            </p:txEl>
                                          </p:spTgt>
                                        </p:tgtEl>
                                      </p:cBhvr>
                                    </p:animEffect>
                                    <p:anim calcmode="lin" valueType="num">
                                      <p:cBhvr>
                                        <p:cTn id="3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304800"/>
            <a:ext cx="7543800" cy="1219200"/>
          </a:xfrm>
        </p:spPr>
        <p:txBody>
          <a:bodyPr>
            <a:noAutofit/>
          </a:bodyPr>
          <a:lstStyle/>
          <a:p>
            <a:r>
              <a:rPr lang="en-US" sz="4000" dirty="0"/>
              <a:t>CLINICAL MANIFESTATIONS OF HYPERTENSION </a:t>
            </a:r>
          </a:p>
        </p:txBody>
      </p:sp>
      <p:sp>
        <p:nvSpPr>
          <p:cNvPr id="3" name="Content Placeholder 2"/>
          <p:cNvSpPr>
            <a:spLocks noGrp="1"/>
          </p:cNvSpPr>
          <p:nvPr>
            <p:ph idx="1"/>
          </p:nvPr>
        </p:nvSpPr>
        <p:spPr>
          <a:xfrm>
            <a:off x="0" y="1752600"/>
            <a:ext cx="9144000" cy="3657599"/>
          </a:xfrm>
        </p:spPr>
        <p:txBody>
          <a:bodyPr/>
          <a:lstStyle/>
          <a:p>
            <a:pPr marL="18288" indent="0">
              <a:buNone/>
            </a:pPr>
            <a:r>
              <a:rPr lang="en-US" sz="2400" dirty="0" smtClean="0"/>
              <a:t>Often called the “silent killer” because it is frequently asymptomatic until it becomes severe and target organ disease occurs.</a:t>
            </a:r>
          </a:p>
          <a:p>
            <a:pPr marL="18288" indent="0">
              <a:buNone/>
            </a:pPr>
            <a:endParaRPr lang="en-US" dirty="0" smtClean="0"/>
          </a:p>
          <a:p>
            <a:pPr marL="18288" indent="0">
              <a:buNone/>
            </a:pPr>
            <a:r>
              <a:rPr lang="en-US" sz="2400" dirty="0"/>
              <a:t>Rarely can present with headache or encephalopathy.</a:t>
            </a:r>
          </a:p>
        </p:txBody>
      </p:sp>
      <p:sp>
        <p:nvSpPr>
          <p:cNvPr id="4" name="عنصر نائب لرقم الشريحة 3"/>
          <p:cNvSpPr>
            <a:spLocks noGrp="1"/>
          </p:cNvSpPr>
          <p:nvPr>
            <p:ph type="sldNum" sz="quarter" idx="12"/>
          </p:nvPr>
        </p:nvSpPr>
        <p:spPr/>
        <p:txBody>
          <a:bodyPr/>
          <a:lstStyle/>
          <a:p>
            <a:fld id="{9A641512-5C59-4C16-8C3C-9C11DFF8D74F}" type="slidenum">
              <a:rPr lang="en-US" smtClean="0"/>
              <a:pPr/>
              <a:t>13</a:t>
            </a:fld>
            <a:endParaRPr lang="en-US"/>
          </a:p>
        </p:txBody>
      </p:sp>
    </p:spTree>
    <p:extLst>
      <p:ext uri="{BB962C8B-B14F-4D97-AF65-F5344CB8AC3E}">
        <p14:creationId xmlns:p14="http://schemas.microsoft.com/office/powerpoint/2010/main" val="23469609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7543800" cy="914400"/>
          </a:xfrm>
        </p:spPr>
        <p:txBody>
          <a:bodyPr/>
          <a:lstStyle/>
          <a:p>
            <a:r>
              <a:rPr lang="en-US" dirty="0" smtClean="0"/>
              <a:t>Target organ damage</a:t>
            </a:r>
            <a:endParaRPr lang="en-US" dirty="0"/>
          </a:p>
        </p:txBody>
      </p:sp>
      <p:sp>
        <p:nvSpPr>
          <p:cNvPr id="3" name="Content Placeholder 2"/>
          <p:cNvSpPr>
            <a:spLocks noGrp="1"/>
          </p:cNvSpPr>
          <p:nvPr>
            <p:ph idx="1"/>
          </p:nvPr>
        </p:nvSpPr>
        <p:spPr>
          <a:xfrm>
            <a:off x="533400" y="1295400"/>
            <a:ext cx="6248400" cy="4876800"/>
          </a:xfrm>
        </p:spPr>
        <p:txBody>
          <a:bodyPr>
            <a:normAutofit/>
          </a:bodyPr>
          <a:lstStyle/>
          <a:p>
            <a:pPr marL="0" indent="0">
              <a:buNone/>
            </a:pPr>
            <a:endParaRPr lang="en-US" sz="3600" b="1" dirty="0" smtClean="0"/>
          </a:p>
          <a:p>
            <a:pPr marL="0" indent="0">
              <a:buNone/>
            </a:pPr>
            <a:r>
              <a:rPr lang="en-US" sz="3600" b="1" dirty="0" smtClean="0"/>
              <a:t>The heart:</a:t>
            </a:r>
          </a:p>
          <a:p>
            <a:pPr marL="18288" indent="0">
              <a:buNone/>
            </a:pPr>
            <a:r>
              <a:rPr lang="en-US" dirty="0" smtClean="0"/>
              <a:t>Atrial fibrillation.</a:t>
            </a:r>
          </a:p>
          <a:p>
            <a:pPr marL="18288" indent="0">
              <a:buNone/>
            </a:pPr>
            <a:r>
              <a:rPr lang="en-US" dirty="0" smtClean="0"/>
              <a:t>Left ventricular hypertrophy and failure.</a:t>
            </a:r>
          </a:p>
          <a:p>
            <a:pPr marL="18288" indent="0">
              <a:buNone/>
            </a:pPr>
            <a:r>
              <a:rPr lang="en-US" dirty="0" smtClean="0"/>
              <a:t>Coronary artery disease.</a:t>
            </a:r>
          </a:p>
          <a:p>
            <a:pPr marL="0" indent="0">
              <a:buNone/>
            </a:pPr>
            <a:r>
              <a:rPr lang="en-US" sz="3600" b="1" dirty="0" smtClean="0"/>
              <a:t>The blood vessels:</a:t>
            </a:r>
          </a:p>
          <a:p>
            <a:pPr marL="0" indent="0">
              <a:buNone/>
            </a:pPr>
            <a:r>
              <a:rPr lang="en-US" dirty="0" smtClean="0"/>
              <a:t>Atherosclerosis.</a:t>
            </a:r>
          </a:p>
          <a:p>
            <a:pPr marL="0" indent="0">
              <a:buNone/>
            </a:pPr>
            <a:r>
              <a:rPr lang="en-US" dirty="0" smtClean="0"/>
              <a:t>Aortic aneurysm.</a:t>
            </a:r>
          </a:p>
          <a:p>
            <a:pPr marL="0" indent="0">
              <a:buNone/>
            </a:pPr>
            <a:r>
              <a:rPr lang="en-US" dirty="0" smtClean="0"/>
              <a:t>Aortic dissection.</a:t>
            </a:r>
          </a:p>
          <a:p>
            <a:endParaRPr lang="en-US" dirty="0"/>
          </a:p>
        </p:txBody>
      </p:sp>
      <p:sp>
        <p:nvSpPr>
          <p:cNvPr id="4" name="عنصر نائب لرقم الشريحة 3"/>
          <p:cNvSpPr>
            <a:spLocks noGrp="1"/>
          </p:cNvSpPr>
          <p:nvPr>
            <p:ph type="sldNum" sz="quarter" idx="12"/>
          </p:nvPr>
        </p:nvSpPr>
        <p:spPr/>
        <p:txBody>
          <a:bodyPr/>
          <a:lstStyle/>
          <a:p>
            <a:fld id="{9A641512-5C59-4C16-8C3C-9C11DFF8D74F}" type="slidenum">
              <a:rPr lang="en-US" smtClean="0"/>
              <a:pPr/>
              <a:t>14</a:t>
            </a:fld>
            <a:endParaRPr lang="en-US"/>
          </a:p>
        </p:txBody>
      </p:sp>
    </p:spTree>
    <p:extLst>
      <p:ext uri="{BB962C8B-B14F-4D97-AF65-F5344CB8AC3E}">
        <p14:creationId xmlns:p14="http://schemas.microsoft.com/office/powerpoint/2010/main" val="2215983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anim calcmode="lin" valueType="num">
                                      <p:cBhvr additive="base">
                                        <p:cTn id="1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 calcmode="lin" valueType="num">
                                      <p:cBhvr additive="base">
                                        <p:cTn id="1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7" end="7"/>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 calcmode="lin" valueType="num">
                                      <p:cBhvr additive="base">
                                        <p:cTn id="1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0480"/>
            <a:ext cx="7543800" cy="914400"/>
          </a:xfrm>
        </p:spPr>
        <p:txBody>
          <a:bodyPr/>
          <a:lstStyle/>
          <a:p>
            <a:r>
              <a:rPr lang="en-US" dirty="0" smtClean="0"/>
              <a:t>Target organ damage</a:t>
            </a:r>
            <a:endParaRPr lang="en-US" dirty="0"/>
          </a:p>
        </p:txBody>
      </p:sp>
      <p:sp>
        <p:nvSpPr>
          <p:cNvPr id="3" name="Content Placeholder 2"/>
          <p:cNvSpPr>
            <a:spLocks noGrp="1"/>
          </p:cNvSpPr>
          <p:nvPr>
            <p:ph idx="1"/>
          </p:nvPr>
        </p:nvSpPr>
        <p:spPr>
          <a:xfrm>
            <a:off x="457200" y="1219200"/>
            <a:ext cx="6096000" cy="5410200"/>
          </a:xfrm>
        </p:spPr>
        <p:txBody>
          <a:bodyPr/>
          <a:lstStyle/>
          <a:p>
            <a:pPr marL="0" indent="0">
              <a:buNone/>
            </a:pPr>
            <a:r>
              <a:rPr lang="en-US" sz="3600" b="1" dirty="0" smtClean="0"/>
              <a:t>The brain:</a:t>
            </a:r>
          </a:p>
          <a:p>
            <a:pPr marL="18288" indent="0">
              <a:buNone/>
            </a:pPr>
            <a:r>
              <a:rPr lang="en-US" dirty="0" smtClean="0"/>
              <a:t>Stroke.</a:t>
            </a:r>
          </a:p>
          <a:p>
            <a:pPr marL="18288" indent="0">
              <a:buNone/>
            </a:pPr>
            <a:r>
              <a:rPr lang="en-US" dirty="0" smtClean="0"/>
              <a:t>Subarachnoid hemorrhage.</a:t>
            </a:r>
          </a:p>
          <a:p>
            <a:pPr marL="18288" indent="0">
              <a:buNone/>
            </a:pPr>
            <a:r>
              <a:rPr lang="en-US" dirty="0" smtClean="0"/>
              <a:t>Hypertensive encephalopathy.</a:t>
            </a:r>
          </a:p>
          <a:p>
            <a:pPr marL="0" indent="0">
              <a:buNone/>
            </a:pPr>
            <a:r>
              <a:rPr lang="en-US" sz="3600" b="1" dirty="0" smtClean="0"/>
              <a:t>The kidneys:</a:t>
            </a:r>
          </a:p>
          <a:p>
            <a:pPr marL="18288" indent="0">
              <a:buNone/>
            </a:pPr>
            <a:r>
              <a:rPr lang="en-US" dirty="0" err="1" smtClean="0"/>
              <a:t>Protenuria</a:t>
            </a:r>
            <a:r>
              <a:rPr lang="en-US" dirty="0" smtClean="0"/>
              <a:t>.</a:t>
            </a:r>
          </a:p>
          <a:p>
            <a:pPr marL="18288" indent="0">
              <a:buNone/>
            </a:pPr>
            <a:r>
              <a:rPr lang="en-US" dirty="0" smtClean="0"/>
              <a:t>Renal failure.</a:t>
            </a:r>
          </a:p>
        </p:txBody>
      </p:sp>
      <p:sp>
        <p:nvSpPr>
          <p:cNvPr id="4" name="عنصر نائب لرقم الشريحة 3"/>
          <p:cNvSpPr>
            <a:spLocks noGrp="1"/>
          </p:cNvSpPr>
          <p:nvPr>
            <p:ph type="sldNum" sz="quarter" idx="12"/>
          </p:nvPr>
        </p:nvSpPr>
        <p:spPr/>
        <p:txBody>
          <a:bodyPr/>
          <a:lstStyle/>
          <a:p>
            <a:fld id="{9A641512-5C59-4C16-8C3C-9C11DFF8D74F}" type="slidenum">
              <a:rPr lang="en-US" smtClean="0"/>
              <a:pPr/>
              <a:t>15</a:t>
            </a:fld>
            <a:endParaRPr lang="en-US"/>
          </a:p>
        </p:txBody>
      </p:sp>
    </p:spTree>
    <p:extLst>
      <p:ext uri="{BB962C8B-B14F-4D97-AF65-F5344CB8AC3E}">
        <p14:creationId xmlns:p14="http://schemas.microsoft.com/office/powerpoint/2010/main" val="284251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 calcmode="lin" valueType="num">
                                      <p:cBhvr additive="base">
                                        <p:cTn id="1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 calcmode="lin" valueType="num">
                                      <p:cBhvr additive="base">
                                        <p:cTn id="1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7543800" cy="914400"/>
          </a:xfrm>
        </p:spPr>
        <p:txBody>
          <a:bodyPr/>
          <a:lstStyle/>
          <a:p>
            <a:r>
              <a:rPr lang="en-US" dirty="0" smtClean="0"/>
              <a:t>Target organ damage</a:t>
            </a:r>
            <a:endParaRPr lang="en-US" dirty="0"/>
          </a:p>
        </p:txBody>
      </p:sp>
      <p:sp>
        <p:nvSpPr>
          <p:cNvPr id="3" name="Content Placeholder 2"/>
          <p:cNvSpPr>
            <a:spLocks noGrp="1"/>
          </p:cNvSpPr>
          <p:nvPr>
            <p:ph idx="1"/>
          </p:nvPr>
        </p:nvSpPr>
        <p:spPr>
          <a:xfrm>
            <a:off x="609600" y="1828800"/>
            <a:ext cx="8001000" cy="3886200"/>
          </a:xfrm>
        </p:spPr>
        <p:txBody>
          <a:bodyPr>
            <a:normAutofit/>
          </a:bodyPr>
          <a:lstStyle/>
          <a:p>
            <a:pPr marL="0" indent="0">
              <a:buNone/>
            </a:pPr>
            <a:r>
              <a:rPr lang="en-US" sz="3600" b="1" dirty="0" smtClean="0"/>
              <a:t>Retina:</a:t>
            </a:r>
          </a:p>
          <a:p>
            <a:pPr marL="18288" indent="0">
              <a:buNone/>
            </a:pPr>
            <a:r>
              <a:rPr lang="en-US" dirty="0" smtClean="0"/>
              <a:t>Grade 1:arteriolar thickening (silver wiring).</a:t>
            </a:r>
          </a:p>
          <a:p>
            <a:pPr marL="18288" indent="0">
              <a:buNone/>
            </a:pPr>
            <a:r>
              <a:rPr lang="en-US" dirty="0" smtClean="0"/>
              <a:t>Grade 2: grade 1 plus constriction of veins at arterial crossing (A.V. nipping).</a:t>
            </a:r>
          </a:p>
          <a:p>
            <a:pPr marL="18288" indent="0">
              <a:buNone/>
            </a:pPr>
            <a:r>
              <a:rPr lang="en-US" dirty="0" smtClean="0"/>
              <a:t>Grade 3: grade 2 plus retinal hemorrhage (flame shaped) &amp; cotton wool exudate.</a:t>
            </a:r>
          </a:p>
          <a:p>
            <a:pPr marL="18288" indent="0">
              <a:buNone/>
            </a:pPr>
            <a:r>
              <a:rPr lang="en-US" dirty="0" smtClean="0"/>
              <a:t>Grade 4: grade 3 plus </a:t>
            </a:r>
            <a:r>
              <a:rPr lang="en-US" dirty="0" err="1" smtClean="0"/>
              <a:t>papilloedema</a:t>
            </a:r>
            <a:r>
              <a:rPr lang="en-US" dirty="0" smtClean="0"/>
              <a:t>.</a:t>
            </a:r>
            <a:endParaRPr lang="en-US" dirty="0"/>
          </a:p>
        </p:txBody>
      </p:sp>
      <p:sp>
        <p:nvSpPr>
          <p:cNvPr id="4" name="عنصر نائب لرقم الشريحة 3"/>
          <p:cNvSpPr>
            <a:spLocks noGrp="1"/>
          </p:cNvSpPr>
          <p:nvPr>
            <p:ph type="sldNum" sz="quarter" idx="12"/>
          </p:nvPr>
        </p:nvSpPr>
        <p:spPr/>
        <p:txBody>
          <a:bodyPr/>
          <a:lstStyle/>
          <a:p>
            <a:fld id="{9A641512-5C59-4C16-8C3C-9C11DFF8D74F}" type="slidenum">
              <a:rPr lang="en-US" smtClean="0"/>
              <a:pPr/>
              <a:t>16</a:t>
            </a:fld>
            <a:endParaRPr lang="en-US"/>
          </a:p>
        </p:txBody>
      </p:sp>
    </p:spTree>
    <p:extLst>
      <p:ext uri="{BB962C8B-B14F-4D97-AF65-F5344CB8AC3E}">
        <p14:creationId xmlns:p14="http://schemas.microsoft.com/office/powerpoint/2010/main" val="29981967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 y="228600"/>
            <a:ext cx="7543800" cy="914400"/>
          </a:xfrm>
        </p:spPr>
        <p:txBody>
          <a:bodyPr/>
          <a:lstStyle/>
          <a:p>
            <a:r>
              <a:rPr lang="en-US" dirty="0" smtClean="0"/>
              <a:t>Malignant hypertension</a:t>
            </a:r>
            <a:endParaRPr lang="en-US" dirty="0"/>
          </a:p>
        </p:txBody>
      </p:sp>
      <p:sp>
        <p:nvSpPr>
          <p:cNvPr id="3" name="Content Placeholder 2"/>
          <p:cNvSpPr>
            <a:spLocks noGrp="1"/>
          </p:cNvSpPr>
          <p:nvPr>
            <p:ph idx="1"/>
          </p:nvPr>
        </p:nvSpPr>
        <p:spPr>
          <a:xfrm>
            <a:off x="457200" y="1752600"/>
            <a:ext cx="7315200" cy="3657599"/>
          </a:xfrm>
        </p:spPr>
        <p:txBody>
          <a:bodyPr>
            <a:normAutofit/>
          </a:bodyPr>
          <a:lstStyle/>
          <a:p>
            <a:pPr marL="18288" indent="0">
              <a:buNone/>
            </a:pPr>
            <a:r>
              <a:rPr lang="en-US" sz="2400" dirty="0" smtClean="0"/>
              <a:t>Accelerated </a:t>
            </a:r>
            <a:r>
              <a:rPr lang="en-US" sz="2400" dirty="0" err="1" smtClean="0"/>
              <a:t>microvascular</a:t>
            </a:r>
            <a:r>
              <a:rPr lang="en-US" sz="2400" dirty="0" smtClean="0"/>
              <a:t> damage with necrosis in small arteries walls (</a:t>
            </a:r>
            <a:r>
              <a:rPr lang="en-US" sz="2400" dirty="0" err="1" smtClean="0"/>
              <a:t>fibrinoid</a:t>
            </a:r>
            <a:r>
              <a:rPr lang="en-US" sz="2400" dirty="0" smtClean="0"/>
              <a:t> necrosis) &amp; intravascular thrombosis.</a:t>
            </a:r>
          </a:p>
          <a:p>
            <a:endParaRPr lang="en-US" sz="2400" dirty="0" smtClean="0"/>
          </a:p>
          <a:p>
            <a:pPr marL="18288" indent="0">
              <a:buNone/>
            </a:pPr>
            <a:r>
              <a:rPr lang="en-US" sz="2400" dirty="0" smtClean="0"/>
              <a:t>High B.P with rapidly progressive end organ damage ( Grade ¾ retinopathy, renal failure, or encephalopathy ).</a:t>
            </a:r>
            <a:endParaRPr lang="en-US" sz="2400" dirty="0"/>
          </a:p>
        </p:txBody>
      </p:sp>
      <p:sp>
        <p:nvSpPr>
          <p:cNvPr id="4" name="عنصر نائب لرقم الشريحة 3"/>
          <p:cNvSpPr>
            <a:spLocks noGrp="1"/>
          </p:cNvSpPr>
          <p:nvPr>
            <p:ph type="sldNum" sz="quarter" idx="12"/>
          </p:nvPr>
        </p:nvSpPr>
        <p:spPr/>
        <p:txBody>
          <a:bodyPr/>
          <a:lstStyle/>
          <a:p>
            <a:fld id="{9A641512-5C59-4C16-8C3C-9C11DFF8D74F}" type="slidenum">
              <a:rPr lang="en-US" smtClean="0"/>
              <a:pPr/>
              <a:t>17</a:t>
            </a:fld>
            <a:endParaRPr lang="en-US"/>
          </a:p>
        </p:txBody>
      </p:sp>
    </p:spTree>
    <p:extLst>
      <p:ext uri="{BB962C8B-B14F-4D97-AF65-F5344CB8AC3E}">
        <p14:creationId xmlns:p14="http://schemas.microsoft.com/office/powerpoint/2010/main" val="1743269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7543800" cy="914400"/>
          </a:xfrm>
        </p:spPr>
        <p:txBody>
          <a:bodyPr/>
          <a:lstStyle/>
          <a:p>
            <a:r>
              <a:rPr lang="en-US" b="1" dirty="0"/>
              <a:t>History</a:t>
            </a:r>
            <a:endParaRPr lang="en-US" dirty="0"/>
          </a:p>
        </p:txBody>
      </p:sp>
      <p:sp>
        <p:nvSpPr>
          <p:cNvPr id="3" name="Content Placeholder 2"/>
          <p:cNvSpPr>
            <a:spLocks noGrp="1"/>
          </p:cNvSpPr>
          <p:nvPr>
            <p:ph idx="1"/>
          </p:nvPr>
        </p:nvSpPr>
        <p:spPr>
          <a:xfrm>
            <a:off x="609600" y="1752600"/>
            <a:ext cx="6096000" cy="3657599"/>
          </a:xfrm>
        </p:spPr>
        <p:txBody>
          <a:bodyPr/>
          <a:lstStyle/>
          <a:p>
            <a:pPr marL="0" indent="0">
              <a:buNone/>
            </a:pPr>
            <a:endParaRPr lang="en-US" b="1" dirty="0" smtClean="0"/>
          </a:p>
          <a:p>
            <a:pPr marL="18288" indent="0">
              <a:buNone/>
            </a:pPr>
            <a:r>
              <a:rPr lang="en-US" sz="2400" dirty="0" smtClean="0"/>
              <a:t>Family history of HTN.</a:t>
            </a:r>
          </a:p>
          <a:p>
            <a:pPr marL="18288" indent="0">
              <a:buNone/>
            </a:pPr>
            <a:r>
              <a:rPr lang="en-US" sz="2400" dirty="0" smtClean="0"/>
              <a:t>Risk factors of CAD: DM, hyperlipidemia, smoking.</a:t>
            </a:r>
          </a:p>
          <a:p>
            <a:pPr marL="18288" indent="0">
              <a:buNone/>
            </a:pPr>
            <a:r>
              <a:rPr lang="en-US" sz="2400" dirty="0" smtClean="0"/>
              <a:t>Symptoms of secondary HTN.</a:t>
            </a:r>
          </a:p>
          <a:p>
            <a:pPr marL="18288" indent="0">
              <a:buNone/>
            </a:pPr>
            <a:r>
              <a:rPr lang="en-US" sz="2400" dirty="0" smtClean="0"/>
              <a:t>Complications of HTN: CAD, CVA,PVD.</a:t>
            </a:r>
            <a:endParaRPr lang="en-US" sz="2400" dirty="0"/>
          </a:p>
        </p:txBody>
      </p:sp>
      <p:sp>
        <p:nvSpPr>
          <p:cNvPr id="4" name="عنصر نائب لرقم الشريحة 3"/>
          <p:cNvSpPr>
            <a:spLocks noGrp="1"/>
          </p:cNvSpPr>
          <p:nvPr>
            <p:ph type="sldNum" sz="quarter" idx="12"/>
          </p:nvPr>
        </p:nvSpPr>
        <p:spPr/>
        <p:txBody>
          <a:bodyPr/>
          <a:lstStyle/>
          <a:p>
            <a:fld id="{9A641512-5C59-4C16-8C3C-9C11DFF8D74F}" type="slidenum">
              <a:rPr lang="en-US" smtClean="0"/>
              <a:pPr/>
              <a:t>18</a:t>
            </a:fld>
            <a:endParaRPr lang="en-US"/>
          </a:p>
        </p:txBody>
      </p:sp>
    </p:spTree>
    <p:extLst>
      <p:ext uri="{BB962C8B-B14F-4D97-AF65-F5344CB8AC3E}">
        <p14:creationId xmlns:p14="http://schemas.microsoft.com/office/powerpoint/2010/main" val="2891313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7543800" cy="914400"/>
          </a:xfrm>
        </p:spPr>
        <p:txBody>
          <a:bodyPr/>
          <a:lstStyle/>
          <a:p>
            <a:r>
              <a:rPr lang="en-US" dirty="0" smtClean="0"/>
              <a:t>Examination</a:t>
            </a:r>
            <a:endParaRPr lang="en-US" dirty="0"/>
          </a:p>
        </p:txBody>
      </p:sp>
      <p:sp>
        <p:nvSpPr>
          <p:cNvPr id="3" name="Content Placeholder 2"/>
          <p:cNvSpPr>
            <a:spLocks noGrp="1"/>
          </p:cNvSpPr>
          <p:nvPr>
            <p:ph idx="1"/>
          </p:nvPr>
        </p:nvSpPr>
        <p:spPr>
          <a:xfrm>
            <a:off x="304800" y="1524000"/>
            <a:ext cx="6096000" cy="3657599"/>
          </a:xfrm>
        </p:spPr>
        <p:txBody>
          <a:bodyPr>
            <a:normAutofit/>
          </a:bodyPr>
          <a:lstStyle/>
          <a:p>
            <a:pPr marL="18288" indent="0">
              <a:buNone/>
            </a:pPr>
            <a:r>
              <a:rPr lang="en-US" sz="2400" dirty="0" err="1" smtClean="0"/>
              <a:t>Radiofemoral</a:t>
            </a:r>
            <a:r>
              <a:rPr lang="en-US" sz="2400" dirty="0" smtClean="0"/>
              <a:t> delay: </a:t>
            </a:r>
            <a:r>
              <a:rPr lang="en-US" sz="2400" dirty="0" err="1" smtClean="0"/>
              <a:t>coarctation</a:t>
            </a:r>
            <a:r>
              <a:rPr lang="en-US" sz="2400" dirty="0" smtClean="0"/>
              <a:t> of aorta.</a:t>
            </a:r>
          </a:p>
          <a:p>
            <a:pPr marL="18288" indent="0">
              <a:buNone/>
            </a:pPr>
            <a:r>
              <a:rPr lang="en-US" sz="2400" dirty="0" smtClean="0"/>
              <a:t>Enlarged kidneys: polycystic kidneys.</a:t>
            </a:r>
          </a:p>
          <a:p>
            <a:pPr marL="18288" indent="0">
              <a:buNone/>
            </a:pPr>
            <a:r>
              <a:rPr lang="en-US" sz="2400" dirty="0" smtClean="0"/>
              <a:t>Abdominal bruits: renal artery stenosis.</a:t>
            </a:r>
          </a:p>
          <a:p>
            <a:pPr marL="18288" indent="0">
              <a:buNone/>
            </a:pPr>
            <a:r>
              <a:rPr lang="en-US" sz="2400" dirty="0" smtClean="0"/>
              <a:t>Central obesity.</a:t>
            </a:r>
          </a:p>
          <a:p>
            <a:pPr marL="18288" indent="0">
              <a:buNone/>
            </a:pPr>
            <a:r>
              <a:rPr lang="en-US" sz="2400" dirty="0" smtClean="0"/>
              <a:t>Heart: S4, accentuation of aortic component of S2.</a:t>
            </a:r>
            <a:endParaRPr lang="en-US" sz="2400" dirty="0"/>
          </a:p>
        </p:txBody>
      </p:sp>
      <p:sp>
        <p:nvSpPr>
          <p:cNvPr id="4" name="عنصر نائب لرقم الشريحة 3"/>
          <p:cNvSpPr>
            <a:spLocks noGrp="1"/>
          </p:cNvSpPr>
          <p:nvPr>
            <p:ph type="sldNum" sz="quarter" idx="12"/>
          </p:nvPr>
        </p:nvSpPr>
        <p:spPr/>
        <p:txBody>
          <a:bodyPr/>
          <a:lstStyle/>
          <a:p>
            <a:fld id="{9A641512-5C59-4C16-8C3C-9C11DFF8D74F}" type="slidenum">
              <a:rPr lang="en-US" smtClean="0"/>
              <a:pPr/>
              <a:t>19</a:t>
            </a:fld>
            <a:endParaRPr lang="en-US"/>
          </a:p>
        </p:txBody>
      </p:sp>
    </p:spTree>
    <p:extLst>
      <p:ext uri="{BB962C8B-B14F-4D97-AF65-F5344CB8AC3E}">
        <p14:creationId xmlns:p14="http://schemas.microsoft.com/office/powerpoint/2010/main" val="15138577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4031873"/>
          </a:xfrm>
          <a:prstGeom prst="rect">
            <a:avLst/>
          </a:prstGeom>
        </p:spPr>
        <p:txBody>
          <a:bodyPr wrap="square">
            <a:spAutoFit/>
          </a:bodyPr>
          <a:lstStyle/>
          <a:p>
            <a:pPr lvl="0"/>
            <a:r>
              <a:rPr lang="en-US" sz="3200" dirty="0"/>
              <a:t>60 years old black male frequently suffering from headache and blurring vision with history of high BP reading, his mother is hypertensive.</a:t>
            </a:r>
          </a:p>
          <a:p>
            <a:r>
              <a:rPr lang="en-US" sz="3200" dirty="0"/>
              <a:t>On examination : BP 175 / 110 , pulse 80 beat / minute regular, fundal examination show grade II hypertensive retinopathy otherwise normal, Echo and RFT are normal.</a:t>
            </a:r>
          </a:p>
          <a:p>
            <a:r>
              <a:rPr lang="en-US" sz="3200" b="1" dirty="0"/>
              <a:t> </a:t>
            </a:r>
            <a:r>
              <a:rPr lang="en-US" sz="3200" dirty="0"/>
              <a:t>the best starting medication of this patient is : </a:t>
            </a:r>
          </a:p>
        </p:txBody>
      </p:sp>
    </p:spTree>
    <p:extLst>
      <p:ext uri="{BB962C8B-B14F-4D97-AF65-F5344CB8AC3E}">
        <p14:creationId xmlns:p14="http://schemas.microsoft.com/office/powerpoint/2010/main" val="5998918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
            <a:ext cx="7543800" cy="914400"/>
          </a:xfrm>
        </p:spPr>
        <p:txBody>
          <a:bodyPr/>
          <a:lstStyle/>
          <a:p>
            <a:r>
              <a:rPr lang="en-US" sz="4000" dirty="0" smtClean="0"/>
              <a:t>Investigations of hypertension</a:t>
            </a:r>
            <a:endParaRPr lang="en-US" sz="4000" dirty="0"/>
          </a:p>
        </p:txBody>
      </p:sp>
      <p:sp>
        <p:nvSpPr>
          <p:cNvPr id="3" name="Content Placeholder 2"/>
          <p:cNvSpPr>
            <a:spLocks noGrp="1"/>
          </p:cNvSpPr>
          <p:nvPr>
            <p:ph idx="1"/>
          </p:nvPr>
        </p:nvSpPr>
        <p:spPr>
          <a:xfrm>
            <a:off x="533400" y="2362200"/>
            <a:ext cx="6096000" cy="3657599"/>
          </a:xfrm>
        </p:spPr>
        <p:txBody>
          <a:bodyPr/>
          <a:lstStyle/>
          <a:p>
            <a:pPr marL="0" indent="0">
              <a:buNone/>
            </a:pPr>
            <a:r>
              <a:rPr lang="en-US" sz="2400" dirty="0" smtClean="0"/>
              <a:t>All patients should have:</a:t>
            </a:r>
          </a:p>
          <a:p>
            <a:pPr marL="0" indent="0">
              <a:buNone/>
            </a:pPr>
            <a:endParaRPr lang="en-US" sz="2400" dirty="0" smtClean="0"/>
          </a:p>
          <a:p>
            <a:pPr marL="18288" indent="0">
              <a:buNone/>
            </a:pPr>
            <a:r>
              <a:rPr lang="en-US" sz="2400" dirty="0" smtClean="0"/>
              <a:t>Urinalysis for blood, protein, glucose.</a:t>
            </a:r>
          </a:p>
          <a:p>
            <a:pPr marL="18288" indent="0">
              <a:buNone/>
            </a:pPr>
            <a:r>
              <a:rPr lang="en-US" sz="2400" dirty="0" smtClean="0"/>
              <a:t>Renal function test.</a:t>
            </a:r>
          </a:p>
          <a:p>
            <a:pPr marL="18288" indent="0">
              <a:buNone/>
            </a:pPr>
            <a:r>
              <a:rPr lang="en-US" sz="2400" dirty="0" smtClean="0"/>
              <a:t>Blood glucose.</a:t>
            </a:r>
          </a:p>
          <a:p>
            <a:pPr marL="18288" indent="0">
              <a:buNone/>
            </a:pPr>
            <a:r>
              <a:rPr lang="en-US" sz="2400" dirty="0" smtClean="0"/>
              <a:t>Serum lipids.</a:t>
            </a:r>
          </a:p>
          <a:p>
            <a:pPr marL="18288" indent="0">
              <a:buNone/>
            </a:pPr>
            <a:r>
              <a:rPr lang="en-US" sz="2400" dirty="0" smtClean="0"/>
              <a:t>ECG.</a:t>
            </a:r>
          </a:p>
          <a:p>
            <a:endParaRPr lang="en-US" dirty="0"/>
          </a:p>
        </p:txBody>
      </p:sp>
      <p:sp>
        <p:nvSpPr>
          <p:cNvPr id="4" name="عنصر نائب لرقم الشريحة 3"/>
          <p:cNvSpPr>
            <a:spLocks noGrp="1"/>
          </p:cNvSpPr>
          <p:nvPr>
            <p:ph type="sldNum" sz="quarter" idx="12"/>
          </p:nvPr>
        </p:nvSpPr>
        <p:spPr/>
        <p:txBody>
          <a:bodyPr/>
          <a:lstStyle/>
          <a:p>
            <a:fld id="{9A641512-5C59-4C16-8C3C-9C11DFF8D74F}" type="slidenum">
              <a:rPr lang="en-US" smtClean="0"/>
              <a:pPr/>
              <a:t>20</a:t>
            </a:fld>
            <a:endParaRPr lang="en-US"/>
          </a:p>
        </p:txBody>
      </p:sp>
    </p:spTree>
    <p:extLst>
      <p:ext uri="{BB962C8B-B14F-4D97-AF65-F5344CB8AC3E}">
        <p14:creationId xmlns:p14="http://schemas.microsoft.com/office/powerpoint/2010/main" val="11222076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7543800" cy="914400"/>
          </a:xfrm>
        </p:spPr>
        <p:txBody>
          <a:bodyPr/>
          <a:lstStyle/>
          <a:p>
            <a:r>
              <a:rPr lang="en-US" dirty="0" smtClean="0"/>
              <a:t>Optimal target B.P. control</a:t>
            </a:r>
            <a:endParaRPr lang="en-US" dirty="0"/>
          </a:p>
        </p:txBody>
      </p:sp>
      <p:sp>
        <p:nvSpPr>
          <p:cNvPr id="3" name="Content Placeholder 2"/>
          <p:cNvSpPr>
            <a:spLocks noGrp="1"/>
          </p:cNvSpPr>
          <p:nvPr>
            <p:ph idx="1"/>
          </p:nvPr>
        </p:nvSpPr>
        <p:spPr>
          <a:xfrm>
            <a:off x="838200" y="1524000"/>
            <a:ext cx="7391400" cy="3657599"/>
          </a:xfrm>
        </p:spPr>
        <p:txBody>
          <a:bodyPr>
            <a:normAutofit/>
          </a:bodyPr>
          <a:lstStyle/>
          <a:p>
            <a:pPr marL="18288" indent="0">
              <a:buNone/>
            </a:pPr>
            <a:r>
              <a:rPr lang="en-US" sz="2800" dirty="0" smtClean="0"/>
              <a:t>Non diabetic: &lt;140/85</a:t>
            </a:r>
          </a:p>
          <a:p>
            <a:pPr marL="18288" indent="0">
              <a:buNone/>
            </a:pPr>
            <a:r>
              <a:rPr lang="en-US" sz="2800" dirty="0" smtClean="0"/>
              <a:t>Diabetic: &lt;130/80</a:t>
            </a:r>
            <a:endParaRPr lang="en-US" sz="2800" dirty="0"/>
          </a:p>
        </p:txBody>
      </p:sp>
      <p:sp>
        <p:nvSpPr>
          <p:cNvPr id="4" name="عنصر نائب لرقم الشريحة 3"/>
          <p:cNvSpPr>
            <a:spLocks noGrp="1"/>
          </p:cNvSpPr>
          <p:nvPr>
            <p:ph type="sldNum" sz="quarter" idx="12"/>
          </p:nvPr>
        </p:nvSpPr>
        <p:spPr/>
        <p:txBody>
          <a:bodyPr/>
          <a:lstStyle/>
          <a:p>
            <a:fld id="{9A641512-5C59-4C16-8C3C-9C11DFF8D74F}" type="slidenum">
              <a:rPr lang="en-US" smtClean="0"/>
              <a:pPr/>
              <a:t>21</a:t>
            </a:fld>
            <a:endParaRPr lang="en-US"/>
          </a:p>
        </p:txBody>
      </p:sp>
    </p:spTree>
    <p:extLst>
      <p:ext uri="{BB962C8B-B14F-4D97-AF65-F5344CB8AC3E}">
        <p14:creationId xmlns:p14="http://schemas.microsoft.com/office/powerpoint/2010/main" val="3327928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371600"/>
            <a:ext cx="8915400" cy="5029199"/>
          </a:xfrm>
        </p:spPr>
        <p:txBody>
          <a:bodyPr>
            <a:normAutofit/>
          </a:bodyPr>
          <a:lstStyle/>
          <a:p>
            <a:pPr marL="18288" indent="0">
              <a:buNone/>
            </a:pPr>
            <a:r>
              <a:rPr lang="en-US" dirty="0"/>
              <a:t>• Chest X-ray: to detect cardiomegaly, heart failure, </a:t>
            </a:r>
            <a:r>
              <a:rPr lang="en-US" dirty="0" err="1" smtClean="0"/>
              <a:t>coarctation</a:t>
            </a:r>
            <a:r>
              <a:rPr lang="en-US" dirty="0" smtClean="0"/>
              <a:t> of </a:t>
            </a:r>
            <a:r>
              <a:rPr lang="en-US" dirty="0"/>
              <a:t>the aorta</a:t>
            </a:r>
          </a:p>
          <a:p>
            <a:pPr marL="18288" indent="0">
              <a:buNone/>
            </a:pPr>
            <a:r>
              <a:rPr lang="en-US" dirty="0"/>
              <a:t>• Ambulatory BP recording: to assess borderline or ‘white </a:t>
            </a:r>
            <a:r>
              <a:rPr lang="en-US" dirty="0" smtClean="0"/>
              <a:t>coat’ hypertension</a:t>
            </a:r>
            <a:endParaRPr lang="en-US" dirty="0"/>
          </a:p>
          <a:p>
            <a:pPr marL="18288" indent="0">
              <a:buNone/>
            </a:pPr>
            <a:r>
              <a:rPr lang="en-US" dirty="0"/>
              <a:t>• Echocardiogram: to detect or quantify left </a:t>
            </a:r>
            <a:r>
              <a:rPr lang="en-US" dirty="0" smtClean="0"/>
              <a:t>ventricular hypertrophy</a:t>
            </a:r>
            <a:endParaRPr lang="en-US" dirty="0"/>
          </a:p>
          <a:p>
            <a:pPr marL="18288" indent="0">
              <a:buNone/>
            </a:pPr>
            <a:r>
              <a:rPr lang="en-US" dirty="0"/>
              <a:t>• Renal ultrasound: to detect possible renal disease</a:t>
            </a:r>
          </a:p>
          <a:p>
            <a:pPr marL="18288" indent="0">
              <a:buNone/>
            </a:pPr>
            <a:r>
              <a:rPr lang="en-US" dirty="0"/>
              <a:t>• Renal angiography: to detect or confirm presence of </a:t>
            </a:r>
            <a:r>
              <a:rPr lang="en-US" dirty="0" smtClean="0"/>
              <a:t>renal artery </a:t>
            </a:r>
            <a:r>
              <a:rPr lang="en-US" dirty="0"/>
              <a:t>stenosis</a:t>
            </a:r>
          </a:p>
          <a:p>
            <a:pPr marL="18288" indent="0">
              <a:buNone/>
            </a:pPr>
            <a:r>
              <a:rPr lang="en-US" dirty="0"/>
              <a:t>• Urinary </a:t>
            </a:r>
            <a:r>
              <a:rPr lang="en-US" dirty="0" err="1"/>
              <a:t>catecholamines</a:t>
            </a:r>
            <a:r>
              <a:rPr lang="en-US" dirty="0"/>
              <a:t>: to detect </a:t>
            </a:r>
            <a:r>
              <a:rPr lang="en-US" dirty="0" smtClean="0"/>
              <a:t>possible </a:t>
            </a:r>
            <a:r>
              <a:rPr lang="en-US" dirty="0" err="1" smtClean="0"/>
              <a:t>phaeochromocytoma</a:t>
            </a:r>
            <a:r>
              <a:rPr lang="en-US" dirty="0" smtClean="0"/>
              <a:t> </a:t>
            </a:r>
            <a:endParaRPr lang="en-US" dirty="0"/>
          </a:p>
          <a:p>
            <a:pPr marL="18288" indent="0">
              <a:buNone/>
            </a:pPr>
            <a:r>
              <a:rPr lang="en-US" dirty="0"/>
              <a:t>• Urinary cortisol and dexamethasone suppression test: </a:t>
            </a:r>
            <a:r>
              <a:rPr lang="en-US" dirty="0" smtClean="0"/>
              <a:t>to detect </a:t>
            </a:r>
            <a:r>
              <a:rPr lang="en-US" dirty="0"/>
              <a:t>possible Cushing’s syndrome </a:t>
            </a:r>
          </a:p>
          <a:p>
            <a:pPr marL="18288" indent="0">
              <a:buNone/>
            </a:pPr>
            <a:r>
              <a:rPr lang="en-US" dirty="0"/>
              <a:t>• Plasma renin activity and aldosterone: to detect </a:t>
            </a:r>
            <a:r>
              <a:rPr lang="en-US" dirty="0" smtClean="0"/>
              <a:t>possible primary </a:t>
            </a:r>
            <a:r>
              <a:rPr lang="en-US" dirty="0" err="1"/>
              <a:t>aldosteronism</a:t>
            </a:r>
            <a:r>
              <a:rPr lang="en-US" dirty="0"/>
              <a:t> </a:t>
            </a:r>
          </a:p>
        </p:txBody>
      </p:sp>
      <p:sp>
        <p:nvSpPr>
          <p:cNvPr id="3" name="Title 2"/>
          <p:cNvSpPr>
            <a:spLocks noGrp="1"/>
          </p:cNvSpPr>
          <p:nvPr>
            <p:ph type="title"/>
          </p:nvPr>
        </p:nvSpPr>
        <p:spPr>
          <a:xfrm>
            <a:off x="304800" y="304800"/>
            <a:ext cx="7543800" cy="914400"/>
          </a:xfrm>
        </p:spPr>
        <p:txBody>
          <a:bodyPr/>
          <a:lstStyle/>
          <a:p>
            <a:r>
              <a:rPr lang="en-US" sz="2800" dirty="0"/>
              <a:t>Hypertension: investigation of </a:t>
            </a:r>
            <a:r>
              <a:rPr lang="en-US" sz="2800" dirty="0" smtClean="0"/>
              <a:t>selected patients</a:t>
            </a:r>
            <a:endParaRPr lang="en-US" sz="2800" dirty="0"/>
          </a:p>
        </p:txBody>
      </p:sp>
    </p:spTree>
    <p:extLst>
      <p:ext uri="{BB962C8B-B14F-4D97-AF65-F5344CB8AC3E}">
        <p14:creationId xmlns:p14="http://schemas.microsoft.com/office/powerpoint/2010/main" val="2625295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Effect transition="in" filter="fade">
                                      <p:cBhvr>
                                        <p:cTn id="42" dur="1000"/>
                                        <p:tgtEl>
                                          <p:spTgt spid="2">
                                            <p:txEl>
                                              <p:pRg st="5" end="5"/>
                                            </p:txEl>
                                          </p:spTgt>
                                        </p:tgtEl>
                                      </p:cBhvr>
                                    </p:animEffect>
                                    <p:anim calcmode="lin" valueType="num">
                                      <p:cBhvr>
                                        <p:cTn id="4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Effect transition="in" filter="fade">
                                      <p:cBhvr>
                                        <p:cTn id="49" dur="1000"/>
                                        <p:tgtEl>
                                          <p:spTgt spid="2">
                                            <p:txEl>
                                              <p:pRg st="6" end="6"/>
                                            </p:txEl>
                                          </p:spTgt>
                                        </p:tgtEl>
                                      </p:cBhvr>
                                    </p:animEffect>
                                    <p:anim calcmode="lin" valueType="num">
                                      <p:cBhvr>
                                        <p:cTn id="5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2">
                                            <p:txEl>
                                              <p:pRg st="7" end="7"/>
                                            </p:txEl>
                                          </p:spTgt>
                                        </p:tgtEl>
                                        <p:attrNameLst>
                                          <p:attrName>style.visibility</p:attrName>
                                        </p:attrNameLst>
                                      </p:cBhvr>
                                      <p:to>
                                        <p:strVal val="visible"/>
                                      </p:to>
                                    </p:set>
                                    <p:animEffect transition="in" filter="fade">
                                      <p:cBhvr>
                                        <p:cTn id="56" dur="1000"/>
                                        <p:tgtEl>
                                          <p:spTgt spid="2">
                                            <p:txEl>
                                              <p:pRg st="7" end="7"/>
                                            </p:txEl>
                                          </p:spTgt>
                                        </p:tgtEl>
                                      </p:cBhvr>
                                    </p:animEffect>
                                    <p:anim calcmode="lin" valueType="num">
                                      <p:cBhvr>
                                        <p:cTn id="57"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7543800" cy="914400"/>
          </a:xfrm>
        </p:spPr>
        <p:txBody>
          <a:bodyPr>
            <a:noAutofit/>
          </a:bodyPr>
          <a:lstStyle/>
          <a:p>
            <a:r>
              <a:rPr lang="en-US" sz="3600" dirty="0" smtClean="0"/>
              <a:t>Approach to newly diagnosed HTN</a:t>
            </a:r>
            <a:endParaRPr lang="en-US" sz="3600" dirty="0"/>
          </a:p>
        </p:txBody>
      </p:sp>
      <p:sp>
        <p:nvSpPr>
          <p:cNvPr id="3" name="Content Placeholder 2"/>
          <p:cNvSpPr>
            <a:spLocks noGrp="1"/>
          </p:cNvSpPr>
          <p:nvPr>
            <p:ph idx="1"/>
          </p:nvPr>
        </p:nvSpPr>
        <p:spPr>
          <a:xfrm>
            <a:off x="685800" y="1676400"/>
            <a:ext cx="8305800" cy="3962399"/>
          </a:xfrm>
        </p:spPr>
        <p:txBody>
          <a:bodyPr/>
          <a:lstStyle/>
          <a:p>
            <a:pPr marL="18288" indent="0">
              <a:buNone/>
            </a:pPr>
            <a:r>
              <a:rPr lang="en-US" sz="2400" dirty="0" smtClean="0"/>
              <a:t>To obtain accurate measurement of B.P.</a:t>
            </a:r>
          </a:p>
          <a:p>
            <a:pPr marL="18288" indent="0">
              <a:buNone/>
            </a:pPr>
            <a:r>
              <a:rPr lang="en-US" sz="2400" dirty="0" smtClean="0"/>
              <a:t>To identify underlying cause.</a:t>
            </a:r>
          </a:p>
          <a:p>
            <a:pPr marL="18288" indent="0">
              <a:buNone/>
            </a:pPr>
            <a:r>
              <a:rPr lang="en-US" sz="2400" dirty="0" smtClean="0"/>
              <a:t>To assess other risk factors &amp; quantify C.V. risk.</a:t>
            </a:r>
          </a:p>
          <a:p>
            <a:pPr marL="18288" indent="0">
              <a:buNone/>
            </a:pPr>
            <a:r>
              <a:rPr lang="en-US" sz="2400" dirty="0" smtClean="0"/>
              <a:t>To detect complications (target organ damage).</a:t>
            </a:r>
          </a:p>
          <a:p>
            <a:pPr marL="18288" indent="0">
              <a:buNone/>
            </a:pPr>
            <a:r>
              <a:rPr lang="en-US" sz="2400" dirty="0" smtClean="0"/>
              <a:t>To identify comorbidity that influence the choice of antihypertensive drug.</a:t>
            </a:r>
          </a:p>
          <a:p>
            <a:endParaRPr lang="en-US" dirty="0" smtClean="0"/>
          </a:p>
          <a:p>
            <a:endParaRPr lang="en-US" dirty="0"/>
          </a:p>
        </p:txBody>
      </p:sp>
      <p:sp>
        <p:nvSpPr>
          <p:cNvPr id="4" name="عنصر نائب لرقم الشريحة 3"/>
          <p:cNvSpPr>
            <a:spLocks noGrp="1"/>
          </p:cNvSpPr>
          <p:nvPr>
            <p:ph type="sldNum" sz="quarter" idx="12"/>
          </p:nvPr>
        </p:nvSpPr>
        <p:spPr/>
        <p:txBody>
          <a:bodyPr/>
          <a:lstStyle/>
          <a:p>
            <a:fld id="{9A641512-5C59-4C16-8C3C-9C11DFF8D74F}" type="slidenum">
              <a:rPr lang="en-US" smtClean="0"/>
              <a:pPr/>
              <a:t>23</a:t>
            </a:fld>
            <a:endParaRPr lang="en-US"/>
          </a:p>
        </p:txBody>
      </p:sp>
    </p:spTree>
    <p:extLst>
      <p:ext uri="{BB962C8B-B14F-4D97-AF65-F5344CB8AC3E}">
        <p14:creationId xmlns:p14="http://schemas.microsoft.com/office/powerpoint/2010/main" val="3032201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7543800" cy="914400"/>
          </a:xfrm>
        </p:spPr>
        <p:txBody>
          <a:bodyPr/>
          <a:lstStyle/>
          <a:p>
            <a:r>
              <a:rPr lang="en-US" sz="4000" dirty="0" smtClean="0"/>
              <a:t>Non pharmacological treatment</a:t>
            </a:r>
            <a:endParaRPr lang="en-US" sz="4000" dirty="0"/>
          </a:p>
        </p:txBody>
      </p:sp>
      <p:sp>
        <p:nvSpPr>
          <p:cNvPr id="3" name="Content Placeholder 2"/>
          <p:cNvSpPr>
            <a:spLocks noGrp="1"/>
          </p:cNvSpPr>
          <p:nvPr>
            <p:ph idx="1"/>
          </p:nvPr>
        </p:nvSpPr>
        <p:spPr>
          <a:xfrm>
            <a:off x="457200" y="1371600"/>
            <a:ext cx="6400800" cy="4571999"/>
          </a:xfrm>
        </p:spPr>
        <p:txBody>
          <a:bodyPr/>
          <a:lstStyle/>
          <a:p>
            <a:pPr marL="18288" indent="0">
              <a:buNone/>
            </a:pPr>
            <a:r>
              <a:rPr lang="en-US" sz="3200" b="1" dirty="0" smtClean="0">
                <a:solidFill>
                  <a:srgbClr val="FFFF00"/>
                </a:solidFill>
              </a:rPr>
              <a:t>Risk factors modification:</a:t>
            </a:r>
          </a:p>
          <a:p>
            <a:pPr marL="0" indent="0">
              <a:buNone/>
            </a:pPr>
            <a:r>
              <a:rPr lang="en-US" sz="2800" dirty="0" smtClean="0"/>
              <a:t>Stop smoking.</a:t>
            </a:r>
          </a:p>
          <a:p>
            <a:pPr marL="0" indent="0">
              <a:buNone/>
            </a:pPr>
            <a:r>
              <a:rPr lang="en-US" sz="2800" dirty="0" smtClean="0"/>
              <a:t>Treat hyperlipidemia and diabetes.</a:t>
            </a:r>
          </a:p>
          <a:p>
            <a:pPr marL="18288" indent="0">
              <a:buNone/>
            </a:pPr>
            <a:r>
              <a:rPr lang="en-US" sz="2800" dirty="0" smtClean="0"/>
              <a:t>Weight reduction.</a:t>
            </a:r>
          </a:p>
          <a:p>
            <a:pPr marL="18288" indent="0">
              <a:buNone/>
            </a:pPr>
            <a:r>
              <a:rPr lang="en-US" sz="2800" dirty="0" smtClean="0"/>
              <a:t>Low salt diet.</a:t>
            </a:r>
          </a:p>
          <a:p>
            <a:pPr marL="0" indent="0">
              <a:buNone/>
            </a:pPr>
            <a:endParaRPr lang="en-US" dirty="0" smtClean="0"/>
          </a:p>
          <a:p>
            <a:endParaRPr lang="en-US" dirty="0"/>
          </a:p>
        </p:txBody>
      </p:sp>
      <p:sp>
        <p:nvSpPr>
          <p:cNvPr id="4" name="عنصر نائب لرقم الشريحة 3"/>
          <p:cNvSpPr>
            <a:spLocks noGrp="1"/>
          </p:cNvSpPr>
          <p:nvPr>
            <p:ph type="sldNum" sz="quarter" idx="12"/>
          </p:nvPr>
        </p:nvSpPr>
        <p:spPr/>
        <p:txBody>
          <a:bodyPr/>
          <a:lstStyle/>
          <a:p>
            <a:fld id="{9A641512-5C59-4C16-8C3C-9C11DFF8D74F}" type="slidenum">
              <a:rPr lang="en-US" smtClean="0"/>
              <a:pPr/>
              <a:t>24</a:t>
            </a:fld>
            <a:endParaRPr lang="en-US"/>
          </a:p>
        </p:txBody>
      </p:sp>
    </p:spTree>
    <p:extLst>
      <p:ext uri="{BB962C8B-B14F-4D97-AF65-F5344CB8AC3E}">
        <p14:creationId xmlns:p14="http://schemas.microsoft.com/office/powerpoint/2010/main" val="16139718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7543800" cy="914400"/>
          </a:xfrm>
        </p:spPr>
        <p:txBody>
          <a:bodyPr/>
          <a:lstStyle/>
          <a:p>
            <a:r>
              <a:rPr lang="en-US" sz="4800" dirty="0"/>
              <a:t>P</a:t>
            </a:r>
            <a:r>
              <a:rPr lang="en-US" sz="4800" dirty="0" smtClean="0"/>
              <a:t>harmacological treatment</a:t>
            </a:r>
            <a:endParaRPr lang="en-US" sz="4800" dirty="0"/>
          </a:p>
        </p:txBody>
      </p:sp>
      <p:sp>
        <p:nvSpPr>
          <p:cNvPr id="3" name="Content Placeholder 2"/>
          <p:cNvSpPr>
            <a:spLocks noGrp="1"/>
          </p:cNvSpPr>
          <p:nvPr>
            <p:ph idx="1"/>
          </p:nvPr>
        </p:nvSpPr>
        <p:spPr>
          <a:xfrm>
            <a:off x="609600" y="1828800"/>
            <a:ext cx="8001000" cy="4191000"/>
          </a:xfrm>
        </p:spPr>
        <p:txBody>
          <a:bodyPr>
            <a:normAutofit/>
          </a:bodyPr>
          <a:lstStyle/>
          <a:p>
            <a:pPr marL="18288" indent="0">
              <a:buNone/>
            </a:pPr>
            <a:r>
              <a:rPr lang="en-US" sz="4000" b="1" dirty="0" smtClean="0"/>
              <a:t>A: </a:t>
            </a:r>
            <a:r>
              <a:rPr lang="en-US" dirty="0" smtClean="0"/>
              <a:t>Angiotensin converting enzyme inhibitors  (ACEI),Angiotensin receptor blockers.</a:t>
            </a:r>
          </a:p>
          <a:p>
            <a:pPr marL="18288" indent="0">
              <a:buNone/>
            </a:pPr>
            <a:r>
              <a:rPr lang="en-US" sz="3600" b="1" dirty="0" smtClean="0"/>
              <a:t>B: </a:t>
            </a:r>
            <a:r>
              <a:rPr lang="en-US" dirty="0" smtClean="0"/>
              <a:t>beta blockers.</a:t>
            </a:r>
          </a:p>
          <a:p>
            <a:pPr marL="18288" indent="0">
              <a:buNone/>
            </a:pPr>
            <a:r>
              <a:rPr lang="en-US" sz="3600" b="1" dirty="0" smtClean="0"/>
              <a:t>C: </a:t>
            </a:r>
            <a:r>
              <a:rPr lang="en-US" dirty="0" smtClean="0"/>
              <a:t>Calcium channel blockers.</a:t>
            </a:r>
          </a:p>
          <a:p>
            <a:pPr marL="18288" indent="0">
              <a:buNone/>
            </a:pPr>
            <a:r>
              <a:rPr lang="en-US" sz="3600" b="1" dirty="0" smtClean="0"/>
              <a:t>D: </a:t>
            </a:r>
            <a:r>
              <a:rPr lang="en-US" dirty="0" smtClean="0"/>
              <a:t>Diuretics.</a:t>
            </a:r>
          </a:p>
          <a:p>
            <a:pPr marL="18288" indent="0">
              <a:buNone/>
            </a:pPr>
            <a:r>
              <a:rPr lang="en-US" sz="3600" b="1" dirty="0" err="1" smtClean="0"/>
              <a:t>Others:</a:t>
            </a:r>
            <a:r>
              <a:rPr lang="en-US" dirty="0" err="1" smtClean="0"/>
              <a:t>Alpha</a:t>
            </a:r>
            <a:r>
              <a:rPr lang="en-US" dirty="0" smtClean="0"/>
              <a:t> blockers, centrally acting drugs (methyldopa, clonidine).</a:t>
            </a:r>
            <a:endParaRPr lang="en-US" sz="3600" b="1" dirty="0"/>
          </a:p>
        </p:txBody>
      </p:sp>
      <p:sp>
        <p:nvSpPr>
          <p:cNvPr id="4" name="عنصر نائب لرقم الشريحة 3"/>
          <p:cNvSpPr>
            <a:spLocks noGrp="1"/>
          </p:cNvSpPr>
          <p:nvPr>
            <p:ph type="sldNum" sz="quarter" idx="12"/>
          </p:nvPr>
        </p:nvSpPr>
        <p:spPr/>
        <p:txBody>
          <a:bodyPr/>
          <a:lstStyle/>
          <a:p>
            <a:fld id="{9A641512-5C59-4C16-8C3C-9C11DFF8D74F}" type="slidenum">
              <a:rPr lang="en-US" smtClean="0"/>
              <a:pPr/>
              <a:t>25</a:t>
            </a:fld>
            <a:endParaRPr lang="en-US"/>
          </a:p>
        </p:txBody>
      </p:sp>
    </p:spTree>
    <p:extLst>
      <p:ext uri="{BB962C8B-B14F-4D97-AF65-F5344CB8AC3E}">
        <p14:creationId xmlns:p14="http://schemas.microsoft.com/office/powerpoint/2010/main" val="16142991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304800"/>
            <a:ext cx="7086600" cy="5867399"/>
          </a:xfrm>
        </p:spPr>
        <p:txBody>
          <a:bodyPr>
            <a:noAutofit/>
          </a:bodyPr>
          <a:lstStyle/>
          <a:p>
            <a:pPr marL="18288" indent="0">
              <a:buNone/>
            </a:pPr>
            <a:endParaRPr lang="en-US" sz="2000" dirty="0" smtClean="0"/>
          </a:p>
          <a:p>
            <a:pPr marL="18288" indent="0">
              <a:buNone/>
            </a:pPr>
            <a:endParaRPr lang="en-US" sz="2000" dirty="0"/>
          </a:p>
          <a:p>
            <a:pPr marL="18288" indent="0">
              <a:buNone/>
            </a:pPr>
            <a:r>
              <a:rPr lang="en-US" sz="2000" dirty="0" smtClean="0"/>
              <a:t>ACE </a:t>
            </a:r>
            <a:r>
              <a:rPr lang="en-US" sz="2000" dirty="0"/>
              <a:t>inhibitors (e.g. </a:t>
            </a:r>
            <a:r>
              <a:rPr lang="en-US" sz="2000" dirty="0" err="1"/>
              <a:t>enalapril</a:t>
            </a:r>
            <a:r>
              <a:rPr lang="en-US" sz="2000" dirty="0"/>
              <a:t> 20 </a:t>
            </a:r>
            <a:r>
              <a:rPr lang="en-US" sz="2000" dirty="0" smtClean="0"/>
              <a:t>mg daily</a:t>
            </a:r>
            <a:r>
              <a:rPr lang="en-US" sz="2000" dirty="0"/>
              <a:t>, </a:t>
            </a:r>
            <a:r>
              <a:rPr lang="en-US" sz="2000" dirty="0" err="1"/>
              <a:t>ramipril</a:t>
            </a:r>
            <a:r>
              <a:rPr lang="en-US" sz="2000" dirty="0"/>
              <a:t> 5–10 mg daily or </a:t>
            </a:r>
            <a:r>
              <a:rPr lang="en-US" sz="2000" dirty="0" err="1"/>
              <a:t>lisinopril</a:t>
            </a:r>
            <a:r>
              <a:rPr lang="en-US" sz="2000" dirty="0"/>
              <a:t> 10–40 </a:t>
            </a:r>
            <a:r>
              <a:rPr lang="en-US" sz="2000" dirty="0" smtClean="0"/>
              <a:t>mg daily</a:t>
            </a:r>
            <a:r>
              <a:rPr lang="en-US" sz="2000" dirty="0"/>
              <a:t>) </a:t>
            </a:r>
            <a:endParaRPr lang="en-US" sz="2000" dirty="0" smtClean="0"/>
          </a:p>
          <a:p>
            <a:pPr marL="18288" indent="0">
              <a:buNone/>
            </a:pPr>
            <a:r>
              <a:rPr lang="en-US" sz="2000" dirty="0" smtClean="0"/>
              <a:t>inhibit </a:t>
            </a:r>
            <a:r>
              <a:rPr lang="en-US" sz="2000" dirty="0"/>
              <a:t>the conversion of angiotensin I to </a:t>
            </a:r>
            <a:r>
              <a:rPr lang="en-US" sz="2000" dirty="0" err="1" smtClean="0"/>
              <a:t>angio-tensin</a:t>
            </a:r>
            <a:r>
              <a:rPr lang="en-US" sz="2000" dirty="0" smtClean="0"/>
              <a:t> </a:t>
            </a:r>
            <a:r>
              <a:rPr lang="en-US" sz="2000" dirty="0"/>
              <a:t>II and are usually well tolerated. </a:t>
            </a:r>
            <a:endParaRPr lang="en-US" sz="2000" dirty="0" smtClean="0"/>
          </a:p>
          <a:p>
            <a:pPr marL="18288" indent="0">
              <a:buNone/>
            </a:pPr>
            <a:r>
              <a:rPr lang="en-US" sz="2000" dirty="0" smtClean="0"/>
              <a:t>They should be </a:t>
            </a:r>
            <a:r>
              <a:rPr lang="en-US" sz="2000" dirty="0"/>
              <a:t>used with particular care in patients with </a:t>
            </a:r>
            <a:r>
              <a:rPr lang="en-US" sz="2000" dirty="0" smtClean="0"/>
              <a:t>impaired renal </a:t>
            </a:r>
            <a:r>
              <a:rPr lang="en-US" sz="2000" dirty="0"/>
              <a:t>function or renal artery stenosis because they </a:t>
            </a:r>
            <a:r>
              <a:rPr lang="en-US" sz="2000" dirty="0" smtClean="0"/>
              <a:t>can reduce </a:t>
            </a:r>
            <a:r>
              <a:rPr lang="en-US" sz="2000" dirty="0"/>
              <a:t>the filtration pressure in the glomeruli and </a:t>
            </a:r>
            <a:r>
              <a:rPr lang="en-US" sz="2000" dirty="0" smtClean="0"/>
              <a:t>precipitate </a:t>
            </a:r>
            <a:r>
              <a:rPr lang="en-US" sz="2000" dirty="0"/>
              <a:t>renal failure. </a:t>
            </a:r>
            <a:endParaRPr lang="en-US" sz="2000" dirty="0" smtClean="0"/>
          </a:p>
          <a:p>
            <a:pPr marL="18288" indent="0">
              <a:buNone/>
            </a:pPr>
            <a:r>
              <a:rPr lang="en-US" sz="2000" dirty="0" smtClean="0"/>
              <a:t>Electrolytes </a:t>
            </a:r>
            <a:r>
              <a:rPr lang="en-US" sz="2000" dirty="0"/>
              <a:t>and </a:t>
            </a:r>
            <a:r>
              <a:rPr lang="en-US" sz="2000" dirty="0" err="1"/>
              <a:t>creatinine</a:t>
            </a:r>
            <a:r>
              <a:rPr lang="en-US" sz="2000" dirty="0"/>
              <a:t> </a:t>
            </a:r>
            <a:r>
              <a:rPr lang="en-US" sz="2000" dirty="0" smtClean="0"/>
              <a:t>should be </a:t>
            </a:r>
            <a:r>
              <a:rPr lang="en-US" sz="2000" dirty="0"/>
              <a:t>checked before and 1–2 weeks after </a:t>
            </a:r>
            <a:r>
              <a:rPr lang="en-US" sz="2000" dirty="0" smtClean="0"/>
              <a:t>commencing therapy</a:t>
            </a:r>
            <a:r>
              <a:rPr lang="en-US" sz="2000" dirty="0"/>
              <a:t>. </a:t>
            </a:r>
            <a:endParaRPr lang="en-US" sz="2000" dirty="0" smtClean="0"/>
          </a:p>
          <a:p>
            <a:pPr marL="18288" indent="0">
              <a:buNone/>
            </a:pPr>
            <a:r>
              <a:rPr lang="en-US" sz="2000" dirty="0" smtClean="0"/>
              <a:t>Side-effects </a:t>
            </a:r>
            <a:r>
              <a:rPr lang="en-US" sz="2000" dirty="0"/>
              <a:t>include first-dose </a:t>
            </a:r>
            <a:r>
              <a:rPr lang="en-US" sz="2000" dirty="0" smtClean="0"/>
              <a:t>hypotension, cough</a:t>
            </a:r>
            <a:r>
              <a:rPr lang="en-US" sz="2000" dirty="0"/>
              <a:t>, rash, </a:t>
            </a:r>
            <a:r>
              <a:rPr lang="en-US" sz="2000" dirty="0" err="1"/>
              <a:t>hyperkalaemia</a:t>
            </a:r>
            <a:r>
              <a:rPr lang="en-US" sz="2000" dirty="0"/>
              <a:t> and renal dysfunction.</a:t>
            </a:r>
          </a:p>
        </p:txBody>
      </p:sp>
      <p:sp>
        <p:nvSpPr>
          <p:cNvPr id="3" name="Title 2"/>
          <p:cNvSpPr>
            <a:spLocks noGrp="1"/>
          </p:cNvSpPr>
          <p:nvPr>
            <p:ph type="title"/>
          </p:nvPr>
        </p:nvSpPr>
        <p:spPr>
          <a:xfrm>
            <a:off x="777240" y="228600"/>
            <a:ext cx="7543800" cy="1219200"/>
          </a:xfrm>
        </p:spPr>
        <p:txBody>
          <a:bodyPr/>
          <a:lstStyle/>
          <a:p>
            <a:r>
              <a:rPr lang="en-US" dirty="0"/>
              <a:t>ACE inhibitors.</a:t>
            </a:r>
          </a:p>
        </p:txBody>
      </p:sp>
    </p:spTree>
    <p:extLst>
      <p:ext uri="{BB962C8B-B14F-4D97-AF65-F5344CB8AC3E}">
        <p14:creationId xmlns:p14="http://schemas.microsoft.com/office/powerpoint/2010/main" val="4032972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1000"/>
                                        <p:tgtEl>
                                          <p:spTgt spid="2">
                                            <p:txEl>
                                              <p:pRg st="2" end="2"/>
                                            </p:txEl>
                                          </p:spTgt>
                                        </p:tgtEl>
                                      </p:cBhvr>
                                    </p:animEffect>
                                    <p:anim calcmode="lin" valueType="num">
                                      <p:cBhvr>
                                        <p:cTn id="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3" end="3"/>
                                            </p:txEl>
                                          </p:spTgt>
                                        </p:tgtEl>
                                        <p:attrNameLst>
                                          <p:attrName>style.visibility</p:attrName>
                                        </p:attrNameLst>
                                      </p:cBhvr>
                                      <p:to>
                                        <p:strVal val="visible"/>
                                      </p:to>
                                    </p:set>
                                    <p:animEffect transition="in" filter="fade">
                                      <p:cBhvr>
                                        <p:cTn id="14" dur="1000"/>
                                        <p:tgtEl>
                                          <p:spTgt spid="2">
                                            <p:txEl>
                                              <p:pRg st="3" end="3"/>
                                            </p:txEl>
                                          </p:spTgt>
                                        </p:tgtEl>
                                      </p:cBhvr>
                                    </p:animEffect>
                                    <p:anim calcmode="lin" valueType="num">
                                      <p:cBhvr>
                                        <p:cTn id="15"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fade">
                                      <p:cBhvr>
                                        <p:cTn id="21" dur="1000"/>
                                        <p:tgtEl>
                                          <p:spTgt spid="2">
                                            <p:txEl>
                                              <p:pRg st="4" end="4"/>
                                            </p:txEl>
                                          </p:spTgt>
                                        </p:tgtEl>
                                      </p:cBhvr>
                                    </p:animEffect>
                                    <p:anim calcmode="lin" valueType="num">
                                      <p:cBhvr>
                                        <p:cTn id="22"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animEffect transition="in" filter="fade">
                                      <p:cBhvr>
                                        <p:cTn id="28" dur="1000"/>
                                        <p:tgtEl>
                                          <p:spTgt spid="2">
                                            <p:txEl>
                                              <p:pRg st="5" end="5"/>
                                            </p:txEl>
                                          </p:spTgt>
                                        </p:tgtEl>
                                      </p:cBhvr>
                                    </p:animEffect>
                                    <p:anim calcmode="lin" valueType="num">
                                      <p:cBhvr>
                                        <p:cTn id="29"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Effect transition="in" filter="fade">
                                      <p:cBhvr>
                                        <p:cTn id="35" dur="1000"/>
                                        <p:tgtEl>
                                          <p:spTgt spid="2">
                                            <p:txEl>
                                              <p:pRg st="6" end="6"/>
                                            </p:txEl>
                                          </p:spTgt>
                                        </p:tgtEl>
                                      </p:cBhvr>
                                    </p:animEffect>
                                    <p:anim calcmode="lin" valueType="num">
                                      <p:cBhvr>
                                        <p:cTn id="36"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1676400"/>
            <a:ext cx="6781800" cy="4495799"/>
          </a:xfrm>
        </p:spPr>
        <p:txBody>
          <a:bodyPr/>
          <a:lstStyle/>
          <a:p>
            <a:pPr marL="18288" indent="0">
              <a:buNone/>
            </a:pPr>
            <a:r>
              <a:rPr lang="en-US" dirty="0" smtClean="0"/>
              <a:t> </a:t>
            </a:r>
            <a:r>
              <a:rPr lang="en-US" sz="2800" dirty="0"/>
              <a:t>Angiotensin </a:t>
            </a:r>
            <a:r>
              <a:rPr lang="en-US" sz="2800" dirty="0" smtClean="0"/>
              <a:t>receptor blockers </a:t>
            </a:r>
            <a:r>
              <a:rPr lang="en-US" sz="2800" dirty="0"/>
              <a:t>(e.g. </a:t>
            </a:r>
            <a:r>
              <a:rPr lang="en-US" sz="2800" dirty="0" err="1"/>
              <a:t>irbesartan</a:t>
            </a:r>
            <a:r>
              <a:rPr lang="en-US" sz="2800" dirty="0"/>
              <a:t> 150–300 mg daily, valsartan 40–160 mg daily) </a:t>
            </a:r>
            <a:endParaRPr lang="en-US" sz="2800" dirty="0" smtClean="0"/>
          </a:p>
          <a:p>
            <a:pPr marL="18288" indent="0">
              <a:buNone/>
            </a:pPr>
            <a:r>
              <a:rPr lang="en-US" sz="2800" dirty="0" smtClean="0"/>
              <a:t>block </a:t>
            </a:r>
            <a:r>
              <a:rPr lang="en-US" sz="2800" dirty="0"/>
              <a:t>the angiotensin II type I receptor</a:t>
            </a:r>
          </a:p>
          <a:p>
            <a:pPr marL="18288" indent="0">
              <a:buNone/>
            </a:pPr>
            <a:r>
              <a:rPr lang="en-US" sz="2800" dirty="0" smtClean="0"/>
              <a:t> </a:t>
            </a:r>
            <a:r>
              <a:rPr lang="en-US" sz="2800" dirty="0"/>
              <a:t>have similar effects to ACE </a:t>
            </a:r>
            <a:r>
              <a:rPr lang="en-US" sz="2800" dirty="0" smtClean="0"/>
              <a:t>inhibitors</a:t>
            </a:r>
          </a:p>
          <a:p>
            <a:pPr marL="18288" indent="0">
              <a:buNone/>
            </a:pPr>
            <a:r>
              <a:rPr lang="en-US" sz="2800" dirty="0" smtClean="0"/>
              <a:t> however, they </a:t>
            </a:r>
            <a:r>
              <a:rPr lang="en-US" sz="2800" dirty="0"/>
              <a:t>do not cause cough and are better tolerated.</a:t>
            </a:r>
          </a:p>
        </p:txBody>
      </p:sp>
      <p:sp>
        <p:nvSpPr>
          <p:cNvPr id="3" name="Title 2"/>
          <p:cNvSpPr>
            <a:spLocks noGrp="1"/>
          </p:cNvSpPr>
          <p:nvPr>
            <p:ph type="title"/>
          </p:nvPr>
        </p:nvSpPr>
        <p:spPr>
          <a:xfrm>
            <a:off x="777240" y="228600"/>
            <a:ext cx="7543800" cy="1219200"/>
          </a:xfrm>
        </p:spPr>
        <p:txBody>
          <a:bodyPr/>
          <a:lstStyle/>
          <a:p>
            <a:r>
              <a:rPr lang="en-US" sz="4000" dirty="0"/>
              <a:t>Angiotensin receptor blockers</a:t>
            </a:r>
          </a:p>
        </p:txBody>
      </p:sp>
    </p:spTree>
    <p:extLst>
      <p:ext uri="{BB962C8B-B14F-4D97-AF65-F5344CB8AC3E}">
        <p14:creationId xmlns:p14="http://schemas.microsoft.com/office/powerpoint/2010/main" val="4032972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752600"/>
            <a:ext cx="8915400" cy="4419599"/>
          </a:xfrm>
        </p:spPr>
        <p:txBody>
          <a:bodyPr>
            <a:normAutofit/>
          </a:bodyPr>
          <a:lstStyle/>
          <a:p>
            <a:pPr marL="18288" indent="0">
              <a:buNone/>
            </a:pPr>
            <a:r>
              <a:rPr lang="en-US" dirty="0" smtClean="0"/>
              <a:t>These </a:t>
            </a:r>
            <a:r>
              <a:rPr lang="en-US" dirty="0"/>
              <a:t>are no longer used as </a:t>
            </a:r>
            <a:r>
              <a:rPr lang="en-US" dirty="0" smtClean="0"/>
              <a:t>first line antihypertensive </a:t>
            </a:r>
            <a:r>
              <a:rPr lang="en-US" dirty="0"/>
              <a:t>therapy, except in patients </a:t>
            </a:r>
            <a:r>
              <a:rPr lang="en-US" dirty="0" smtClean="0"/>
              <a:t>with another </a:t>
            </a:r>
            <a:r>
              <a:rPr lang="en-US" dirty="0"/>
              <a:t>indication for the drug (e.g. angina). </a:t>
            </a:r>
            <a:endParaRPr lang="en-US" dirty="0" smtClean="0"/>
          </a:p>
          <a:p>
            <a:pPr marL="18288" indent="0">
              <a:buNone/>
            </a:pPr>
            <a:r>
              <a:rPr lang="en-US" dirty="0" err="1" smtClean="0"/>
              <a:t>Metoprolol</a:t>
            </a:r>
            <a:r>
              <a:rPr lang="en-US" dirty="0"/>
              <a:t> </a:t>
            </a:r>
            <a:r>
              <a:rPr lang="en-US" dirty="0" smtClean="0"/>
              <a:t>(100–200 </a:t>
            </a:r>
            <a:r>
              <a:rPr lang="en-US" dirty="0"/>
              <a:t>mg daily), atenolol (50–100 mg daily) and </a:t>
            </a:r>
            <a:r>
              <a:rPr lang="en-US" dirty="0" err="1" smtClean="0"/>
              <a:t>bisoprolol</a:t>
            </a:r>
            <a:r>
              <a:rPr lang="en-US" dirty="0" smtClean="0"/>
              <a:t> </a:t>
            </a:r>
            <a:r>
              <a:rPr lang="en-US" dirty="0"/>
              <a:t>(5–10 mg daily</a:t>
            </a:r>
            <a:r>
              <a:rPr lang="en-US" dirty="0" smtClean="0"/>
              <a:t>).</a:t>
            </a:r>
          </a:p>
          <a:p>
            <a:pPr marL="18288" indent="0">
              <a:buNone/>
            </a:pPr>
            <a:r>
              <a:rPr lang="en-US" dirty="0" smtClean="0"/>
              <a:t> </a:t>
            </a:r>
            <a:r>
              <a:rPr lang="en-US" dirty="0"/>
              <a:t>preferentially block cardiac </a:t>
            </a:r>
            <a:r>
              <a:rPr lang="el-GR" dirty="0"/>
              <a:t>β 1 </a:t>
            </a:r>
            <a:r>
              <a:rPr lang="en-US" dirty="0" err="1" smtClean="0"/>
              <a:t>adrenoceptors</a:t>
            </a:r>
            <a:r>
              <a:rPr lang="en-US" dirty="0"/>
              <a:t>, as opposed to the </a:t>
            </a:r>
            <a:r>
              <a:rPr lang="el-GR" dirty="0"/>
              <a:t>β </a:t>
            </a:r>
            <a:r>
              <a:rPr lang="el-GR" dirty="0" smtClean="0"/>
              <a:t>2 -</a:t>
            </a:r>
            <a:r>
              <a:rPr lang="en-US" dirty="0" err="1" smtClean="0"/>
              <a:t>adrenoceptors</a:t>
            </a:r>
            <a:r>
              <a:rPr lang="en-US" dirty="0" smtClean="0"/>
              <a:t> that mediate </a:t>
            </a:r>
            <a:r>
              <a:rPr lang="en-US" dirty="0"/>
              <a:t>vasodilatation and </a:t>
            </a:r>
            <a:r>
              <a:rPr lang="en-US" dirty="0" err="1"/>
              <a:t>bronchodilatation</a:t>
            </a:r>
            <a:r>
              <a:rPr lang="en-US" dirty="0"/>
              <a:t>.</a:t>
            </a:r>
          </a:p>
          <a:p>
            <a:pPr marL="18288" indent="0">
              <a:buNone/>
            </a:pPr>
            <a:r>
              <a:rPr lang="en-US" dirty="0"/>
              <a:t>Labetalol and </a:t>
            </a:r>
            <a:r>
              <a:rPr lang="en-US" dirty="0" err="1"/>
              <a:t>carvedilol</a:t>
            </a:r>
            <a:r>
              <a:rPr lang="en-US" dirty="0"/>
              <a:t>. Labetalol (200 mg–2.4 g </a:t>
            </a:r>
            <a:r>
              <a:rPr lang="en-US" dirty="0" smtClean="0"/>
              <a:t>daily in </a:t>
            </a:r>
            <a:r>
              <a:rPr lang="en-US" dirty="0"/>
              <a:t>divided doses) and </a:t>
            </a:r>
            <a:r>
              <a:rPr lang="en-US" dirty="0" err="1"/>
              <a:t>carvedilol</a:t>
            </a:r>
            <a:r>
              <a:rPr lang="en-US" dirty="0"/>
              <a:t> (6.25–25 mg </a:t>
            </a:r>
            <a:r>
              <a:rPr lang="en-US" dirty="0" smtClean="0"/>
              <a:t>twice daily</a:t>
            </a:r>
            <a:r>
              <a:rPr lang="en-US" dirty="0"/>
              <a:t>) are combined </a:t>
            </a:r>
            <a:r>
              <a:rPr lang="el-GR" dirty="0"/>
              <a:t>β- </a:t>
            </a:r>
            <a:r>
              <a:rPr lang="en-US" dirty="0"/>
              <a:t>and </a:t>
            </a:r>
            <a:r>
              <a:rPr lang="el-GR" dirty="0"/>
              <a:t>α-</a:t>
            </a:r>
            <a:r>
              <a:rPr lang="en-US" dirty="0" err="1"/>
              <a:t>adrenoceptor</a:t>
            </a:r>
            <a:r>
              <a:rPr lang="en-US" dirty="0"/>
              <a:t> </a:t>
            </a:r>
            <a:r>
              <a:rPr lang="en-US" dirty="0" smtClean="0"/>
              <a:t>antagonists which </a:t>
            </a:r>
            <a:r>
              <a:rPr lang="en-US" dirty="0"/>
              <a:t>are sometimes more effective than pure </a:t>
            </a:r>
            <a:r>
              <a:rPr lang="el-GR" dirty="0"/>
              <a:t>β-</a:t>
            </a:r>
            <a:r>
              <a:rPr lang="en-US" dirty="0"/>
              <a:t>blockers.</a:t>
            </a:r>
          </a:p>
          <a:p>
            <a:pPr marL="18288" indent="0">
              <a:buNone/>
            </a:pPr>
            <a:r>
              <a:rPr lang="en-US" dirty="0"/>
              <a:t>Labetalol can be used as an infusion in malignant </a:t>
            </a:r>
            <a:r>
              <a:rPr lang="en-US" dirty="0" err="1" smtClean="0"/>
              <a:t>phasenhypertension</a:t>
            </a:r>
            <a:r>
              <a:rPr lang="en-US" dirty="0" smtClean="0"/>
              <a:t> .</a:t>
            </a:r>
            <a:endParaRPr lang="en-US" dirty="0"/>
          </a:p>
        </p:txBody>
      </p:sp>
      <p:sp>
        <p:nvSpPr>
          <p:cNvPr id="3" name="Title 2"/>
          <p:cNvSpPr>
            <a:spLocks noGrp="1"/>
          </p:cNvSpPr>
          <p:nvPr>
            <p:ph type="title"/>
          </p:nvPr>
        </p:nvSpPr>
        <p:spPr>
          <a:xfrm>
            <a:off x="777240" y="228600"/>
            <a:ext cx="7543800" cy="1219200"/>
          </a:xfrm>
        </p:spPr>
        <p:txBody>
          <a:bodyPr/>
          <a:lstStyle/>
          <a:p>
            <a:r>
              <a:rPr lang="en-US" dirty="0"/>
              <a:t>Beta-blockers.</a:t>
            </a:r>
          </a:p>
        </p:txBody>
      </p:sp>
    </p:spTree>
    <p:extLst>
      <p:ext uri="{BB962C8B-B14F-4D97-AF65-F5344CB8AC3E}">
        <p14:creationId xmlns:p14="http://schemas.microsoft.com/office/powerpoint/2010/main" val="4032972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1447800"/>
            <a:ext cx="8458200" cy="4724399"/>
          </a:xfrm>
        </p:spPr>
        <p:txBody>
          <a:bodyPr>
            <a:normAutofit/>
          </a:bodyPr>
          <a:lstStyle/>
          <a:p>
            <a:pPr marL="18288" indent="0">
              <a:buNone/>
            </a:pPr>
            <a:r>
              <a:rPr lang="en-US" sz="2400" dirty="0" smtClean="0"/>
              <a:t>The </a:t>
            </a:r>
            <a:r>
              <a:rPr lang="en-US" sz="2400" dirty="0" err="1" smtClean="0"/>
              <a:t>dihydropyridines</a:t>
            </a:r>
            <a:r>
              <a:rPr lang="en-US" sz="2400" dirty="0"/>
              <a:t> </a:t>
            </a:r>
            <a:r>
              <a:rPr lang="en-US" sz="2400" dirty="0" smtClean="0"/>
              <a:t>(e.g</a:t>
            </a:r>
            <a:r>
              <a:rPr lang="en-US" sz="2400" dirty="0"/>
              <a:t>. amlodipine 5–10 mg daily, </a:t>
            </a:r>
            <a:r>
              <a:rPr lang="en-US" sz="2400" dirty="0" err="1"/>
              <a:t>nifedipine</a:t>
            </a:r>
            <a:r>
              <a:rPr lang="en-US" sz="2400" dirty="0"/>
              <a:t> 30–90 </a:t>
            </a:r>
            <a:r>
              <a:rPr lang="en-US" sz="2400" dirty="0" smtClean="0"/>
              <a:t>mg daily</a:t>
            </a:r>
            <a:r>
              <a:rPr lang="en-US" sz="2400" dirty="0"/>
              <a:t>) are effective and usually well-tolerated </a:t>
            </a:r>
            <a:r>
              <a:rPr lang="en-US" sz="2400" dirty="0" smtClean="0"/>
              <a:t>antihypertensive </a:t>
            </a:r>
            <a:r>
              <a:rPr lang="en-US" sz="2400" dirty="0"/>
              <a:t>drugs that are particularly useful in older people.</a:t>
            </a:r>
          </a:p>
          <a:p>
            <a:pPr marL="18288" indent="0">
              <a:buNone/>
            </a:pPr>
            <a:r>
              <a:rPr lang="en-US" sz="2400" dirty="0"/>
              <a:t>Side-effects include flushing, palpitations and </a:t>
            </a:r>
            <a:r>
              <a:rPr lang="en-US" sz="2400" dirty="0" smtClean="0"/>
              <a:t>fluid retention</a:t>
            </a:r>
            <a:r>
              <a:rPr lang="en-US" sz="2400" dirty="0"/>
              <a:t>. </a:t>
            </a:r>
            <a:endParaRPr lang="en-US" sz="2400" dirty="0" smtClean="0"/>
          </a:p>
          <a:p>
            <a:pPr marL="18288" indent="0">
              <a:buNone/>
            </a:pPr>
            <a:r>
              <a:rPr lang="en-US" sz="2400" dirty="0" smtClean="0"/>
              <a:t>The rate limiting </a:t>
            </a:r>
            <a:r>
              <a:rPr lang="en-US" sz="2400" dirty="0"/>
              <a:t>calcium channel </a:t>
            </a:r>
            <a:r>
              <a:rPr lang="en-US" sz="2400" dirty="0" smtClean="0"/>
              <a:t>antagonists (e.g</a:t>
            </a:r>
            <a:r>
              <a:rPr lang="en-US" sz="2400" dirty="0"/>
              <a:t>. </a:t>
            </a:r>
            <a:r>
              <a:rPr lang="en-US" sz="2400" dirty="0" err="1"/>
              <a:t>diltiazem</a:t>
            </a:r>
            <a:r>
              <a:rPr lang="en-US" sz="2400" dirty="0"/>
              <a:t> 200–300 mg daily, verapamil 240 </a:t>
            </a:r>
            <a:r>
              <a:rPr lang="en-US" sz="2400" dirty="0" smtClean="0"/>
              <a:t>mg daily</a:t>
            </a:r>
            <a:r>
              <a:rPr lang="en-US" sz="2400" dirty="0"/>
              <a:t>) can be useful when hypertension coexists </a:t>
            </a:r>
            <a:r>
              <a:rPr lang="en-US" sz="2400" dirty="0" smtClean="0"/>
              <a:t>with angina </a:t>
            </a:r>
            <a:r>
              <a:rPr lang="en-US" sz="2400" dirty="0"/>
              <a:t>but they may cause </a:t>
            </a:r>
            <a:r>
              <a:rPr lang="en-US" sz="2400" dirty="0" err="1"/>
              <a:t>bradycardia</a:t>
            </a:r>
            <a:r>
              <a:rPr lang="en-US" sz="2400" dirty="0"/>
              <a:t>. </a:t>
            </a:r>
            <a:endParaRPr lang="en-US" sz="2400" dirty="0" smtClean="0"/>
          </a:p>
          <a:p>
            <a:pPr marL="18288" indent="0">
              <a:buNone/>
            </a:pPr>
            <a:r>
              <a:rPr lang="en-US" sz="2400" dirty="0" smtClean="0"/>
              <a:t>The </a:t>
            </a:r>
            <a:r>
              <a:rPr lang="en-US" sz="2400" dirty="0"/>
              <a:t>main </a:t>
            </a:r>
            <a:r>
              <a:rPr lang="en-US" sz="2400" dirty="0" err="1" smtClean="0"/>
              <a:t>sideeffect</a:t>
            </a:r>
            <a:r>
              <a:rPr lang="en-US" sz="2400" dirty="0" smtClean="0"/>
              <a:t> </a:t>
            </a:r>
            <a:r>
              <a:rPr lang="en-US" sz="2400" dirty="0"/>
              <a:t>of verapamil is constipation.</a:t>
            </a:r>
          </a:p>
        </p:txBody>
      </p:sp>
      <p:sp>
        <p:nvSpPr>
          <p:cNvPr id="3" name="Title 2"/>
          <p:cNvSpPr>
            <a:spLocks noGrp="1"/>
          </p:cNvSpPr>
          <p:nvPr>
            <p:ph type="title"/>
          </p:nvPr>
        </p:nvSpPr>
        <p:spPr>
          <a:xfrm>
            <a:off x="777240" y="228600"/>
            <a:ext cx="7543800" cy="1219200"/>
          </a:xfrm>
        </p:spPr>
        <p:txBody>
          <a:bodyPr/>
          <a:lstStyle/>
          <a:p>
            <a:r>
              <a:rPr lang="en-US" sz="4400" dirty="0"/>
              <a:t>Calcium channel antagonists.</a:t>
            </a:r>
          </a:p>
        </p:txBody>
      </p:sp>
    </p:spTree>
    <p:extLst>
      <p:ext uri="{BB962C8B-B14F-4D97-AF65-F5344CB8AC3E}">
        <p14:creationId xmlns:p14="http://schemas.microsoft.com/office/powerpoint/2010/main" val="4032972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543800" cy="914400"/>
          </a:xfrm>
        </p:spPr>
        <p:txBody>
          <a:bodyPr/>
          <a:lstStyle/>
          <a:p>
            <a:pPr algn="ctr"/>
            <a:r>
              <a:rPr lang="en-US" dirty="0" smtClean="0"/>
              <a:t>Definition </a:t>
            </a:r>
            <a:endParaRPr lang="en-US" dirty="0"/>
          </a:p>
        </p:txBody>
      </p:sp>
      <p:sp>
        <p:nvSpPr>
          <p:cNvPr id="3" name="Content Placeholder 2"/>
          <p:cNvSpPr>
            <a:spLocks noGrp="1"/>
          </p:cNvSpPr>
          <p:nvPr>
            <p:ph idx="1"/>
          </p:nvPr>
        </p:nvSpPr>
        <p:spPr>
          <a:xfrm>
            <a:off x="0" y="1828800"/>
            <a:ext cx="9144000" cy="3657599"/>
          </a:xfrm>
        </p:spPr>
        <p:txBody>
          <a:bodyPr>
            <a:normAutofit/>
          </a:bodyPr>
          <a:lstStyle/>
          <a:p>
            <a:pPr marL="18288" indent="0">
              <a:buNone/>
            </a:pPr>
            <a:r>
              <a:rPr lang="en-US" sz="2800" dirty="0" smtClean="0"/>
              <a:t>Hypertension, or high blood pressure (BP), is defined as a persistent systolic blood pressure (SBP) &gt; 140 mm Hg, diastolic blood pressure (DBP) &gt; 90 mm Hg.</a:t>
            </a:r>
          </a:p>
          <a:p>
            <a:endParaRPr lang="en-US" sz="2400" dirty="0"/>
          </a:p>
        </p:txBody>
      </p:sp>
      <p:sp>
        <p:nvSpPr>
          <p:cNvPr id="4" name="عنصر نائب لرقم الشريحة 3"/>
          <p:cNvSpPr>
            <a:spLocks noGrp="1"/>
          </p:cNvSpPr>
          <p:nvPr>
            <p:ph type="sldNum" sz="quarter" idx="12"/>
          </p:nvPr>
        </p:nvSpPr>
        <p:spPr/>
        <p:txBody>
          <a:bodyPr/>
          <a:lstStyle/>
          <a:p>
            <a:fld id="{9A641512-5C59-4C16-8C3C-9C11DFF8D74F}" type="slidenum">
              <a:rPr lang="en-US" smtClean="0"/>
              <a:pPr/>
              <a:t>3</a:t>
            </a:fld>
            <a:endParaRPr lang="en-US"/>
          </a:p>
        </p:txBody>
      </p:sp>
    </p:spTree>
    <p:extLst>
      <p:ext uri="{BB962C8B-B14F-4D97-AF65-F5344CB8AC3E}">
        <p14:creationId xmlns:p14="http://schemas.microsoft.com/office/powerpoint/2010/main" val="15497093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600200"/>
            <a:ext cx="8991600" cy="4571999"/>
          </a:xfrm>
        </p:spPr>
        <p:txBody>
          <a:bodyPr>
            <a:normAutofit/>
          </a:bodyPr>
          <a:lstStyle/>
          <a:p>
            <a:pPr marL="18288" indent="0">
              <a:buNone/>
            </a:pPr>
            <a:r>
              <a:rPr lang="en-US" dirty="0" smtClean="0"/>
              <a:t>A </a:t>
            </a:r>
            <a:r>
              <a:rPr lang="en-US" dirty="0"/>
              <a:t>variety of vasodilators may be </a:t>
            </a:r>
            <a:r>
              <a:rPr lang="en-US" dirty="0" smtClean="0"/>
              <a:t>used.</a:t>
            </a:r>
          </a:p>
          <a:p>
            <a:pPr marL="18288" indent="0">
              <a:buNone/>
            </a:pPr>
            <a:r>
              <a:rPr lang="en-US" dirty="0" smtClean="0"/>
              <a:t>These  </a:t>
            </a:r>
            <a:r>
              <a:rPr lang="en-US" dirty="0"/>
              <a:t>include  the  α 1 -</a:t>
            </a:r>
            <a:r>
              <a:rPr lang="en-US" dirty="0" err="1"/>
              <a:t>adrenoceptor</a:t>
            </a:r>
            <a:r>
              <a:rPr lang="en-US" dirty="0"/>
              <a:t>  </a:t>
            </a:r>
            <a:r>
              <a:rPr lang="en-US" dirty="0" smtClean="0"/>
              <a:t>antagonists (α-blockers</a:t>
            </a:r>
            <a:r>
              <a:rPr lang="en-US" dirty="0"/>
              <a:t>), such as </a:t>
            </a:r>
            <a:r>
              <a:rPr lang="en-US" dirty="0" err="1"/>
              <a:t>prazosin</a:t>
            </a:r>
            <a:r>
              <a:rPr lang="en-US" dirty="0"/>
              <a:t> (0.5–20 mg daily </a:t>
            </a:r>
            <a:r>
              <a:rPr lang="en-US" dirty="0" smtClean="0"/>
              <a:t>in divided </a:t>
            </a:r>
            <a:r>
              <a:rPr lang="en-US" dirty="0"/>
              <a:t>doses), </a:t>
            </a:r>
            <a:r>
              <a:rPr lang="en-US" dirty="0" err="1"/>
              <a:t>indoramin</a:t>
            </a:r>
            <a:r>
              <a:rPr lang="en-US" dirty="0"/>
              <a:t> (25–100 mg twice daily) </a:t>
            </a:r>
            <a:r>
              <a:rPr lang="en-US" dirty="0" smtClean="0"/>
              <a:t>and </a:t>
            </a:r>
            <a:r>
              <a:rPr lang="en-US" dirty="0" err="1" smtClean="0"/>
              <a:t>doxazosin</a:t>
            </a:r>
            <a:r>
              <a:rPr lang="en-US" dirty="0" smtClean="0"/>
              <a:t> </a:t>
            </a:r>
            <a:r>
              <a:rPr lang="en-US" dirty="0"/>
              <a:t>(1–16 mg daily</a:t>
            </a:r>
            <a:r>
              <a:rPr lang="en-US" dirty="0" smtClean="0"/>
              <a:t>).</a:t>
            </a:r>
          </a:p>
          <a:p>
            <a:pPr marL="18288" indent="0">
              <a:buNone/>
            </a:pPr>
            <a:r>
              <a:rPr lang="en-US" dirty="0" smtClean="0"/>
              <a:t> </a:t>
            </a:r>
            <a:r>
              <a:rPr lang="en-US" dirty="0"/>
              <a:t>drugs that act </a:t>
            </a:r>
            <a:r>
              <a:rPr lang="en-US" dirty="0" smtClean="0"/>
              <a:t>directly on </a:t>
            </a:r>
            <a:r>
              <a:rPr lang="en-US" dirty="0"/>
              <a:t>vascular smooth muscle, such as hydralazine</a:t>
            </a:r>
          </a:p>
          <a:p>
            <a:pPr marL="18288" indent="0">
              <a:buNone/>
            </a:pPr>
            <a:r>
              <a:rPr lang="en-US" dirty="0"/>
              <a:t>(25–100 mg twice daily) and </a:t>
            </a:r>
            <a:r>
              <a:rPr lang="en-US" dirty="0" err="1"/>
              <a:t>minoxidil</a:t>
            </a:r>
            <a:r>
              <a:rPr lang="en-US" dirty="0"/>
              <a:t> (10–50 mg daily).</a:t>
            </a:r>
          </a:p>
          <a:p>
            <a:pPr marL="18288" indent="0">
              <a:buNone/>
            </a:pPr>
            <a:r>
              <a:rPr lang="en-US" dirty="0"/>
              <a:t>Side-effects include </a:t>
            </a:r>
            <a:r>
              <a:rPr lang="en-US" dirty="0" smtClean="0"/>
              <a:t>first dose </a:t>
            </a:r>
            <a:r>
              <a:rPr lang="en-US" dirty="0"/>
              <a:t>and postural </a:t>
            </a:r>
            <a:r>
              <a:rPr lang="en-US" dirty="0" smtClean="0"/>
              <a:t>hypotension, headache</a:t>
            </a:r>
            <a:r>
              <a:rPr lang="en-US" dirty="0"/>
              <a:t>, tachycardia and fluid retention</a:t>
            </a:r>
            <a:r>
              <a:rPr lang="en-US" dirty="0" smtClean="0"/>
              <a:t>.</a:t>
            </a:r>
          </a:p>
          <a:p>
            <a:pPr marL="18288" indent="0">
              <a:buNone/>
            </a:pPr>
            <a:r>
              <a:rPr lang="en-US" dirty="0" smtClean="0"/>
              <a:t> </a:t>
            </a:r>
            <a:r>
              <a:rPr lang="en-US" dirty="0" err="1" smtClean="0"/>
              <a:t>Minoxidil</a:t>
            </a:r>
            <a:r>
              <a:rPr lang="en-US" dirty="0"/>
              <a:t> </a:t>
            </a:r>
            <a:r>
              <a:rPr lang="en-US" dirty="0" smtClean="0"/>
              <a:t>also </a:t>
            </a:r>
            <a:r>
              <a:rPr lang="en-US" dirty="0"/>
              <a:t>causes increased facial hair and is therefore </a:t>
            </a:r>
            <a:r>
              <a:rPr lang="en-US" dirty="0" smtClean="0"/>
              <a:t>unsuitable </a:t>
            </a:r>
            <a:r>
              <a:rPr lang="en-US" dirty="0"/>
              <a:t>for female patients.</a:t>
            </a:r>
          </a:p>
        </p:txBody>
      </p:sp>
      <p:sp>
        <p:nvSpPr>
          <p:cNvPr id="3" name="Title 2"/>
          <p:cNvSpPr>
            <a:spLocks noGrp="1"/>
          </p:cNvSpPr>
          <p:nvPr>
            <p:ph type="title"/>
          </p:nvPr>
        </p:nvSpPr>
        <p:spPr>
          <a:xfrm>
            <a:off x="777240" y="228600"/>
            <a:ext cx="7543800" cy="1219200"/>
          </a:xfrm>
        </p:spPr>
        <p:txBody>
          <a:bodyPr/>
          <a:lstStyle/>
          <a:p>
            <a:r>
              <a:rPr lang="en-US" dirty="0"/>
              <a:t>Other drugs</a:t>
            </a:r>
          </a:p>
        </p:txBody>
      </p:sp>
    </p:spTree>
    <p:extLst>
      <p:ext uri="{BB962C8B-B14F-4D97-AF65-F5344CB8AC3E}">
        <p14:creationId xmlns:p14="http://schemas.microsoft.com/office/powerpoint/2010/main" val="4032972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Effect transition="in" filter="fade">
                                      <p:cBhvr>
                                        <p:cTn id="26" dur="1000"/>
                                        <p:tgtEl>
                                          <p:spTgt spid="2">
                                            <p:txEl>
                                              <p:pRg st="3" end="3"/>
                                            </p:txEl>
                                          </p:spTgt>
                                        </p:tgtEl>
                                      </p:cBhvr>
                                    </p:animEffect>
                                    <p:anim calcmode="lin" valueType="num">
                                      <p:cBhvr>
                                        <p:cTn id="27"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
                                            <p:txEl>
                                              <p:pRg st="4" end="4"/>
                                            </p:txEl>
                                          </p:spTgt>
                                        </p:tgtEl>
                                        <p:attrNameLst>
                                          <p:attrName>style.visibility</p:attrName>
                                        </p:attrNameLst>
                                      </p:cBhvr>
                                      <p:to>
                                        <p:strVal val="visible"/>
                                      </p:to>
                                    </p:set>
                                    <p:animEffect transition="in" filter="fade">
                                      <p:cBhvr>
                                        <p:cTn id="33" dur="1000"/>
                                        <p:tgtEl>
                                          <p:spTgt spid="2">
                                            <p:txEl>
                                              <p:pRg st="4" end="4"/>
                                            </p:txEl>
                                          </p:spTgt>
                                        </p:tgtEl>
                                      </p:cBhvr>
                                    </p:animEffect>
                                    <p:anim calcmode="lin" valueType="num">
                                      <p:cBhvr>
                                        <p:cTn id="34"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
                                            <p:txEl>
                                              <p:pRg st="5" end="5"/>
                                            </p:txEl>
                                          </p:spTgt>
                                        </p:tgtEl>
                                        <p:attrNameLst>
                                          <p:attrName>style.visibility</p:attrName>
                                        </p:attrNameLst>
                                      </p:cBhvr>
                                      <p:to>
                                        <p:strVal val="visible"/>
                                      </p:to>
                                    </p:set>
                                    <p:animEffect transition="in" filter="fade">
                                      <p:cBhvr>
                                        <p:cTn id="40" dur="1000"/>
                                        <p:tgtEl>
                                          <p:spTgt spid="2">
                                            <p:txEl>
                                              <p:pRg st="5" end="5"/>
                                            </p:txEl>
                                          </p:spTgt>
                                        </p:tgtEl>
                                      </p:cBhvr>
                                    </p:animEffect>
                                    <p:anim calcmode="lin" valueType="num">
                                      <p:cBhvr>
                                        <p:cTn id="41"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752600"/>
            <a:ext cx="8915400" cy="4419599"/>
          </a:xfrm>
        </p:spPr>
        <p:txBody>
          <a:bodyPr>
            <a:normAutofit/>
          </a:bodyPr>
          <a:lstStyle/>
          <a:p>
            <a:pPr marL="18288" indent="0">
              <a:buNone/>
            </a:pPr>
            <a:endParaRPr lang="en-US" dirty="0" smtClean="0"/>
          </a:p>
          <a:p>
            <a:pPr marL="18288" indent="0">
              <a:buNone/>
            </a:pPr>
            <a:r>
              <a:rPr lang="en-US" sz="2400" dirty="0" smtClean="0"/>
              <a:t>The </a:t>
            </a:r>
            <a:r>
              <a:rPr lang="en-US" sz="2400" dirty="0"/>
              <a:t>mechanism of </a:t>
            </a:r>
            <a:r>
              <a:rPr lang="en-US" sz="2400" dirty="0" smtClean="0"/>
              <a:t>action of </a:t>
            </a:r>
            <a:r>
              <a:rPr lang="en-US" sz="2400" dirty="0"/>
              <a:t>these drugs is </a:t>
            </a:r>
            <a:r>
              <a:rPr lang="en-US" sz="2400" dirty="0" smtClean="0"/>
              <a:t>incompletely understood </a:t>
            </a:r>
            <a:r>
              <a:rPr lang="en-US" sz="2400" dirty="0"/>
              <a:t>and it </a:t>
            </a:r>
            <a:r>
              <a:rPr lang="en-US" sz="2400" dirty="0" err="1" smtClean="0"/>
              <a:t>maytake</a:t>
            </a:r>
            <a:r>
              <a:rPr lang="en-US" sz="2400" dirty="0" smtClean="0"/>
              <a:t> </a:t>
            </a:r>
            <a:r>
              <a:rPr lang="en-US" sz="2400" dirty="0"/>
              <a:t>up to a month for the maximum effect to </a:t>
            </a:r>
            <a:r>
              <a:rPr lang="en-US" sz="2400" dirty="0" smtClean="0"/>
              <a:t>be observed.</a:t>
            </a:r>
          </a:p>
          <a:p>
            <a:pPr marL="18288" indent="0">
              <a:buNone/>
            </a:pPr>
            <a:r>
              <a:rPr lang="en-US" sz="2400" dirty="0" smtClean="0"/>
              <a:t> </a:t>
            </a:r>
            <a:r>
              <a:rPr lang="en-US" sz="2400" dirty="0"/>
              <a:t>daily dose is 2.5 mg </a:t>
            </a:r>
            <a:r>
              <a:rPr lang="en-US" sz="2400" dirty="0" err="1" smtClean="0"/>
              <a:t>bendroflumethiazide</a:t>
            </a:r>
            <a:r>
              <a:rPr lang="en-US" sz="2400" dirty="0" smtClean="0"/>
              <a:t> </a:t>
            </a:r>
            <a:r>
              <a:rPr lang="en-US" sz="2400" dirty="0"/>
              <a:t>or 0.5 mg </a:t>
            </a:r>
            <a:r>
              <a:rPr lang="en-US" sz="2400" dirty="0" err="1"/>
              <a:t>cyclopenthiazide</a:t>
            </a:r>
            <a:r>
              <a:rPr lang="en-US" sz="2400" dirty="0" smtClean="0"/>
              <a:t>.</a:t>
            </a:r>
          </a:p>
          <a:p>
            <a:pPr marL="18288" indent="0">
              <a:buNone/>
            </a:pPr>
            <a:r>
              <a:rPr lang="en-US" sz="2400" dirty="0" smtClean="0"/>
              <a:t> </a:t>
            </a:r>
            <a:r>
              <a:rPr lang="en-US" sz="2400" dirty="0"/>
              <a:t>More potent loop diuretics, such as furosemide (40 mg daily) </a:t>
            </a:r>
            <a:r>
              <a:rPr lang="en-US" sz="2400" dirty="0" smtClean="0"/>
              <a:t>or </a:t>
            </a:r>
            <a:r>
              <a:rPr lang="en-US" sz="2400" dirty="0" err="1" smtClean="0"/>
              <a:t>bumetanide</a:t>
            </a:r>
            <a:r>
              <a:rPr lang="en-US" sz="2400" dirty="0" smtClean="0"/>
              <a:t> </a:t>
            </a:r>
            <a:r>
              <a:rPr lang="en-US" sz="2400" dirty="0"/>
              <a:t>(1 mg daily), have few advantages over </a:t>
            </a:r>
            <a:r>
              <a:rPr lang="en-US" sz="2400" dirty="0" smtClean="0"/>
              <a:t>thiazides </a:t>
            </a:r>
            <a:r>
              <a:rPr lang="en-US" sz="2400" dirty="0"/>
              <a:t>in the treatment of hypertension, </a:t>
            </a:r>
            <a:r>
              <a:rPr lang="en-US" sz="2400" dirty="0" smtClean="0"/>
              <a:t>unless </a:t>
            </a:r>
            <a:r>
              <a:rPr lang="en-US" sz="2400" dirty="0"/>
              <a:t>there </a:t>
            </a:r>
            <a:r>
              <a:rPr lang="en-US" sz="2400" dirty="0" smtClean="0"/>
              <a:t>is substantial </a:t>
            </a:r>
            <a:r>
              <a:rPr lang="en-US" sz="2400" dirty="0"/>
              <a:t>renal impairment or they are used in </a:t>
            </a:r>
            <a:r>
              <a:rPr lang="en-US" sz="2400" dirty="0" smtClean="0"/>
              <a:t>conjunction </a:t>
            </a:r>
            <a:r>
              <a:rPr lang="en-US" sz="2400" dirty="0"/>
              <a:t>with an ACE inhibitor.</a:t>
            </a:r>
          </a:p>
        </p:txBody>
      </p:sp>
      <p:sp>
        <p:nvSpPr>
          <p:cNvPr id="3" name="Title 2"/>
          <p:cNvSpPr>
            <a:spLocks noGrp="1"/>
          </p:cNvSpPr>
          <p:nvPr>
            <p:ph type="title"/>
          </p:nvPr>
        </p:nvSpPr>
        <p:spPr>
          <a:xfrm>
            <a:off x="777240" y="228600"/>
            <a:ext cx="7543800" cy="1219200"/>
          </a:xfrm>
        </p:spPr>
        <p:txBody>
          <a:bodyPr/>
          <a:lstStyle/>
          <a:p>
            <a:r>
              <a:rPr lang="en-US" sz="4400" dirty="0"/>
              <a:t>Thiazide and other diuretics</a:t>
            </a:r>
          </a:p>
        </p:txBody>
      </p:sp>
    </p:spTree>
    <p:extLst>
      <p:ext uri="{BB962C8B-B14F-4D97-AF65-F5344CB8AC3E}">
        <p14:creationId xmlns:p14="http://schemas.microsoft.com/office/powerpoint/2010/main" val="4243610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1000"/>
                                        <p:tgtEl>
                                          <p:spTgt spid="2">
                                            <p:txEl>
                                              <p:pRg st="1" end="1"/>
                                            </p:txEl>
                                          </p:spTgt>
                                        </p:tgtEl>
                                      </p:cBhvr>
                                    </p:animEffect>
                                    <p:anim calcmode="lin" valueType="num">
                                      <p:cBhvr>
                                        <p:cTn id="8"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1000"/>
                                        <p:tgtEl>
                                          <p:spTgt spid="2">
                                            <p:txEl>
                                              <p:pRg st="3" end="3"/>
                                            </p:txEl>
                                          </p:spTgt>
                                        </p:tgtEl>
                                      </p:cBhvr>
                                    </p:animEffect>
                                    <p:anim calcmode="lin" valueType="num">
                                      <p:cBhvr>
                                        <p:cTn id="22"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381000"/>
            <a:ext cx="22098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Aged &lt; 55 </a:t>
            </a:r>
            <a:r>
              <a:rPr lang="en-US" dirty="0" err="1"/>
              <a:t>yrs</a:t>
            </a:r>
            <a:endParaRPr lang="en-US" dirty="0"/>
          </a:p>
        </p:txBody>
      </p:sp>
      <p:sp>
        <p:nvSpPr>
          <p:cNvPr id="3" name="Rectangle 2"/>
          <p:cNvSpPr/>
          <p:nvPr/>
        </p:nvSpPr>
        <p:spPr>
          <a:xfrm>
            <a:off x="5334000" y="381000"/>
            <a:ext cx="22098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Aged &gt; 55 </a:t>
            </a:r>
            <a:r>
              <a:rPr lang="en-US" dirty="0" err="1"/>
              <a:t>yrs</a:t>
            </a:r>
            <a:r>
              <a:rPr lang="en-US" dirty="0"/>
              <a:t> or</a:t>
            </a:r>
          </a:p>
          <a:p>
            <a:pPr algn="ctr"/>
            <a:r>
              <a:rPr lang="en-US" dirty="0"/>
              <a:t>black person</a:t>
            </a:r>
          </a:p>
          <a:p>
            <a:pPr algn="ctr"/>
            <a:r>
              <a:rPr lang="en-US" dirty="0" smtClean="0"/>
              <a:t>of </a:t>
            </a:r>
            <a:r>
              <a:rPr lang="en-US" dirty="0"/>
              <a:t>any age</a:t>
            </a:r>
          </a:p>
        </p:txBody>
      </p:sp>
      <p:sp>
        <p:nvSpPr>
          <p:cNvPr id="4" name="Rectangle 3"/>
          <p:cNvSpPr/>
          <p:nvPr/>
        </p:nvSpPr>
        <p:spPr>
          <a:xfrm>
            <a:off x="243840" y="2240280"/>
            <a:ext cx="805029" cy="369332"/>
          </a:xfrm>
          <a:prstGeom prst="rect">
            <a:avLst/>
          </a:prstGeom>
        </p:spPr>
        <p:txBody>
          <a:bodyPr wrap="none">
            <a:spAutoFit/>
          </a:bodyPr>
          <a:lstStyle/>
          <a:p>
            <a:r>
              <a:rPr lang="en-US" dirty="0"/>
              <a:t>Step 1</a:t>
            </a:r>
          </a:p>
        </p:txBody>
      </p:sp>
      <p:sp>
        <p:nvSpPr>
          <p:cNvPr id="6" name="Down Arrow 5"/>
          <p:cNvSpPr/>
          <p:nvPr/>
        </p:nvSpPr>
        <p:spPr>
          <a:xfrm>
            <a:off x="2132838" y="1750707"/>
            <a:ext cx="271272" cy="3206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lowchart: Connector 7"/>
          <p:cNvSpPr/>
          <p:nvPr/>
        </p:nvSpPr>
        <p:spPr>
          <a:xfrm>
            <a:off x="2045970" y="2196346"/>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a:t>
            </a:r>
            <a:endParaRPr lang="en-US" dirty="0"/>
          </a:p>
        </p:txBody>
      </p:sp>
      <p:sp>
        <p:nvSpPr>
          <p:cNvPr id="9" name="Flowchart: Connector 8"/>
          <p:cNvSpPr/>
          <p:nvPr/>
        </p:nvSpPr>
        <p:spPr>
          <a:xfrm>
            <a:off x="6229350" y="2196346"/>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t>
            </a:r>
            <a:endParaRPr lang="en-US" dirty="0"/>
          </a:p>
        </p:txBody>
      </p:sp>
      <p:sp>
        <p:nvSpPr>
          <p:cNvPr id="10" name="Rectangle 9"/>
          <p:cNvSpPr/>
          <p:nvPr/>
        </p:nvSpPr>
        <p:spPr>
          <a:xfrm>
            <a:off x="243840" y="3172337"/>
            <a:ext cx="805029" cy="369332"/>
          </a:xfrm>
          <a:prstGeom prst="rect">
            <a:avLst/>
          </a:prstGeom>
        </p:spPr>
        <p:txBody>
          <a:bodyPr wrap="none">
            <a:spAutoFit/>
          </a:bodyPr>
          <a:lstStyle/>
          <a:p>
            <a:r>
              <a:rPr lang="en-US" dirty="0"/>
              <a:t>Step 2</a:t>
            </a:r>
          </a:p>
        </p:txBody>
      </p:sp>
      <p:sp>
        <p:nvSpPr>
          <p:cNvPr id="13" name="Rounded Rectangle 12"/>
          <p:cNvSpPr/>
          <p:nvPr/>
        </p:nvSpPr>
        <p:spPr>
          <a:xfrm>
            <a:off x="1524000" y="3172337"/>
            <a:ext cx="5486400" cy="5011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    +     C</a:t>
            </a:r>
            <a:endParaRPr lang="en-US" dirty="0"/>
          </a:p>
        </p:txBody>
      </p:sp>
      <p:sp>
        <p:nvSpPr>
          <p:cNvPr id="14" name="Rectangle 13"/>
          <p:cNvSpPr/>
          <p:nvPr/>
        </p:nvSpPr>
        <p:spPr>
          <a:xfrm>
            <a:off x="243839" y="4160413"/>
            <a:ext cx="805029" cy="369332"/>
          </a:xfrm>
          <a:prstGeom prst="rect">
            <a:avLst/>
          </a:prstGeom>
        </p:spPr>
        <p:txBody>
          <a:bodyPr wrap="none">
            <a:spAutoFit/>
          </a:bodyPr>
          <a:lstStyle/>
          <a:p>
            <a:r>
              <a:rPr lang="en-US" dirty="0"/>
              <a:t>Step 3</a:t>
            </a:r>
          </a:p>
        </p:txBody>
      </p:sp>
      <p:sp>
        <p:nvSpPr>
          <p:cNvPr id="17" name="Rounded Rectangle 16"/>
          <p:cNvSpPr/>
          <p:nvPr/>
        </p:nvSpPr>
        <p:spPr>
          <a:xfrm>
            <a:off x="1524000" y="4160413"/>
            <a:ext cx="5486400" cy="5011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    +     C     +      D</a:t>
            </a:r>
            <a:endParaRPr lang="en-US" dirty="0"/>
          </a:p>
        </p:txBody>
      </p:sp>
      <p:sp>
        <p:nvSpPr>
          <p:cNvPr id="18" name="Rectangle 17"/>
          <p:cNvSpPr/>
          <p:nvPr/>
        </p:nvSpPr>
        <p:spPr>
          <a:xfrm>
            <a:off x="243837" y="5429012"/>
            <a:ext cx="805029" cy="369332"/>
          </a:xfrm>
          <a:prstGeom prst="rect">
            <a:avLst/>
          </a:prstGeom>
        </p:spPr>
        <p:txBody>
          <a:bodyPr wrap="none">
            <a:spAutoFit/>
          </a:bodyPr>
          <a:lstStyle/>
          <a:p>
            <a:r>
              <a:rPr lang="en-US" dirty="0"/>
              <a:t>Step 4</a:t>
            </a:r>
          </a:p>
        </p:txBody>
      </p:sp>
      <p:sp>
        <p:nvSpPr>
          <p:cNvPr id="19" name="Down Arrow 18"/>
          <p:cNvSpPr/>
          <p:nvPr/>
        </p:nvSpPr>
        <p:spPr>
          <a:xfrm>
            <a:off x="4024884" y="4757190"/>
            <a:ext cx="242316" cy="6413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Down Arrow 19"/>
          <p:cNvSpPr/>
          <p:nvPr/>
        </p:nvSpPr>
        <p:spPr>
          <a:xfrm>
            <a:off x="2153412" y="2819400"/>
            <a:ext cx="271272" cy="3206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Down Arrow 20"/>
          <p:cNvSpPr/>
          <p:nvPr/>
        </p:nvSpPr>
        <p:spPr>
          <a:xfrm>
            <a:off x="6322314" y="1734836"/>
            <a:ext cx="271272" cy="3206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Down Arrow 21"/>
          <p:cNvSpPr/>
          <p:nvPr/>
        </p:nvSpPr>
        <p:spPr>
          <a:xfrm>
            <a:off x="6338316" y="2819399"/>
            <a:ext cx="271272" cy="3206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Down Arrow 22"/>
          <p:cNvSpPr/>
          <p:nvPr/>
        </p:nvSpPr>
        <p:spPr>
          <a:xfrm>
            <a:off x="6372606" y="3720977"/>
            <a:ext cx="271272" cy="3206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Down Arrow 23"/>
          <p:cNvSpPr/>
          <p:nvPr/>
        </p:nvSpPr>
        <p:spPr>
          <a:xfrm>
            <a:off x="2132838" y="3720977"/>
            <a:ext cx="271272" cy="3206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ounded Rectangle 24"/>
          <p:cNvSpPr/>
          <p:nvPr/>
        </p:nvSpPr>
        <p:spPr>
          <a:xfrm>
            <a:off x="1676400" y="5429012"/>
            <a:ext cx="5486400" cy="11241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Resistant </a:t>
            </a:r>
            <a:r>
              <a:rPr lang="en-US" dirty="0" smtClean="0"/>
              <a:t>hypertension</a:t>
            </a:r>
          </a:p>
          <a:p>
            <a:pPr algn="ctr"/>
            <a:r>
              <a:rPr lang="en-US" dirty="0" smtClean="0"/>
              <a:t>A </a:t>
            </a:r>
            <a:r>
              <a:rPr lang="en-US" dirty="0"/>
              <a:t>+ C + D + </a:t>
            </a:r>
            <a:r>
              <a:rPr lang="en-US" dirty="0" smtClean="0"/>
              <a:t>consider</a:t>
            </a:r>
          </a:p>
          <a:p>
            <a:pPr algn="ctr"/>
            <a:r>
              <a:rPr lang="en-US" dirty="0" smtClean="0"/>
              <a:t>further diuretic  or α- </a:t>
            </a:r>
            <a:r>
              <a:rPr lang="en-US" dirty="0"/>
              <a:t>or β-blocker 5</a:t>
            </a:r>
          </a:p>
          <a:p>
            <a:pPr algn="ctr"/>
            <a:r>
              <a:rPr lang="en-US" dirty="0"/>
              <a:t>Consider seeking </a:t>
            </a:r>
            <a:r>
              <a:rPr lang="en-US" dirty="0" smtClean="0"/>
              <a:t>expert advice</a:t>
            </a:r>
            <a:endParaRPr lang="en-US" dirty="0"/>
          </a:p>
        </p:txBody>
      </p:sp>
    </p:spTree>
    <p:extLst>
      <p:ext uri="{BB962C8B-B14F-4D97-AF65-F5344CB8AC3E}">
        <p14:creationId xmlns:p14="http://schemas.microsoft.com/office/powerpoint/2010/main" val="809282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anim calcmode="lin" valueType="num">
                                      <p:cBhvr>
                                        <p:cTn id="13" dur="1000" fill="hold"/>
                                        <p:tgtEl>
                                          <p:spTgt spid="21"/>
                                        </p:tgtEl>
                                        <p:attrNameLst>
                                          <p:attrName>ppt_x</p:attrName>
                                        </p:attrNameLst>
                                      </p:cBhvr>
                                      <p:tavLst>
                                        <p:tav tm="0">
                                          <p:val>
                                            <p:strVal val="#ppt_x"/>
                                          </p:val>
                                        </p:tav>
                                        <p:tav tm="100000">
                                          <p:val>
                                            <p:strVal val="#ppt_x"/>
                                          </p:val>
                                        </p:tav>
                                      </p:tavLst>
                                    </p:anim>
                                    <p:anim calcmode="lin" valueType="num">
                                      <p:cBhvr>
                                        <p:cTn id="1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1000"/>
                                        <p:tgtEl>
                                          <p:spTgt spid="20"/>
                                        </p:tgtEl>
                                      </p:cBhvr>
                                    </p:animEffect>
                                    <p:anim calcmode="lin" valueType="num">
                                      <p:cBhvr>
                                        <p:cTn id="41" dur="1000" fill="hold"/>
                                        <p:tgtEl>
                                          <p:spTgt spid="20"/>
                                        </p:tgtEl>
                                        <p:attrNameLst>
                                          <p:attrName>ppt_x</p:attrName>
                                        </p:attrNameLst>
                                      </p:cBhvr>
                                      <p:tavLst>
                                        <p:tav tm="0">
                                          <p:val>
                                            <p:strVal val="#ppt_x"/>
                                          </p:val>
                                        </p:tav>
                                        <p:tav tm="100000">
                                          <p:val>
                                            <p:strVal val="#ppt_x"/>
                                          </p:val>
                                        </p:tav>
                                      </p:tavLst>
                                    </p:anim>
                                    <p:anim calcmode="lin" valueType="num">
                                      <p:cBhvr>
                                        <p:cTn id="42" dur="1000" fill="hold"/>
                                        <p:tgtEl>
                                          <p:spTgt spid="2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1000"/>
                                        <p:tgtEl>
                                          <p:spTgt spid="22"/>
                                        </p:tgtEl>
                                      </p:cBhvr>
                                    </p:animEffect>
                                    <p:anim calcmode="lin" valueType="num">
                                      <p:cBhvr>
                                        <p:cTn id="46" dur="1000" fill="hold"/>
                                        <p:tgtEl>
                                          <p:spTgt spid="22"/>
                                        </p:tgtEl>
                                        <p:attrNameLst>
                                          <p:attrName>ppt_x</p:attrName>
                                        </p:attrNameLst>
                                      </p:cBhvr>
                                      <p:tavLst>
                                        <p:tav tm="0">
                                          <p:val>
                                            <p:strVal val="#ppt_x"/>
                                          </p:val>
                                        </p:tav>
                                        <p:tav tm="100000">
                                          <p:val>
                                            <p:strVal val="#ppt_x"/>
                                          </p:val>
                                        </p:tav>
                                      </p:tavLst>
                                    </p:anim>
                                    <p:anim calcmode="lin" valueType="num">
                                      <p:cBhvr>
                                        <p:cTn id="47"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1000"/>
                                        <p:tgtEl>
                                          <p:spTgt spid="10"/>
                                        </p:tgtEl>
                                      </p:cBhvr>
                                    </p:animEffect>
                                    <p:anim calcmode="lin" valueType="num">
                                      <p:cBhvr>
                                        <p:cTn id="53" dur="1000" fill="hold"/>
                                        <p:tgtEl>
                                          <p:spTgt spid="10"/>
                                        </p:tgtEl>
                                        <p:attrNameLst>
                                          <p:attrName>ppt_x</p:attrName>
                                        </p:attrNameLst>
                                      </p:cBhvr>
                                      <p:tavLst>
                                        <p:tav tm="0">
                                          <p:val>
                                            <p:strVal val="#ppt_x"/>
                                          </p:val>
                                        </p:tav>
                                        <p:tav tm="100000">
                                          <p:val>
                                            <p:strVal val="#ppt_x"/>
                                          </p:val>
                                        </p:tav>
                                      </p:tavLst>
                                    </p:anim>
                                    <p:anim calcmode="lin" valueType="num">
                                      <p:cBhvr>
                                        <p:cTn id="5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1000"/>
                                        <p:tgtEl>
                                          <p:spTgt spid="13"/>
                                        </p:tgtEl>
                                      </p:cBhvr>
                                    </p:animEffect>
                                    <p:anim calcmode="lin" valueType="num">
                                      <p:cBhvr>
                                        <p:cTn id="60" dur="1000" fill="hold"/>
                                        <p:tgtEl>
                                          <p:spTgt spid="13"/>
                                        </p:tgtEl>
                                        <p:attrNameLst>
                                          <p:attrName>ppt_x</p:attrName>
                                        </p:attrNameLst>
                                      </p:cBhvr>
                                      <p:tavLst>
                                        <p:tav tm="0">
                                          <p:val>
                                            <p:strVal val="#ppt_x"/>
                                          </p:val>
                                        </p:tav>
                                        <p:tav tm="100000">
                                          <p:val>
                                            <p:strVal val="#ppt_x"/>
                                          </p:val>
                                        </p:tav>
                                      </p:tavLst>
                                    </p:anim>
                                    <p:anim calcmode="lin" valueType="num">
                                      <p:cBhvr>
                                        <p:cTn id="6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1000"/>
                                        <p:tgtEl>
                                          <p:spTgt spid="24"/>
                                        </p:tgtEl>
                                      </p:cBhvr>
                                    </p:animEffect>
                                    <p:anim calcmode="lin" valueType="num">
                                      <p:cBhvr>
                                        <p:cTn id="67" dur="1000" fill="hold"/>
                                        <p:tgtEl>
                                          <p:spTgt spid="24"/>
                                        </p:tgtEl>
                                        <p:attrNameLst>
                                          <p:attrName>ppt_x</p:attrName>
                                        </p:attrNameLst>
                                      </p:cBhvr>
                                      <p:tavLst>
                                        <p:tav tm="0">
                                          <p:val>
                                            <p:strVal val="#ppt_x"/>
                                          </p:val>
                                        </p:tav>
                                        <p:tav tm="100000">
                                          <p:val>
                                            <p:strVal val="#ppt_x"/>
                                          </p:val>
                                        </p:tav>
                                      </p:tavLst>
                                    </p:anim>
                                    <p:anim calcmode="lin" valueType="num">
                                      <p:cBhvr>
                                        <p:cTn id="68" dur="1000" fill="hold"/>
                                        <p:tgtEl>
                                          <p:spTgt spid="24"/>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fade">
                                      <p:cBhvr>
                                        <p:cTn id="71" dur="1000"/>
                                        <p:tgtEl>
                                          <p:spTgt spid="23"/>
                                        </p:tgtEl>
                                      </p:cBhvr>
                                    </p:animEffect>
                                    <p:anim calcmode="lin" valueType="num">
                                      <p:cBhvr>
                                        <p:cTn id="72" dur="1000" fill="hold"/>
                                        <p:tgtEl>
                                          <p:spTgt spid="23"/>
                                        </p:tgtEl>
                                        <p:attrNameLst>
                                          <p:attrName>ppt_x</p:attrName>
                                        </p:attrNameLst>
                                      </p:cBhvr>
                                      <p:tavLst>
                                        <p:tav tm="0">
                                          <p:val>
                                            <p:strVal val="#ppt_x"/>
                                          </p:val>
                                        </p:tav>
                                        <p:tav tm="100000">
                                          <p:val>
                                            <p:strVal val="#ppt_x"/>
                                          </p:val>
                                        </p:tav>
                                      </p:tavLst>
                                    </p:anim>
                                    <p:anim calcmode="lin" valueType="num">
                                      <p:cBhvr>
                                        <p:cTn id="7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14"/>
                                        </p:tgtEl>
                                        <p:attrNameLst>
                                          <p:attrName>style.visibility</p:attrName>
                                        </p:attrNameLst>
                                      </p:cBhvr>
                                      <p:to>
                                        <p:strVal val="visible"/>
                                      </p:to>
                                    </p:set>
                                    <p:animEffect transition="in" filter="fade">
                                      <p:cBhvr>
                                        <p:cTn id="78" dur="1000"/>
                                        <p:tgtEl>
                                          <p:spTgt spid="14"/>
                                        </p:tgtEl>
                                      </p:cBhvr>
                                    </p:animEffect>
                                    <p:anim calcmode="lin" valueType="num">
                                      <p:cBhvr>
                                        <p:cTn id="79" dur="1000" fill="hold"/>
                                        <p:tgtEl>
                                          <p:spTgt spid="14"/>
                                        </p:tgtEl>
                                        <p:attrNameLst>
                                          <p:attrName>ppt_x</p:attrName>
                                        </p:attrNameLst>
                                      </p:cBhvr>
                                      <p:tavLst>
                                        <p:tav tm="0">
                                          <p:val>
                                            <p:strVal val="#ppt_x"/>
                                          </p:val>
                                        </p:tav>
                                        <p:tav tm="100000">
                                          <p:val>
                                            <p:strVal val="#ppt_x"/>
                                          </p:val>
                                        </p:tav>
                                      </p:tavLst>
                                    </p:anim>
                                    <p:anim calcmode="lin" valueType="num">
                                      <p:cBhvr>
                                        <p:cTn id="8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grpId="0" nodeType="clickEffect">
                                  <p:stCondLst>
                                    <p:cond delay="0"/>
                                  </p:stCondLst>
                                  <p:childTnLst>
                                    <p:set>
                                      <p:cBhvr>
                                        <p:cTn id="84" dur="1" fill="hold">
                                          <p:stCondLst>
                                            <p:cond delay="0"/>
                                          </p:stCondLst>
                                        </p:cTn>
                                        <p:tgtEl>
                                          <p:spTgt spid="17"/>
                                        </p:tgtEl>
                                        <p:attrNameLst>
                                          <p:attrName>style.visibility</p:attrName>
                                        </p:attrNameLst>
                                      </p:cBhvr>
                                      <p:to>
                                        <p:strVal val="visible"/>
                                      </p:to>
                                    </p:set>
                                    <p:animEffect transition="in" filter="fade">
                                      <p:cBhvr>
                                        <p:cTn id="85" dur="1000"/>
                                        <p:tgtEl>
                                          <p:spTgt spid="17"/>
                                        </p:tgtEl>
                                      </p:cBhvr>
                                    </p:animEffect>
                                    <p:anim calcmode="lin" valueType="num">
                                      <p:cBhvr>
                                        <p:cTn id="86" dur="1000" fill="hold"/>
                                        <p:tgtEl>
                                          <p:spTgt spid="17"/>
                                        </p:tgtEl>
                                        <p:attrNameLst>
                                          <p:attrName>ppt_x</p:attrName>
                                        </p:attrNameLst>
                                      </p:cBhvr>
                                      <p:tavLst>
                                        <p:tav tm="0">
                                          <p:val>
                                            <p:strVal val="#ppt_x"/>
                                          </p:val>
                                        </p:tav>
                                        <p:tav tm="100000">
                                          <p:val>
                                            <p:strVal val="#ppt_x"/>
                                          </p:val>
                                        </p:tav>
                                      </p:tavLst>
                                    </p:anim>
                                    <p:anim calcmode="lin" valueType="num">
                                      <p:cBhvr>
                                        <p:cTn id="8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42" presetClass="entr" presetSubtype="0" fill="hold" grpId="0" nodeType="clickEffect">
                                  <p:stCondLst>
                                    <p:cond delay="0"/>
                                  </p:stCondLst>
                                  <p:childTnLst>
                                    <p:set>
                                      <p:cBhvr>
                                        <p:cTn id="91" dur="1" fill="hold">
                                          <p:stCondLst>
                                            <p:cond delay="0"/>
                                          </p:stCondLst>
                                        </p:cTn>
                                        <p:tgtEl>
                                          <p:spTgt spid="19"/>
                                        </p:tgtEl>
                                        <p:attrNameLst>
                                          <p:attrName>style.visibility</p:attrName>
                                        </p:attrNameLst>
                                      </p:cBhvr>
                                      <p:to>
                                        <p:strVal val="visible"/>
                                      </p:to>
                                    </p:set>
                                    <p:animEffect transition="in" filter="fade">
                                      <p:cBhvr>
                                        <p:cTn id="92" dur="1000"/>
                                        <p:tgtEl>
                                          <p:spTgt spid="19"/>
                                        </p:tgtEl>
                                      </p:cBhvr>
                                    </p:animEffect>
                                    <p:anim calcmode="lin" valueType="num">
                                      <p:cBhvr>
                                        <p:cTn id="93" dur="1000" fill="hold"/>
                                        <p:tgtEl>
                                          <p:spTgt spid="19"/>
                                        </p:tgtEl>
                                        <p:attrNameLst>
                                          <p:attrName>ppt_x</p:attrName>
                                        </p:attrNameLst>
                                      </p:cBhvr>
                                      <p:tavLst>
                                        <p:tav tm="0">
                                          <p:val>
                                            <p:strVal val="#ppt_x"/>
                                          </p:val>
                                        </p:tav>
                                        <p:tav tm="100000">
                                          <p:val>
                                            <p:strVal val="#ppt_x"/>
                                          </p:val>
                                        </p:tav>
                                      </p:tavLst>
                                    </p:anim>
                                    <p:anim calcmode="lin" valueType="num">
                                      <p:cBhvr>
                                        <p:cTn id="9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42" presetClass="entr" presetSubtype="0" fill="hold" grpId="0" nodeType="clickEffect">
                                  <p:stCondLst>
                                    <p:cond delay="0"/>
                                  </p:stCondLst>
                                  <p:childTnLst>
                                    <p:set>
                                      <p:cBhvr>
                                        <p:cTn id="98" dur="1" fill="hold">
                                          <p:stCondLst>
                                            <p:cond delay="0"/>
                                          </p:stCondLst>
                                        </p:cTn>
                                        <p:tgtEl>
                                          <p:spTgt spid="18"/>
                                        </p:tgtEl>
                                        <p:attrNameLst>
                                          <p:attrName>style.visibility</p:attrName>
                                        </p:attrNameLst>
                                      </p:cBhvr>
                                      <p:to>
                                        <p:strVal val="visible"/>
                                      </p:to>
                                    </p:set>
                                    <p:animEffect transition="in" filter="fade">
                                      <p:cBhvr>
                                        <p:cTn id="99" dur="1000"/>
                                        <p:tgtEl>
                                          <p:spTgt spid="18"/>
                                        </p:tgtEl>
                                      </p:cBhvr>
                                    </p:animEffect>
                                    <p:anim calcmode="lin" valueType="num">
                                      <p:cBhvr>
                                        <p:cTn id="100" dur="1000" fill="hold"/>
                                        <p:tgtEl>
                                          <p:spTgt spid="18"/>
                                        </p:tgtEl>
                                        <p:attrNameLst>
                                          <p:attrName>ppt_x</p:attrName>
                                        </p:attrNameLst>
                                      </p:cBhvr>
                                      <p:tavLst>
                                        <p:tav tm="0">
                                          <p:val>
                                            <p:strVal val="#ppt_x"/>
                                          </p:val>
                                        </p:tav>
                                        <p:tav tm="100000">
                                          <p:val>
                                            <p:strVal val="#ppt_x"/>
                                          </p:val>
                                        </p:tav>
                                      </p:tavLst>
                                    </p:anim>
                                    <p:anim calcmode="lin" valueType="num">
                                      <p:cBhvr>
                                        <p:cTn id="10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42" presetClass="entr" presetSubtype="0" fill="hold" grpId="0" nodeType="clickEffect">
                                  <p:stCondLst>
                                    <p:cond delay="0"/>
                                  </p:stCondLst>
                                  <p:childTnLst>
                                    <p:set>
                                      <p:cBhvr>
                                        <p:cTn id="105" dur="1" fill="hold">
                                          <p:stCondLst>
                                            <p:cond delay="0"/>
                                          </p:stCondLst>
                                        </p:cTn>
                                        <p:tgtEl>
                                          <p:spTgt spid="25"/>
                                        </p:tgtEl>
                                        <p:attrNameLst>
                                          <p:attrName>style.visibility</p:attrName>
                                        </p:attrNameLst>
                                      </p:cBhvr>
                                      <p:to>
                                        <p:strVal val="visible"/>
                                      </p:to>
                                    </p:set>
                                    <p:animEffect transition="in" filter="fade">
                                      <p:cBhvr>
                                        <p:cTn id="106" dur="1000"/>
                                        <p:tgtEl>
                                          <p:spTgt spid="25"/>
                                        </p:tgtEl>
                                      </p:cBhvr>
                                    </p:animEffect>
                                    <p:anim calcmode="lin" valueType="num">
                                      <p:cBhvr>
                                        <p:cTn id="107" dur="1000" fill="hold"/>
                                        <p:tgtEl>
                                          <p:spTgt spid="25"/>
                                        </p:tgtEl>
                                        <p:attrNameLst>
                                          <p:attrName>ppt_x</p:attrName>
                                        </p:attrNameLst>
                                      </p:cBhvr>
                                      <p:tavLst>
                                        <p:tav tm="0">
                                          <p:val>
                                            <p:strVal val="#ppt_x"/>
                                          </p:val>
                                        </p:tav>
                                        <p:tav tm="100000">
                                          <p:val>
                                            <p:strVal val="#ppt_x"/>
                                          </p:val>
                                        </p:tav>
                                      </p:tavLst>
                                    </p:anim>
                                    <p:anim calcmode="lin" valueType="num">
                                      <p:cBhvr>
                                        <p:cTn id="108"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8" grpId="0" animBg="1"/>
      <p:bldP spid="9" grpId="0" animBg="1"/>
      <p:bldP spid="10" grpId="0"/>
      <p:bldP spid="13" grpId="0" animBg="1"/>
      <p:bldP spid="14" grpId="0"/>
      <p:bldP spid="17" grpId="0" animBg="1"/>
      <p:bldP spid="18" grpId="0"/>
      <p:bldP spid="19" grpId="0" animBg="1"/>
      <p:bldP spid="20" grpId="0" animBg="1"/>
      <p:bldP spid="21" grpId="0" animBg="1"/>
      <p:bldP spid="22" grpId="0" animBg="1"/>
      <p:bldP spid="23" grpId="0" animBg="1"/>
      <p:bldP spid="24" grpId="0" animBg="1"/>
      <p:bldP spid="2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xMTERMSExEVFRUVFRIXFhUWFxAVFRUQFRUWFhUWFRUYHSggGBolGxcXITEiJSkrLi4uFx8zODMsNygtLisBCgoKDg0OGxAQGy0mICYuLystLS0tLy8wLy0tLy0yLi0tLS0uNS0tLS0tLy0tLS0tLS8tKy0vLS0vLS0tLSsvLf/AABEIALABHgMBIgACEQEDEQH/xAAcAAEAAgMBAQEAAAAAAAAAAAAABQYDBAcCAQj/xABKEAACAQIDAwYJCAgFAwUAAAABAgMAEQQSIQUGMRMiQVFhkQcUMlJxgaGxwSMkQmJykqLRM1RjgrLC0uEWNHOT8YOz8BUlQ0Sj/8QAGgEBAAIDAQAAAAAAAAAAAAAAAAMEAQIFBv/EADARAAICAQICBwgCAwAAAAAAAAABAgMRBDESIQUTMlFhcbEzQYGRocHR8CLxFTRS/9oADAMBAAIRAxEAPwDuNKVrYnHxRsqySxozmyB3RS56lBOvEcKA2aUpQClYsNiUkXPG6ut2GZSGGZWKsLjpDAg9RBphcSkiLJG6ujAFXUhlZTwKsNCKAy0pSgFKViXEIWKB1LhVYqCMwRiQrFeOUlWAP1T1UBlpSlAKUpQClKUApSlAKUpQClKUApSlAKUpQClKUApSlAKUpQClKUApSlAKpm/m602MdWjZQq4XExlWKgStJJh2ETkqSsbCNgWQqw0seNXOlAUHF7u7RaTFnxlxykimPLPKiCEYmGQKFH6J1hWROYAGub3vp9fYG0Q+GCTHJDPI2Y4nElzhjjMwjlBOWb5tzeeCb9I6b7SgKUu72LTAwwI3OXFzyyok0sBkw0s+IkCLOgzIRykbG1r5Ct7GtDYu6uPhOEUzkRwYaKPLHK6oJVWUS5k0EitmjsxBIy6Zba9EpQHOhuvtJcOsQxUjf5NpfnOI5RnXDumI5OUnMgMvJuAGAOU8LkGRbd7G5cS/jMjTZsG+HzTSCMmCPD8qsiLZVEkkcgawtZzpqRV0pQFDXdvH8thg2ILRJCkcz8vigZi0M6zlo82UHlXjZWABAXjoANbZ+6mOiw8USuVCYbAQui4ia7mDETPiRHL5UfKRstiLWFlGUAEdFpQFAg3b2jeF3xTZo0wlgMROVumMkeZZBoJvmzrHmYXYrc2NjV/pSgFKUoBSlKAUpSgFKUoBSlKAx4idUUu7BVUXLMQFA6yToK0Tt/CjjiodDY/KR6HqOvGtLfz/ACEy3tn5JP8AclRPjVG2PgEljzkeUzN32/vWspYLum00LIOcm98HRv8AEGF/WYfvp+deH3kwg44qIfvrVPXY8Y6KjtvYCNYibVorE2WI6KmUsZZ03AY+KZc8UiutyMym4uOIv662aqXgxS2BHbJIfcPhVtqU510FCyUF7m0K+MbC50A91fa5p4YN5DGq4KNrGRc0xHHkrkKn7xBv2LbprEnhZFVTtmoo1N9PCabtDgSABcNiCAb/AOkDpb6x49A4GqV/jDaH67N3j8qhVW9bUWHvVZzbPR06OqEcY+ZI/wCL9ofrs3ePyr7/AIv2h+uzd4/KtZMHXvxKscTJeoq/5XyRYt2/CTioGtiCcRGTrmsJF+y3T6G7xXXti7ZhxUQlhcMvAjgyt5rLxBr89SYSvuz9pT4Zi0MrRlhYlTxF72I4H/nrreNjW5R1PR8Z84cn9D9J0pSrBwRSlKAUpSgFKUoBSlKAUpUVt/eHD4NM88lr3yoNXc/VXp9PAdJoZSbeEStK41t3wnYmUlcOogTr0eU+knmr6APXVNxmPnlN5ZpJPtu7d1zpUTtS2OhX0bbJZlyP0vSvzNgdqTwMGhmkjI81mA9a8COwiugbs+FVgQmNTMvDloxZh2vGND6Vt6DWVama29H2QWY8zrNKw4PFpKiyRurowurKQQR2Gs1SFAUpSgFKUoCteER7YCX0oPWTzfxWqtbuR2hT7P8AMamPCnNbCIvnTID6Art7wKjtjfol+yv8INRW7HW0qxpvOX2RvVWN85rJarPVM32fgKjr7Ra0qzai/wDgzX/26E9bTH/9XHwq01X9wEts7DD6rH7zsfjVgqycXUPN034v1Ffnrwg4gybSxRJ4SBB2CNVS3sJ9dfoWvz/4RcKY9pYkdDMrjtDore8keqordi30ZjrX5fdEJhY71M4bDionCNU1h5Raq535GYR16yV9DV6vQjNeSEGozFYfWpphWtNDehlM77SlKunkhSlKAUpSgFKUoBSlaW2tpphoJJ5PJjUm3STwVR2kkAemhlLLwiD363wTAxhVAedwciHgo4Z3t9G/AdJ9ZHE8XipcRK0srl3bix9gA4ADoA0Feto46TEzvNKbu5ueoDoVfqgWA9FbWEw1VZz4mei0mljTHL3MMOErOcHUgkdq95a0LfEQc2DrRlgtVneO9aOJw1DOc7m1uDva2BmCuxOHkYCRTwQnTlV6rdPWO0Cu9g31FfmHExWru/g0x5m2bAWN2QNEfRGxVfwhanql7ji9JUKOLF5MtFKUqY5QpSlAUbwrreCEX4SZrdlst+9h31rbIW0S/ZX2KB8K2fCm/wAnCvWZj91Mw/Eq1g2UDyMV+mNT6zc+4iobTsUf60fNm3VE3ze7gVe6pW+eHNwwFa1dot6NrrUdT3Rjy4HCj9jEfvKD8al6r+x94MGuHhXxuAZY41sZI1IyqBYqTcHTga3l3gwh4YuA/wDVi/OrBwJxk5N4ZJVy/wAMuxCeSxijQDkpOwXJjY9lyw9a10D/ANdwv61B/uxfnWDGbTwUsbxSYjDsjqVZTLFYqePTWsllYN6JSqmppH5zR7Vuw4usu8uy1w87xpKsqA3SRSrBkPC5GmYcD6O2opaqtYPSws40miwQYut2OS9V/DXqawo0rBvJG4K+EUFfaEZ3OlKhNtYSdp4XjJyIUzAMVuOWiLW5wHkBibq1xdRYm9XTyhN0qs4Y7QIjL6GzM4Aw9i4bD2S/mEHEWIsbAXN7X2tnLiWmzSqwQGXLcxGysEsOYecLg2JF9daAnKVWm/8AUAigasRGWYjD3Ryj5ltoCgcJf6XONj0rnbx0cCDmfEeVyQEapIThxpqVdAFJ1IzX06AJ6lQmzzi80PKBip5TODyAKjLdS5XyjmFgFA0YEk21lwH85funt+t6O49egGSuW+GTbGsODU/tZPasYP4jb7NdD2pjeQhkmkZcsaMx5p1svADNxLdHaB21+etq7SfE4iSeTypGvbiFHBVHYFAHqqOyWFg6HR1HHZxPZep7wUVTESWrQwK1JKD1ju/vVY7smexXwmmvZ3f3rFIT2d396GpkzVhnOlakmII6fZWCXF9tDZJmrjjXYvBDERs1SfpSzEegNk96muKzMWIAFySAAOJY6ADtJtX6I3b2W2GwkEGZbxxqDzSflLAsfK88sfWKmqXPJzelJrgUfH0/sl6Vjs3nLb7J4X+11aenXsrQn2xEl82JhFvKHEjjqQG0F7dx69JziJZJOlVTEb8YceQ/Ka2DKgVS1hoGd1za34X4j16WO3smcEQgR8dSt2Av9Y802+owrVyRNDT2T2R536tLiEiB8iJi3Zyhyj12BNuqsqJYAdQt6gBUTgmXO12DODncZgTntoXdzq1tdSNANABrvnFi/X0aNFr6BmqGacnyRdU4QioZ2M9amPwiOOdW0jg6j4gg9RB1Bqsb07UK8wdNaxTbLNMXOSUT1LszDjpFeFhw69NXnYG7OF8XiZoVkZ40Zme7XZlBOh0A14CpL/DuE/VIP9uP8qn4H3kT6RinjmznAOH66yhcPa5Og19Qroi7Bwo/+rB/tRflVZ302dh1EUccEayO17ooW0acbhbA3JA17a1lHCzkxHXKTwk/mc82/s8tA0trWOa3Up0t6hbuqppxrqO9jJHhGU+aR6yLD31y5ONV85Lujm5Jt95KYJamol0qFwNTUXChbkZaUpQ0O51q4naEcbKjtYva2jEasFF2Ast2ZQLkXJAraqN2jshZZEkLEFMuW31ZEkPfkt67jW1XTyhIcoOscSOI4jQivBxK5lTNzmzWAufJtm1HC1xUBhdz4kCDNcorBSQWOpw2ViWY2cDDILrYa8BW7s7YnJSGTlCxJYm44lgoudeNlHCw6gBpQElLiUVS7OoVQxLEgABfKJPZXoSrxzDgDxHA8D6KgIN1EAcPI0hdZgWIW95YoomYXuA2WLosOcbACwr2d2EZy7kMWaJjo1s0bwuQFLFQpMCW0uLcaAngwPA/8GvtRuydmcmJS1iZHc2vmCxFmKxgkDm85mtbQuQLgVvcgvmjuHWD7wO6gKR4YcaUwSRj/wCWVQfsIC/8QSuNwjWum+GpQBhAAB+nPAdHJ/1HvrmMPGq1naPQ9GxxTnvyTuCFb61HYK3VUgqjqFRluW56rHIte8g6hXlgOof+a0METjI7VFuTepnG26hUZBBncKOk+zp9goZk8LJO7nQ8lKmJeHlMhJiUlwDIPp81GuF6BprbXSrrid7cZJogEQPABY1b70jNf7oqD2IoAAZrKPo2AUILFD6S2biOjS+trHgNnNPmWCMKo5rS/owD5q2BzMOnQAX6DU0W1yRz7XW3xzXzIXHQyuLzvJIb+Q86hL9ugA9X9q8NhoFAL5XIGYIJECqPOtwUdvE9JqXw+5qcoAyyu1/pnKgHTdVsfXmsbWF9L3nA7HghN44UU9LWBcntc84+s1vwtleesrXZWfojnQwk0g+Tw0puNOTKZbdRkIC29BIrewW585sTDDEet2Ej/gQWPoYV0WlZ4EV562clhJfvmcxgxTR4h8M4UGM2uttQQGBGgsCCDa3fUydRVZxE3KbTxDdUrL9w5P5aswqGxJPkdCccRi/e0mzWXmvboIt6rEqPVlk9WUdFUTfKQ8obdtXyTy/ue6YVR954r4hF851X7zAfGpIbp+Bv0c1GcvDP5O4YSPLGi+aqjuAFZaUqU4AqhbUn5TFTSnyY/k19CXDfjLeyrziJQiM54KpY+gC5rmJLNGEB5zB2Y/ZVnc9wPrqG7ZInpW7KVvXtczylQeYpIHaeBNQ0EVzXmPWpTBwVAelqrUI4M+DgqRQV4iS1ZqGWxXy9fGateSe1DGDvtY3nUMqllDNfKpIBa3Gw6ayVEbX2S0ssbhwAhjJU8GyzxS66X0CXFiNbXuLirp5MlZHCi5IAHSSAO+nKC2a4trrcWsOOtVcbBxRW0kwa7MSvKTBVuINRYc6zRy81uiXibG/rHbvTyI8Zm5rxzLq81rPFKgjyDQjM6vm4821rWIAs0cgYBlIKkAggggg6ggjiK9VAybGm5RGE7hRI7Molcc0ujJ5StcBUKldAc7a666I2PjMjxiWzZAokMs5VmaGWNpR0q2Yo+UadRvrQFspVck2HOzPmxD2aR20lkX5MriMigIAUKmSMeUbiIHSwFfcZs7EZSFc52kS0iySc1GUpJmjNlAVCxW3FspIvrQFY8NMF4sNJ5ryJ63VWH8BrkqHWu++EDY5xGBkVLlowJEXjcpxt0klMw9dcDI1qvauZ3ujJ5r4e4lMFLUvG1V/C8ePuqaw3Dj7qiOhI2qwzHSsgXtPs/KvDp2+6hoQ2Mc172AwEhJ802HEliQLAcCbX46dOtrHPicL/AOaVHqWjcMDqKyjFn8o4Rd8Js054nmYqhdc2U+QrWBa54t05jfh2AV1vC4dY0WNFCqosAOAFcx2LjVxENr9HDm93D1Vet2pmkwyXkbMl428km6XUE6cSMrempqpZbTOBqnJ7kr9P936vX3/CslY0jsblifTl+ArJUxUFKUoDiuz3Jx0x65ZT3uTV1FVDdqK8zv1sx7zerfVe18z0GofNLwRryfpB+5/DPVT2pHmx2GXrngHfKtWyTyx6V9iS/wBVVqPnbUwo/bRn7pzfCt4bryItI8dZLwfodipSlSnEIveeXLhJu1cv3yE/mqq7pYMSTShuAgZT2GUgX7lbvqf31kthsvnSRjuJf+WtHcNdcQ3WYl+6HP8ANUT7aJ48qmcRmwzRO0bizIzIw+spKn2ipDCSirl4V92iknjka8x7CW30ZOAb0NoPSPrVztJSKhlHDwei01yurT/cljWYUeYVCLi6+Pi61JuAkZ8XUdNiq12kJrd2TsSfEsywxGQqLm1gAL2FybD/AIPVWUjEpRgss/SNRe0fGOWj5I2jtzrCM65hcPmIIGXgV4G97iwMpSrh5EreHTaAMQZiRmUyNbDlvIw5IIFhkzeMDm87yLX6cDYjFq0EbyurPGDIwXCsEYwztIzgC9lcRgEc02AJJOtrpQGjsWSV4UeYZXe7FLWyBjdU4A3Ate+t71vUpQClKUArgvhB2F4rjHCi0cnykfUAx5y+pr6dRWu9VU/CTsLxnCFlF5IbuvWUt8oo9IF+0qK0sjlFvR3dVas7Pkzi2Dqag4VARvY1JYbE1VPSPmiVFKwJMKyZ6GgdaicelSbyVFY6WhlEpuZIwZyOClLj7WYX9HNA9YrqO5EuuIT6yP63Uqf4BXOdw8IWgx79CRw69ok5Q+xPbVx3DmPjTqfpRE+tXS38RqWCxJM4usWXPwx9i/UpSrBzBXl2sCeoGvVa+0HtFIepHPcpoDlG6Dg3q1VTNyzqRVzqtZ2j0GqWLGjVZuc3Zm9iRf1Gq3sA59r4fsdz92Nz8Kn8SfKPZJ7BEPhVf3CXNtZD5omP4GX41LBc/gRaf2FsvCX4OyUpSpDiFW3/AH+ThX9oW7kYfzV58Ha/IzHrnI9Qjj/M1j39POw69kx7uT/OtzcRLYd+2Zz7FHwqJe0LD5U/EsE8KurI6hlYEMpAIKnQgjpFcw3l8FrXL4NxY68lISCOxJOkdjd9dSpUjinuaVXzqeYM/PGK3Px0Zs2Em/cXlB3x3r5ht0sc5sMJN+8jJ7XsK/RFKj6pF3/J242X1/JyHYfgunYg4h1iXpVSHk9GnNX03Porp+xtjw4WMRQoFXiTxZm85m4k1v0reMUtipdqbLe0xUbjtqiOeGDJdpb5TewAUgvc24hbkDiSLdZElWCfBo5BZASMtiejKyutvQyqfSBWxARMe88ZWNsrZWQMzBZCq3iSXKvNBc2degcesEDLJvNhxoXN8rsVytmHJmUMCvG94ZRpfVO0X2E2LhxwhUWULYXtYKqDTryqq342VR0Csh2ZGLlAY2IcZ00N3LsSQbqxDO7DMCAWOmpoDJBjEZcwYWzOoJ0uyMyta/HVW9IF+Fe/GU89fvLwsD7iD6xXnA4RIY0ijXKkaqiKOARQAo7hWegMfjCeevVxHG+W3fp6a+DEJ56946b29x7jWWlAYvGU89fvLwsG9xB9Br74wnDOvVxHG4X3kD0mslKA4p4Rt2Rh5TPDYwyG9lIPJSMTzTbgpIOX0EdAvS1lt01+mcXhUlRo5FDIwIZTwINcg3q8HE0JZ8MDNFqco1lQdRX6Y7Rr2dNQTr96OzotcscFj+JTo8X21nGNqPlhZSVIII4gggg9oPCvBBqI62UyQfGVqsxY0weEklcJGjOx+ioLN3CurbieD8xMuIxQGdbGOLQ5W6GcjQsOgDQcePDMYuRX1GphVHnv3EjsDd84XZMyMLSyxTSSDpDtGQq/ugAem9aW6r2xcP1lcfgZv5avW0UvDKOuNx3qa57sBrYnCn6xHfGw+NSzWJROFCTmpt+fqdKpSlTFUVo7ea2FxB6oZj3I1b1RW9cmXA4o/sJv4CKG0FmSRzHdFOc3pq3VWNzl5pPXVoFVbNzvap5sZGYo8x+wP+KST+kVD+DJb7TY9UMp/FGPjUxMLxE/UQevLnP8dR/gqj+f4huqEj70if01PHdkNLxorH+82dXpSlbnFKbvwfloR1I/tK/lUpuUPmoPW8vscj4VFb464lB1RA97P+VTO5w+Zx/am/7z1FH2jLEvYr97yapSlSlcUpSgFKUoBSla2IxqIyocxZtQFV3NgQCTlByjUamgNmlR+J21h0F2mTyZWADAllhAMmUDiVBFxWdtoRABjKliGYHMtiqC7Ea6gDjbhQGzStVdpQlcwmjy5Ve+Zbcm3ktx4HrraoBSlKAUpSgFKUoDWxmz4ZRaWGOQdToj+8VHjdPA3v4nB/tpbutUzSmDZSktmYcLhI4xljjRB1IqqO4Cs1KUNTzKt1I6wfdXMtjH5TCH9pF7SB8a6fXMNki3iv8ArYf/ALiCobN0WKdpfvedPpSlTFcVB77tbZ+K/wBJh32HxqcqveEBrbOxHaIx3yIPjQlpWbI+a9SmbopaKpzENZGI6FY+sCozduO0QqSnOgB6WHcOc34VNVWsywdbUzxKUjS2gQscnVcgfugJ/LWr4IhfEYxupIh3tIfhTbz2w+uhIJP2m5x9prN4Gl/zjdbQjuEh+NTw55YceDQSXkvqjpVKUrc4hSN72+dgfsE/jlqf3RFsHF/1D3yOare9h+eN2Qxj2ufjVm3VHzSH7JPexNRR7bLE/ZolqUpUpXFKUoBSlKAVqT4K8iyq7IwGVrZCHS9wGDA8DexFvKPq26UBAJusgR1M0rcosquzGMsyyQxwtc5dTaJGv136Das43ej5QyZn1z3W4ynM8rg2txBlfXtqYpQEGm7MYNy7sSYGN8nlwmCxAtYZhh4wbDr4aWmGgU8VGt+gdNr+4d1ZKUBj5FfNHcON7+83r54unDIvVwHC1vdpWWlAY+QXzR3DrB94HdTkF80dw7fzPeayUoDF4unmr3DqA9wA9VfeRXzR18Bxvf361kpQGLxdPNXuHUR7iR66+8gvmjuHZ+Q7hWSlAY+QXzR3DrJ95PfXzxdOGRergOFre7SstKAxmFeOUdfAcb394BrmezEHzXmj9Nhuj9ov5nvrpzjQ+g1Bw7CC8np5DI33WB+FRzi20S1ySTyTXIL5o7h2D4DuFOQXzR3Dje/vJNZKVIRGLxdPMXq4Dha3u0queEONRgJbKLloRwHTNGT/AAjuq0VF7x4HloDHa92U9xvQlpko2Rb716lQ2TCojXQcB0Dt/M99ZJkBawA6F+95XoORCP3hU9gtjZVAIr0myNb26z62t7gqjvqFRabZbuujJ48Sjb4v8nUr4GU+b4huuYDujU/zVJ7b3e5VbZakNytj+LQOlrZpWb8KL/LUkFhE9+pg9LwLfJYKUpWxyCg7zt87m7EjH4b/ABq17sf5SD/TX21FbW2QXmle3lZPYiipzY8GSCJPNRR3Coor+TZPOScEjcpSlSkApSlAKUpQH//Z"/>
          <p:cNvSpPr>
            <a:spLocks noChangeAspect="1" noChangeArrowheads="1"/>
          </p:cNvSpPr>
          <p:nvPr/>
        </p:nvSpPr>
        <p:spPr bwMode="auto">
          <a:xfrm>
            <a:off x="155575" y="-1347788"/>
            <a:ext cx="4552950" cy="28098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data:image/jpeg;base64,/9j/4AAQSkZJRgABAQAAAQABAAD/2wCEAAkGBxMTERMSExEVFRUVFRIXFhUWFxAVFRUQFRUWFhUWFRUYHSggGBolGxcXITEiJSkrLi4uFx8zODMsNygtLisBCgoKDg0OGxAQGy0mICYuLystLS0tLy8wLy0tLy0yLi0tLS0uNS0tLS0tLy0tLS0tLS8tKy0vLS0vLS0tLSsvLf/AABEIALABHgMBIgACEQEDEQH/xAAcAAEAAgMBAQEAAAAAAAAAAAAABQYDBAcCAQj/xABKEAACAQIDAwYJCAgFAwUAAAABAgMAEQQSIQUGMRMiQVFhkQcUMlJxgaGxwSMkQmJykqLRM1RjgrLC0uEWNHOT8YOz8BUlQ0Sj/8QAGgEBAAIDAQAAAAAAAAAAAAAAAAMEAQIFBv/EADARAAICAQICBwgCAwAAAAAAAAABAgMRBDESIQUTMlFhcbEzQYGRocHR8CLxFTRS/9oADAMBAAIRAxEAPwDuNKVrYnHxRsqySxozmyB3RS56lBOvEcKA2aUpQClYsNiUkXPG6ut2GZSGGZWKsLjpDAg9RBphcSkiLJG6ujAFXUhlZTwKsNCKAy0pSgFKViXEIWKB1LhVYqCMwRiQrFeOUlWAP1T1UBlpSlAKUpQClKUApSlAKUpQClKUApSlAKUpQClKUApSlAKUpQClKUApSlAKpm/m602MdWjZQq4XExlWKgStJJh2ETkqSsbCNgWQqw0seNXOlAUHF7u7RaTFnxlxykimPLPKiCEYmGQKFH6J1hWROYAGub3vp9fYG0Q+GCTHJDPI2Y4nElzhjjMwjlBOWb5tzeeCb9I6b7SgKUu72LTAwwI3OXFzyyok0sBkw0s+IkCLOgzIRykbG1r5Ct7GtDYu6uPhOEUzkRwYaKPLHK6oJVWUS5k0EitmjsxBIy6Zba9EpQHOhuvtJcOsQxUjf5NpfnOI5RnXDumI5OUnMgMvJuAGAOU8LkGRbd7G5cS/jMjTZsG+HzTSCMmCPD8qsiLZVEkkcgawtZzpqRV0pQFDXdvH8thg2ILRJCkcz8vigZi0M6zlo82UHlXjZWABAXjoANbZ+6mOiw8USuVCYbAQui4ia7mDETPiRHL5UfKRstiLWFlGUAEdFpQFAg3b2jeF3xTZo0wlgMROVumMkeZZBoJvmzrHmYXYrc2NjV/pSgFKUoBSlKAUpSgFKUoBSlKAx4idUUu7BVUXLMQFA6yToK0Tt/CjjiodDY/KR6HqOvGtLfz/ACEy3tn5JP8AclRPjVG2PgEljzkeUzN32/vWspYLum00LIOcm98HRv8AEGF/WYfvp+deH3kwg44qIfvrVPXY8Y6KjtvYCNYibVorE2WI6KmUsZZ03AY+KZc8UiutyMym4uOIv662aqXgxS2BHbJIfcPhVtqU510FCyUF7m0K+MbC50A91fa5p4YN5DGq4KNrGRc0xHHkrkKn7xBv2LbprEnhZFVTtmoo1N9PCabtDgSABcNiCAb/AOkDpb6x49A4GqV/jDaH67N3j8qhVW9bUWHvVZzbPR06OqEcY+ZI/wCL9ofrs3ePyr7/AIv2h+uzd4/KtZMHXvxKscTJeoq/5XyRYt2/CTioGtiCcRGTrmsJF+y3T6G7xXXti7ZhxUQlhcMvAjgyt5rLxBr89SYSvuz9pT4Zi0MrRlhYlTxF72I4H/nrreNjW5R1PR8Z84cn9D9J0pSrBwRSlKAUpSgFKUoBSlKAUpUVt/eHD4NM88lr3yoNXc/VXp9PAdJoZSbeEStK41t3wnYmUlcOogTr0eU+knmr6APXVNxmPnlN5ZpJPtu7d1zpUTtS2OhX0bbJZlyP0vSvzNgdqTwMGhmkjI81mA9a8COwiugbs+FVgQmNTMvDloxZh2vGND6Vt6DWVama29H2QWY8zrNKw4PFpKiyRurowurKQQR2Gs1SFAUpSgFKUoCteER7YCX0oPWTzfxWqtbuR2hT7P8AMamPCnNbCIvnTID6Art7wKjtjfol+yv8INRW7HW0qxpvOX2RvVWN85rJarPVM32fgKjr7Ra0qzai/wDgzX/26E9bTH/9XHwq01X9wEts7DD6rH7zsfjVgqycXUPN034v1Ffnrwg4gybSxRJ4SBB2CNVS3sJ9dfoWvz/4RcKY9pYkdDMrjtDore8keqordi30ZjrX5fdEJhY71M4bDionCNU1h5Raq535GYR16yV9DV6vQjNeSEGozFYfWpphWtNDehlM77SlKunkhSlKAUpSgFKUoBSlaW2tpphoJJ5PJjUm3STwVR2kkAemhlLLwiD363wTAxhVAedwciHgo4Z3t9G/AdJ9ZHE8XipcRK0srl3bix9gA4ADoA0Feto46TEzvNKbu5ueoDoVfqgWA9FbWEw1VZz4mei0mljTHL3MMOErOcHUgkdq95a0LfEQc2DrRlgtVneO9aOJw1DOc7m1uDva2BmCuxOHkYCRTwQnTlV6rdPWO0Cu9g31FfmHExWru/g0x5m2bAWN2QNEfRGxVfwhanql7ji9JUKOLF5MtFKUqY5QpSlAUbwrreCEX4SZrdlst+9h31rbIW0S/ZX2KB8K2fCm/wAnCvWZj91Mw/Eq1g2UDyMV+mNT6zc+4iobTsUf60fNm3VE3ze7gVe6pW+eHNwwFa1dot6NrrUdT3Rjy4HCj9jEfvKD8al6r+x94MGuHhXxuAZY41sZI1IyqBYqTcHTga3l3gwh4YuA/wDVi/OrBwJxk5N4ZJVy/wAMuxCeSxijQDkpOwXJjY9lyw9a10D/ANdwv61B/uxfnWDGbTwUsbxSYjDsjqVZTLFYqePTWsllYN6JSqmppH5zR7Vuw4usu8uy1w87xpKsqA3SRSrBkPC5GmYcD6O2opaqtYPSws40miwQYut2OS9V/DXqawo0rBvJG4K+EUFfaEZ3OlKhNtYSdp4XjJyIUzAMVuOWiLW5wHkBibq1xdRYm9XTyhN0qs4Y7QIjL6GzM4Aw9i4bD2S/mEHEWIsbAXN7X2tnLiWmzSqwQGXLcxGysEsOYecLg2JF9daAnKVWm/8AUAigasRGWYjD3Ryj5ltoCgcJf6XONj0rnbx0cCDmfEeVyQEapIThxpqVdAFJ1IzX06AJ6lQmzzi80PKBip5TODyAKjLdS5XyjmFgFA0YEk21lwH85funt+t6O49egGSuW+GTbGsODU/tZPasYP4jb7NdD2pjeQhkmkZcsaMx5p1svADNxLdHaB21+etq7SfE4iSeTypGvbiFHBVHYFAHqqOyWFg6HR1HHZxPZep7wUVTESWrQwK1JKD1ju/vVY7smexXwmmvZ3f3rFIT2d396GpkzVhnOlakmII6fZWCXF9tDZJmrjjXYvBDERs1SfpSzEegNk96muKzMWIAFySAAOJY6ADtJtX6I3b2W2GwkEGZbxxqDzSflLAsfK88sfWKmqXPJzelJrgUfH0/sl6Vjs3nLb7J4X+11aenXsrQn2xEl82JhFvKHEjjqQG0F7dx69JziJZJOlVTEb8YceQ/Ka2DKgVS1hoGd1za34X4j16WO3smcEQgR8dSt2Av9Y802+owrVyRNDT2T2R536tLiEiB8iJi3Zyhyj12BNuqsqJYAdQt6gBUTgmXO12DODncZgTntoXdzq1tdSNANABrvnFi/X0aNFr6BmqGacnyRdU4QioZ2M9amPwiOOdW0jg6j4gg9RB1Bqsb07UK8wdNaxTbLNMXOSUT1LszDjpFeFhw69NXnYG7OF8XiZoVkZ40Zme7XZlBOh0A14CpL/DuE/VIP9uP8qn4H3kT6RinjmznAOH66yhcPa5Og19Qroi7Bwo/+rB/tRflVZ302dh1EUccEayO17ooW0acbhbA3JA17a1lHCzkxHXKTwk/mc82/s8tA0trWOa3Up0t6hbuqppxrqO9jJHhGU+aR6yLD31y5ONV85Lujm5Jt95KYJamol0qFwNTUXChbkZaUpQ0O51q4naEcbKjtYva2jEasFF2Ast2ZQLkXJAraqN2jshZZEkLEFMuW31ZEkPfkt67jW1XTyhIcoOscSOI4jQivBxK5lTNzmzWAufJtm1HC1xUBhdz4kCDNcorBSQWOpw2ViWY2cDDILrYa8BW7s7YnJSGTlCxJYm44lgoudeNlHCw6gBpQElLiUVS7OoVQxLEgABfKJPZXoSrxzDgDxHA8D6KgIN1EAcPI0hdZgWIW95YoomYXuA2WLosOcbACwr2d2EZy7kMWaJjo1s0bwuQFLFQpMCW0uLcaAngwPA/8GvtRuydmcmJS1iZHc2vmCxFmKxgkDm85mtbQuQLgVvcgvmjuHWD7wO6gKR4YcaUwSRj/wCWVQfsIC/8QSuNwjWum+GpQBhAAB+nPAdHJ/1HvrmMPGq1naPQ9GxxTnvyTuCFb61HYK3VUgqjqFRluW56rHIte8g6hXlgOof+a0METjI7VFuTepnG26hUZBBncKOk+zp9goZk8LJO7nQ8lKmJeHlMhJiUlwDIPp81GuF6BprbXSrrid7cZJogEQPABY1b70jNf7oqD2IoAAZrKPo2AUILFD6S2biOjS+trHgNnNPmWCMKo5rS/owD5q2BzMOnQAX6DU0W1yRz7XW3xzXzIXHQyuLzvJIb+Q86hL9ugA9X9q8NhoFAL5XIGYIJECqPOtwUdvE9JqXw+5qcoAyyu1/pnKgHTdVsfXmsbWF9L3nA7HghN44UU9LWBcntc84+s1vwtleesrXZWfojnQwk0g+Tw0puNOTKZbdRkIC29BIrewW585sTDDEet2Ej/gQWPoYV0WlZ4EV562clhJfvmcxgxTR4h8M4UGM2uttQQGBGgsCCDa3fUydRVZxE3KbTxDdUrL9w5P5aswqGxJPkdCccRi/e0mzWXmvboIt6rEqPVlk9WUdFUTfKQ8obdtXyTy/ue6YVR954r4hF851X7zAfGpIbp+Bv0c1GcvDP5O4YSPLGi+aqjuAFZaUqU4AqhbUn5TFTSnyY/k19CXDfjLeyrziJQiM54KpY+gC5rmJLNGEB5zB2Y/ZVnc9wPrqG7ZInpW7KVvXtczylQeYpIHaeBNQ0EVzXmPWpTBwVAelqrUI4M+DgqRQV4iS1ZqGWxXy9fGateSe1DGDvtY3nUMqllDNfKpIBa3Gw6ayVEbX2S0ssbhwAhjJU8GyzxS66X0CXFiNbXuLirp5MlZHCi5IAHSSAO+nKC2a4trrcWsOOtVcbBxRW0kwa7MSvKTBVuINRYc6zRy81uiXibG/rHbvTyI8Zm5rxzLq81rPFKgjyDQjM6vm4821rWIAs0cgYBlIKkAggggg6ggjiK9VAybGm5RGE7hRI7Molcc0ujJ5StcBUKldAc7a666I2PjMjxiWzZAokMs5VmaGWNpR0q2Yo+UadRvrQFspVck2HOzPmxD2aR20lkX5MriMigIAUKmSMeUbiIHSwFfcZs7EZSFc52kS0iySc1GUpJmjNlAVCxW3FspIvrQFY8NMF4sNJ5ryJ63VWH8BrkqHWu++EDY5xGBkVLlowJEXjcpxt0klMw9dcDI1qvauZ3ujJ5r4e4lMFLUvG1V/C8ePuqaw3Dj7qiOhI2qwzHSsgXtPs/KvDp2+6hoQ2Mc172AwEhJ802HEliQLAcCbX46dOtrHPicL/AOaVHqWjcMDqKyjFn8o4Rd8Js054nmYqhdc2U+QrWBa54t05jfh2AV1vC4dY0WNFCqosAOAFcx2LjVxENr9HDm93D1Vet2pmkwyXkbMl428km6XUE6cSMrempqpZbTOBqnJ7kr9P936vX3/CslY0jsblifTl+ArJUxUFKUoDiuz3Jx0x65ZT3uTV1FVDdqK8zv1sx7zerfVe18z0GofNLwRryfpB+5/DPVT2pHmx2GXrngHfKtWyTyx6V9iS/wBVVqPnbUwo/bRn7pzfCt4bryItI8dZLwfodipSlSnEIveeXLhJu1cv3yE/mqq7pYMSTShuAgZT2GUgX7lbvqf31kthsvnSRjuJf+WtHcNdcQ3WYl+6HP8ANUT7aJ48qmcRmwzRO0bizIzIw+spKn2ipDCSirl4V92iknjka8x7CW30ZOAb0NoPSPrVztJSKhlHDwei01yurT/cljWYUeYVCLi6+Pi61JuAkZ8XUdNiq12kJrd2TsSfEsywxGQqLm1gAL2FybD/AIPVWUjEpRgss/SNRe0fGOWj5I2jtzrCM65hcPmIIGXgV4G97iwMpSrh5EreHTaAMQZiRmUyNbDlvIw5IIFhkzeMDm87yLX6cDYjFq0EbyurPGDIwXCsEYwztIzgC9lcRgEc02AJJOtrpQGjsWSV4UeYZXe7FLWyBjdU4A3Ate+t71vUpQClKUArgvhB2F4rjHCi0cnykfUAx5y+pr6dRWu9VU/CTsLxnCFlF5IbuvWUt8oo9IF+0qK0sjlFvR3dVas7Pkzi2Dqag4VARvY1JYbE1VPSPmiVFKwJMKyZ6GgdaicelSbyVFY6WhlEpuZIwZyOClLj7WYX9HNA9YrqO5EuuIT6yP63Uqf4BXOdw8IWgx79CRw69ok5Q+xPbVx3DmPjTqfpRE+tXS38RqWCxJM4usWXPwx9i/UpSrBzBXl2sCeoGvVa+0HtFIepHPcpoDlG6Dg3q1VTNyzqRVzqtZ2j0GqWLGjVZuc3Zm9iRf1Gq3sA59r4fsdz92Nz8Kn8SfKPZJ7BEPhVf3CXNtZD5omP4GX41LBc/gRaf2FsvCX4OyUpSpDiFW3/AH+ThX9oW7kYfzV58Ha/IzHrnI9Qjj/M1j39POw69kx7uT/OtzcRLYd+2Zz7FHwqJe0LD5U/EsE8KurI6hlYEMpAIKnQgjpFcw3l8FrXL4NxY68lISCOxJOkdjd9dSpUjinuaVXzqeYM/PGK3Px0Zs2Em/cXlB3x3r5ht0sc5sMJN+8jJ7XsK/RFKj6pF3/J242X1/JyHYfgunYg4h1iXpVSHk9GnNX03Porp+xtjw4WMRQoFXiTxZm85m4k1v0reMUtipdqbLe0xUbjtqiOeGDJdpb5TewAUgvc24hbkDiSLdZElWCfBo5BZASMtiejKyutvQyqfSBWxARMe88ZWNsrZWQMzBZCq3iSXKvNBc2degcesEDLJvNhxoXN8rsVytmHJmUMCvG94ZRpfVO0X2E2LhxwhUWULYXtYKqDTryqq342VR0Csh2ZGLlAY2IcZ00N3LsSQbqxDO7DMCAWOmpoDJBjEZcwYWzOoJ0uyMyta/HVW9IF+Fe/GU89fvLwsD7iD6xXnA4RIY0ijXKkaqiKOARQAo7hWegMfjCeevVxHG+W3fp6a+DEJ56946b29x7jWWlAYvGU89fvLwsG9xB9Br74wnDOvVxHG4X3kD0mslKA4p4Rt2Rh5TPDYwyG9lIPJSMTzTbgpIOX0EdAvS1lt01+mcXhUlRo5FDIwIZTwINcg3q8HE0JZ8MDNFqco1lQdRX6Y7Rr2dNQTr96OzotcscFj+JTo8X21nGNqPlhZSVIII4gggg9oPCvBBqI62UyQfGVqsxY0weEklcJGjOx+ioLN3CurbieD8xMuIxQGdbGOLQ5W6GcjQsOgDQcePDMYuRX1GphVHnv3EjsDd84XZMyMLSyxTSSDpDtGQq/ugAem9aW6r2xcP1lcfgZv5avW0UvDKOuNx3qa57sBrYnCn6xHfGw+NSzWJROFCTmpt+fqdKpSlTFUVo7ea2FxB6oZj3I1b1RW9cmXA4o/sJv4CKG0FmSRzHdFOc3pq3VWNzl5pPXVoFVbNzvap5sZGYo8x+wP+KST+kVD+DJb7TY9UMp/FGPjUxMLxE/UQevLnP8dR/gqj+f4huqEj70if01PHdkNLxorH+82dXpSlbnFKbvwfloR1I/tK/lUpuUPmoPW8vscj4VFb464lB1RA97P+VTO5w+Zx/am/7z1FH2jLEvYr97yapSlSlcUpSgFKUoBSla2IxqIyocxZtQFV3NgQCTlByjUamgNmlR+J21h0F2mTyZWADAllhAMmUDiVBFxWdtoRABjKliGYHMtiqC7Ea6gDjbhQGzStVdpQlcwmjy5Ve+Zbcm3ktx4HrraoBSlKAUpSgFKUoDWxmz4ZRaWGOQdToj+8VHjdPA3v4nB/tpbutUzSmDZSktmYcLhI4xljjRB1IqqO4Cs1KUNTzKt1I6wfdXMtjH5TCH9pF7SB8a6fXMNki3iv8ArYf/ALiCobN0WKdpfvedPpSlTFcVB77tbZ+K/wBJh32HxqcqveEBrbOxHaIx3yIPjQlpWbI+a9SmbopaKpzENZGI6FY+sCozduO0QqSnOgB6WHcOc34VNVWsywdbUzxKUjS2gQscnVcgfugJ/LWr4IhfEYxupIh3tIfhTbz2w+uhIJP2m5x9prN4Gl/zjdbQjuEh+NTw55YceDQSXkvqjpVKUrc4hSN72+dgfsE/jlqf3RFsHF/1D3yOare9h+eN2Qxj2ufjVm3VHzSH7JPexNRR7bLE/ZolqUpUpXFKUoBSlKAVqT4K8iyq7IwGVrZCHS9wGDA8DexFvKPq26UBAJusgR1M0rcosquzGMsyyQxwtc5dTaJGv136Das43ej5QyZn1z3W4ynM8rg2txBlfXtqYpQEGm7MYNy7sSYGN8nlwmCxAtYZhh4wbDr4aWmGgU8VGt+gdNr+4d1ZKUBj5FfNHcON7+83r54unDIvVwHC1vdpWWlAY+QXzR3DrB94HdTkF80dw7fzPeayUoDF4unmr3DqA9wA9VfeRXzR18Bxvf361kpQGLxdPNXuHUR7iR66+8gvmjuHZ+Q7hWSlAY+QXzR3DrJ95PfXzxdOGRergOFre7SstKAxmFeOUdfAcb394BrmezEHzXmj9Nhuj9ov5nvrpzjQ+g1Bw7CC8np5DI33WB+FRzi20S1ySTyTXIL5o7h2D4DuFOQXzR3Dje/vJNZKVIRGLxdPMXq4Dha3u0queEONRgJbKLloRwHTNGT/AAjuq0VF7x4HloDHa92U9xvQlpko2Rb716lQ2TCojXQcB0Dt/M99ZJkBawA6F+95XoORCP3hU9gtjZVAIr0myNb26z62t7gqjvqFRabZbuujJ48Sjb4v8nUr4GU+b4huuYDujU/zVJ7b3e5VbZakNytj+LQOlrZpWb8KL/LUkFhE9+pg9LwLfJYKUpWxyCg7zt87m7EjH4b/ABq17sf5SD/TX21FbW2QXmle3lZPYiipzY8GSCJPNRR3Coor+TZPOScEjcpSlSkApSlAKUpQH//Z"/>
          <p:cNvSpPr>
            <a:spLocks noChangeAspect="1" noChangeArrowheads="1"/>
          </p:cNvSpPr>
          <p:nvPr/>
        </p:nvSpPr>
        <p:spPr bwMode="auto">
          <a:xfrm>
            <a:off x="307975" y="-1195388"/>
            <a:ext cx="4552950" cy="28098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descr="D:\Renal-denervation(1000x61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751" y="450008"/>
            <a:ext cx="8343900" cy="5886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63188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
            <a:ext cx="7543800" cy="914400"/>
          </a:xfrm>
        </p:spPr>
        <p:txBody>
          <a:bodyPr/>
          <a:lstStyle/>
          <a:p>
            <a:r>
              <a:rPr lang="en-US" sz="4800" dirty="0" smtClean="0"/>
              <a:t>Choice of antihypertensive</a:t>
            </a:r>
            <a:endParaRPr lang="en-US" sz="4800" dirty="0"/>
          </a:p>
        </p:txBody>
      </p:sp>
      <p:sp>
        <p:nvSpPr>
          <p:cNvPr id="3" name="Content Placeholder 2"/>
          <p:cNvSpPr>
            <a:spLocks noGrp="1"/>
          </p:cNvSpPr>
          <p:nvPr>
            <p:ph idx="1"/>
          </p:nvPr>
        </p:nvSpPr>
        <p:spPr>
          <a:xfrm>
            <a:off x="381000" y="1752600"/>
            <a:ext cx="8610600" cy="3657599"/>
          </a:xfrm>
        </p:spPr>
        <p:txBody>
          <a:bodyPr/>
          <a:lstStyle/>
          <a:p>
            <a:pPr marL="18288" indent="0">
              <a:buNone/>
            </a:pPr>
            <a:r>
              <a:rPr lang="en-US" sz="3200" dirty="0" smtClean="0"/>
              <a:t>Old age: diuretic/ CCB.</a:t>
            </a:r>
          </a:p>
          <a:p>
            <a:pPr marL="18288" indent="0">
              <a:buNone/>
            </a:pPr>
            <a:r>
              <a:rPr lang="en-US" sz="3200" dirty="0" smtClean="0"/>
              <a:t>Pregnant: Methyldopa, beta blocker.</a:t>
            </a:r>
          </a:p>
          <a:p>
            <a:pPr marL="18288" indent="0">
              <a:buNone/>
            </a:pPr>
            <a:r>
              <a:rPr lang="en-US" sz="3200" dirty="0" smtClean="0"/>
              <a:t>Angina: beta blocker.</a:t>
            </a:r>
          </a:p>
          <a:p>
            <a:pPr marL="18288" indent="0">
              <a:buNone/>
            </a:pPr>
            <a:r>
              <a:rPr lang="en-US" sz="3200" dirty="0" smtClean="0"/>
              <a:t>Diabetic: ACEI</a:t>
            </a:r>
          </a:p>
          <a:p>
            <a:endParaRPr lang="en-US" dirty="0" smtClean="0"/>
          </a:p>
          <a:p>
            <a:endParaRPr lang="en-US" dirty="0"/>
          </a:p>
        </p:txBody>
      </p:sp>
      <p:sp>
        <p:nvSpPr>
          <p:cNvPr id="4" name="عنصر نائب لرقم الشريحة 3"/>
          <p:cNvSpPr>
            <a:spLocks noGrp="1"/>
          </p:cNvSpPr>
          <p:nvPr>
            <p:ph type="sldNum" sz="quarter" idx="12"/>
          </p:nvPr>
        </p:nvSpPr>
        <p:spPr/>
        <p:txBody>
          <a:bodyPr/>
          <a:lstStyle/>
          <a:p>
            <a:fld id="{9A641512-5C59-4C16-8C3C-9C11DFF8D74F}" type="slidenum">
              <a:rPr lang="en-US" smtClean="0"/>
              <a:pPr/>
              <a:t>34</a:t>
            </a:fld>
            <a:endParaRPr lang="en-US"/>
          </a:p>
        </p:txBody>
      </p:sp>
    </p:spTree>
    <p:extLst>
      <p:ext uri="{BB962C8B-B14F-4D97-AF65-F5344CB8AC3E}">
        <p14:creationId xmlns:p14="http://schemas.microsoft.com/office/powerpoint/2010/main" val="17123094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
            <a:ext cx="8991600" cy="4343400"/>
          </a:xfrm>
        </p:spPr>
        <p:txBody>
          <a:bodyPr>
            <a:normAutofit fontScale="85000" lnSpcReduction="20000"/>
          </a:bodyPr>
          <a:lstStyle/>
          <a:p>
            <a:pPr marL="18288" indent="0">
              <a:buNone/>
            </a:pPr>
            <a:endParaRPr lang="en-US" sz="3200" dirty="0" smtClean="0">
              <a:solidFill>
                <a:srgbClr val="FF0000"/>
              </a:solidFill>
            </a:endParaRPr>
          </a:p>
          <a:p>
            <a:pPr marL="18288" indent="0">
              <a:buNone/>
            </a:pPr>
            <a:endParaRPr lang="en-US" sz="3200" dirty="0">
              <a:solidFill>
                <a:srgbClr val="FF0000"/>
              </a:solidFill>
            </a:endParaRPr>
          </a:p>
          <a:p>
            <a:pPr marL="18288" indent="0">
              <a:buNone/>
            </a:pPr>
            <a:endParaRPr lang="en-US" sz="3200" dirty="0" smtClean="0">
              <a:solidFill>
                <a:srgbClr val="FF0000"/>
              </a:solidFill>
            </a:endParaRPr>
          </a:p>
          <a:p>
            <a:pPr marL="18288" indent="0">
              <a:buNone/>
            </a:pPr>
            <a:endParaRPr lang="en-US" sz="3200" dirty="0">
              <a:solidFill>
                <a:srgbClr val="FF0000"/>
              </a:solidFill>
            </a:endParaRPr>
          </a:p>
          <a:p>
            <a:pPr marL="18288" indent="0">
              <a:buNone/>
            </a:pPr>
            <a:r>
              <a:rPr lang="en-US" sz="3200" dirty="0" smtClean="0">
                <a:solidFill>
                  <a:srgbClr val="FF0000"/>
                </a:solidFill>
              </a:rPr>
              <a:t>Hypertensive </a:t>
            </a:r>
            <a:r>
              <a:rPr lang="en-US" sz="3200" dirty="0">
                <a:solidFill>
                  <a:srgbClr val="FF0000"/>
                </a:solidFill>
              </a:rPr>
              <a:t>crises </a:t>
            </a:r>
            <a:endParaRPr lang="en-US" sz="3200" dirty="0" smtClean="0">
              <a:solidFill>
                <a:srgbClr val="FF0000"/>
              </a:solidFill>
            </a:endParaRPr>
          </a:p>
          <a:p>
            <a:pPr marL="18288" indent="0">
              <a:buNone/>
            </a:pPr>
            <a:r>
              <a:rPr lang="en-US" sz="3200" dirty="0" smtClean="0"/>
              <a:t>are classified </a:t>
            </a:r>
            <a:r>
              <a:rPr lang="en-US" sz="3200" dirty="0"/>
              <a:t>as </a:t>
            </a:r>
            <a:r>
              <a:rPr lang="en-US" sz="3200" i="1" dirty="0"/>
              <a:t>emergencies or urgencies , </a:t>
            </a:r>
            <a:r>
              <a:rPr lang="en-US" sz="3200" i="1" dirty="0" smtClean="0"/>
              <a:t>based </a:t>
            </a:r>
            <a:r>
              <a:rPr lang="en-US" sz="3200" dirty="0" smtClean="0"/>
              <a:t>on </a:t>
            </a:r>
            <a:r>
              <a:rPr lang="en-US" sz="3200" dirty="0"/>
              <a:t>the presence or absence of progressive target organ dysfunction</a:t>
            </a:r>
            <a:r>
              <a:rPr lang="en-US" dirty="0" smtClean="0"/>
              <a:t>.</a:t>
            </a:r>
          </a:p>
          <a:p>
            <a:pPr marL="18288" indent="0">
              <a:buNone/>
            </a:pPr>
            <a:endParaRPr lang="en-US" dirty="0"/>
          </a:p>
          <a:p>
            <a:pPr marL="18288" indent="0">
              <a:buNone/>
            </a:pPr>
            <a:r>
              <a:rPr lang="en-US" dirty="0">
                <a:solidFill>
                  <a:srgbClr val="FF0000"/>
                </a:solidFill>
              </a:rPr>
              <a:t>• </a:t>
            </a:r>
            <a:r>
              <a:rPr lang="en-US" sz="3200" dirty="0">
                <a:solidFill>
                  <a:srgbClr val="FF0000"/>
                </a:solidFill>
              </a:rPr>
              <a:t>Urgencies: </a:t>
            </a:r>
            <a:r>
              <a:rPr lang="en-US" sz="3200" dirty="0"/>
              <a:t>severe  ↑ BP without evidence of acute or progressive target organ dysfunction</a:t>
            </a:r>
          </a:p>
          <a:p>
            <a:endParaRPr lang="en-US" sz="3200" dirty="0"/>
          </a:p>
          <a:p>
            <a:pPr marL="18288" indent="0">
              <a:buNone/>
            </a:pPr>
            <a:endParaRPr lang="en-US" dirty="0"/>
          </a:p>
        </p:txBody>
      </p:sp>
    </p:spTree>
    <p:extLst>
      <p:ext uri="{BB962C8B-B14F-4D97-AF65-F5344CB8AC3E}">
        <p14:creationId xmlns:p14="http://schemas.microsoft.com/office/powerpoint/2010/main" val="1647117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fade">
                                      <p:cBhvr>
                                        <p:cTn id="7" dur="1000"/>
                                        <p:tgtEl>
                                          <p:spTgt spid="3">
                                            <p:txEl>
                                              <p:pRg st="7" end="7"/>
                                            </p:txEl>
                                          </p:spTgt>
                                        </p:tgtEl>
                                      </p:cBhvr>
                                    </p:animEffect>
                                    <p:anim calcmode="lin" valueType="num">
                                      <p:cBhvr>
                                        <p:cTn id="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533400"/>
            <a:ext cx="8458200" cy="4832092"/>
          </a:xfrm>
          <a:prstGeom prst="rect">
            <a:avLst/>
          </a:prstGeom>
        </p:spPr>
        <p:txBody>
          <a:bodyPr wrap="square">
            <a:spAutoFit/>
          </a:bodyPr>
          <a:lstStyle/>
          <a:p>
            <a:r>
              <a:rPr lang="en-US" sz="2800" dirty="0"/>
              <a:t>If no acute organ damage, does not necessarily require hospital admission</a:t>
            </a:r>
            <a:r>
              <a:rPr lang="en-US" sz="2800" dirty="0" smtClean="0"/>
              <a:t>.</a:t>
            </a:r>
          </a:p>
          <a:p>
            <a:endParaRPr lang="en-US" sz="2800" dirty="0"/>
          </a:p>
          <a:p>
            <a:r>
              <a:rPr lang="en-US" sz="2800" dirty="0"/>
              <a:t>Rest the patient in a quite room</a:t>
            </a:r>
            <a:r>
              <a:rPr lang="en-US" sz="2800" dirty="0" smtClean="0"/>
              <a:t>.</a:t>
            </a:r>
          </a:p>
          <a:p>
            <a:endParaRPr lang="en-US" sz="2800" dirty="0"/>
          </a:p>
          <a:p>
            <a:r>
              <a:rPr lang="en-US" sz="2800" dirty="0"/>
              <a:t> Repeat BP after 1 – 2 h to confirm. If DBP still &gt; 130mmHg  treat</a:t>
            </a:r>
            <a:r>
              <a:rPr lang="en-US" sz="2800" dirty="0" smtClean="0"/>
              <a:t>.</a:t>
            </a:r>
          </a:p>
          <a:p>
            <a:endParaRPr lang="en-US" sz="2800" dirty="0"/>
          </a:p>
          <a:p>
            <a:r>
              <a:rPr lang="en-US" sz="2800" dirty="0"/>
              <a:t> Use the same oral agents as in emergency. </a:t>
            </a:r>
          </a:p>
          <a:p>
            <a:r>
              <a:rPr lang="en-US" sz="2800" dirty="0"/>
              <a:t>Start with a single agent</a:t>
            </a:r>
            <a:r>
              <a:rPr lang="en-US" sz="2800" dirty="0" smtClean="0"/>
              <a:t>.</a:t>
            </a:r>
          </a:p>
          <a:p>
            <a:endParaRPr lang="en-US" sz="2800" dirty="0"/>
          </a:p>
        </p:txBody>
      </p:sp>
    </p:spTree>
    <p:extLst>
      <p:ext uri="{BB962C8B-B14F-4D97-AF65-F5344CB8AC3E}">
        <p14:creationId xmlns:p14="http://schemas.microsoft.com/office/powerpoint/2010/main" val="2546489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1000"/>
                                        <p:tgtEl>
                                          <p:spTgt spid="2">
                                            <p:txEl>
                                              <p:pRg st="2" end="2"/>
                                            </p:txEl>
                                          </p:spTgt>
                                        </p:tgtEl>
                                      </p:cBhvr>
                                    </p:animEffect>
                                    <p:anim calcmode="lin" valueType="num">
                                      <p:cBhvr>
                                        <p:cTn id="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4" end="4"/>
                                            </p:txEl>
                                          </p:spTgt>
                                        </p:tgtEl>
                                        <p:attrNameLst>
                                          <p:attrName>style.visibility</p:attrName>
                                        </p:attrNameLst>
                                      </p:cBhvr>
                                      <p:to>
                                        <p:strVal val="visible"/>
                                      </p:to>
                                    </p:set>
                                    <p:animEffect transition="in" filter="fade">
                                      <p:cBhvr>
                                        <p:cTn id="14" dur="1000"/>
                                        <p:tgtEl>
                                          <p:spTgt spid="2">
                                            <p:txEl>
                                              <p:pRg st="4" end="4"/>
                                            </p:txEl>
                                          </p:spTgt>
                                        </p:tgtEl>
                                      </p:cBhvr>
                                    </p:animEffect>
                                    <p:anim calcmode="lin" valueType="num">
                                      <p:cBhvr>
                                        <p:cTn id="15"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animEffect transition="in" filter="fade">
                                      <p:cBhvr>
                                        <p:cTn id="21" dur="1000"/>
                                        <p:tgtEl>
                                          <p:spTgt spid="2">
                                            <p:txEl>
                                              <p:pRg st="6" end="6"/>
                                            </p:txEl>
                                          </p:spTgt>
                                        </p:tgtEl>
                                      </p:cBhvr>
                                    </p:animEffect>
                                    <p:anim calcmode="lin" valueType="num">
                                      <p:cBhvr>
                                        <p:cTn id="22"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6" end="6"/>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
                                            <p:txEl>
                                              <p:pRg st="7" end="7"/>
                                            </p:txEl>
                                          </p:spTgt>
                                        </p:tgtEl>
                                        <p:attrNameLst>
                                          <p:attrName>style.visibility</p:attrName>
                                        </p:attrNameLst>
                                      </p:cBhvr>
                                      <p:to>
                                        <p:strVal val="visible"/>
                                      </p:to>
                                    </p:set>
                                    <p:animEffect transition="in" filter="fade">
                                      <p:cBhvr>
                                        <p:cTn id="26" dur="1000"/>
                                        <p:tgtEl>
                                          <p:spTgt spid="2">
                                            <p:txEl>
                                              <p:pRg st="7" end="7"/>
                                            </p:txEl>
                                          </p:spTgt>
                                        </p:tgtEl>
                                      </p:cBhvr>
                                    </p:animEffect>
                                    <p:anim calcmode="lin" valueType="num">
                                      <p:cBhvr>
                                        <p:cTn id="27"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81000"/>
            <a:ext cx="8382000" cy="6001643"/>
          </a:xfrm>
          <a:prstGeom prst="rect">
            <a:avLst/>
          </a:prstGeom>
        </p:spPr>
        <p:txBody>
          <a:bodyPr wrap="square">
            <a:spAutoFit/>
          </a:bodyPr>
          <a:lstStyle/>
          <a:p>
            <a:pPr>
              <a:buNone/>
            </a:pPr>
            <a:endParaRPr lang="en-US" sz="3200" dirty="0"/>
          </a:p>
          <a:p>
            <a:r>
              <a:rPr lang="en-US" sz="3200" dirty="0"/>
              <a:t>Aim for diastolic BP 100 – 110mmHg at first.</a:t>
            </a:r>
          </a:p>
          <a:p>
            <a:r>
              <a:rPr lang="en-US" sz="3200" dirty="0"/>
              <a:t> </a:t>
            </a:r>
          </a:p>
          <a:p>
            <a:r>
              <a:rPr lang="en-US" sz="3200" dirty="0"/>
              <a:t>Recheck BP after 24 – 48h.</a:t>
            </a:r>
          </a:p>
          <a:p>
            <a:pPr>
              <a:buNone/>
            </a:pPr>
            <a:endParaRPr lang="en-US" sz="3200" dirty="0"/>
          </a:p>
          <a:p>
            <a:pPr>
              <a:buNone/>
            </a:pPr>
            <a:r>
              <a:rPr lang="en-US" sz="3200" dirty="0" smtClean="0"/>
              <a:t>If </a:t>
            </a:r>
            <a:r>
              <a:rPr lang="en-US" sz="3200" dirty="0"/>
              <a:t>still uncontrolled, increase dose, or add in second agent</a:t>
            </a:r>
            <a:r>
              <a:rPr lang="en-US" sz="3200" dirty="0" smtClean="0"/>
              <a:t>.</a:t>
            </a:r>
          </a:p>
          <a:p>
            <a:pPr>
              <a:buNone/>
            </a:pPr>
            <a:endParaRPr lang="en-US" sz="3200" dirty="0"/>
          </a:p>
          <a:p>
            <a:r>
              <a:rPr lang="en-US" sz="3200" dirty="0"/>
              <a:t>Recheck after every 2 – 3 days until BP at desired level</a:t>
            </a:r>
            <a:r>
              <a:rPr lang="en-US" sz="3200" dirty="0" smtClean="0"/>
              <a:t>.</a:t>
            </a:r>
          </a:p>
          <a:p>
            <a:endParaRPr lang="en-US" sz="3200" dirty="0"/>
          </a:p>
          <a:p>
            <a:r>
              <a:rPr lang="en-US" sz="3200" dirty="0"/>
              <a:t> Treat according to guidelines.</a:t>
            </a:r>
          </a:p>
        </p:txBody>
      </p:sp>
    </p:spTree>
    <p:extLst>
      <p:ext uri="{BB962C8B-B14F-4D97-AF65-F5344CB8AC3E}">
        <p14:creationId xmlns:p14="http://schemas.microsoft.com/office/powerpoint/2010/main" val="2939985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1000"/>
                                        <p:tgtEl>
                                          <p:spTgt spid="2">
                                            <p:txEl>
                                              <p:pRg st="1" end="1"/>
                                            </p:txEl>
                                          </p:spTgt>
                                        </p:tgtEl>
                                      </p:cBhvr>
                                    </p:animEffect>
                                    <p:anim calcmode="lin" valueType="num">
                                      <p:cBhvr>
                                        <p:cTn id="8"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1000"/>
                                        <p:tgtEl>
                                          <p:spTgt spid="2">
                                            <p:txEl>
                                              <p:pRg st="2" end="2"/>
                                            </p:txEl>
                                          </p:spTgt>
                                        </p:tgtEl>
                                      </p:cBhvr>
                                    </p:animEffect>
                                    <p:anim calcmode="lin" valueType="num">
                                      <p:cBhvr>
                                        <p:cTn id="13"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1000"/>
                                        <p:tgtEl>
                                          <p:spTgt spid="2">
                                            <p:txEl>
                                              <p:pRg st="3" end="3"/>
                                            </p:txEl>
                                          </p:spTgt>
                                        </p:tgtEl>
                                      </p:cBhvr>
                                    </p:animEffect>
                                    <p:anim calcmode="lin" valueType="num">
                                      <p:cBhvr>
                                        <p:cTn id="20"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
                                            <p:txEl>
                                              <p:pRg st="5" end="5"/>
                                            </p:txEl>
                                          </p:spTgt>
                                        </p:tgtEl>
                                        <p:attrNameLst>
                                          <p:attrName>style.visibility</p:attrName>
                                        </p:attrNameLst>
                                      </p:cBhvr>
                                      <p:to>
                                        <p:strVal val="visible"/>
                                      </p:to>
                                    </p:set>
                                    <p:animEffect transition="in" filter="fade">
                                      <p:cBhvr>
                                        <p:cTn id="26" dur="1000"/>
                                        <p:tgtEl>
                                          <p:spTgt spid="2">
                                            <p:txEl>
                                              <p:pRg st="5" end="5"/>
                                            </p:txEl>
                                          </p:spTgt>
                                        </p:tgtEl>
                                      </p:cBhvr>
                                    </p:animEffect>
                                    <p:anim calcmode="lin" valueType="num">
                                      <p:cBhvr>
                                        <p:cTn id="27"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
                                            <p:txEl>
                                              <p:pRg st="7" end="7"/>
                                            </p:txEl>
                                          </p:spTgt>
                                        </p:tgtEl>
                                        <p:attrNameLst>
                                          <p:attrName>style.visibility</p:attrName>
                                        </p:attrNameLst>
                                      </p:cBhvr>
                                      <p:to>
                                        <p:strVal val="visible"/>
                                      </p:to>
                                    </p:set>
                                    <p:animEffect transition="in" filter="fade">
                                      <p:cBhvr>
                                        <p:cTn id="33" dur="1000"/>
                                        <p:tgtEl>
                                          <p:spTgt spid="2">
                                            <p:txEl>
                                              <p:pRg st="7" end="7"/>
                                            </p:txEl>
                                          </p:spTgt>
                                        </p:tgtEl>
                                      </p:cBhvr>
                                    </p:animEffect>
                                    <p:anim calcmode="lin" valueType="num">
                                      <p:cBhvr>
                                        <p:cTn id="34"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35"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
                                            <p:txEl>
                                              <p:pRg st="9" end="9"/>
                                            </p:txEl>
                                          </p:spTgt>
                                        </p:tgtEl>
                                        <p:attrNameLst>
                                          <p:attrName>style.visibility</p:attrName>
                                        </p:attrNameLst>
                                      </p:cBhvr>
                                      <p:to>
                                        <p:strVal val="visible"/>
                                      </p:to>
                                    </p:set>
                                    <p:animEffect transition="in" filter="fade">
                                      <p:cBhvr>
                                        <p:cTn id="40" dur="1000"/>
                                        <p:tgtEl>
                                          <p:spTgt spid="2">
                                            <p:txEl>
                                              <p:pRg st="9" end="9"/>
                                            </p:txEl>
                                          </p:spTgt>
                                        </p:tgtEl>
                                      </p:cBhvr>
                                    </p:animEffect>
                                    <p:anim calcmode="lin" valueType="num">
                                      <p:cBhvr>
                                        <p:cTn id="41"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42" dur="10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33400" y="685801"/>
            <a:ext cx="7696200" cy="5105399"/>
          </a:xfrm>
        </p:spPr>
        <p:txBody>
          <a:bodyPr>
            <a:normAutofit fontScale="85000" lnSpcReduction="20000"/>
          </a:bodyPr>
          <a:lstStyle/>
          <a:p>
            <a:pPr marL="18288" indent="0">
              <a:buNone/>
            </a:pPr>
            <a:r>
              <a:rPr lang="en-US" dirty="0" smtClean="0"/>
              <a:t>• </a:t>
            </a:r>
          </a:p>
          <a:p>
            <a:pPr marL="18288" indent="0">
              <a:buNone/>
            </a:pPr>
            <a:endParaRPr lang="en-US" sz="2800" i="1" dirty="0">
              <a:solidFill>
                <a:srgbClr val="FF0000"/>
              </a:solidFill>
            </a:endParaRPr>
          </a:p>
          <a:p>
            <a:pPr marL="18288" indent="0">
              <a:buNone/>
            </a:pPr>
            <a:endParaRPr lang="en-US" sz="2800" i="1" dirty="0" smtClean="0">
              <a:solidFill>
                <a:srgbClr val="FF0000"/>
              </a:solidFill>
            </a:endParaRPr>
          </a:p>
          <a:p>
            <a:pPr marL="18288" indent="0">
              <a:buNone/>
            </a:pPr>
            <a:r>
              <a:rPr lang="en-US" sz="4000" i="1" dirty="0" smtClean="0">
                <a:solidFill>
                  <a:srgbClr val="FF0000"/>
                </a:solidFill>
              </a:rPr>
              <a:t>Emergencies:</a:t>
            </a:r>
            <a:r>
              <a:rPr lang="en-US" sz="4000" i="1" dirty="0" smtClean="0"/>
              <a:t> severe </a:t>
            </a:r>
            <a:r>
              <a:rPr lang="en-US" sz="4000" i="1" dirty="0"/>
              <a:t>↑</a:t>
            </a:r>
            <a:r>
              <a:rPr lang="en-US" sz="4000" i="1" dirty="0" smtClean="0"/>
              <a:t> BP complicated by evidence of acute </a:t>
            </a:r>
            <a:r>
              <a:rPr lang="en-US" sz="4000" dirty="0" smtClean="0"/>
              <a:t>or progressive target organ damage, such as</a:t>
            </a:r>
          </a:p>
          <a:p>
            <a:pPr marL="18288" indent="0">
              <a:buNone/>
            </a:pPr>
            <a:r>
              <a:rPr lang="en-US" sz="4000" dirty="0" smtClean="0"/>
              <a:t>Cardiac </a:t>
            </a:r>
            <a:r>
              <a:rPr lang="en-US" sz="4000" dirty="0" err="1" smtClean="0"/>
              <a:t>ischaemia</a:t>
            </a:r>
            <a:r>
              <a:rPr lang="en-US" sz="4000" dirty="0" smtClean="0"/>
              <a:t> (ACS)</a:t>
            </a:r>
          </a:p>
          <a:p>
            <a:pPr marL="18288" indent="0">
              <a:buNone/>
            </a:pPr>
            <a:r>
              <a:rPr lang="en-US" sz="4000" dirty="0" smtClean="0"/>
              <a:t>Encephalopathy </a:t>
            </a:r>
          </a:p>
          <a:p>
            <a:pPr marL="18288" indent="0">
              <a:buNone/>
            </a:pPr>
            <a:r>
              <a:rPr lang="en-US" sz="4000" dirty="0"/>
              <a:t>S</a:t>
            </a:r>
            <a:r>
              <a:rPr lang="en-US" sz="4000" dirty="0" smtClean="0"/>
              <a:t>troke</a:t>
            </a:r>
          </a:p>
          <a:p>
            <a:pPr marL="18288" indent="0">
              <a:buNone/>
            </a:pPr>
            <a:r>
              <a:rPr lang="en-US" sz="4000" dirty="0"/>
              <a:t>P</a:t>
            </a:r>
            <a:r>
              <a:rPr lang="en-US" sz="4000" dirty="0" smtClean="0"/>
              <a:t>ulmonary </a:t>
            </a:r>
            <a:r>
              <a:rPr lang="en-US" sz="4000" dirty="0" err="1" smtClean="0"/>
              <a:t>oedema</a:t>
            </a:r>
            <a:r>
              <a:rPr lang="en-US" sz="4000" dirty="0" smtClean="0"/>
              <a:t> </a:t>
            </a:r>
          </a:p>
          <a:p>
            <a:pPr marL="18288" indent="0">
              <a:buNone/>
            </a:pPr>
            <a:r>
              <a:rPr lang="en-US" sz="4000" dirty="0" smtClean="0"/>
              <a:t>Renal failure</a:t>
            </a:r>
            <a:r>
              <a:rPr lang="en-US" sz="2800" dirty="0" smtClean="0"/>
              <a:t>.</a:t>
            </a:r>
          </a:p>
          <a:p>
            <a:pPr>
              <a:buNone/>
            </a:pPr>
            <a:endParaRPr lang="en-US" sz="2800" dirty="0" smtClean="0"/>
          </a:p>
          <a:p>
            <a:endParaRPr lang="en-US" dirty="0"/>
          </a:p>
        </p:txBody>
      </p:sp>
    </p:spTree>
    <p:extLst>
      <p:ext uri="{BB962C8B-B14F-4D97-AF65-F5344CB8AC3E}">
        <p14:creationId xmlns:p14="http://schemas.microsoft.com/office/powerpoint/2010/main" val="142654602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 y="381000"/>
            <a:ext cx="8869680" cy="5791199"/>
          </a:xfrm>
        </p:spPr>
        <p:txBody>
          <a:bodyPr>
            <a:normAutofit fontScale="92500" lnSpcReduction="20000"/>
          </a:bodyPr>
          <a:lstStyle/>
          <a:p>
            <a:pPr marL="0" indent="0">
              <a:buNone/>
            </a:pPr>
            <a:r>
              <a:rPr lang="en-US" sz="3200" dirty="0"/>
              <a:t>Initial aim of treatment is to d DBP to  110 </a:t>
            </a:r>
            <a:r>
              <a:rPr lang="en-US" sz="3200" dirty="0" smtClean="0"/>
              <a:t>115mmHg</a:t>
            </a:r>
            <a:r>
              <a:rPr lang="en-US" sz="3200" dirty="0"/>
              <a:t>. </a:t>
            </a:r>
            <a:endParaRPr lang="en-US" sz="3200" dirty="0" smtClean="0"/>
          </a:p>
          <a:p>
            <a:pPr marL="0" indent="0">
              <a:buNone/>
            </a:pPr>
            <a:endParaRPr lang="en-US" sz="3200" dirty="0"/>
          </a:p>
          <a:p>
            <a:pPr marL="18288" indent="0">
              <a:buNone/>
            </a:pPr>
            <a:r>
              <a:rPr lang="en-US" sz="3200" dirty="0"/>
              <a:t>Aim to achieve this in 2 – 6 hours</a:t>
            </a:r>
            <a:r>
              <a:rPr lang="en-US" sz="3200" dirty="0" smtClean="0"/>
              <a:t>.</a:t>
            </a:r>
          </a:p>
          <a:p>
            <a:pPr marL="18288" indent="0">
              <a:buNone/>
            </a:pPr>
            <a:endParaRPr lang="en-US" sz="3200" dirty="0" smtClean="0"/>
          </a:p>
          <a:p>
            <a:pPr marL="18288" indent="0">
              <a:buNone/>
            </a:pPr>
            <a:r>
              <a:rPr lang="en-US" sz="3200" dirty="0"/>
              <a:t>Parenteral agents are often </a:t>
            </a:r>
            <a:r>
              <a:rPr lang="en-US" sz="3200" dirty="0" smtClean="0"/>
              <a:t>required</a:t>
            </a:r>
          </a:p>
          <a:p>
            <a:pPr marL="18288" indent="0">
              <a:buNone/>
            </a:pPr>
            <a:r>
              <a:rPr lang="en-US" sz="3200" dirty="0"/>
              <a:t>Sodium </a:t>
            </a:r>
            <a:r>
              <a:rPr lang="en-US" sz="3200" dirty="0" err="1" smtClean="0"/>
              <a:t>nitroprusside</a:t>
            </a:r>
            <a:r>
              <a:rPr lang="en-US" sz="3200" dirty="0" smtClean="0"/>
              <a:t>, </a:t>
            </a:r>
            <a:r>
              <a:rPr lang="en-US" sz="3200" dirty="0"/>
              <a:t>Labetalol </a:t>
            </a:r>
            <a:r>
              <a:rPr lang="en-US" sz="3200" dirty="0" smtClean="0"/>
              <a:t>, </a:t>
            </a:r>
            <a:r>
              <a:rPr lang="en-US" sz="3200" dirty="0" err="1"/>
              <a:t>Glyceryl</a:t>
            </a:r>
            <a:r>
              <a:rPr lang="en-US" sz="3200" dirty="0"/>
              <a:t> </a:t>
            </a:r>
            <a:r>
              <a:rPr lang="en-US" sz="3200" dirty="0" err="1"/>
              <a:t>trinitrate</a:t>
            </a:r>
            <a:r>
              <a:rPr lang="en-US" sz="3200" dirty="0"/>
              <a:t> </a:t>
            </a:r>
            <a:endParaRPr lang="en-US" sz="3200" dirty="0" smtClean="0"/>
          </a:p>
          <a:p>
            <a:pPr marL="18288" indent="0">
              <a:buNone/>
            </a:pPr>
            <a:endParaRPr lang="en-US" sz="3200" dirty="0" smtClean="0"/>
          </a:p>
          <a:p>
            <a:pPr marL="0" indent="0">
              <a:buNone/>
            </a:pPr>
            <a:r>
              <a:rPr lang="en-US" sz="3200" dirty="0"/>
              <a:t>Once BP within target range, transfer to oral agent, and wean </a:t>
            </a:r>
            <a:r>
              <a:rPr lang="en-US" sz="3200" dirty="0" smtClean="0"/>
              <a:t>IV</a:t>
            </a:r>
          </a:p>
          <a:p>
            <a:pPr marL="0" indent="0">
              <a:buNone/>
            </a:pPr>
            <a:endParaRPr lang="en-US" sz="3200" dirty="0"/>
          </a:p>
          <a:p>
            <a:pPr marL="18288" indent="0">
              <a:buNone/>
            </a:pPr>
            <a:r>
              <a:rPr lang="en-US" sz="3200" dirty="0"/>
              <a:t>infusion over 4 – 8h.</a:t>
            </a:r>
          </a:p>
          <a:p>
            <a:pPr marL="18288" indent="0">
              <a:buNone/>
            </a:pPr>
            <a:endParaRPr lang="en-US" dirty="0"/>
          </a:p>
          <a:p>
            <a:endParaRPr lang="en-US" dirty="0"/>
          </a:p>
        </p:txBody>
      </p:sp>
    </p:spTree>
    <p:extLst>
      <p:ext uri="{BB962C8B-B14F-4D97-AF65-F5344CB8AC3E}">
        <p14:creationId xmlns:p14="http://schemas.microsoft.com/office/powerpoint/2010/main" val="1054533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1000"/>
                                        <p:tgtEl>
                                          <p:spTgt spid="2">
                                            <p:txEl>
                                              <p:pRg st="2" end="2"/>
                                            </p:txEl>
                                          </p:spTgt>
                                        </p:tgtEl>
                                      </p:cBhvr>
                                    </p:animEffect>
                                    <p:anim calcmode="lin" valueType="num">
                                      <p:cBhvr>
                                        <p:cTn id="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4" end="4"/>
                                            </p:txEl>
                                          </p:spTgt>
                                        </p:tgtEl>
                                        <p:attrNameLst>
                                          <p:attrName>style.visibility</p:attrName>
                                        </p:attrNameLst>
                                      </p:cBhvr>
                                      <p:to>
                                        <p:strVal val="visible"/>
                                      </p:to>
                                    </p:set>
                                    <p:animEffect transition="in" filter="fade">
                                      <p:cBhvr>
                                        <p:cTn id="14" dur="1000"/>
                                        <p:tgtEl>
                                          <p:spTgt spid="2">
                                            <p:txEl>
                                              <p:pRg st="4" end="4"/>
                                            </p:txEl>
                                          </p:spTgt>
                                        </p:tgtEl>
                                      </p:cBhvr>
                                    </p:animEffect>
                                    <p:anim calcmode="lin" valueType="num">
                                      <p:cBhvr>
                                        <p:cTn id="15"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4" end="4"/>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Effect transition="in" filter="fade">
                                      <p:cBhvr>
                                        <p:cTn id="19" dur="1000"/>
                                        <p:tgtEl>
                                          <p:spTgt spid="2">
                                            <p:txEl>
                                              <p:pRg st="5" end="5"/>
                                            </p:txEl>
                                          </p:spTgt>
                                        </p:tgtEl>
                                      </p:cBhvr>
                                    </p:animEffect>
                                    <p:anim calcmode="lin" valueType="num">
                                      <p:cBhvr>
                                        <p:cTn id="20"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
                                            <p:txEl>
                                              <p:pRg st="7" end="7"/>
                                            </p:txEl>
                                          </p:spTgt>
                                        </p:tgtEl>
                                        <p:attrNameLst>
                                          <p:attrName>style.visibility</p:attrName>
                                        </p:attrNameLst>
                                      </p:cBhvr>
                                      <p:to>
                                        <p:strVal val="visible"/>
                                      </p:to>
                                    </p:set>
                                    <p:animEffect transition="in" filter="fade">
                                      <p:cBhvr>
                                        <p:cTn id="26" dur="1000"/>
                                        <p:tgtEl>
                                          <p:spTgt spid="2">
                                            <p:txEl>
                                              <p:pRg st="7" end="7"/>
                                            </p:txEl>
                                          </p:spTgt>
                                        </p:tgtEl>
                                      </p:cBhvr>
                                    </p:animEffect>
                                    <p:anim calcmode="lin" valueType="num">
                                      <p:cBhvr>
                                        <p:cTn id="27"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
                                            <p:txEl>
                                              <p:pRg st="9" end="9"/>
                                            </p:txEl>
                                          </p:spTgt>
                                        </p:tgtEl>
                                        <p:attrNameLst>
                                          <p:attrName>style.visibility</p:attrName>
                                        </p:attrNameLst>
                                      </p:cBhvr>
                                      <p:to>
                                        <p:strVal val="visible"/>
                                      </p:to>
                                    </p:set>
                                    <p:animEffect transition="in" filter="fade">
                                      <p:cBhvr>
                                        <p:cTn id="33" dur="1000"/>
                                        <p:tgtEl>
                                          <p:spTgt spid="2">
                                            <p:txEl>
                                              <p:pRg st="9" end="9"/>
                                            </p:txEl>
                                          </p:spTgt>
                                        </p:tgtEl>
                                      </p:cBhvr>
                                    </p:animEffect>
                                    <p:anim calcmode="lin" valueType="num">
                                      <p:cBhvr>
                                        <p:cTn id="34"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35" dur="10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5240" y="0"/>
            <a:ext cx="9144000" cy="2743199"/>
          </a:xfrm>
        </p:spPr>
        <p:txBody>
          <a:bodyPr>
            <a:normAutofit/>
          </a:bodyPr>
          <a:lstStyle/>
          <a:p>
            <a:pPr marL="18288" indent="0">
              <a:buNone/>
            </a:pPr>
            <a:r>
              <a:rPr lang="en-US" sz="2400" dirty="0" smtClean="0"/>
              <a:t>White coat hypertension: rise of B.P when measured in the clinic, but normal readings at home or with ambulatory B.P recordings.</a:t>
            </a:r>
            <a:endParaRPr lang="en-US" sz="2400" dirty="0"/>
          </a:p>
        </p:txBody>
      </p:sp>
      <p:sp>
        <p:nvSpPr>
          <p:cNvPr id="4" name="عنصر نائب لرقم الشريحة 3"/>
          <p:cNvSpPr>
            <a:spLocks noGrp="1"/>
          </p:cNvSpPr>
          <p:nvPr>
            <p:ph type="sldNum" sz="quarter" idx="12"/>
          </p:nvPr>
        </p:nvSpPr>
        <p:spPr/>
        <p:txBody>
          <a:bodyPr/>
          <a:lstStyle/>
          <a:p>
            <a:fld id="{9A641512-5C59-4C16-8C3C-9C11DFF8D74F}" type="slidenum">
              <a:rPr lang="en-US" smtClean="0"/>
              <a:pPr/>
              <a:t>4</a:t>
            </a:fld>
            <a:endParaRPr lang="en-US"/>
          </a:p>
        </p:txBody>
      </p:sp>
      <p:sp>
        <p:nvSpPr>
          <p:cNvPr id="5" name="Rectangle 4"/>
          <p:cNvSpPr/>
          <p:nvPr/>
        </p:nvSpPr>
        <p:spPr>
          <a:xfrm>
            <a:off x="0" y="2551837"/>
            <a:ext cx="9220200" cy="1200329"/>
          </a:xfrm>
          <a:prstGeom prst="rect">
            <a:avLst/>
          </a:prstGeom>
        </p:spPr>
        <p:txBody>
          <a:bodyPr wrap="square">
            <a:spAutoFit/>
          </a:bodyPr>
          <a:lstStyle/>
          <a:p>
            <a:pPr marL="18288" indent="0">
              <a:buNone/>
            </a:pPr>
            <a:r>
              <a:rPr lang="en-US" sz="2400" dirty="0">
                <a:effectLst>
                  <a:outerShdw blurRad="38100" dist="38100" dir="2700000" algn="tl">
                    <a:srgbClr val="000000">
                      <a:alpha val="43137"/>
                    </a:srgbClr>
                  </a:outerShdw>
                </a:effectLst>
              </a:rPr>
              <a:t>Hypertension is generally an asymptomatic condition. Individuals who remain undiagnosed and untreated for hypertension present the greatest challenge and opportunity for health care providers</a:t>
            </a:r>
          </a:p>
        </p:txBody>
      </p:sp>
    </p:spTree>
    <p:extLst>
      <p:ext uri="{BB962C8B-B14F-4D97-AF65-F5344CB8AC3E}">
        <p14:creationId xmlns:p14="http://schemas.microsoft.com/office/powerpoint/2010/main" val="2096213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3473709"/>
            <a:ext cx="8321040" cy="3371850"/>
          </a:xfrm>
        </p:spPr>
        <p:txBody>
          <a:bodyPr/>
          <a:lstStyle/>
          <a:p>
            <a:pPr lvl="0"/>
            <a:r>
              <a:rPr lang="en-US" sz="2800" dirty="0">
                <a:effectLst/>
              </a:rPr>
              <a:t>Regarding the investigation of patient with hypertension :</a:t>
            </a:r>
            <a:br>
              <a:rPr lang="en-US" sz="2800" dirty="0">
                <a:effectLst/>
              </a:rPr>
            </a:br>
            <a:r>
              <a:rPr lang="en-US" sz="2800" dirty="0">
                <a:effectLst/>
              </a:rPr>
              <a:t>Renal ultrasound is good indicator for primary hypertension.</a:t>
            </a:r>
            <a:br>
              <a:rPr lang="en-US" sz="2800" dirty="0">
                <a:effectLst/>
              </a:rPr>
            </a:br>
            <a:r>
              <a:rPr lang="en-US" sz="2800" dirty="0">
                <a:effectLst/>
              </a:rPr>
              <a:t>Ambulatory BP recording to assess white coat </a:t>
            </a:r>
            <a:r>
              <a:rPr lang="en-US" sz="2800" dirty="0" smtClean="0">
                <a:effectLst/>
              </a:rPr>
              <a:t>hypertension</a:t>
            </a:r>
            <a:r>
              <a:rPr lang="en-US" sz="2800" dirty="0">
                <a:effectLst/>
              </a:rPr>
              <a:t>.</a:t>
            </a:r>
            <a:br>
              <a:rPr lang="en-US" sz="2800" dirty="0">
                <a:effectLst/>
              </a:rPr>
            </a:br>
            <a:r>
              <a:rPr lang="en-US" sz="2800" dirty="0">
                <a:effectLst/>
              </a:rPr>
              <a:t>Urinary </a:t>
            </a:r>
            <a:r>
              <a:rPr lang="en-US" sz="2800" dirty="0" err="1">
                <a:effectLst/>
              </a:rPr>
              <a:t>catecholamines</a:t>
            </a:r>
            <a:r>
              <a:rPr lang="en-US" sz="2800" dirty="0">
                <a:effectLst/>
              </a:rPr>
              <a:t> to detect possible Cushing’s syndrome.</a:t>
            </a:r>
            <a:br>
              <a:rPr lang="en-US" sz="2800" dirty="0">
                <a:effectLst/>
              </a:rPr>
            </a:br>
            <a:r>
              <a:rPr lang="en-US" sz="2800" dirty="0">
                <a:effectLst/>
              </a:rPr>
              <a:t>Echocardiogram to detect mitral valve stenosis as cause of hypertension.</a:t>
            </a:r>
            <a:br>
              <a:rPr lang="en-US" sz="2800" dirty="0">
                <a:effectLst/>
              </a:rPr>
            </a:br>
            <a:r>
              <a:rPr lang="en-US" sz="2800" dirty="0">
                <a:effectLst/>
              </a:rPr>
              <a:t>Plasma renin activity and aldosterone to detect </a:t>
            </a:r>
            <a:r>
              <a:rPr lang="en-US" sz="2800" dirty="0" err="1">
                <a:effectLst/>
              </a:rPr>
              <a:t>phaeochromocytoma</a:t>
            </a:r>
            <a:r>
              <a:rPr lang="en-US" sz="2400" dirty="0">
                <a:effectLst/>
              </a:rPr>
              <a:t>. </a:t>
            </a:r>
            <a:br>
              <a:rPr lang="en-US" sz="2400" dirty="0">
                <a:effectLst/>
              </a:rPr>
            </a:br>
            <a:endParaRPr lang="en-US" sz="2400" dirty="0"/>
          </a:p>
        </p:txBody>
      </p:sp>
    </p:spTree>
    <p:extLst>
      <p:ext uri="{BB962C8B-B14F-4D97-AF65-F5344CB8AC3E}">
        <p14:creationId xmlns:p14="http://schemas.microsoft.com/office/powerpoint/2010/main" val="2333380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6858000"/>
          </a:xfrm>
        </p:spPr>
        <p:txBody>
          <a:bodyPr/>
          <a:lstStyle/>
          <a:p>
            <a:pPr lvl="0"/>
            <a:r>
              <a:rPr lang="en-US" sz="2800" dirty="0">
                <a:effectLst/>
              </a:rPr>
              <a:t>60 years old black male frequently suffering from headache and blurring vision with history of high BP reading, his mother is hypertensive.</a:t>
            </a:r>
            <a:br>
              <a:rPr lang="en-US" sz="2800" dirty="0">
                <a:effectLst/>
              </a:rPr>
            </a:br>
            <a:r>
              <a:rPr lang="en-US" sz="2800" dirty="0">
                <a:effectLst/>
              </a:rPr>
              <a:t>On examination : BP 175 / 110 , pulse 80 beat / minute regular, fundal examination show grade II hypertensive retinopathy otherwise normal, Echo and RFT are normal.</a:t>
            </a:r>
            <a:br>
              <a:rPr lang="en-US" sz="2800" dirty="0">
                <a:effectLst/>
              </a:rPr>
            </a:br>
            <a:r>
              <a:rPr lang="en-US" sz="2800" b="1" dirty="0">
                <a:effectLst/>
              </a:rPr>
              <a:t> </a:t>
            </a:r>
            <a:r>
              <a:rPr lang="en-US" sz="2800" dirty="0">
                <a:effectLst/>
              </a:rPr>
              <a:t>the best starting medication of this patient is : </a:t>
            </a:r>
            <a:br>
              <a:rPr lang="en-US" sz="2800" dirty="0">
                <a:effectLst/>
              </a:rPr>
            </a:br>
            <a:r>
              <a:rPr lang="en-US" sz="2800" dirty="0">
                <a:effectLst/>
              </a:rPr>
              <a:t>Calcium Chanel Blockers ( CCB )</a:t>
            </a:r>
            <a:br>
              <a:rPr lang="en-US" sz="2800" dirty="0">
                <a:effectLst/>
              </a:rPr>
            </a:br>
            <a:r>
              <a:rPr lang="en-US" sz="2800" dirty="0">
                <a:effectLst/>
              </a:rPr>
              <a:t>B - Blockers</a:t>
            </a:r>
            <a:br>
              <a:rPr lang="en-US" sz="2800" dirty="0">
                <a:effectLst/>
              </a:rPr>
            </a:br>
            <a:r>
              <a:rPr lang="en-US" sz="2800" dirty="0">
                <a:effectLst/>
              </a:rPr>
              <a:t>Alpha 1 Blockers</a:t>
            </a:r>
            <a:br>
              <a:rPr lang="en-US" sz="2800" dirty="0">
                <a:effectLst/>
              </a:rPr>
            </a:br>
            <a:r>
              <a:rPr lang="en-US" sz="2800" dirty="0">
                <a:effectLst/>
              </a:rPr>
              <a:t>Angiotensin Receptor Blockers  ( ARBs )</a:t>
            </a:r>
            <a:br>
              <a:rPr lang="en-US" sz="2800" dirty="0">
                <a:effectLst/>
              </a:rPr>
            </a:br>
            <a:r>
              <a:rPr lang="en-US" sz="2800" dirty="0">
                <a:effectLst/>
              </a:rPr>
              <a:t>Methyldopa</a:t>
            </a:r>
            <a:r>
              <a:rPr lang="en-US" sz="2800" b="1" dirty="0">
                <a:effectLst/>
              </a:rPr>
              <a:t> </a:t>
            </a:r>
            <a:endParaRPr lang="en-US" sz="2800" dirty="0"/>
          </a:p>
        </p:txBody>
      </p:sp>
    </p:spTree>
    <p:extLst>
      <p:ext uri="{BB962C8B-B14F-4D97-AF65-F5344CB8AC3E}">
        <p14:creationId xmlns:p14="http://schemas.microsoft.com/office/powerpoint/2010/main" val="44856994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905506"/>
            <a:ext cx="8458200" cy="2215991"/>
          </a:xfrm>
          <a:prstGeom prst="rect">
            <a:avLst/>
          </a:prstGeom>
        </p:spPr>
        <p:txBody>
          <a:bodyPr wrap="square">
            <a:spAutoFit/>
          </a:bodyPr>
          <a:lstStyle/>
          <a:p>
            <a:pPr algn="ctr"/>
            <a:r>
              <a:rPr lang="en-US" sz="13800" dirty="0"/>
              <a:t>THANKS</a:t>
            </a:r>
            <a:endParaRPr lang="en-US" sz="2400" dirty="0"/>
          </a:p>
        </p:txBody>
      </p:sp>
    </p:spTree>
    <p:extLst>
      <p:ext uri="{BB962C8B-B14F-4D97-AF65-F5344CB8AC3E}">
        <p14:creationId xmlns:p14="http://schemas.microsoft.com/office/powerpoint/2010/main" val="40944575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543800" cy="914400"/>
          </a:xfrm>
        </p:spPr>
        <p:txBody>
          <a:bodyPr>
            <a:normAutofit fontScale="90000"/>
          </a:bodyPr>
          <a:lstStyle/>
          <a:p>
            <a:r>
              <a:rPr lang="en-US" dirty="0" smtClean="0"/>
              <a:t>Classification of hypertension</a:t>
            </a:r>
            <a:endParaRPr lang="en-US" dirty="0"/>
          </a:p>
        </p:txBody>
      </p:sp>
      <p:sp>
        <p:nvSpPr>
          <p:cNvPr id="3" name="Content Placeholder 2"/>
          <p:cNvSpPr>
            <a:spLocks noGrp="1"/>
          </p:cNvSpPr>
          <p:nvPr>
            <p:ph idx="1"/>
          </p:nvPr>
        </p:nvSpPr>
        <p:spPr>
          <a:xfrm>
            <a:off x="0" y="1447800"/>
            <a:ext cx="8229600" cy="4343400"/>
          </a:xfrm>
        </p:spPr>
        <p:txBody>
          <a:bodyPr>
            <a:normAutofit/>
          </a:bodyPr>
          <a:lstStyle/>
          <a:p>
            <a:pPr marL="18288" indent="0">
              <a:buNone/>
            </a:pPr>
            <a:r>
              <a:rPr lang="en-US" sz="2400" b="1" dirty="0" smtClean="0"/>
              <a:t>Prehypertension</a:t>
            </a:r>
            <a:r>
              <a:rPr lang="en-US" sz="2400" dirty="0" smtClean="0"/>
              <a:t>: BP 120 to 139 / 80 to 89 mm Hg</a:t>
            </a:r>
          </a:p>
          <a:p>
            <a:pPr marL="18288" indent="0">
              <a:buNone/>
            </a:pPr>
            <a:endParaRPr lang="en-US" sz="2400" dirty="0" smtClean="0"/>
          </a:p>
          <a:p>
            <a:pPr marL="18288" indent="0">
              <a:buNone/>
            </a:pPr>
            <a:r>
              <a:rPr lang="en-US" sz="2400" b="1" dirty="0" smtClean="0"/>
              <a:t>Stage 1</a:t>
            </a:r>
            <a:r>
              <a:rPr lang="en-US" sz="2400" dirty="0"/>
              <a:t> </a:t>
            </a:r>
            <a:r>
              <a:rPr lang="en-US" sz="2400" b="1" dirty="0" smtClean="0"/>
              <a:t>(mild): </a:t>
            </a:r>
            <a:r>
              <a:rPr lang="en-US" sz="2400" dirty="0" smtClean="0"/>
              <a:t>BP 140 to 159 / 90 to 99 mm Hg</a:t>
            </a:r>
          </a:p>
          <a:p>
            <a:pPr marL="18288" indent="0">
              <a:buNone/>
            </a:pPr>
            <a:endParaRPr lang="en-US" sz="2400" dirty="0" smtClean="0"/>
          </a:p>
          <a:p>
            <a:pPr marL="18288" indent="0">
              <a:buNone/>
            </a:pPr>
            <a:r>
              <a:rPr lang="en-US" sz="2400" b="1" dirty="0" smtClean="0"/>
              <a:t>Stage 2 (Moderate):</a:t>
            </a:r>
            <a:r>
              <a:rPr lang="en-US" sz="2400" dirty="0" smtClean="0"/>
              <a:t>SBP &gt;160 or  DBP &gt;100 mm Hg.</a:t>
            </a:r>
          </a:p>
          <a:p>
            <a:pPr marL="18288" indent="0">
              <a:buNone/>
            </a:pPr>
            <a:endParaRPr lang="en-US" sz="2400" dirty="0" smtClean="0"/>
          </a:p>
          <a:p>
            <a:pPr marL="18288" indent="0">
              <a:buNone/>
            </a:pPr>
            <a:r>
              <a:rPr lang="en-US" sz="2400" b="1" dirty="0" smtClean="0"/>
              <a:t>Stage 3 ( severe): </a:t>
            </a:r>
            <a:r>
              <a:rPr lang="en-US" sz="2400" dirty="0" smtClean="0"/>
              <a:t>SBP &gt;180 or DBP&gt;110.</a:t>
            </a:r>
            <a:endParaRPr lang="en-US" sz="2400" dirty="0"/>
          </a:p>
        </p:txBody>
      </p:sp>
      <p:sp>
        <p:nvSpPr>
          <p:cNvPr id="4" name="عنصر نائب لرقم الشريحة 3"/>
          <p:cNvSpPr>
            <a:spLocks noGrp="1"/>
          </p:cNvSpPr>
          <p:nvPr>
            <p:ph type="sldNum" sz="quarter" idx="12"/>
          </p:nvPr>
        </p:nvSpPr>
        <p:spPr/>
        <p:txBody>
          <a:bodyPr/>
          <a:lstStyle/>
          <a:p>
            <a:fld id="{9A641512-5C59-4C16-8C3C-9C11DFF8D74F}" type="slidenum">
              <a:rPr lang="en-US" smtClean="0"/>
              <a:pPr/>
              <a:t>5</a:t>
            </a:fld>
            <a:endParaRPr lang="en-US"/>
          </a:p>
        </p:txBody>
      </p:sp>
    </p:spTree>
    <p:extLst>
      <p:ext uri="{BB962C8B-B14F-4D97-AF65-F5344CB8AC3E}">
        <p14:creationId xmlns:p14="http://schemas.microsoft.com/office/powerpoint/2010/main" val="35085046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ZAC\Desktop\received_312664546101800.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41" y="-1556"/>
            <a:ext cx="9314719" cy="68595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32488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524000"/>
          </a:xfrm>
        </p:spPr>
        <p:txBody>
          <a:bodyPr/>
          <a:lstStyle/>
          <a:p>
            <a:pPr algn="ctr"/>
            <a:r>
              <a:rPr lang="en-US" sz="4400" dirty="0" smtClean="0"/>
              <a:t/>
            </a:r>
            <a:br>
              <a:rPr lang="en-US" sz="4400" dirty="0" smtClean="0"/>
            </a:br>
            <a:r>
              <a:rPr lang="en-US" sz="4400" dirty="0"/>
              <a:t/>
            </a:r>
            <a:br>
              <a:rPr lang="en-US" sz="4400" dirty="0"/>
            </a:br>
            <a:r>
              <a:rPr lang="en-US" sz="4400" dirty="0" smtClean="0"/>
              <a:t>ETIOLOGY OF HYPERTENSION </a:t>
            </a:r>
            <a:endParaRPr lang="en-US" sz="4400" dirty="0"/>
          </a:p>
        </p:txBody>
      </p:sp>
      <p:sp>
        <p:nvSpPr>
          <p:cNvPr id="3" name="Content Placeholder 2"/>
          <p:cNvSpPr>
            <a:spLocks noGrp="1"/>
          </p:cNvSpPr>
          <p:nvPr>
            <p:ph idx="1"/>
          </p:nvPr>
        </p:nvSpPr>
        <p:spPr>
          <a:xfrm>
            <a:off x="0" y="1676400"/>
            <a:ext cx="9144000" cy="3657599"/>
          </a:xfrm>
        </p:spPr>
        <p:txBody>
          <a:bodyPr/>
          <a:lstStyle/>
          <a:p>
            <a:pPr marL="18288" indent="0">
              <a:buNone/>
            </a:pPr>
            <a:r>
              <a:rPr lang="en-US" sz="2400" dirty="0" smtClean="0"/>
              <a:t>Primary (essential or idiopathic) hypertension: elevated BP without an identified cause; accounts for 90% to 95% of all cases of hypertension.</a:t>
            </a:r>
          </a:p>
          <a:p>
            <a:pPr marL="18288" indent="0">
              <a:buNone/>
            </a:pPr>
            <a:endParaRPr lang="en-US" sz="2400" dirty="0" smtClean="0"/>
          </a:p>
          <a:p>
            <a:pPr marL="18288" indent="0">
              <a:buNone/>
            </a:pPr>
            <a:r>
              <a:rPr lang="en-US" sz="2400" dirty="0" smtClean="0"/>
              <a:t>Secondary hypertension: elevated BP with a specific cause; accounts for 5% to 10% of hypertension in adults. </a:t>
            </a:r>
            <a:endParaRPr lang="en-US" dirty="0"/>
          </a:p>
        </p:txBody>
      </p:sp>
      <p:sp>
        <p:nvSpPr>
          <p:cNvPr id="4" name="عنصر نائب لرقم الشريحة 3"/>
          <p:cNvSpPr>
            <a:spLocks noGrp="1"/>
          </p:cNvSpPr>
          <p:nvPr>
            <p:ph type="sldNum" sz="quarter" idx="12"/>
          </p:nvPr>
        </p:nvSpPr>
        <p:spPr/>
        <p:txBody>
          <a:bodyPr/>
          <a:lstStyle/>
          <a:p>
            <a:fld id="{9A641512-5C59-4C16-8C3C-9C11DFF8D74F}" type="slidenum">
              <a:rPr lang="en-US" smtClean="0"/>
              <a:pPr/>
              <a:t>7</a:t>
            </a:fld>
            <a:endParaRPr lang="en-US"/>
          </a:p>
        </p:txBody>
      </p:sp>
    </p:spTree>
    <p:extLst>
      <p:ext uri="{BB962C8B-B14F-4D97-AF65-F5344CB8AC3E}">
        <p14:creationId xmlns:p14="http://schemas.microsoft.com/office/powerpoint/2010/main" val="24110293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747338-fig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658077"/>
            <a:ext cx="7086600" cy="53682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50884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Oval 4"/>
          <p:cNvSpPr>
            <a:spLocks noChangeArrowheads="1"/>
          </p:cNvSpPr>
          <p:nvPr/>
        </p:nvSpPr>
        <p:spPr bwMode="auto">
          <a:xfrm>
            <a:off x="3527425" y="2420938"/>
            <a:ext cx="2138363" cy="2019300"/>
          </a:xfrm>
          <a:prstGeom prst="ellipse">
            <a:avLst/>
          </a:prstGeom>
          <a:solidFill>
            <a:srgbClr val="2235EA"/>
          </a:solidFill>
          <a:ln w="9525">
            <a:solidFill>
              <a:srgbClr val="FF3399"/>
            </a:solidFill>
            <a:round/>
            <a:headEnd/>
            <a:tailEnd/>
          </a:ln>
          <a:effectLst/>
        </p:spPr>
        <p:txBody>
          <a:bodyPr wrap="none" anchor="ctr"/>
          <a:lstStyle/>
          <a:p>
            <a:endParaRPr lang="en-US"/>
          </a:p>
        </p:txBody>
      </p:sp>
      <p:sp>
        <p:nvSpPr>
          <p:cNvPr id="15365" name="Oval 5"/>
          <p:cNvSpPr>
            <a:spLocks noChangeArrowheads="1"/>
          </p:cNvSpPr>
          <p:nvPr/>
        </p:nvSpPr>
        <p:spPr bwMode="auto">
          <a:xfrm>
            <a:off x="3671888" y="549275"/>
            <a:ext cx="1871662" cy="1260475"/>
          </a:xfrm>
          <a:prstGeom prst="ellipse">
            <a:avLst/>
          </a:prstGeom>
          <a:solidFill>
            <a:srgbClr val="2235EA"/>
          </a:solidFill>
          <a:ln w="9525">
            <a:solidFill>
              <a:srgbClr val="FF3399"/>
            </a:solidFill>
            <a:round/>
            <a:headEnd/>
            <a:tailEnd/>
          </a:ln>
          <a:effectLst/>
        </p:spPr>
        <p:txBody>
          <a:bodyPr wrap="none" anchor="ctr"/>
          <a:lstStyle/>
          <a:p>
            <a:endParaRPr lang="en-US"/>
          </a:p>
        </p:txBody>
      </p:sp>
      <p:sp>
        <p:nvSpPr>
          <p:cNvPr id="15366" name="Oval 6"/>
          <p:cNvSpPr>
            <a:spLocks noChangeArrowheads="1"/>
          </p:cNvSpPr>
          <p:nvPr/>
        </p:nvSpPr>
        <p:spPr bwMode="auto">
          <a:xfrm>
            <a:off x="5472113" y="1089025"/>
            <a:ext cx="1871662" cy="1260475"/>
          </a:xfrm>
          <a:prstGeom prst="ellipse">
            <a:avLst/>
          </a:prstGeom>
          <a:solidFill>
            <a:srgbClr val="2235EA"/>
          </a:solidFill>
          <a:ln w="9525">
            <a:solidFill>
              <a:srgbClr val="FF3399"/>
            </a:solidFill>
            <a:round/>
            <a:headEnd/>
            <a:tailEnd/>
          </a:ln>
          <a:effectLst/>
        </p:spPr>
        <p:txBody>
          <a:bodyPr wrap="none" anchor="ctr"/>
          <a:lstStyle/>
          <a:p>
            <a:endParaRPr lang="en-US"/>
          </a:p>
        </p:txBody>
      </p:sp>
      <p:sp>
        <p:nvSpPr>
          <p:cNvPr id="15367" name="Oval 7"/>
          <p:cNvSpPr>
            <a:spLocks noChangeArrowheads="1"/>
          </p:cNvSpPr>
          <p:nvPr/>
        </p:nvSpPr>
        <p:spPr bwMode="auto">
          <a:xfrm>
            <a:off x="1835150" y="1016000"/>
            <a:ext cx="1871663" cy="1260475"/>
          </a:xfrm>
          <a:prstGeom prst="ellipse">
            <a:avLst/>
          </a:prstGeom>
          <a:solidFill>
            <a:srgbClr val="2235EA"/>
          </a:solidFill>
          <a:ln w="9525">
            <a:solidFill>
              <a:srgbClr val="FF3399"/>
            </a:solidFill>
            <a:round/>
            <a:headEnd/>
            <a:tailEnd/>
          </a:ln>
          <a:effectLst/>
        </p:spPr>
        <p:txBody>
          <a:bodyPr wrap="none" anchor="ctr"/>
          <a:lstStyle/>
          <a:p>
            <a:endParaRPr lang="en-US"/>
          </a:p>
        </p:txBody>
      </p:sp>
      <p:sp>
        <p:nvSpPr>
          <p:cNvPr id="15368" name="Oval 8"/>
          <p:cNvSpPr>
            <a:spLocks noChangeArrowheads="1"/>
          </p:cNvSpPr>
          <p:nvPr/>
        </p:nvSpPr>
        <p:spPr bwMode="auto">
          <a:xfrm>
            <a:off x="5616575" y="4868863"/>
            <a:ext cx="1871663" cy="1260475"/>
          </a:xfrm>
          <a:prstGeom prst="ellipse">
            <a:avLst/>
          </a:prstGeom>
          <a:solidFill>
            <a:srgbClr val="2235EA"/>
          </a:solidFill>
          <a:ln w="9525">
            <a:solidFill>
              <a:srgbClr val="FF3399"/>
            </a:solidFill>
            <a:round/>
            <a:headEnd/>
            <a:tailEnd/>
          </a:ln>
          <a:effectLst/>
        </p:spPr>
        <p:txBody>
          <a:bodyPr wrap="none" anchor="ctr"/>
          <a:lstStyle/>
          <a:p>
            <a:endParaRPr lang="en-US"/>
          </a:p>
        </p:txBody>
      </p:sp>
      <p:sp>
        <p:nvSpPr>
          <p:cNvPr id="15369" name="Oval 9"/>
          <p:cNvSpPr>
            <a:spLocks noChangeArrowheads="1"/>
          </p:cNvSpPr>
          <p:nvPr/>
        </p:nvSpPr>
        <p:spPr bwMode="auto">
          <a:xfrm>
            <a:off x="900113" y="2168525"/>
            <a:ext cx="1871662" cy="1260475"/>
          </a:xfrm>
          <a:prstGeom prst="ellipse">
            <a:avLst/>
          </a:prstGeom>
          <a:solidFill>
            <a:srgbClr val="2235EA"/>
          </a:solidFill>
          <a:ln w="9525">
            <a:solidFill>
              <a:srgbClr val="FF3399"/>
            </a:solidFill>
            <a:round/>
            <a:headEnd/>
            <a:tailEnd/>
          </a:ln>
          <a:effectLst/>
        </p:spPr>
        <p:txBody>
          <a:bodyPr wrap="none" anchor="ctr"/>
          <a:lstStyle/>
          <a:p>
            <a:endParaRPr lang="en-US"/>
          </a:p>
        </p:txBody>
      </p:sp>
      <p:sp>
        <p:nvSpPr>
          <p:cNvPr id="15370" name="Oval 10"/>
          <p:cNvSpPr>
            <a:spLocks noChangeArrowheads="1"/>
          </p:cNvSpPr>
          <p:nvPr/>
        </p:nvSpPr>
        <p:spPr bwMode="auto">
          <a:xfrm>
            <a:off x="1042988" y="3500438"/>
            <a:ext cx="1871662" cy="1260475"/>
          </a:xfrm>
          <a:prstGeom prst="ellipse">
            <a:avLst/>
          </a:prstGeom>
          <a:solidFill>
            <a:srgbClr val="2235EA"/>
          </a:solidFill>
          <a:ln w="9525">
            <a:solidFill>
              <a:srgbClr val="FF3399"/>
            </a:solidFill>
            <a:round/>
            <a:headEnd/>
            <a:tailEnd/>
          </a:ln>
          <a:effectLst/>
        </p:spPr>
        <p:txBody>
          <a:bodyPr wrap="none" anchor="ctr"/>
          <a:lstStyle/>
          <a:p>
            <a:endParaRPr lang="en-US"/>
          </a:p>
        </p:txBody>
      </p:sp>
      <p:sp>
        <p:nvSpPr>
          <p:cNvPr id="15371" name="Oval 11"/>
          <p:cNvSpPr>
            <a:spLocks noChangeArrowheads="1"/>
          </p:cNvSpPr>
          <p:nvPr/>
        </p:nvSpPr>
        <p:spPr bwMode="auto">
          <a:xfrm>
            <a:off x="1752600" y="4800600"/>
            <a:ext cx="1871662" cy="1260475"/>
          </a:xfrm>
          <a:prstGeom prst="ellipse">
            <a:avLst/>
          </a:prstGeom>
          <a:solidFill>
            <a:srgbClr val="2235EA"/>
          </a:solidFill>
          <a:ln w="9525">
            <a:solidFill>
              <a:srgbClr val="FF3399"/>
            </a:solidFill>
            <a:round/>
            <a:headEnd/>
            <a:tailEnd/>
          </a:ln>
          <a:effectLst/>
        </p:spPr>
        <p:txBody>
          <a:bodyPr wrap="none" anchor="ctr"/>
          <a:lstStyle/>
          <a:p>
            <a:pPr>
              <a:lnSpc>
                <a:spcPct val="200000"/>
              </a:lnSpc>
            </a:pPr>
            <a:endParaRPr lang="en-US" sz="2400" dirty="0">
              <a:solidFill>
                <a:schemeClr val="accent2">
                  <a:lumMod val="75000"/>
                </a:schemeClr>
              </a:solidFill>
            </a:endParaRPr>
          </a:p>
        </p:txBody>
      </p:sp>
      <p:sp>
        <p:nvSpPr>
          <p:cNvPr id="15372" name="Oval 12"/>
          <p:cNvSpPr>
            <a:spLocks noChangeArrowheads="1"/>
          </p:cNvSpPr>
          <p:nvPr/>
        </p:nvSpPr>
        <p:spPr bwMode="auto">
          <a:xfrm>
            <a:off x="6335713" y="2276475"/>
            <a:ext cx="1871662" cy="1260475"/>
          </a:xfrm>
          <a:prstGeom prst="ellipse">
            <a:avLst/>
          </a:prstGeom>
          <a:solidFill>
            <a:srgbClr val="2235EA"/>
          </a:solidFill>
          <a:ln w="9525">
            <a:solidFill>
              <a:srgbClr val="FF3399"/>
            </a:solidFill>
            <a:round/>
            <a:headEnd/>
            <a:tailEnd/>
          </a:ln>
          <a:effectLst/>
        </p:spPr>
        <p:txBody>
          <a:bodyPr wrap="none" anchor="ctr"/>
          <a:lstStyle/>
          <a:p>
            <a:endParaRPr lang="en-US"/>
          </a:p>
        </p:txBody>
      </p:sp>
      <p:sp>
        <p:nvSpPr>
          <p:cNvPr id="15373" name="Oval 13"/>
          <p:cNvSpPr>
            <a:spLocks noChangeArrowheads="1"/>
          </p:cNvSpPr>
          <p:nvPr/>
        </p:nvSpPr>
        <p:spPr bwMode="auto">
          <a:xfrm>
            <a:off x="6400800" y="3810000"/>
            <a:ext cx="1871663" cy="1039812"/>
          </a:xfrm>
          <a:prstGeom prst="ellipse">
            <a:avLst/>
          </a:prstGeom>
          <a:solidFill>
            <a:srgbClr val="2235EA"/>
          </a:solidFill>
          <a:ln w="9525">
            <a:solidFill>
              <a:srgbClr val="FF3399"/>
            </a:solidFill>
            <a:round/>
            <a:headEnd/>
            <a:tailEnd/>
          </a:ln>
          <a:effectLst/>
        </p:spPr>
        <p:txBody>
          <a:bodyPr wrap="none" anchor="ctr"/>
          <a:lstStyle/>
          <a:p>
            <a:endParaRPr lang="en-US"/>
          </a:p>
        </p:txBody>
      </p:sp>
      <p:sp>
        <p:nvSpPr>
          <p:cNvPr id="15374" name="Oval 14"/>
          <p:cNvSpPr>
            <a:spLocks noChangeArrowheads="1"/>
          </p:cNvSpPr>
          <p:nvPr/>
        </p:nvSpPr>
        <p:spPr bwMode="auto">
          <a:xfrm>
            <a:off x="3671888" y="5049838"/>
            <a:ext cx="1871662" cy="1260475"/>
          </a:xfrm>
          <a:prstGeom prst="ellipse">
            <a:avLst/>
          </a:prstGeom>
          <a:solidFill>
            <a:srgbClr val="2235EA"/>
          </a:solidFill>
          <a:ln w="9525">
            <a:solidFill>
              <a:srgbClr val="FF3399"/>
            </a:solidFill>
            <a:round/>
            <a:headEnd/>
            <a:tailEnd/>
          </a:ln>
          <a:effectLst/>
        </p:spPr>
        <p:txBody>
          <a:bodyPr wrap="none" anchor="ctr"/>
          <a:lstStyle/>
          <a:p>
            <a:endParaRPr lang="en-US"/>
          </a:p>
        </p:txBody>
      </p:sp>
      <p:sp>
        <p:nvSpPr>
          <p:cNvPr id="15375" name="Text Box 15"/>
          <p:cNvSpPr txBox="1">
            <a:spLocks noChangeArrowheads="1"/>
          </p:cNvSpPr>
          <p:nvPr/>
        </p:nvSpPr>
        <p:spPr bwMode="auto">
          <a:xfrm>
            <a:off x="3600450" y="3141663"/>
            <a:ext cx="1908175" cy="584775"/>
          </a:xfrm>
          <a:prstGeom prst="rect">
            <a:avLst/>
          </a:prstGeom>
          <a:noFill/>
          <a:ln w="9525">
            <a:noFill/>
            <a:miter lim="800000"/>
            <a:headEnd/>
            <a:tailEnd/>
          </a:ln>
          <a:effectLst/>
        </p:spPr>
        <p:txBody>
          <a:bodyPr>
            <a:spAutoFit/>
          </a:bodyPr>
          <a:lstStyle/>
          <a:p>
            <a:pPr>
              <a:spcBef>
                <a:spcPct val="50000"/>
              </a:spcBef>
            </a:pPr>
            <a:r>
              <a:rPr lang="en-GB" sz="3200" b="1" dirty="0" smtClean="0">
                <a:solidFill>
                  <a:srgbClr val="FFFF00"/>
                </a:solidFill>
              </a:rPr>
              <a:t>Genetics</a:t>
            </a:r>
            <a:endParaRPr lang="en-US" sz="3200" b="1" dirty="0">
              <a:solidFill>
                <a:srgbClr val="FFFF00"/>
              </a:solidFill>
            </a:endParaRPr>
          </a:p>
        </p:txBody>
      </p:sp>
      <p:sp>
        <p:nvSpPr>
          <p:cNvPr id="15376" name="Text Box 16"/>
          <p:cNvSpPr txBox="1">
            <a:spLocks noChangeArrowheads="1"/>
          </p:cNvSpPr>
          <p:nvPr/>
        </p:nvSpPr>
        <p:spPr bwMode="auto">
          <a:xfrm>
            <a:off x="1219200" y="2362200"/>
            <a:ext cx="1295400" cy="830997"/>
          </a:xfrm>
          <a:prstGeom prst="rect">
            <a:avLst/>
          </a:prstGeom>
          <a:noFill/>
          <a:ln w="9525">
            <a:noFill/>
            <a:miter lim="800000"/>
            <a:headEnd/>
            <a:tailEnd/>
          </a:ln>
          <a:effectLst/>
        </p:spPr>
        <p:txBody>
          <a:bodyPr wrap="square">
            <a:spAutoFit/>
          </a:bodyPr>
          <a:lstStyle/>
          <a:p>
            <a:pPr>
              <a:spcBef>
                <a:spcPct val="50000"/>
              </a:spcBef>
            </a:pPr>
            <a:r>
              <a:rPr lang="en-GB" sz="2400" b="1" dirty="0" smtClean="0">
                <a:solidFill>
                  <a:srgbClr val="FFFF00"/>
                </a:solidFill>
              </a:rPr>
              <a:t>CardiacOutput</a:t>
            </a:r>
            <a:endParaRPr lang="en-US" sz="2400" b="1" dirty="0">
              <a:solidFill>
                <a:srgbClr val="FFFF00"/>
              </a:solidFill>
            </a:endParaRPr>
          </a:p>
        </p:txBody>
      </p:sp>
      <p:sp>
        <p:nvSpPr>
          <p:cNvPr id="15377" name="Text Box 17"/>
          <p:cNvSpPr txBox="1">
            <a:spLocks noChangeArrowheads="1"/>
          </p:cNvSpPr>
          <p:nvPr/>
        </p:nvSpPr>
        <p:spPr bwMode="auto">
          <a:xfrm>
            <a:off x="1219200" y="3733800"/>
            <a:ext cx="1752600" cy="830997"/>
          </a:xfrm>
          <a:prstGeom prst="rect">
            <a:avLst/>
          </a:prstGeom>
          <a:noFill/>
          <a:ln w="9525">
            <a:noFill/>
            <a:miter lim="800000"/>
            <a:headEnd/>
            <a:tailEnd/>
          </a:ln>
          <a:effectLst/>
        </p:spPr>
        <p:txBody>
          <a:bodyPr wrap="square">
            <a:spAutoFit/>
          </a:bodyPr>
          <a:lstStyle/>
          <a:p>
            <a:pPr>
              <a:spcBef>
                <a:spcPct val="50000"/>
              </a:spcBef>
            </a:pPr>
            <a:r>
              <a:rPr lang="en-GB" sz="2400" b="1" dirty="0" smtClean="0">
                <a:solidFill>
                  <a:srgbClr val="FFFF00"/>
                </a:solidFill>
              </a:rPr>
              <a:t>Peripheral Resistance</a:t>
            </a:r>
            <a:endParaRPr lang="en-US" sz="2400" b="1" dirty="0">
              <a:solidFill>
                <a:srgbClr val="FFFF00"/>
              </a:solidFill>
            </a:endParaRPr>
          </a:p>
        </p:txBody>
      </p:sp>
      <p:sp>
        <p:nvSpPr>
          <p:cNvPr id="15378" name="Text Box 18"/>
          <p:cNvSpPr txBox="1">
            <a:spLocks noChangeArrowheads="1"/>
          </p:cNvSpPr>
          <p:nvPr/>
        </p:nvSpPr>
        <p:spPr bwMode="auto">
          <a:xfrm>
            <a:off x="6629400" y="2667000"/>
            <a:ext cx="1524000" cy="400110"/>
          </a:xfrm>
          <a:prstGeom prst="rect">
            <a:avLst/>
          </a:prstGeom>
          <a:noFill/>
          <a:ln w="9525">
            <a:noFill/>
            <a:miter lim="800000"/>
            <a:headEnd/>
            <a:tailEnd/>
          </a:ln>
          <a:effectLst/>
        </p:spPr>
        <p:txBody>
          <a:bodyPr wrap="square">
            <a:spAutoFit/>
          </a:bodyPr>
          <a:lstStyle/>
          <a:p>
            <a:pPr>
              <a:spcBef>
                <a:spcPct val="50000"/>
              </a:spcBef>
            </a:pPr>
            <a:r>
              <a:rPr lang="en-GB" sz="2000" b="1" dirty="0">
                <a:solidFill>
                  <a:srgbClr val="FFFF00"/>
                </a:solidFill>
              </a:rPr>
              <a:t>Na Intake</a:t>
            </a:r>
            <a:endParaRPr lang="en-US" sz="2000" b="1" dirty="0">
              <a:solidFill>
                <a:srgbClr val="FFFF00"/>
              </a:solidFill>
            </a:endParaRPr>
          </a:p>
        </p:txBody>
      </p:sp>
      <p:sp>
        <p:nvSpPr>
          <p:cNvPr id="15379" name="Text Box 19"/>
          <p:cNvSpPr txBox="1">
            <a:spLocks noChangeArrowheads="1"/>
          </p:cNvSpPr>
          <p:nvPr/>
        </p:nvSpPr>
        <p:spPr bwMode="auto">
          <a:xfrm>
            <a:off x="6477000" y="4038600"/>
            <a:ext cx="1828800" cy="400110"/>
          </a:xfrm>
          <a:prstGeom prst="rect">
            <a:avLst/>
          </a:prstGeom>
          <a:noFill/>
          <a:ln w="9525">
            <a:noFill/>
            <a:miter lim="800000"/>
            <a:headEnd/>
            <a:tailEnd/>
          </a:ln>
          <a:effectLst/>
        </p:spPr>
        <p:txBody>
          <a:bodyPr wrap="square">
            <a:spAutoFit/>
          </a:bodyPr>
          <a:lstStyle/>
          <a:p>
            <a:pPr>
              <a:spcBef>
                <a:spcPct val="50000"/>
              </a:spcBef>
            </a:pPr>
            <a:r>
              <a:rPr lang="en-US" sz="2000" b="1" dirty="0" smtClean="0">
                <a:solidFill>
                  <a:srgbClr val="FFFF00"/>
                </a:solidFill>
              </a:rPr>
              <a:t>Na Excretion</a:t>
            </a:r>
            <a:endParaRPr lang="en-US" sz="2000" b="1" dirty="0">
              <a:solidFill>
                <a:srgbClr val="FFFF00"/>
              </a:solidFill>
            </a:endParaRPr>
          </a:p>
        </p:txBody>
      </p:sp>
      <p:sp>
        <p:nvSpPr>
          <p:cNvPr id="15380" name="Text Box 20"/>
          <p:cNvSpPr txBox="1">
            <a:spLocks noChangeArrowheads="1"/>
          </p:cNvSpPr>
          <p:nvPr/>
        </p:nvSpPr>
        <p:spPr bwMode="auto">
          <a:xfrm>
            <a:off x="5715000" y="1447800"/>
            <a:ext cx="1273175" cy="579437"/>
          </a:xfrm>
          <a:prstGeom prst="rect">
            <a:avLst/>
          </a:prstGeom>
          <a:noFill/>
          <a:ln w="9525">
            <a:noFill/>
            <a:miter lim="800000"/>
            <a:headEnd/>
            <a:tailEnd/>
          </a:ln>
          <a:effectLst/>
        </p:spPr>
        <p:txBody>
          <a:bodyPr wrap="square">
            <a:spAutoFit/>
          </a:bodyPr>
          <a:lstStyle/>
          <a:p>
            <a:pPr>
              <a:spcBef>
                <a:spcPct val="50000"/>
              </a:spcBef>
            </a:pPr>
            <a:r>
              <a:rPr lang="en-GB" sz="3200" dirty="0"/>
              <a:t>   </a:t>
            </a:r>
            <a:r>
              <a:rPr lang="en-GB" sz="3200" dirty="0" smtClean="0"/>
              <a:t> </a:t>
            </a:r>
            <a:r>
              <a:rPr lang="en-GB" sz="2400" b="1" dirty="0" smtClean="0">
                <a:solidFill>
                  <a:srgbClr val="FFFF00"/>
                </a:solidFill>
              </a:rPr>
              <a:t>RAS</a:t>
            </a:r>
            <a:endParaRPr lang="en-US" sz="2400" b="1" dirty="0">
              <a:solidFill>
                <a:srgbClr val="FFFF00"/>
              </a:solidFill>
            </a:endParaRPr>
          </a:p>
        </p:txBody>
      </p:sp>
      <p:sp>
        <p:nvSpPr>
          <p:cNvPr id="15381" name="Text Box 21"/>
          <p:cNvSpPr txBox="1">
            <a:spLocks noChangeArrowheads="1"/>
          </p:cNvSpPr>
          <p:nvPr/>
        </p:nvSpPr>
        <p:spPr bwMode="auto">
          <a:xfrm>
            <a:off x="2016125" y="1341438"/>
            <a:ext cx="1619250" cy="461665"/>
          </a:xfrm>
          <a:prstGeom prst="rect">
            <a:avLst/>
          </a:prstGeom>
          <a:noFill/>
          <a:ln w="9525">
            <a:noFill/>
            <a:miter lim="800000"/>
            <a:headEnd/>
            <a:tailEnd/>
          </a:ln>
          <a:effectLst/>
        </p:spPr>
        <p:txBody>
          <a:bodyPr>
            <a:spAutoFit/>
          </a:bodyPr>
          <a:lstStyle/>
          <a:p>
            <a:pPr>
              <a:spcBef>
                <a:spcPct val="50000"/>
              </a:spcBef>
            </a:pPr>
            <a:r>
              <a:rPr lang="en-GB" sz="2400" dirty="0" smtClean="0"/>
              <a:t>   </a:t>
            </a:r>
            <a:r>
              <a:rPr lang="en-GB" sz="2400" b="1" dirty="0" smtClean="0">
                <a:solidFill>
                  <a:srgbClr val="FFFF00"/>
                </a:solidFill>
              </a:rPr>
              <a:t>Obesity</a:t>
            </a:r>
            <a:endParaRPr lang="en-US" sz="2400" b="1" dirty="0">
              <a:solidFill>
                <a:srgbClr val="FFFF00"/>
              </a:solidFill>
            </a:endParaRPr>
          </a:p>
        </p:txBody>
      </p:sp>
      <p:sp>
        <p:nvSpPr>
          <p:cNvPr id="15382" name="Text Box 22"/>
          <p:cNvSpPr txBox="1">
            <a:spLocks noChangeArrowheads="1"/>
          </p:cNvSpPr>
          <p:nvPr/>
        </p:nvSpPr>
        <p:spPr bwMode="auto">
          <a:xfrm>
            <a:off x="3810000" y="685800"/>
            <a:ext cx="1600200" cy="707886"/>
          </a:xfrm>
          <a:prstGeom prst="rect">
            <a:avLst/>
          </a:prstGeom>
          <a:noFill/>
          <a:ln w="9525">
            <a:noFill/>
            <a:miter lim="800000"/>
            <a:headEnd/>
            <a:tailEnd/>
          </a:ln>
          <a:effectLst/>
        </p:spPr>
        <p:txBody>
          <a:bodyPr wrap="square">
            <a:spAutoFit/>
          </a:bodyPr>
          <a:lstStyle/>
          <a:p>
            <a:pPr algn="ctr">
              <a:spcBef>
                <a:spcPct val="50000"/>
              </a:spcBef>
            </a:pPr>
            <a:r>
              <a:rPr lang="en-GB" sz="2000" b="1" dirty="0" smtClean="0">
                <a:solidFill>
                  <a:srgbClr val="FFFF00"/>
                </a:solidFill>
              </a:rPr>
              <a:t>Insulin Resistance</a:t>
            </a:r>
            <a:endParaRPr lang="en-US" sz="2000" b="1" dirty="0">
              <a:solidFill>
                <a:srgbClr val="FFFF00"/>
              </a:solidFill>
            </a:endParaRPr>
          </a:p>
        </p:txBody>
      </p:sp>
      <p:sp>
        <p:nvSpPr>
          <p:cNvPr id="15383" name="Text Box 23"/>
          <p:cNvSpPr txBox="1">
            <a:spLocks noChangeArrowheads="1"/>
          </p:cNvSpPr>
          <p:nvPr/>
        </p:nvSpPr>
        <p:spPr bwMode="auto">
          <a:xfrm>
            <a:off x="1752600" y="4800600"/>
            <a:ext cx="1828801" cy="1261884"/>
          </a:xfrm>
          <a:prstGeom prst="rect">
            <a:avLst/>
          </a:prstGeom>
          <a:noFill/>
          <a:ln w="9525">
            <a:noFill/>
            <a:miter lim="800000"/>
            <a:headEnd/>
            <a:tailEnd/>
          </a:ln>
          <a:effectLst/>
        </p:spPr>
        <p:txBody>
          <a:bodyPr wrap="square">
            <a:spAutoFit/>
          </a:bodyPr>
          <a:lstStyle/>
          <a:p>
            <a:pPr algn="ctr">
              <a:spcBef>
                <a:spcPct val="50000"/>
              </a:spcBef>
            </a:pPr>
            <a:endParaRPr lang="en-GB" sz="2800" dirty="0" smtClean="0">
              <a:solidFill>
                <a:schemeClr val="accent2">
                  <a:lumMod val="75000"/>
                </a:schemeClr>
              </a:solidFill>
            </a:endParaRPr>
          </a:p>
          <a:p>
            <a:pPr>
              <a:spcBef>
                <a:spcPct val="50000"/>
              </a:spcBef>
            </a:pPr>
            <a:endParaRPr lang="en-US" sz="3200" dirty="0"/>
          </a:p>
        </p:txBody>
      </p:sp>
      <p:sp>
        <p:nvSpPr>
          <p:cNvPr id="15384" name="Text Box 24"/>
          <p:cNvSpPr txBox="1">
            <a:spLocks noChangeArrowheads="1"/>
          </p:cNvSpPr>
          <p:nvPr/>
        </p:nvSpPr>
        <p:spPr bwMode="auto">
          <a:xfrm>
            <a:off x="3810000" y="5257800"/>
            <a:ext cx="1711325" cy="861774"/>
          </a:xfrm>
          <a:prstGeom prst="rect">
            <a:avLst/>
          </a:prstGeom>
          <a:noFill/>
          <a:ln w="9525">
            <a:noFill/>
            <a:miter lim="800000"/>
            <a:headEnd/>
            <a:tailEnd/>
          </a:ln>
          <a:effectLst/>
        </p:spPr>
        <p:txBody>
          <a:bodyPr wrap="square">
            <a:spAutoFit/>
          </a:bodyPr>
          <a:lstStyle/>
          <a:p>
            <a:pPr>
              <a:spcBef>
                <a:spcPct val="50000"/>
              </a:spcBef>
            </a:pPr>
            <a:r>
              <a:rPr lang="en-US" sz="2000" b="1" dirty="0" smtClean="0">
                <a:solidFill>
                  <a:srgbClr val="FFFF00"/>
                </a:solidFill>
              </a:rPr>
              <a:t>Endothelial</a:t>
            </a:r>
          </a:p>
          <a:p>
            <a:pPr>
              <a:spcBef>
                <a:spcPct val="50000"/>
              </a:spcBef>
            </a:pPr>
            <a:r>
              <a:rPr lang="en-US" sz="2000" b="1" dirty="0" smtClean="0">
                <a:solidFill>
                  <a:srgbClr val="FFFF00"/>
                </a:solidFill>
              </a:rPr>
              <a:t>dysfunction</a:t>
            </a:r>
            <a:endParaRPr lang="en-US" sz="2000" b="1" dirty="0">
              <a:solidFill>
                <a:srgbClr val="FFFF00"/>
              </a:solidFill>
            </a:endParaRPr>
          </a:p>
        </p:txBody>
      </p:sp>
      <p:sp>
        <p:nvSpPr>
          <p:cNvPr id="15385" name="Text Box 25"/>
          <p:cNvSpPr txBox="1">
            <a:spLocks noChangeArrowheads="1"/>
          </p:cNvSpPr>
          <p:nvPr/>
        </p:nvSpPr>
        <p:spPr bwMode="auto">
          <a:xfrm>
            <a:off x="6096000" y="5257800"/>
            <a:ext cx="1022350" cy="461665"/>
          </a:xfrm>
          <a:prstGeom prst="rect">
            <a:avLst/>
          </a:prstGeom>
          <a:noFill/>
          <a:ln w="9525">
            <a:noFill/>
            <a:miter lim="800000"/>
            <a:headEnd/>
            <a:tailEnd/>
          </a:ln>
          <a:effectLst/>
        </p:spPr>
        <p:txBody>
          <a:bodyPr wrap="square">
            <a:spAutoFit/>
          </a:bodyPr>
          <a:lstStyle/>
          <a:p>
            <a:pPr>
              <a:spcBef>
                <a:spcPct val="50000"/>
              </a:spcBef>
            </a:pPr>
            <a:r>
              <a:rPr lang="en-GB" sz="2400" b="1" dirty="0" smtClean="0">
                <a:solidFill>
                  <a:srgbClr val="FFFF00"/>
                </a:solidFill>
              </a:rPr>
              <a:t>Stress</a:t>
            </a:r>
            <a:endParaRPr lang="en-US" sz="3200" b="1" dirty="0">
              <a:solidFill>
                <a:srgbClr val="FFFF00"/>
              </a:solidFill>
            </a:endParaRPr>
          </a:p>
        </p:txBody>
      </p:sp>
      <p:sp>
        <p:nvSpPr>
          <p:cNvPr id="15396" name="Oval 36"/>
          <p:cNvSpPr>
            <a:spLocks noChangeArrowheads="1"/>
          </p:cNvSpPr>
          <p:nvPr/>
        </p:nvSpPr>
        <p:spPr bwMode="auto">
          <a:xfrm rot="16200000">
            <a:off x="5647532" y="3191668"/>
            <a:ext cx="900112" cy="612775"/>
          </a:xfrm>
          <a:prstGeom prst="ellipse">
            <a:avLst/>
          </a:prstGeom>
          <a:solidFill>
            <a:srgbClr val="81A6F1"/>
          </a:solidFill>
          <a:ln w="9525">
            <a:solidFill>
              <a:srgbClr val="FF3399"/>
            </a:solidFill>
            <a:round/>
            <a:headEnd/>
            <a:tailEnd/>
          </a:ln>
          <a:effectLst/>
        </p:spPr>
        <p:txBody>
          <a:bodyPr wrap="none" anchor="ctr"/>
          <a:lstStyle/>
          <a:p>
            <a:endParaRPr lang="en-US"/>
          </a:p>
        </p:txBody>
      </p:sp>
      <p:sp>
        <p:nvSpPr>
          <p:cNvPr id="15397" name="Oval 37"/>
          <p:cNvSpPr>
            <a:spLocks noChangeArrowheads="1"/>
          </p:cNvSpPr>
          <p:nvPr/>
        </p:nvSpPr>
        <p:spPr bwMode="auto">
          <a:xfrm rot="16200000">
            <a:off x="2628106" y="3140869"/>
            <a:ext cx="900113" cy="612775"/>
          </a:xfrm>
          <a:prstGeom prst="ellipse">
            <a:avLst/>
          </a:prstGeom>
          <a:solidFill>
            <a:srgbClr val="81A6F1"/>
          </a:solidFill>
          <a:ln w="9525">
            <a:solidFill>
              <a:srgbClr val="FF3399"/>
            </a:solidFill>
            <a:round/>
            <a:headEnd/>
            <a:tailEnd/>
          </a:ln>
          <a:effectLst/>
        </p:spPr>
        <p:txBody>
          <a:bodyPr wrap="none" anchor="ctr"/>
          <a:lstStyle/>
          <a:p>
            <a:endParaRPr lang="en-US"/>
          </a:p>
        </p:txBody>
      </p:sp>
      <p:sp>
        <p:nvSpPr>
          <p:cNvPr id="15398" name="Oval 38"/>
          <p:cNvSpPr>
            <a:spLocks noChangeArrowheads="1"/>
          </p:cNvSpPr>
          <p:nvPr/>
        </p:nvSpPr>
        <p:spPr bwMode="auto">
          <a:xfrm>
            <a:off x="4140200" y="4437063"/>
            <a:ext cx="900113" cy="612775"/>
          </a:xfrm>
          <a:prstGeom prst="ellipse">
            <a:avLst/>
          </a:prstGeom>
          <a:solidFill>
            <a:srgbClr val="81A6F1"/>
          </a:solidFill>
          <a:ln w="9525">
            <a:solidFill>
              <a:srgbClr val="FF3399"/>
            </a:solidFill>
            <a:round/>
            <a:headEnd/>
            <a:tailEnd/>
          </a:ln>
          <a:effectLst/>
        </p:spPr>
        <p:txBody>
          <a:bodyPr wrap="none" anchor="ctr"/>
          <a:lstStyle/>
          <a:p>
            <a:endParaRPr lang="en-US"/>
          </a:p>
        </p:txBody>
      </p:sp>
      <p:sp>
        <p:nvSpPr>
          <p:cNvPr id="15399" name="Oval 39"/>
          <p:cNvSpPr>
            <a:spLocks noChangeArrowheads="1"/>
          </p:cNvSpPr>
          <p:nvPr/>
        </p:nvSpPr>
        <p:spPr bwMode="auto">
          <a:xfrm>
            <a:off x="4176713" y="1808163"/>
            <a:ext cx="900112" cy="612775"/>
          </a:xfrm>
          <a:prstGeom prst="ellipse">
            <a:avLst/>
          </a:prstGeom>
          <a:solidFill>
            <a:srgbClr val="81A6F1"/>
          </a:solidFill>
          <a:ln w="9525">
            <a:solidFill>
              <a:srgbClr val="FF3399"/>
            </a:solidFill>
            <a:round/>
            <a:headEnd/>
            <a:tailEnd/>
          </a:ln>
          <a:effectLst/>
        </p:spPr>
        <p:txBody>
          <a:bodyPr wrap="none" anchor="ctr"/>
          <a:lstStyle/>
          <a:p>
            <a:endParaRPr lang="en-US"/>
          </a:p>
        </p:txBody>
      </p:sp>
      <p:sp>
        <p:nvSpPr>
          <p:cNvPr id="39" name="TextBox 38"/>
          <p:cNvSpPr txBox="1"/>
          <p:nvPr/>
        </p:nvSpPr>
        <p:spPr>
          <a:xfrm>
            <a:off x="1905000" y="4953000"/>
            <a:ext cx="1600200" cy="707886"/>
          </a:xfrm>
          <a:prstGeom prst="rect">
            <a:avLst/>
          </a:prstGeom>
          <a:noFill/>
        </p:spPr>
        <p:txBody>
          <a:bodyPr wrap="square" rtlCol="0">
            <a:spAutoFit/>
          </a:bodyPr>
          <a:lstStyle/>
          <a:p>
            <a:pPr algn="ctr"/>
            <a:r>
              <a:rPr lang="en-US" sz="2000" b="1" dirty="0" smtClean="0">
                <a:solidFill>
                  <a:srgbClr val="FFFF00"/>
                </a:solidFill>
              </a:rPr>
              <a:t>CM Alterations</a:t>
            </a:r>
            <a:endParaRPr lang="en-US" sz="2000" b="1" dirty="0">
              <a:solidFill>
                <a:srgbClr val="FFFF00"/>
              </a:solidFill>
            </a:endParaRPr>
          </a:p>
        </p:txBody>
      </p:sp>
      <p:sp>
        <p:nvSpPr>
          <p:cNvPr id="29" name="TextBox 28"/>
          <p:cNvSpPr txBox="1"/>
          <p:nvPr/>
        </p:nvSpPr>
        <p:spPr>
          <a:xfrm>
            <a:off x="0" y="0"/>
            <a:ext cx="2667000" cy="1569660"/>
          </a:xfrm>
          <a:prstGeom prst="rect">
            <a:avLst/>
          </a:prstGeom>
          <a:noFill/>
        </p:spPr>
        <p:txBody>
          <a:bodyPr wrap="square" rtlCol="0">
            <a:spAutoFit/>
          </a:bodyPr>
          <a:lstStyle/>
          <a:p>
            <a:r>
              <a:rPr lang="en-US" sz="3200" b="1" dirty="0" smtClean="0"/>
              <a:t>Pathogenesis </a:t>
            </a:r>
          </a:p>
          <a:p>
            <a:r>
              <a:rPr lang="en-US" sz="3200" b="1" dirty="0" smtClean="0"/>
              <a:t>of primary </a:t>
            </a:r>
          </a:p>
          <a:p>
            <a:r>
              <a:rPr lang="en-US" sz="3200" b="1" dirty="0" smtClean="0"/>
              <a:t>HTN</a:t>
            </a:r>
            <a:endParaRPr lang="en-US" sz="3200" b="1" dirty="0"/>
          </a:p>
        </p:txBody>
      </p:sp>
    </p:spTree>
    <p:extLst>
      <p:ext uri="{BB962C8B-B14F-4D97-AF65-F5344CB8AC3E}">
        <p14:creationId xmlns:p14="http://schemas.microsoft.com/office/powerpoint/2010/main" val="222867518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426</TotalTime>
  <Words>1856</Words>
  <Application>Microsoft Office PowerPoint</Application>
  <PresentationFormat>On-screen Show (4:3)</PresentationFormat>
  <Paragraphs>287</Paragraphs>
  <Slides>42</Slides>
  <Notes>1</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Elemental</vt:lpstr>
      <vt:lpstr>Arterial Hypertension</vt:lpstr>
      <vt:lpstr>PowerPoint Presentation</vt:lpstr>
      <vt:lpstr>Definition </vt:lpstr>
      <vt:lpstr>PowerPoint Presentation</vt:lpstr>
      <vt:lpstr>Classification of hypertension</vt:lpstr>
      <vt:lpstr>PowerPoint Presentation</vt:lpstr>
      <vt:lpstr>  ETIOLOGY OF HYPERTENSION </vt:lpstr>
      <vt:lpstr>PowerPoint Presentation</vt:lpstr>
      <vt:lpstr>PowerPoint Presentation</vt:lpstr>
      <vt:lpstr>PowerPoint Presentation</vt:lpstr>
      <vt:lpstr>PowerPoint Presentation</vt:lpstr>
      <vt:lpstr>PowerPoint Presentation</vt:lpstr>
      <vt:lpstr>CLINICAL MANIFESTATIONS OF HYPERTENSION </vt:lpstr>
      <vt:lpstr>Target organ damage</vt:lpstr>
      <vt:lpstr>Target organ damage</vt:lpstr>
      <vt:lpstr>Target organ damage</vt:lpstr>
      <vt:lpstr>Malignant hypertension</vt:lpstr>
      <vt:lpstr>History</vt:lpstr>
      <vt:lpstr>Examination</vt:lpstr>
      <vt:lpstr>Investigations of hypertension</vt:lpstr>
      <vt:lpstr>Optimal target B.P. control</vt:lpstr>
      <vt:lpstr>Hypertension: investigation of selected patients</vt:lpstr>
      <vt:lpstr>Approach to newly diagnosed HTN</vt:lpstr>
      <vt:lpstr>Non pharmacological treatment</vt:lpstr>
      <vt:lpstr>Pharmacological treatment</vt:lpstr>
      <vt:lpstr>ACE inhibitors.</vt:lpstr>
      <vt:lpstr>Angiotensin receptor blockers</vt:lpstr>
      <vt:lpstr>Beta-blockers.</vt:lpstr>
      <vt:lpstr>Calcium channel antagonists.</vt:lpstr>
      <vt:lpstr>Other drugs</vt:lpstr>
      <vt:lpstr>Thiazide and other diuretics</vt:lpstr>
      <vt:lpstr>PowerPoint Presentation</vt:lpstr>
      <vt:lpstr>PowerPoint Presentation</vt:lpstr>
      <vt:lpstr>Choice of antihypertensive</vt:lpstr>
      <vt:lpstr>PowerPoint Presentation</vt:lpstr>
      <vt:lpstr>PowerPoint Presentation</vt:lpstr>
      <vt:lpstr>PowerPoint Presentation</vt:lpstr>
      <vt:lpstr>PowerPoint Presentation</vt:lpstr>
      <vt:lpstr>PowerPoint Presentation</vt:lpstr>
      <vt:lpstr>Regarding the investigation of patient with hypertension : Renal ultrasound is good indicator for primary hypertension. Ambulatory BP recording to assess white coat hypertension. Urinary catecholamines to detect possible Cushing’s syndrome. Echocardiogram to detect mitral valve stenosis as cause of hypertension. Plasma renin activity and aldosterone to detect phaeochromocytoma.  </vt:lpstr>
      <vt:lpstr>60 years old black male frequently suffering from headache and blurring vision with history of high BP reading, his mother is hypertensive. On examination : BP 175 / 110 , pulse 80 beat / minute regular, fundal examination show grade II hypertensive retinopathy otherwise normal, Echo and RFT are normal.  the best starting medication of this patient is :  Calcium Chanel Blockers ( CCB ) B - Blockers Alpha 1 Blockers Angiotensin Receptor Blockers  ( ARBs ) Methyldopa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Arterial Hypertension</dc:title>
  <dc:creator>ZAC</dc:creator>
  <cp:lastModifiedBy>ZAC</cp:lastModifiedBy>
  <cp:revision>59</cp:revision>
  <dcterms:created xsi:type="dcterms:W3CDTF">2006-08-16T00:00:00Z</dcterms:created>
  <dcterms:modified xsi:type="dcterms:W3CDTF">2019-03-27T12:23:37Z</dcterms:modified>
</cp:coreProperties>
</file>