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70" r:id="rId6"/>
    <p:sldId id="276" r:id="rId7"/>
    <p:sldId id="279" r:id="rId8"/>
    <p:sldId id="280" r:id="rId9"/>
    <p:sldId id="269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31FE480-65B5-452B-84E7-3A5D9024949E}">
  <a:tblStyle styleId="{F31FE480-65B5-452B-84E7-3A5D9024949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87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38238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707c3e161e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707c3e161e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239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70a131ff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70a131ff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9406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70a131ff51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70a131ff51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649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70a131ff51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70a131ff51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1372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70a131ff51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70a131ff51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0789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70a131ff51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7" name="Google Shape;737;g70a131ff51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1205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g70a131ff51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4" name="Google Shape;804;g70a131ff51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5760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70b2335a71_0_158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7" name="Google Shape;827;g70b2335a71_0_158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5094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6bd6ebcaa4_2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6bd6ebcaa4_2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262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704675" y="-232625"/>
            <a:ext cx="7994100" cy="4113900"/>
          </a:xfrm>
          <a:prstGeom prst="roundRect">
            <a:avLst>
              <a:gd name="adj" fmla="val 16667"/>
            </a:avLst>
          </a:prstGeom>
          <a:solidFill>
            <a:srgbClr val="EE8C94">
              <a:alpha val="6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5413900" y="2822600"/>
            <a:ext cx="2913300" cy="2610000"/>
          </a:xfrm>
          <a:prstGeom prst="roundRect">
            <a:avLst>
              <a:gd name="adj" fmla="val 16667"/>
            </a:avLst>
          </a:prstGeom>
          <a:solidFill>
            <a:srgbClr val="AED7E8">
              <a:alpha val="528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7898825" y="407700"/>
            <a:ext cx="2111400" cy="1952400"/>
          </a:xfrm>
          <a:prstGeom prst="roundRect">
            <a:avLst>
              <a:gd name="adj" fmla="val 16667"/>
            </a:avLst>
          </a:prstGeom>
          <a:solidFill>
            <a:srgbClr val="AED7E8">
              <a:alpha val="528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 rot="896">
            <a:off x="1043701" y="907800"/>
            <a:ext cx="6904200" cy="20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 rot="1416">
            <a:off x="5456962" y="3940825"/>
            <a:ext cx="29133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CUSTOM_13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/>
          <p:nvPr/>
        </p:nvSpPr>
        <p:spPr>
          <a:xfrm>
            <a:off x="-123750" y="-40925"/>
            <a:ext cx="1514400" cy="1058100"/>
          </a:xfrm>
          <a:prstGeom prst="roundRect">
            <a:avLst>
              <a:gd name="adj" fmla="val 16667"/>
            </a:avLst>
          </a:prstGeom>
          <a:solidFill>
            <a:srgbClr val="EE8C94">
              <a:alpha val="25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0"/>
          <p:cNvSpPr/>
          <p:nvPr/>
        </p:nvSpPr>
        <p:spPr>
          <a:xfrm>
            <a:off x="-549925" y="1709125"/>
            <a:ext cx="2855100" cy="2553900"/>
          </a:xfrm>
          <a:prstGeom prst="roundRect">
            <a:avLst>
              <a:gd name="adj" fmla="val 7857"/>
            </a:avLst>
          </a:prstGeom>
          <a:solidFill>
            <a:srgbClr val="AED7E8">
              <a:alpha val="73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body" idx="1"/>
          </p:nvPr>
        </p:nvSpPr>
        <p:spPr>
          <a:xfrm>
            <a:off x="2305135" y="1433350"/>
            <a:ext cx="5140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unito Light"/>
              <a:buChar char="●"/>
              <a:defRPr sz="14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title"/>
          </p:nvPr>
        </p:nvSpPr>
        <p:spPr>
          <a:xfrm>
            <a:off x="613650" y="356124"/>
            <a:ext cx="3097800" cy="9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SECTION_TITLE_AND_DESCRIPTION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/>
          <p:nvPr/>
        </p:nvSpPr>
        <p:spPr>
          <a:xfrm>
            <a:off x="-282050" y="1834150"/>
            <a:ext cx="3911100" cy="3598500"/>
          </a:xfrm>
          <a:prstGeom prst="roundRect">
            <a:avLst>
              <a:gd name="adj" fmla="val 16667"/>
            </a:avLst>
          </a:prstGeom>
          <a:solidFill>
            <a:srgbClr val="AED7E8">
              <a:alpha val="528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2"/>
          <p:cNvSpPr/>
          <p:nvPr/>
        </p:nvSpPr>
        <p:spPr>
          <a:xfrm>
            <a:off x="4105275" y="-232625"/>
            <a:ext cx="7013100" cy="2514300"/>
          </a:xfrm>
          <a:prstGeom prst="roundRect">
            <a:avLst>
              <a:gd name="adj" fmla="val 16667"/>
            </a:avLst>
          </a:prstGeom>
          <a:solidFill>
            <a:srgbClr val="EE8C94">
              <a:alpha val="6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2552700" y="4356550"/>
            <a:ext cx="1971600" cy="1076100"/>
          </a:xfrm>
          <a:prstGeom prst="roundRect">
            <a:avLst>
              <a:gd name="adj" fmla="val 16667"/>
            </a:avLst>
          </a:prstGeom>
          <a:solidFill>
            <a:srgbClr val="EE8C94">
              <a:alpha val="6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subTitle" idx="1"/>
          </p:nvPr>
        </p:nvSpPr>
        <p:spPr>
          <a:xfrm>
            <a:off x="614730" y="2131575"/>
            <a:ext cx="2505900" cy="14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5420751" y="422799"/>
            <a:ext cx="3097800" cy="9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2"/>
          <p:cNvSpPr txBox="1"/>
          <p:nvPr/>
        </p:nvSpPr>
        <p:spPr>
          <a:xfrm>
            <a:off x="5732218" y="3504375"/>
            <a:ext cx="2768700" cy="9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rPr>
              <a:t>CREDITS: This presentation template was created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rPr>
              <a:t>, including icons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rPr>
              <a:t>, and infographics &amp; images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000" b="1">
              <a:solidFill>
                <a:schemeClr val="dk1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7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/>
          <p:nvPr/>
        </p:nvSpPr>
        <p:spPr>
          <a:xfrm>
            <a:off x="7743900" y="-40925"/>
            <a:ext cx="1514400" cy="1058100"/>
          </a:xfrm>
          <a:prstGeom prst="roundRect">
            <a:avLst>
              <a:gd name="adj" fmla="val 16667"/>
            </a:avLst>
          </a:prstGeom>
          <a:solidFill>
            <a:srgbClr val="EE8C94">
              <a:alpha val="25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4171050" y="344700"/>
            <a:ext cx="43452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4064375" y="3780725"/>
            <a:ext cx="5877000" cy="96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/>
          <p:nvPr/>
        </p:nvSpPr>
        <p:spPr>
          <a:xfrm>
            <a:off x="-219000" y="1904250"/>
            <a:ext cx="2558400" cy="1335000"/>
          </a:xfrm>
          <a:prstGeom prst="roundRect">
            <a:avLst>
              <a:gd name="adj" fmla="val 16667"/>
            </a:avLst>
          </a:prstGeom>
          <a:solidFill>
            <a:srgbClr val="EE8C94">
              <a:alpha val="25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000575" y="1587725"/>
            <a:ext cx="4276800" cy="27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Font typeface="Raleway Thin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670850" y="2302053"/>
            <a:ext cx="3155400" cy="8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ctrTitle"/>
          </p:nvPr>
        </p:nvSpPr>
        <p:spPr>
          <a:xfrm flipH="1">
            <a:off x="5623705" y="1995919"/>
            <a:ext cx="15606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1"/>
          </p:nvPr>
        </p:nvSpPr>
        <p:spPr>
          <a:xfrm flipH="1">
            <a:off x="5623768" y="2402167"/>
            <a:ext cx="2516100" cy="17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ctrTitle" idx="2"/>
          </p:nvPr>
        </p:nvSpPr>
        <p:spPr>
          <a:xfrm flipH="1">
            <a:off x="1702544" y="1995914"/>
            <a:ext cx="18177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3"/>
          </p:nvPr>
        </p:nvSpPr>
        <p:spPr>
          <a:xfrm flipH="1">
            <a:off x="1004132" y="2402167"/>
            <a:ext cx="2516100" cy="17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 idx="4"/>
          </p:nvPr>
        </p:nvSpPr>
        <p:spPr>
          <a:xfrm>
            <a:off x="5427350" y="356124"/>
            <a:ext cx="3097800" cy="9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/>
          <p:nvPr/>
        </p:nvSpPr>
        <p:spPr>
          <a:xfrm flipH="1">
            <a:off x="1860825" y="-83950"/>
            <a:ext cx="7823400" cy="4096500"/>
          </a:xfrm>
          <a:prstGeom prst="roundRect">
            <a:avLst>
              <a:gd name="adj" fmla="val 16667"/>
            </a:avLst>
          </a:prstGeom>
          <a:solidFill>
            <a:srgbClr val="EE8C94">
              <a:alpha val="6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8"/>
          <p:cNvSpPr/>
          <p:nvPr/>
        </p:nvSpPr>
        <p:spPr>
          <a:xfrm flipH="1">
            <a:off x="-355425" y="2689375"/>
            <a:ext cx="2915400" cy="1835400"/>
          </a:xfrm>
          <a:prstGeom prst="roundRect">
            <a:avLst>
              <a:gd name="adj" fmla="val 16667"/>
            </a:avLst>
          </a:prstGeom>
          <a:solidFill>
            <a:srgbClr val="AED7E8">
              <a:alpha val="528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/>
          <p:nvPr/>
        </p:nvSpPr>
        <p:spPr>
          <a:xfrm rot="-5400000" flipH="1">
            <a:off x="6573275" y="4327150"/>
            <a:ext cx="2111400" cy="1952400"/>
          </a:xfrm>
          <a:prstGeom prst="roundRect">
            <a:avLst>
              <a:gd name="adj" fmla="val 16667"/>
            </a:avLst>
          </a:prstGeom>
          <a:solidFill>
            <a:srgbClr val="AED7E8">
              <a:alpha val="528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2961225" y="997550"/>
            <a:ext cx="3739800" cy="1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>
            <a:spLocks noGrp="1"/>
          </p:cNvSpPr>
          <p:nvPr>
            <p:ph type="subTitle" idx="1"/>
          </p:nvPr>
        </p:nvSpPr>
        <p:spPr>
          <a:xfrm>
            <a:off x="614730" y="2131575"/>
            <a:ext cx="2505900" cy="14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5420751" y="422799"/>
            <a:ext cx="3097800" cy="9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 hasCustomPrompt="1"/>
          </p:nvPr>
        </p:nvSpPr>
        <p:spPr>
          <a:xfrm rot="121">
            <a:off x="345816" y="2356616"/>
            <a:ext cx="8520600" cy="123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12"/>
          <p:cNvSpPr txBox="1">
            <a:spLocks noGrp="1"/>
          </p:cNvSpPr>
          <p:nvPr>
            <p:ph type="subTitle" idx="1"/>
          </p:nvPr>
        </p:nvSpPr>
        <p:spPr>
          <a:xfrm flipH="1">
            <a:off x="3482150" y="1567376"/>
            <a:ext cx="21798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9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/>
          <p:nvPr/>
        </p:nvSpPr>
        <p:spPr>
          <a:xfrm>
            <a:off x="7091100" y="1841410"/>
            <a:ext cx="3395100" cy="2385600"/>
          </a:xfrm>
          <a:prstGeom prst="roundRect">
            <a:avLst>
              <a:gd name="adj" fmla="val 13861"/>
            </a:avLst>
          </a:prstGeom>
          <a:solidFill>
            <a:srgbClr val="EE8C94">
              <a:alpha val="6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-1309250" y="1841410"/>
            <a:ext cx="3395100" cy="2385600"/>
          </a:xfrm>
          <a:prstGeom prst="roundRect">
            <a:avLst>
              <a:gd name="adj" fmla="val 13861"/>
            </a:avLst>
          </a:prstGeom>
          <a:solidFill>
            <a:srgbClr val="AED7E8">
              <a:alpha val="73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/>
          <p:cNvSpPr/>
          <p:nvPr/>
        </p:nvSpPr>
        <p:spPr>
          <a:xfrm>
            <a:off x="7743900" y="-40925"/>
            <a:ext cx="1514400" cy="1058100"/>
          </a:xfrm>
          <a:prstGeom prst="roundRect">
            <a:avLst>
              <a:gd name="adj" fmla="val 16667"/>
            </a:avLst>
          </a:prstGeom>
          <a:solidFill>
            <a:srgbClr val="EE8C94">
              <a:alpha val="25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hasCustomPrompt="1"/>
          </p:nvPr>
        </p:nvSpPr>
        <p:spPr>
          <a:xfrm flipH="1">
            <a:off x="7371856" y="2213414"/>
            <a:ext cx="12096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500"/>
              <a:buNone/>
              <a:defRPr sz="6000" b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"/>
          </p:nvPr>
        </p:nvSpPr>
        <p:spPr>
          <a:xfrm flipH="1">
            <a:off x="2078142" y="2477830"/>
            <a:ext cx="22194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2"/>
          </p:nvPr>
        </p:nvSpPr>
        <p:spPr>
          <a:xfrm>
            <a:off x="4937908" y="2477830"/>
            <a:ext cx="21570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3"/>
          </p:nvPr>
        </p:nvSpPr>
        <p:spPr>
          <a:xfrm>
            <a:off x="4171050" y="344700"/>
            <a:ext cx="43452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4"/>
          </p:nvPr>
        </p:nvSpPr>
        <p:spPr>
          <a:xfrm flipH="1">
            <a:off x="2078142" y="3439460"/>
            <a:ext cx="22194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5"/>
          </p:nvPr>
        </p:nvSpPr>
        <p:spPr>
          <a:xfrm>
            <a:off x="5052207" y="3439460"/>
            <a:ext cx="20427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6"/>
          </p:nvPr>
        </p:nvSpPr>
        <p:spPr>
          <a:xfrm flipH="1">
            <a:off x="2078080" y="1905938"/>
            <a:ext cx="3130200" cy="7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hasadith"/>
              <a:buNone/>
              <a:defRPr sz="2400" b="1"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7"/>
          </p:nvPr>
        </p:nvSpPr>
        <p:spPr>
          <a:xfrm>
            <a:off x="4937982" y="1905938"/>
            <a:ext cx="2157000" cy="7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hasadith"/>
              <a:buNone/>
              <a:defRPr sz="2400" b="1"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8"/>
          </p:nvPr>
        </p:nvSpPr>
        <p:spPr>
          <a:xfrm flipH="1">
            <a:off x="2078080" y="3156197"/>
            <a:ext cx="31302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hasadith"/>
              <a:buNone/>
              <a:defRPr sz="2400" b="1"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9"/>
          </p:nvPr>
        </p:nvSpPr>
        <p:spPr>
          <a:xfrm>
            <a:off x="5156980" y="3156197"/>
            <a:ext cx="19380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hasadith"/>
              <a:buNone/>
              <a:defRPr sz="2400" b="1"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hasadith"/>
              <a:buNone/>
              <a:defRPr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13" hasCustomPrompt="1"/>
          </p:nvPr>
        </p:nvSpPr>
        <p:spPr>
          <a:xfrm>
            <a:off x="430634" y="3188375"/>
            <a:ext cx="13236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6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 idx="14" hasCustomPrompt="1"/>
          </p:nvPr>
        </p:nvSpPr>
        <p:spPr>
          <a:xfrm flipH="1">
            <a:off x="7371856" y="3188375"/>
            <a:ext cx="13236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500"/>
              <a:buNone/>
              <a:defRPr sz="6000" b="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15" hasCustomPrompt="1"/>
          </p:nvPr>
        </p:nvSpPr>
        <p:spPr>
          <a:xfrm>
            <a:off x="430634" y="2213414"/>
            <a:ext cx="13236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6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CUSTOM_2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/>
          <p:nvPr/>
        </p:nvSpPr>
        <p:spPr>
          <a:xfrm>
            <a:off x="-123750" y="-40925"/>
            <a:ext cx="1514400" cy="1058100"/>
          </a:xfrm>
          <a:prstGeom prst="roundRect">
            <a:avLst>
              <a:gd name="adj" fmla="val 16667"/>
            </a:avLst>
          </a:prstGeom>
          <a:solidFill>
            <a:srgbClr val="EE8C94">
              <a:alpha val="25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6"/>
          <p:cNvSpPr txBox="1">
            <a:spLocks noGrp="1"/>
          </p:cNvSpPr>
          <p:nvPr>
            <p:ph type="ctrTitle"/>
          </p:nvPr>
        </p:nvSpPr>
        <p:spPr>
          <a:xfrm flipH="1">
            <a:off x="6605688" y="2489339"/>
            <a:ext cx="1560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subTitle" idx="1"/>
          </p:nvPr>
        </p:nvSpPr>
        <p:spPr>
          <a:xfrm flipH="1">
            <a:off x="6404388" y="2911450"/>
            <a:ext cx="19632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ctrTitle" idx="2"/>
          </p:nvPr>
        </p:nvSpPr>
        <p:spPr>
          <a:xfrm flipH="1">
            <a:off x="977706" y="2489339"/>
            <a:ext cx="1560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3"/>
          </p:nvPr>
        </p:nvSpPr>
        <p:spPr>
          <a:xfrm flipH="1">
            <a:off x="877501" y="2911450"/>
            <a:ext cx="17610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ctrTitle" idx="4"/>
          </p:nvPr>
        </p:nvSpPr>
        <p:spPr>
          <a:xfrm flipH="1">
            <a:off x="3664356" y="2489339"/>
            <a:ext cx="1815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5"/>
          </p:nvPr>
        </p:nvSpPr>
        <p:spPr>
          <a:xfrm flipH="1">
            <a:off x="3664351" y="2911450"/>
            <a:ext cx="1815300" cy="8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title" idx="6"/>
          </p:nvPr>
        </p:nvSpPr>
        <p:spPr>
          <a:xfrm>
            <a:off x="603525" y="355646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numbers">
  <p:cSld name="CUSTOM_4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/>
          <p:nvPr/>
        </p:nvSpPr>
        <p:spPr>
          <a:xfrm>
            <a:off x="-123750" y="-40925"/>
            <a:ext cx="1514400" cy="1058100"/>
          </a:xfrm>
          <a:prstGeom prst="roundRect">
            <a:avLst>
              <a:gd name="adj" fmla="val 16667"/>
            </a:avLst>
          </a:prstGeom>
          <a:solidFill>
            <a:srgbClr val="EE8C94">
              <a:alpha val="25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 hasCustomPrompt="1"/>
          </p:nvPr>
        </p:nvSpPr>
        <p:spPr>
          <a:xfrm>
            <a:off x="616850" y="3390750"/>
            <a:ext cx="3414600" cy="82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17" name="Google Shape;117;p18"/>
          <p:cNvSpPr txBox="1">
            <a:spLocks noGrp="1"/>
          </p:cNvSpPr>
          <p:nvPr>
            <p:ph type="title" idx="2" hasCustomPrompt="1"/>
          </p:nvPr>
        </p:nvSpPr>
        <p:spPr>
          <a:xfrm>
            <a:off x="2152775" y="1767150"/>
            <a:ext cx="3545700" cy="9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 flipH="1">
            <a:off x="4628375" y="3234752"/>
            <a:ext cx="2289300" cy="11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400"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3"/>
          </p:nvPr>
        </p:nvSpPr>
        <p:spPr>
          <a:xfrm flipH="1">
            <a:off x="5925775" y="1739777"/>
            <a:ext cx="2289300" cy="11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400"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title" idx="4"/>
          </p:nvPr>
        </p:nvSpPr>
        <p:spPr>
          <a:xfrm>
            <a:off x="603525" y="355646"/>
            <a:ext cx="33936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vel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ssistant ExtraLight"/>
              <a:buChar char="●"/>
              <a:defRPr sz="18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 ExtraLight"/>
              <a:buChar char="○"/>
              <a:defRPr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 ExtraLight"/>
              <a:buChar char="■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 ExtraLight"/>
              <a:buChar char="●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 ExtraLight"/>
              <a:buChar char="○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 ExtraLight"/>
              <a:buChar char="■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 ExtraLight"/>
              <a:buChar char="●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ssistant ExtraLight"/>
              <a:buChar char="○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Assistant ExtraLight"/>
              <a:buChar char="■"/>
              <a:defRPr sz="1200">
                <a:solidFill>
                  <a:schemeClr val="dk1"/>
                </a:solidFill>
                <a:latin typeface="Assistant ExtraLight"/>
                <a:ea typeface="Assistant ExtraLight"/>
                <a:cs typeface="Assistant ExtraLight"/>
                <a:sym typeface="Assistant Extra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4" r:id="rId4"/>
    <p:sldLayoutId id="2147483655" r:id="rId5"/>
    <p:sldLayoutId id="2147483658" r:id="rId6"/>
    <p:sldLayoutId id="2147483659" r:id="rId7"/>
    <p:sldLayoutId id="2147483662" r:id="rId8"/>
    <p:sldLayoutId id="2147483664" r:id="rId9"/>
    <p:sldLayoutId id="2147483666" r:id="rId10"/>
    <p:sldLayoutId id="2147483668" r:id="rId11"/>
    <p:sldLayoutId id="2147483669" r:id="rId12"/>
    <p:sldLayoutId id="2147483670" r:id="rId13"/>
    <p:sldLayoutId id="214748367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ushray_2674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gerprintforsuccess.com/blog/communication-is-ke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smarp.com/interpersonal-communication-definition-importance-and-must-have-skills" TargetMode="External"/><Relationship Id="rId7" Type="http://schemas.openxmlformats.org/officeDocument/2006/relationships/hyperlink" Target="https://www.marketing91.com/importance-of-interpersonal-communicatio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quora.com/What-is-the-purpose-of-interpersonal-communication" TargetMode="External"/><Relationship Id="rId5" Type="http://schemas.openxmlformats.org/officeDocument/2006/relationships/hyperlink" Target="https://www.skillsyouneed.com/ips/interpersonal-communication.html" TargetMode="External"/><Relationship Id="rId4" Type="http://schemas.openxmlformats.org/officeDocument/2006/relationships/hyperlink" Target="https://www.fingerprintforsuccess.com/blog/4-types-of-interpersonal-communication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>
            <a:spLocks noGrp="1"/>
          </p:cNvSpPr>
          <p:nvPr>
            <p:ph type="subTitle" idx="1"/>
          </p:nvPr>
        </p:nvSpPr>
        <p:spPr>
          <a:xfrm rot="1416">
            <a:off x="5436259" y="3940502"/>
            <a:ext cx="29133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Bushray_2674@limu.edu.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ly</a:t>
            </a:r>
            <a:r>
              <a:rPr lang="en-US" dirty="0">
                <a:solidFill>
                  <a:srgbClr val="E87CA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6" name="Google Shape;156;p28"/>
          <p:cNvSpPr txBox="1">
            <a:spLocks noGrp="1"/>
          </p:cNvSpPr>
          <p:nvPr>
            <p:ph type="ctrTitle"/>
          </p:nvPr>
        </p:nvSpPr>
        <p:spPr>
          <a:xfrm rot="896">
            <a:off x="512" y="15629"/>
            <a:ext cx="7416261" cy="39386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Libyan International Medical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University</a:t>
            </a:r>
            <a:b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Faculty Of Business Administration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Nature Of Interpersonal Communication</a:t>
            </a:r>
            <a:b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Prepare &amp; Presented by: </a:t>
            </a:r>
            <a:b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Boushra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Hweidi</a:t>
            </a:r>
            <a:b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Number: 2674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رابط مستقيم 2"/>
          <p:cNvCxnSpPr/>
          <p:nvPr/>
        </p:nvCxnSpPr>
        <p:spPr>
          <a:xfrm>
            <a:off x="1187624" y="1995686"/>
            <a:ext cx="460851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827" y="349771"/>
            <a:ext cx="937173" cy="699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827" y="1347614"/>
            <a:ext cx="857250" cy="85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شكل بيضاوي 11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>
            <a:spLocks noGrp="1"/>
          </p:cNvSpPr>
          <p:nvPr>
            <p:ph type="title" idx="3"/>
          </p:nvPr>
        </p:nvSpPr>
        <p:spPr>
          <a:xfrm>
            <a:off x="4171050" y="344700"/>
            <a:ext cx="4345200" cy="7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Times New Roman" pitchFamily="18" charset="0"/>
                <a:cs typeface="Times New Roman" pitchFamily="18" charset="0"/>
              </a:rPr>
              <a:t>TABLE OF CONTENTS</a:t>
            </a:r>
            <a:endParaRPr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Google Shape;169;p30"/>
          <p:cNvSpPr txBox="1">
            <a:spLocks noGrp="1"/>
          </p:cNvSpPr>
          <p:nvPr>
            <p:ph type="title"/>
          </p:nvPr>
        </p:nvSpPr>
        <p:spPr>
          <a:xfrm flipH="1">
            <a:off x="1043608" y="3365574"/>
            <a:ext cx="1008112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Times New Roman" pitchFamily="18" charset="0"/>
                <a:cs typeface="Times New Roman" pitchFamily="18" charset="0"/>
              </a:rPr>
              <a:t>03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Google Shape;173;p30"/>
          <p:cNvSpPr txBox="1">
            <a:spLocks noGrp="1"/>
          </p:cNvSpPr>
          <p:nvPr>
            <p:ph type="subTitle" idx="6"/>
          </p:nvPr>
        </p:nvSpPr>
        <p:spPr>
          <a:xfrm flipH="1">
            <a:off x="2051720" y="1923678"/>
            <a:ext cx="3130200" cy="66581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Google Shape;174;p30"/>
          <p:cNvSpPr txBox="1">
            <a:spLocks noGrp="1"/>
          </p:cNvSpPr>
          <p:nvPr>
            <p:ph type="subTitle" idx="7"/>
          </p:nvPr>
        </p:nvSpPr>
        <p:spPr>
          <a:xfrm>
            <a:off x="2051720" y="3495862"/>
            <a:ext cx="2157000" cy="45776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Types Of IC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Google Shape;175;p30"/>
          <p:cNvSpPr txBox="1">
            <a:spLocks noGrp="1"/>
          </p:cNvSpPr>
          <p:nvPr>
            <p:ph type="subTitle" idx="8"/>
          </p:nvPr>
        </p:nvSpPr>
        <p:spPr>
          <a:xfrm flipH="1">
            <a:off x="2051720" y="2776169"/>
            <a:ext cx="2520280" cy="43378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Definition Of IC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Google Shape;176;p30"/>
          <p:cNvSpPr txBox="1">
            <a:spLocks noGrp="1"/>
          </p:cNvSpPr>
          <p:nvPr>
            <p:ph type="subTitle" idx="9"/>
          </p:nvPr>
        </p:nvSpPr>
        <p:spPr>
          <a:xfrm>
            <a:off x="4355976" y="1923678"/>
            <a:ext cx="2736304" cy="67322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Importance Of IC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Google Shape;177;p30"/>
          <p:cNvSpPr txBox="1">
            <a:spLocks noGrp="1"/>
          </p:cNvSpPr>
          <p:nvPr>
            <p:ph type="title" idx="13"/>
          </p:nvPr>
        </p:nvSpPr>
        <p:spPr>
          <a:xfrm>
            <a:off x="395536" y="2715766"/>
            <a:ext cx="13236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Times New Roman" pitchFamily="18" charset="0"/>
                <a:cs typeface="Times New Roman" pitchFamily="18" charset="0"/>
              </a:rPr>
              <a:t>02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Google Shape;178;p30"/>
          <p:cNvSpPr txBox="1">
            <a:spLocks noGrp="1"/>
          </p:cNvSpPr>
          <p:nvPr>
            <p:ph type="title" idx="14"/>
          </p:nvPr>
        </p:nvSpPr>
        <p:spPr>
          <a:xfrm flipH="1">
            <a:off x="7280529" y="1995686"/>
            <a:ext cx="13236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Times New Roman" pitchFamily="18" charset="0"/>
                <a:cs typeface="Times New Roman" pitchFamily="18" charset="0"/>
              </a:rPr>
              <a:t>04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Google Shape;179;p30"/>
          <p:cNvSpPr txBox="1">
            <a:spLocks noGrp="1"/>
          </p:cNvSpPr>
          <p:nvPr>
            <p:ph type="title" idx="15"/>
          </p:nvPr>
        </p:nvSpPr>
        <p:spPr>
          <a:xfrm>
            <a:off x="395536" y="1995686"/>
            <a:ext cx="13236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Times New Roman" pitchFamily="18" charset="0"/>
                <a:cs typeface="Times New Roman" pitchFamily="18" charset="0"/>
              </a:rPr>
              <a:t>01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Google Shape;178;p30"/>
          <p:cNvSpPr txBox="1">
            <a:spLocks/>
          </p:cNvSpPr>
          <p:nvPr/>
        </p:nvSpPr>
        <p:spPr>
          <a:xfrm flipH="1">
            <a:off x="7280529" y="2715766"/>
            <a:ext cx="960237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Marvel"/>
              <a:buNone/>
              <a:defRPr sz="6000" b="0" i="0" u="none" strike="noStrike" cap="none">
                <a:solidFill>
                  <a:schemeClr val="lt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rPr lang="en" sz="3600" dirty="0" smtClean="0">
                <a:latin typeface="Times New Roman" pitchFamily="18" charset="0"/>
                <a:cs typeface="Times New Roman" pitchFamily="18" charset="0"/>
              </a:rPr>
              <a:t>05</a:t>
            </a:r>
            <a:endParaRPr lang="en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Google Shape;176;p30"/>
          <p:cNvSpPr txBox="1">
            <a:spLocks noGrp="1"/>
          </p:cNvSpPr>
          <p:nvPr>
            <p:ph type="subTitle" idx="9"/>
          </p:nvPr>
        </p:nvSpPr>
        <p:spPr>
          <a:xfrm>
            <a:off x="5004048" y="2571750"/>
            <a:ext cx="2016224" cy="64635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Google Shape;178;p30"/>
          <p:cNvSpPr txBox="1">
            <a:spLocks/>
          </p:cNvSpPr>
          <p:nvPr/>
        </p:nvSpPr>
        <p:spPr>
          <a:xfrm flipH="1">
            <a:off x="7278245" y="3435846"/>
            <a:ext cx="962521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Marvel"/>
              <a:buNone/>
              <a:defRPr sz="6000" b="0" i="0" u="none" strike="noStrike" cap="none">
                <a:solidFill>
                  <a:schemeClr val="lt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Thasadith"/>
              <a:buNone/>
              <a:defRPr sz="5500" b="1" i="0" u="none" strike="noStrike" cap="none">
                <a:solidFill>
                  <a:schemeClr val="dk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rPr lang="en" sz="3600" dirty="0" smtClean="0">
                <a:latin typeface="Times New Roman" pitchFamily="18" charset="0"/>
                <a:cs typeface="Times New Roman" pitchFamily="18" charset="0"/>
              </a:rPr>
              <a:t>06</a:t>
            </a:r>
            <a:endParaRPr lang="en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Google Shape;176;p30"/>
          <p:cNvSpPr txBox="1">
            <a:spLocks noGrp="1"/>
          </p:cNvSpPr>
          <p:nvPr>
            <p:ph type="subTitle" idx="9"/>
          </p:nvPr>
        </p:nvSpPr>
        <p:spPr>
          <a:xfrm>
            <a:off x="5220072" y="3401286"/>
            <a:ext cx="1728192" cy="54094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شكل بيضاوي 18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>
            <a:spLocks noGrp="1"/>
          </p:cNvSpPr>
          <p:nvPr>
            <p:ph type="title"/>
          </p:nvPr>
        </p:nvSpPr>
        <p:spPr>
          <a:xfrm>
            <a:off x="611560" y="2283718"/>
            <a:ext cx="3155400" cy="8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Times New Roman" pitchFamily="18" charset="0"/>
                <a:cs typeface="Times New Roman" pitchFamily="18" charset="0"/>
              </a:rPr>
              <a:t>INTRODUCTION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" name="Google Shape;185;p31"/>
          <p:cNvSpPr txBox="1">
            <a:spLocks noGrp="1"/>
          </p:cNvSpPr>
          <p:nvPr>
            <p:ph type="body" idx="1"/>
          </p:nvPr>
        </p:nvSpPr>
        <p:spPr>
          <a:xfrm>
            <a:off x="4039951" y="1779662"/>
            <a:ext cx="4584478" cy="18481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Interpersonal communication within the working environment plays an imperative part in representative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fulfillment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 inspiration, collaboration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commerce victory.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2"/>
          <p:cNvSpPr txBox="1">
            <a:spLocks noGrp="1"/>
          </p:cNvSpPr>
          <p:nvPr>
            <p:ph type="title" idx="6"/>
          </p:nvPr>
        </p:nvSpPr>
        <p:spPr>
          <a:xfrm>
            <a:off x="603524" y="123478"/>
            <a:ext cx="6488755" cy="15121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Definition Of Interpersonal Communication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1" name="Google Shape;191;p32"/>
          <p:cNvGrpSpPr/>
          <p:nvPr/>
        </p:nvGrpSpPr>
        <p:grpSpPr>
          <a:xfrm rot="10800000">
            <a:off x="1259632" y="1995685"/>
            <a:ext cx="6527234" cy="2626225"/>
            <a:chOff x="1528725" y="1395875"/>
            <a:chExt cx="3393600" cy="2626225"/>
          </a:xfrm>
        </p:grpSpPr>
        <p:sp>
          <p:nvSpPr>
            <p:cNvPr id="192" name="Google Shape;192;p32"/>
            <p:cNvSpPr/>
            <p:nvPr/>
          </p:nvSpPr>
          <p:spPr>
            <a:xfrm>
              <a:off x="1750000" y="1395875"/>
              <a:ext cx="2875500" cy="24381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2"/>
            <p:cNvSpPr/>
            <p:nvPr/>
          </p:nvSpPr>
          <p:spPr>
            <a:xfrm>
              <a:off x="1528725" y="1800300"/>
              <a:ext cx="3393600" cy="2221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" name="Google Shape;194;p32"/>
          <p:cNvGrpSpPr/>
          <p:nvPr/>
        </p:nvGrpSpPr>
        <p:grpSpPr>
          <a:xfrm>
            <a:off x="1458676" y="1405669"/>
            <a:ext cx="6497700" cy="2400011"/>
            <a:chOff x="1528725" y="1395875"/>
            <a:chExt cx="3393600" cy="2626225"/>
          </a:xfrm>
        </p:grpSpPr>
        <p:sp>
          <p:nvSpPr>
            <p:cNvPr id="195" name="Google Shape;195;p32"/>
            <p:cNvSpPr/>
            <p:nvPr/>
          </p:nvSpPr>
          <p:spPr>
            <a:xfrm>
              <a:off x="1750000" y="1395875"/>
              <a:ext cx="2875500" cy="24381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2"/>
            <p:cNvSpPr/>
            <p:nvPr/>
          </p:nvSpPr>
          <p:spPr>
            <a:xfrm>
              <a:off x="1528725" y="1800300"/>
              <a:ext cx="3393600" cy="2221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" name="Google Shape;199;p32"/>
          <p:cNvSpPr/>
          <p:nvPr/>
        </p:nvSpPr>
        <p:spPr>
          <a:xfrm>
            <a:off x="729671" y="1794633"/>
            <a:ext cx="7457200" cy="2438100"/>
          </a:xfrm>
          <a:prstGeom prst="roundRect">
            <a:avLst>
              <a:gd name="adj" fmla="val 16667"/>
            </a:avLst>
          </a:prstGeom>
          <a:solidFill>
            <a:srgbClr val="AED7E8">
              <a:alpha val="73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32"/>
          <p:cNvSpPr txBox="1">
            <a:spLocks noGrp="1"/>
          </p:cNvSpPr>
          <p:nvPr>
            <p:ph type="subTitle" idx="3"/>
          </p:nvPr>
        </p:nvSpPr>
        <p:spPr>
          <a:xfrm flipH="1">
            <a:off x="877500" y="2283718"/>
            <a:ext cx="7078876" cy="1503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Interpersonal communication is the process by which people exchange information, feelings, and meaning through verbal and non-verbal messages: it is face-to-face communication.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2"/>
          <p:cNvSpPr/>
          <p:nvPr/>
        </p:nvSpPr>
        <p:spPr>
          <a:xfrm>
            <a:off x="660169" y="1438773"/>
            <a:ext cx="1655056" cy="1800202"/>
          </a:xfrm>
          <a:prstGeom prst="round2SameRect">
            <a:avLst>
              <a:gd name="adj1" fmla="val 49317"/>
              <a:gd name="adj2" fmla="val 14845"/>
            </a:avLst>
          </a:prstGeom>
          <a:solidFill>
            <a:srgbClr val="EE8C94">
              <a:alpha val="6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42"/>
          <p:cNvSpPr txBox="1">
            <a:spLocks noGrp="1"/>
          </p:cNvSpPr>
          <p:nvPr>
            <p:ph type="title"/>
          </p:nvPr>
        </p:nvSpPr>
        <p:spPr>
          <a:xfrm>
            <a:off x="3036736" y="235884"/>
            <a:ext cx="5981094" cy="9677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Types Of Interpersonal Communication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6" name="Google Shape;566;p42"/>
          <p:cNvSpPr txBox="1"/>
          <p:nvPr/>
        </p:nvSpPr>
        <p:spPr>
          <a:xfrm>
            <a:off x="480811" y="3744463"/>
            <a:ext cx="1933500" cy="139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Oral communication is anything involving speaking, from the words you choose to your tone of voice when you say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  <a:sym typeface="Assistant ExtraLight"/>
              </a:rPr>
              <a:t>.</a:t>
            </a:r>
            <a:endParaRPr dirty="0">
              <a:solidFill>
                <a:schemeClr val="dk1"/>
              </a:solidFill>
              <a:latin typeface="Times New Roman" pitchFamily="18" charset="0"/>
              <a:ea typeface="Assistant ExtraLight"/>
              <a:cs typeface="Times New Roman" pitchFamily="18" charset="0"/>
              <a:sym typeface="Assistant ExtraLight"/>
            </a:endParaRPr>
          </a:p>
        </p:txBody>
      </p:sp>
      <p:sp>
        <p:nvSpPr>
          <p:cNvPr id="567" name="Google Shape;567;p42"/>
          <p:cNvSpPr txBox="1"/>
          <p:nvPr/>
        </p:nvSpPr>
        <p:spPr>
          <a:xfrm>
            <a:off x="744916" y="3224172"/>
            <a:ext cx="1597065" cy="550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Oral Communication</a:t>
            </a:r>
          </a:p>
        </p:txBody>
      </p:sp>
      <p:sp>
        <p:nvSpPr>
          <p:cNvPr id="568" name="Google Shape;568;p42"/>
          <p:cNvSpPr txBox="1"/>
          <p:nvPr/>
        </p:nvSpPr>
        <p:spPr>
          <a:xfrm>
            <a:off x="3977983" y="5092030"/>
            <a:ext cx="204930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solidFill>
                <a:schemeClr val="dk1"/>
              </a:solidFill>
              <a:latin typeface="Assistant ExtraLight"/>
              <a:ea typeface="Assistant ExtraLight"/>
              <a:cs typeface="Assistant ExtraLight"/>
              <a:sym typeface="Assistant ExtraLight"/>
            </a:endParaRPr>
          </a:p>
        </p:txBody>
      </p:sp>
      <p:sp>
        <p:nvSpPr>
          <p:cNvPr id="569" name="Google Shape;569;p42"/>
          <p:cNvSpPr txBox="1"/>
          <p:nvPr/>
        </p:nvSpPr>
        <p:spPr>
          <a:xfrm>
            <a:off x="4479646" y="3307091"/>
            <a:ext cx="17508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Nonverbal Communication</a:t>
            </a:r>
          </a:p>
        </p:txBody>
      </p:sp>
      <p:sp>
        <p:nvSpPr>
          <p:cNvPr id="572" name="Google Shape;572;p42"/>
          <p:cNvSpPr txBox="1"/>
          <p:nvPr/>
        </p:nvSpPr>
        <p:spPr>
          <a:xfrm>
            <a:off x="4257584" y="3678387"/>
            <a:ext cx="2474656" cy="1435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ncludes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any communication that does not use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words: eye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contact, facial expressions, body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posture and clothing.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endParaRPr dirty="0">
              <a:solidFill>
                <a:schemeClr val="dk1"/>
              </a:solidFill>
              <a:latin typeface="Times New Roman" pitchFamily="18" charset="0"/>
              <a:ea typeface="Assistant ExtraLight"/>
              <a:cs typeface="Times New Roman" pitchFamily="18" charset="0"/>
              <a:sym typeface="Assistant ExtraLight"/>
            </a:endParaRPr>
          </a:p>
        </p:txBody>
      </p:sp>
      <p:sp>
        <p:nvSpPr>
          <p:cNvPr id="573" name="Google Shape;573;p42"/>
          <p:cNvSpPr txBox="1"/>
          <p:nvPr/>
        </p:nvSpPr>
        <p:spPr>
          <a:xfrm>
            <a:off x="6624930" y="3565376"/>
            <a:ext cx="2411760" cy="1270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Listening is a form of communication because, without it, you don’t have </a:t>
            </a:r>
            <a:r>
              <a:rPr lang="en-US" b="1" dirty="0">
                <a:latin typeface="Times New Roman" pitchFamily="18" charset="0"/>
                <a:cs typeface="Times New Roman" pitchFamily="18" charset="0"/>
                <a:hlinkClick r:id="rId3"/>
              </a:rPr>
              <a:t>true communication</a:t>
            </a:r>
            <a:r>
              <a:rPr lang="en-US" dirty="0"/>
              <a:t>. </a:t>
            </a:r>
            <a:endParaRPr b="1" dirty="0">
              <a:solidFill>
                <a:schemeClr val="dk1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574" name="Google Shape;574;p42"/>
          <p:cNvSpPr txBox="1"/>
          <p:nvPr/>
        </p:nvSpPr>
        <p:spPr>
          <a:xfrm>
            <a:off x="2341737" y="3752124"/>
            <a:ext cx="1933500" cy="1203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Written communication includes words and symbols (e.g., emojis and punctuation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dirty="0">
              <a:solidFill>
                <a:schemeClr val="dk1"/>
              </a:solidFill>
              <a:latin typeface="Times New Roman" pitchFamily="18" charset="0"/>
              <a:ea typeface="Assistant ExtraLight"/>
              <a:cs typeface="Times New Roman" pitchFamily="18" charset="0"/>
              <a:sym typeface="Assistant ExtraLight"/>
            </a:endParaRPr>
          </a:p>
        </p:txBody>
      </p:sp>
      <p:sp>
        <p:nvSpPr>
          <p:cNvPr id="576" name="Google Shape;576;p42"/>
          <p:cNvSpPr txBox="1"/>
          <p:nvPr/>
        </p:nvSpPr>
        <p:spPr>
          <a:xfrm>
            <a:off x="-1394855" y="3009674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lt1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577" name="Google Shape;577;p42"/>
          <p:cNvSpPr/>
          <p:nvPr/>
        </p:nvSpPr>
        <p:spPr>
          <a:xfrm>
            <a:off x="2414311" y="1592174"/>
            <a:ext cx="1653633" cy="1646801"/>
          </a:xfrm>
          <a:prstGeom prst="roundRect">
            <a:avLst>
              <a:gd name="adj" fmla="val 16667"/>
            </a:avLst>
          </a:prstGeom>
          <a:solidFill>
            <a:srgbClr val="AED7E8">
              <a:alpha val="73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42"/>
          <p:cNvSpPr txBox="1"/>
          <p:nvPr/>
        </p:nvSpPr>
        <p:spPr>
          <a:xfrm>
            <a:off x="986563" y="2102290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>
                <a:solidFill>
                  <a:schemeClr val="lt1"/>
                </a:solidFill>
                <a:latin typeface="Times New Roman" pitchFamily="18" charset="0"/>
                <a:ea typeface="Marvel"/>
                <a:cs typeface="Times New Roman" pitchFamily="18" charset="0"/>
                <a:sym typeface="Marvel"/>
              </a:rPr>
              <a:t>01</a:t>
            </a:r>
            <a:endParaRPr sz="4400" b="1" dirty="0">
              <a:solidFill>
                <a:schemeClr val="lt1"/>
              </a:solidFill>
              <a:latin typeface="Times New Roman" pitchFamily="18" charset="0"/>
              <a:ea typeface="Marvel"/>
              <a:cs typeface="Times New Roman" pitchFamily="18" charset="0"/>
              <a:sym typeface="Marvel"/>
            </a:endParaRPr>
          </a:p>
        </p:txBody>
      </p:sp>
      <p:sp>
        <p:nvSpPr>
          <p:cNvPr id="579" name="Google Shape;579;p42"/>
          <p:cNvSpPr/>
          <p:nvPr/>
        </p:nvSpPr>
        <p:spPr>
          <a:xfrm>
            <a:off x="4257584" y="1592174"/>
            <a:ext cx="1769699" cy="1646801"/>
          </a:xfrm>
          <a:prstGeom prst="roundRect">
            <a:avLst>
              <a:gd name="adj" fmla="val 16667"/>
            </a:avLst>
          </a:prstGeom>
          <a:solidFill>
            <a:srgbClr val="EE8C94">
              <a:alpha val="6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42"/>
          <p:cNvSpPr/>
          <p:nvPr/>
        </p:nvSpPr>
        <p:spPr>
          <a:xfrm rot="10800000" flipH="1">
            <a:off x="6156175" y="1555818"/>
            <a:ext cx="1674635" cy="1800944"/>
          </a:xfrm>
          <a:prstGeom prst="round2SameRect">
            <a:avLst>
              <a:gd name="adj1" fmla="val 48204"/>
              <a:gd name="adj2" fmla="val 14845"/>
            </a:avLst>
          </a:prstGeom>
          <a:solidFill>
            <a:schemeClr val="accent3">
              <a:alpha val="60390"/>
            </a:schemeClr>
          </a:solidFill>
          <a:ln>
            <a:solidFill>
              <a:schemeClr val="accent3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42"/>
          <p:cNvSpPr txBox="1"/>
          <p:nvPr/>
        </p:nvSpPr>
        <p:spPr>
          <a:xfrm>
            <a:off x="2772688" y="1813691"/>
            <a:ext cx="1071600" cy="977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>
                <a:solidFill>
                  <a:schemeClr val="lt1"/>
                </a:solidFill>
                <a:latin typeface="Times New Roman" pitchFamily="18" charset="0"/>
                <a:ea typeface="Marvel"/>
                <a:cs typeface="Times New Roman" pitchFamily="18" charset="0"/>
                <a:sym typeface="Marvel"/>
              </a:rPr>
              <a:t>02</a:t>
            </a:r>
            <a:endParaRPr sz="4400" b="1" dirty="0">
              <a:solidFill>
                <a:schemeClr val="lt1"/>
              </a:solidFill>
              <a:latin typeface="Times New Roman" pitchFamily="18" charset="0"/>
              <a:ea typeface="Marvel"/>
              <a:cs typeface="Times New Roman" pitchFamily="18" charset="0"/>
              <a:sym typeface="Marvel"/>
            </a:endParaRPr>
          </a:p>
        </p:txBody>
      </p:sp>
      <p:sp>
        <p:nvSpPr>
          <p:cNvPr id="583" name="Google Shape;583;p42"/>
          <p:cNvSpPr txBox="1"/>
          <p:nvPr/>
        </p:nvSpPr>
        <p:spPr>
          <a:xfrm>
            <a:off x="4606633" y="2006141"/>
            <a:ext cx="1071600" cy="71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 smtClean="0">
                <a:solidFill>
                  <a:schemeClr val="lt1"/>
                </a:solidFill>
                <a:latin typeface="Times New Roman" pitchFamily="18" charset="0"/>
                <a:ea typeface="Marvel"/>
                <a:cs typeface="Times New Roman" pitchFamily="18" charset="0"/>
                <a:sym typeface="Marvel"/>
              </a:rPr>
              <a:t>03</a:t>
            </a:r>
            <a:endParaRPr sz="4400" b="1" dirty="0">
              <a:solidFill>
                <a:schemeClr val="lt1"/>
              </a:solidFill>
              <a:latin typeface="Times New Roman" pitchFamily="18" charset="0"/>
              <a:ea typeface="Marvel"/>
              <a:cs typeface="Times New Roman" pitchFamily="18" charset="0"/>
              <a:sym typeface="Marvel"/>
            </a:endParaRPr>
          </a:p>
        </p:txBody>
      </p:sp>
      <p:sp>
        <p:nvSpPr>
          <p:cNvPr id="584" name="Google Shape;584;p42"/>
          <p:cNvSpPr txBox="1"/>
          <p:nvPr/>
        </p:nvSpPr>
        <p:spPr>
          <a:xfrm>
            <a:off x="6457692" y="2063720"/>
            <a:ext cx="1071600" cy="644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dirty="0" smtClean="0">
                <a:solidFill>
                  <a:schemeClr val="lt1"/>
                </a:solidFill>
                <a:latin typeface="Times New Roman" pitchFamily="18" charset="0"/>
                <a:ea typeface="Marvel"/>
                <a:cs typeface="Times New Roman" pitchFamily="18" charset="0"/>
                <a:sym typeface="Marvel"/>
              </a:rPr>
              <a:t>04</a:t>
            </a:r>
            <a:endParaRPr sz="4400" b="1" dirty="0">
              <a:solidFill>
                <a:schemeClr val="lt1"/>
              </a:solidFill>
              <a:latin typeface="Times New Roman" pitchFamily="18" charset="0"/>
              <a:ea typeface="Marvel"/>
              <a:cs typeface="Times New Roman" pitchFamily="18" charset="0"/>
              <a:sym typeface="Marvel"/>
            </a:endParaRPr>
          </a:p>
        </p:txBody>
      </p:sp>
      <p:sp>
        <p:nvSpPr>
          <p:cNvPr id="23" name="Google Shape;567;p42"/>
          <p:cNvSpPr txBox="1"/>
          <p:nvPr/>
        </p:nvSpPr>
        <p:spPr>
          <a:xfrm>
            <a:off x="2509955" y="3240910"/>
            <a:ext cx="1597065" cy="550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Written Communication</a:t>
            </a:r>
          </a:p>
        </p:txBody>
      </p:sp>
      <p:sp>
        <p:nvSpPr>
          <p:cNvPr id="24" name="Google Shape;573;p42"/>
          <p:cNvSpPr txBox="1"/>
          <p:nvPr/>
        </p:nvSpPr>
        <p:spPr>
          <a:xfrm>
            <a:off x="6676766" y="3323829"/>
            <a:ext cx="1236489" cy="351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Listening</a:t>
            </a:r>
          </a:p>
        </p:txBody>
      </p:sp>
      <p:sp>
        <p:nvSpPr>
          <p:cNvPr id="25" name="شكل بيضاوي 24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48"/>
          <p:cNvSpPr txBox="1">
            <a:spLocks noGrp="1"/>
          </p:cNvSpPr>
          <p:nvPr>
            <p:ph type="title" idx="4"/>
          </p:nvPr>
        </p:nvSpPr>
        <p:spPr>
          <a:xfrm>
            <a:off x="603524" y="267494"/>
            <a:ext cx="5192611" cy="11285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Importance of Interpersonal Communication</a:t>
            </a:r>
            <a:br>
              <a:rPr lang="en-US" sz="2800" b="0" dirty="0">
                <a:latin typeface="Times New Roman" pitchFamily="18" charset="0"/>
                <a:cs typeface="Times New Roman" pitchFamily="18" charset="0"/>
              </a:rPr>
            </a:b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1" name="Google Shape;741;p48"/>
          <p:cNvSpPr/>
          <p:nvPr/>
        </p:nvSpPr>
        <p:spPr>
          <a:xfrm>
            <a:off x="-731141" y="1388328"/>
            <a:ext cx="6848700" cy="1756200"/>
          </a:xfrm>
          <a:prstGeom prst="roundRect">
            <a:avLst>
              <a:gd name="adj" fmla="val 16667"/>
            </a:avLst>
          </a:prstGeom>
          <a:solidFill>
            <a:srgbClr val="EE8C94">
              <a:alpha val="603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48"/>
          <p:cNvSpPr/>
          <p:nvPr/>
        </p:nvSpPr>
        <p:spPr>
          <a:xfrm>
            <a:off x="-733425" y="2847300"/>
            <a:ext cx="5115000" cy="1756200"/>
          </a:xfrm>
          <a:prstGeom prst="roundRect">
            <a:avLst>
              <a:gd name="adj" fmla="val 16667"/>
            </a:avLst>
          </a:prstGeom>
          <a:solidFill>
            <a:srgbClr val="AED7E8">
              <a:alpha val="73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48"/>
          <p:cNvSpPr txBox="1">
            <a:spLocks noGrp="1"/>
          </p:cNvSpPr>
          <p:nvPr>
            <p:ph type="title" idx="2"/>
          </p:nvPr>
        </p:nvSpPr>
        <p:spPr>
          <a:xfrm>
            <a:off x="827584" y="1563638"/>
            <a:ext cx="4870891" cy="12836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helps the organization to grow in leaps and bounds plus helps the employees to give an edge to their career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graph.</a:t>
            </a:r>
            <a:endParaRPr sz="2000" dirty="0">
              <a:solidFill>
                <a:schemeClr val="l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4" name="Google Shape;744;p48"/>
          <p:cNvSpPr txBox="1">
            <a:spLocks noGrp="1"/>
          </p:cNvSpPr>
          <p:nvPr>
            <p:ph type="title"/>
          </p:nvPr>
        </p:nvSpPr>
        <p:spPr>
          <a:xfrm>
            <a:off x="179512" y="3209808"/>
            <a:ext cx="3851938" cy="103118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also helps them to expand their horizons in various industry domains.</a:t>
            </a:r>
            <a:r>
              <a:rPr lang="en-US" sz="2000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</a:br>
            <a:endParaRPr sz="2000" dirty="0">
              <a:solidFill>
                <a:schemeClr val="l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3" grpId="0"/>
      <p:bldP spid="7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51"/>
          <p:cNvSpPr txBox="1">
            <a:spLocks noGrp="1"/>
          </p:cNvSpPr>
          <p:nvPr>
            <p:ph type="subTitle" idx="1"/>
          </p:nvPr>
        </p:nvSpPr>
        <p:spPr>
          <a:xfrm>
            <a:off x="0" y="2211710"/>
            <a:ext cx="3635896" cy="21413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Times New Roman" pitchFamily="18" charset="0"/>
                <a:cs typeface="Times New Roman" pitchFamily="18" charset="0"/>
              </a:rPr>
              <a:t>In our life Interpersonal relationship is more important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able to 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communicate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well with others is often essential to solving problems that unavoidably occur both in our private and professional lives. 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7" name="Google Shape;807;p51"/>
          <p:cNvSpPr txBox="1">
            <a:spLocks noGrp="1"/>
          </p:cNvSpPr>
          <p:nvPr>
            <p:ph type="title"/>
          </p:nvPr>
        </p:nvSpPr>
        <p:spPr>
          <a:xfrm>
            <a:off x="5420751" y="422799"/>
            <a:ext cx="3097800" cy="93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5652120" y="3219822"/>
            <a:ext cx="2883274" cy="120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52"/>
          <p:cNvSpPr txBox="1">
            <a:spLocks noGrp="1"/>
          </p:cNvSpPr>
          <p:nvPr>
            <p:ph type="title"/>
          </p:nvPr>
        </p:nvSpPr>
        <p:spPr>
          <a:xfrm>
            <a:off x="613650" y="356124"/>
            <a:ext cx="3097800" cy="9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0" name="Google Shape;830;p52"/>
          <p:cNvSpPr txBox="1">
            <a:spLocks noGrp="1"/>
          </p:cNvSpPr>
          <p:nvPr>
            <p:ph type="body" idx="1"/>
          </p:nvPr>
        </p:nvSpPr>
        <p:spPr>
          <a:xfrm>
            <a:off x="8573" y="1166455"/>
            <a:ext cx="8640960" cy="40062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tx2"/>
              </a:buClr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Interpersonal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Communication: Definition, Importance and Must-Have Skills. (2020). Retrieved 4 November 2020, from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blog.smarp.com/interpersonal-communication-definition-importance-and-must-have-skills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types of interpersonal communication (that will make you more likeable). (2020). Retrieved 4 November 2020, from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www.fingerprintforsuccess.com/blog/4-types-of-interpersonal-communication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2011-2020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(. (2020). Interpersonal Communication Skills | SkillsYouNeed. Retrieved 4 November 2020, from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www.skillsyouneed.com/ips/interpersonal-communication.html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2020). Retrieved 4 November 2020, from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www.quora.com/What-is-the-purpose-of-interpersonal-communication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Bhasin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H. (2020). What is the Importance of Interpersonal Communication?. Retrieved 4 November 2020, from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7"/>
              </a:rPr>
              <a:t>https://www.marketing91.com/importance-of-interpersonal-communication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Courier New" pitchFamily="49" charset="0"/>
              <a:buChar char="o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2700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12700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lvl="0" indent="-358899" algn="l" rtl="0"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</a:pPr>
            <a:endParaRPr dirty="0"/>
          </a:p>
        </p:txBody>
      </p:sp>
      <p:sp>
        <p:nvSpPr>
          <p:cNvPr id="4" name="شكل بيضاوي 3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41"/>
          <p:cNvSpPr txBox="1">
            <a:spLocks noGrp="1"/>
          </p:cNvSpPr>
          <p:nvPr>
            <p:ph type="title"/>
          </p:nvPr>
        </p:nvSpPr>
        <p:spPr>
          <a:xfrm>
            <a:off x="2902516" y="771550"/>
            <a:ext cx="5931255" cy="1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Google Shape;559;p41"/>
          <p:cNvSpPr txBox="1">
            <a:spLocks/>
          </p:cNvSpPr>
          <p:nvPr/>
        </p:nvSpPr>
        <p:spPr>
          <a:xfrm>
            <a:off x="2267744" y="2124601"/>
            <a:ext cx="7056784" cy="1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Marvel"/>
              <a:buNone/>
              <a:defRPr sz="6000" b="1" i="0" u="none" strike="noStrike" cap="none">
                <a:solidFill>
                  <a:schemeClr val="lt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hasadith"/>
              <a:buNone/>
              <a:defRPr sz="4800" b="1" i="0" u="none" strike="noStrike" cap="none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Boushra Hweidi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8649533" y="4587974"/>
            <a:ext cx="376646" cy="37960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ar-SA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gnancy Breakthrough by Slidesgo">
  <a:themeElements>
    <a:clrScheme name="Simple Light">
      <a:dk1>
        <a:srgbClr val="434343"/>
      </a:dk1>
      <a:lt1>
        <a:srgbClr val="F2F2F2"/>
      </a:lt1>
      <a:dk2>
        <a:srgbClr val="595959"/>
      </a:dk2>
      <a:lt2>
        <a:srgbClr val="EE8C94"/>
      </a:lt2>
      <a:accent1>
        <a:srgbClr val="F2F2F2"/>
      </a:accent1>
      <a:accent2>
        <a:srgbClr val="EE8C94"/>
      </a:accent2>
      <a:accent3>
        <a:srgbClr val="AED7E8"/>
      </a:accent3>
      <a:accent4>
        <a:srgbClr val="F2D9CF"/>
      </a:accent4>
      <a:accent5>
        <a:srgbClr val="EE8C94"/>
      </a:accent5>
      <a:accent6>
        <a:srgbClr val="AED7E8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4284</TotalTime>
  <Words>317</Words>
  <Application>Microsoft Office PowerPoint</Application>
  <PresentationFormat>On-screen Show (16:9)</PresentationFormat>
  <Paragraphs>67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Assistant</vt:lpstr>
      <vt:lpstr>Assistant ExtraLight</vt:lpstr>
      <vt:lpstr>Courier New</vt:lpstr>
      <vt:lpstr>Marvel</vt:lpstr>
      <vt:lpstr>Nunito Light</vt:lpstr>
      <vt:lpstr>PT Serif</vt:lpstr>
      <vt:lpstr>Raleway Thin</vt:lpstr>
      <vt:lpstr>Thasadith</vt:lpstr>
      <vt:lpstr>Times New Roman</vt:lpstr>
      <vt:lpstr>Wingdings</vt:lpstr>
      <vt:lpstr>Pregnancy Breakthrough by Slidesgo</vt:lpstr>
      <vt:lpstr>Libyan International Medical University  Faculty Of Business Administration   The Nature Of Interpersonal Communication  Prepare &amp; Presented by:  Boushra A Hweidi  ID Number: 2674     </vt:lpstr>
      <vt:lpstr>TABLE OF CONTENTS</vt:lpstr>
      <vt:lpstr>INTRODUCTION</vt:lpstr>
      <vt:lpstr>Definition Of Interpersonal Communication</vt:lpstr>
      <vt:lpstr> Types Of Interpersonal Communication</vt:lpstr>
      <vt:lpstr>Importance of Interpersonal Communication </vt:lpstr>
      <vt:lpstr>Conclusion</vt:lpstr>
      <vt:lpstr>References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 Faculty Of Business Administration   The nature of interpersonal communication  Prepare &amp; Presented by:  Boushra A Hweidi  ID Number: 2674</dc:title>
  <dc:creator>DQA</dc:creator>
  <cp:lastModifiedBy>user</cp:lastModifiedBy>
  <cp:revision>32</cp:revision>
  <dcterms:modified xsi:type="dcterms:W3CDTF">2020-12-10T10:53:46Z</dcterms:modified>
</cp:coreProperties>
</file>