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45"/>
  </p:notesMasterIdLst>
  <p:sldIdLst>
    <p:sldId id="256" r:id="rId2"/>
    <p:sldId id="257" r:id="rId3"/>
    <p:sldId id="292" r:id="rId4"/>
    <p:sldId id="261" r:id="rId5"/>
    <p:sldId id="293" r:id="rId6"/>
    <p:sldId id="259" r:id="rId7"/>
    <p:sldId id="260" r:id="rId8"/>
    <p:sldId id="258" r:id="rId9"/>
    <p:sldId id="262" r:id="rId10"/>
    <p:sldId id="263" r:id="rId11"/>
    <p:sldId id="280" r:id="rId12"/>
    <p:sldId id="264" r:id="rId13"/>
    <p:sldId id="294" r:id="rId14"/>
    <p:sldId id="265" r:id="rId15"/>
    <p:sldId id="266" r:id="rId16"/>
    <p:sldId id="267" r:id="rId17"/>
    <p:sldId id="281" r:id="rId18"/>
    <p:sldId id="274" r:id="rId19"/>
    <p:sldId id="276" r:id="rId20"/>
    <p:sldId id="295" r:id="rId21"/>
    <p:sldId id="282" r:id="rId22"/>
    <p:sldId id="268" r:id="rId23"/>
    <p:sldId id="269" r:id="rId24"/>
    <p:sldId id="284" r:id="rId25"/>
    <p:sldId id="270" r:id="rId26"/>
    <p:sldId id="271" r:id="rId27"/>
    <p:sldId id="283" r:id="rId28"/>
    <p:sldId id="272" r:id="rId29"/>
    <p:sldId id="296" r:id="rId30"/>
    <p:sldId id="277" r:id="rId31"/>
    <p:sldId id="278" r:id="rId32"/>
    <p:sldId id="297" r:id="rId33"/>
    <p:sldId id="273" r:id="rId34"/>
    <p:sldId id="298" r:id="rId35"/>
    <p:sldId id="299" r:id="rId36"/>
    <p:sldId id="279" r:id="rId37"/>
    <p:sldId id="285" r:id="rId38"/>
    <p:sldId id="286" r:id="rId39"/>
    <p:sldId id="287" r:id="rId40"/>
    <p:sldId id="288" r:id="rId41"/>
    <p:sldId id="289" r:id="rId42"/>
    <p:sldId id="290" r:id="rId43"/>
    <p:sldId id="291" r:id="rId4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CC615B2-3114-4867-8904-15D4A5135DD6}" type="datetimeFigureOut">
              <a:rPr lang="ar-LY" smtClean="0"/>
              <a:t>08/04/1442</a:t>
            </a:fld>
            <a:endParaRPr lang="ar-LY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Y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AE09D70-0142-49FE-B1E7-8A5356F8BED6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745026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09D70-0142-49FE-B1E7-8A5356F8BED6}" type="slidenum">
              <a:rPr lang="ar-LY" smtClean="0"/>
              <a:t>25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30915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08/04/1442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08/04/1442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08/04/1442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08/04/1442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08/04/1442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Ophthalmic diagnostic tools</a:t>
            </a:r>
            <a:endParaRPr lang="ar-LY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23528" y="3501008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Tools &amp;Instrument &amp;</a:t>
            </a:r>
            <a:r>
              <a:rPr lang="en-US" sz="3200" b="1" dirty="0" smtClean="0"/>
              <a:t>drugs</a:t>
            </a:r>
          </a:p>
          <a:p>
            <a:pPr algn="ctr"/>
            <a:r>
              <a:rPr lang="en-US" sz="3200" b="1" dirty="0" smtClean="0"/>
              <a:t>By dr. </a:t>
            </a:r>
            <a:r>
              <a:rPr lang="en-US" sz="3200" b="1" dirty="0" err="1" smtClean="0"/>
              <a:t>Eman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Enweigi</a:t>
            </a:r>
            <a:endParaRPr lang="ar-LY" sz="3200" b="1" dirty="0"/>
          </a:p>
        </p:txBody>
      </p:sp>
    </p:spTree>
    <p:extLst>
      <p:ext uri="{BB962C8B-B14F-4D97-AF65-F5344CB8AC3E}">
        <p14:creationId xmlns:p14="http://schemas.microsoft.com/office/powerpoint/2010/main" val="370889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Trial </a:t>
            </a:r>
            <a:r>
              <a:rPr lang="en-US" dirty="0" smtClean="0"/>
              <a:t>Box</a:t>
            </a:r>
            <a:endParaRPr lang="ar-LY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679543"/>
            <a:ext cx="5186700" cy="3045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827584" y="4725144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sz="2000" b="1" dirty="0" smtClean="0"/>
              <a:t>Uses</a:t>
            </a:r>
            <a:r>
              <a:rPr lang="en-US" sz="2000" dirty="0" smtClean="0"/>
              <a:t>: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000" dirty="0" smtClean="0"/>
              <a:t>Objective Refraction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000" dirty="0" smtClean="0"/>
              <a:t> Subjective </a:t>
            </a:r>
            <a:r>
              <a:rPr lang="en-US" sz="2000" dirty="0" smtClean="0"/>
              <a:t>Refraction</a:t>
            </a:r>
            <a:endParaRPr lang="en-US" sz="2000" dirty="0" smtClean="0"/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000" dirty="0" smtClean="0"/>
              <a:t>Diagnosis Of Squint</a:t>
            </a:r>
          </a:p>
          <a:p>
            <a:pPr algn="l" rtl="0"/>
            <a:endParaRPr lang="ar-LY" sz="2000" dirty="0"/>
          </a:p>
        </p:txBody>
      </p:sp>
    </p:spTree>
    <p:extLst>
      <p:ext uri="{BB962C8B-B14F-4D97-AF65-F5344CB8AC3E}">
        <p14:creationId xmlns:p14="http://schemas.microsoft.com/office/powerpoint/2010/main" val="381998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196752"/>
            <a:ext cx="5328591" cy="3240360"/>
          </a:xfrm>
        </p:spPr>
      </p:pic>
      <p:sp>
        <p:nvSpPr>
          <p:cNvPr id="3" name="مستطيل مستدير الزوايا 2"/>
          <p:cNvSpPr/>
          <p:nvPr/>
        </p:nvSpPr>
        <p:spPr>
          <a:xfrm>
            <a:off x="1835696" y="1124744"/>
            <a:ext cx="5328592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Trial lens </a:t>
            </a:r>
            <a:endParaRPr lang="ar-LY" sz="2800" b="1" dirty="0">
              <a:solidFill>
                <a:schemeClr val="tx1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1259632" y="4893477"/>
            <a:ext cx="6912768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l" rtl="0">
              <a:buFont typeface="Wingdings" pitchFamily="2" charset="2"/>
              <a:buChar char="ü"/>
            </a:pPr>
            <a:r>
              <a:rPr lang="en-US" sz="2000" b="1" dirty="0" smtClean="0"/>
              <a:t>Minus spherical for myopia correction 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000" b="1" dirty="0" smtClean="0"/>
              <a:t>Plus spherical for </a:t>
            </a:r>
            <a:r>
              <a:rPr lang="en-US" sz="2000" b="1" dirty="0" err="1" smtClean="0"/>
              <a:t>hypermeteropia</a:t>
            </a:r>
            <a:r>
              <a:rPr lang="en-US" sz="2000" b="1" dirty="0" smtClean="0"/>
              <a:t> correction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000" b="1" dirty="0" smtClean="0"/>
              <a:t>Minus cylinder for myopic stigmatism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000" b="1" dirty="0" smtClean="0"/>
              <a:t>Plus cylinder for </a:t>
            </a:r>
            <a:r>
              <a:rPr lang="en-US" sz="2000" b="1" dirty="0" err="1" smtClean="0"/>
              <a:t>hpermateropic</a:t>
            </a:r>
            <a:r>
              <a:rPr lang="en-US" sz="2000" b="1" dirty="0" smtClean="0"/>
              <a:t> stigmatism </a:t>
            </a:r>
            <a:endParaRPr lang="ar-LY" sz="2000" b="1" dirty="0"/>
          </a:p>
        </p:txBody>
      </p:sp>
    </p:spTree>
    <p:extLst>
      <p:ext uri="{BB962C8B-B14F-4D97-AF65-F5344CB8AC3E}">
        <p14:creationId xmlns:p14="http://schemas.microsoft.com/office/powerpoint/2010/main" val="87992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TRIAL </a:t>
            </a:r>
            <a:r>
              <a:rPr lang="en-US" dirty="0" smtClean="0"/>
              <a:t>FRAME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sz="2800" dirty="0" smtClean="0"/>
              <a:t>eyeglass </a:t>
            </a:r>
            <a:r>
              <a:rPr lang="en-US" sz="2800" dirty="0"/>
              <a:t>frame designed to permit insertion of different lenses used in </a:t>
            </a:r>
            <a:r>
              <a:rPr lang="en-US" sz="2800" dirty="0" smtClean="0"/>
              <a:t>correcting refractive </a:t>
            </a:r>
            <a:r>
              <a:rPr lang="en-US" sz="2800" dirty="0" smtClean="0"/>
              <a:t>errors</a:t>
            </a:r>
            <a:endParaRPr lang="ar-LY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45024"/>
            <a:ext cx="4181475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449636"/>
            <a:ext cx="4876800" cy="433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64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340768"/>
            <a:ext cx="3837759" cy="4389437"/>
          </a:xfrm>
        </p:spPr>
      </p:pic>
    </p:spTree>
    <p:extLst>
      <p:ext uri="{BB962C8B-B14F-4D97-AF65-F5344CB8AC3E}">
        <p14:creationId xmlns:p14="http://schemas.microsoft.com/office/powerpoint/2010/main" val="35246095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051720" y="620688"/>
            <a:ext cx="7427168" cy="922114"/>
          </a:xfrm>
        </p:spPr>
        <p:txBody>
          <a:bodyPr/>
          <a:lstStyle/>
          <a:p>
            <a:r>
              <a:rPr lang="en-US" dirty="0" err="1" smtClean="0"/>
              <a:t>Occluder</a:t>
            </a:r>
            <a:endParaRPr lang="ar-LY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389595"/>
            <a:ext cx="3813750" cy="3807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مستدير الزوايا 4"/>
          <p:cNvSpPr/>
          <p:nvPr/>
        </p:nvSpPr>
        <p:spPr>
          <a:xfrm>
            <a:off x="686562" y="2132856"/>
            <a:ext cx="4176464" cy="43204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b="1" dirty="0"/>
              <a:t>It is an opaque plastic disc </a:t>
            </a:r>
            <a:r>
              <a:rPr lang="en-US" sz="2400" b="1" dirty="0" smtClean="0"/>
              <a:t>to Occlude </a:t>
            </a:r>
            <a:r>
              <a:rPr lang="en-US" sz="2400" b="1" dirty="0"/>
              <a:t>one eye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b="1" dirty="0" smtClean="0"/>
              <a:t>Used </a:t>
            </a:r>
            <a:r>
              <a:rPr lang="en-US" sz="2400" b="1" dirty="0"/>
              <a:t>to dissociate fusion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b="1" dirty="0" smtClean="0"/>
              <a:t>Used </a:t>
            </a:r>
            <a:r>
              <a:rPr lang="en-US" sz="2400" b="1" dirty="0"/>
              <a:t>to close one eye while the other eye can be tested for visual acuity</a:t>
            </a:r>
          </a:p>
        </p:txBody>
      </p:sp>
    </p:spTree>
    <p:extLst>
      <p:ext uri="{BB962C8B-B14F-4D97-AF65-F5344CB8AC3E}">
        <p14:creationId xmlns:p14="http://schemas.microsoft.com/office/powerpoint/2010/main" val="218577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Pin Hole Disc</a:t>
            </a:r>
            <a:endParaRPr lang="ar-LY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108426"/>
            <a:ext cx="2847975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مستدير الزوايا 3"/>
          <p:cNvSpPr/>
          <p:nvPr/>
        </p:nvSpPr>
        <p:spPr>
          <a:xfrm>
            <a:off x="467544" y="2201380"/>
            <a:ext cx="4680520" cy="29523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l" rtl="0">
              <a:buFont typeface="Wingdings" pitchFamily="2" charset="2"/>
              <a:buChar char="ü"/>
            </a:pPr>
            <a:r>
              <a:rPr lang="en-US" sz="2400" b="1" dirty="0"/>
              <a:t>Opaque disc with pinhole of 1-2 mm diameter in </a:t>
            </a:r>
            <a:r>
              <a:rPr lang="en-US" sz="2400" b="1" dirty="0" smtClean="0"/>
              <a:t>its </a:t>
            </a:r>
            <a:r>
              <a:rPr lang="en-US" sz="2400" b="1" dirty="0" err="1" smtClean="0"/>
              <a:t>centre</a:t>
            </a:r>
            <a:r>
              <a:rPr lang="en-US" sz="2400" b="1" dirty="0"/>
              <a:t>.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400" b="1" dirty="0"/>
              <a:t>To find out if the loss of vision is due to an error of refraction or some organic </a:t>
            </a:r>
            <a:r>
              <a:rPr lang="en-US" sz="2400" b="1" dirty="0" smtClean="0"/>
              <a:t>lesion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53554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836712"/>
            <a:ext cx="4032448" cy="452596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400" b="1" dirty="0" err="1"/>
              <a:t>Douchrome</a:t>
            </a:r>
            <a:r>
              <a:rPr lang="en-US" sz="2400" b="1" dirty="0"/>
              <a:t> Test:</a:t>
            </a:r>
          </a:p>
          <a:p>
            <a:pPr marL="0" indent="0" algn="l">
              <a:buNone/>
            </a:pPr>
            <a:r>
              <a:rPr lang="en-US" sz="2400" dirty="0" smtClean="0"/>
              <a:t>a </a:t>
            </a:r>
            <a:r>
              <a:rPr lang="en-US" sz="2400" dirty="0"/>
              <a:t>test commonly used to refine the final sphere in refraction, which </a:t>
            </a:r>
            <a:r>
              <a:rPr lang="en-US" sz="2400" dirty="0" smtClean="0"/>
              <a:t>makes use </a:t>
            </a:r>
            <a:r>
              <a:rPr lang="en-US" sz="2400" dirty="0"/>
              <a:t>of the chromatic aberration of the eye. </a:t>
            </a:r>
            <a:endParaRPr lang="en-US" sz="2400" dirty="0" smtClean="0"/>
          </a:p>
          <a:p>
            <a:pPr marL="0" indent="0" algn="l">
              <a:buNone/>
            </a:pPr>
            <a:r>
              <a:rPr lang="en-US" sz="2400" dirty="0" smtClean="0"/>
              <a:t>Because </a:t>
            </a:r>
            <a:r>
              <a:rPr lang="en-US" sz="2400" dirty="0"/>
              <a:t>of the chromatic aberration of the eye, </a:t>
            </a:r>
            <a:r>
              <a:rPr lang="en-US" sz="2400" dirty="0" smtClean="0"/>
              <a:t>the shorter </a:t>
            </a:r>
            <a:r>
              <a:rPr lang="en-US" sz="2400" dirty="0"/>
              <a:t>wavelengths (green) are focused in front of the longer red </a:t>
            </a:r>
            <a:r>
              <a:rPr lang="en-US" sz="2400" dirty="0" smtClean="0"/>
              <a:t>wavelengths</a:t>
            </a:r>
          </a:p>
          <a:p>
            <a:pPr marL="0" indent="0" algn="l">
              <a:buNone/>
            </a:pPr>
            <a:endParaRPr lang="ar-LY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015" y="1916832"/>
            <a:ext cx="4045441" cy="2186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392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1196752"/>
            <a:ext cx="3528392" cy="3343275"/>
          </a:xfr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218" y="1268760"/>
            <a:ext cx="4125253" cy="3762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5936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9532" y="1124744"/>
            <a:ext cx="392443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مستدير الزوايا 3"/>
          <p:cNvSpPr/>
          <p:nvPr/>
        </p:nvSpPr>
        <p:spPr>
          <a:xfrm>
            <a:off x="2483768" y="3761656"/>
            <a:ext cx="4392488" cy="30963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l" rtl="0">
              <a:buFont typeface="Wingdings" pitchFamily="2" charset="2"/>
              <a:buChar char="ü"/>
            </a:pPr>
            <a:r>
              <a:rPr lang="en-US" sz="2400" dirty="0"/>
              <a:t>Color Vision Testing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400" dirty="0" smtClean="0"/>
              <a:t> </a:t>
            </a:r>
            <a:r>
              <a:rPr lang="en-US" sz="2400" dirty="0"/>
              <a:t>performed using Ishihara polychromatic plates</a:t>
            </a:r>
            <a:endParaRPr lang="ar-LY" sz="24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980" y="1169368"/>
            <a:ext cx="3888432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0797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Amsler</a:t>
            </a:r>
            <a:r>
              <a:rPr lang="en-US" dirty="0"/>
              <a:t> Grid</a:t>
            </a:r>
            <a:endParaRPr lang="ar-LY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420888"/>
            <a:ext cx="3528392" cy="3273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مستدير الزوايا 3"/>
          <p:cNvSpPr/>
          <p:nvPr/>
        </p:nvSpPr>
        <p:spPr>
          <a:xfrm>
            <a:off x="4860032" y="2636912"/>
            <a:ext cx="3672408" cy="2592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342900" indent="-342900" algn="l" rtl="0">
              <a:buFont typeface="Wingdings" pitchFamily="2" charset="2"/>
              <a:buChar char="ü"/>
            </a:pPr>
            <a:r>
              <a:rPr lang="en-US" sz="2000" b="1" dirty="0" err="1" smtClean="0"/>
              <a:t>Amsler</a:t>
            </a:r>
            <a:r>
              <a:rPr lang="en-US" sz="2000" b="1" dirty="0" smtClean="0"/>
              <a:t> grid evaluate central 20 degree of visual field 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000" b="1" dirty="0" smtClean="0"/>
              <a:t>Mainly for macular diseases screening and monitoring </a:t>
            </a:r>
            <a:endParaRPr lang="ar-LY" sz="2000" b="1" dirty="0"/>
          </a:p>
        </p:txBody>
      </p:sp>
    </p:spTree>
    <p:extLst>
      <p:ext uri="{BB962C8B-B14F-4D97-AF65-F5344CB8AC3E}">
        <p14:creationId xmlns:p14="http://schemas.microsoft.com/office/powerpoint/2010/main" val="4158110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en-US" dirty="0" err="1"/>
              <a:t>Snellen</a:t>
            </a:r>
            <a:r>
              <a:rPr lang="en-US" dirty="0"/>
              <a:t> chart:</a:t>
            </a:r>
            <a:endParaRPr lang="ar-LY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72816"/>
            <a:ext cx="576064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1835696" y="5157192"/>
            <a:ext cx="62646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ü"/>
            </a:pPr>
            <a:r>
              <a:rPr lang="en-US" sz="2000" b="1" dirty="0" smtClean="0"/>
              <a:t>an </a:t>
            </a:r>
            <a:r>
              <a:rPr lang="en-US" sz="2000" b="1" dirty="0"/>
              <a:t>eye chart that can be used to measure visual </a:t>
            </a:r>
            <a:r>
              <a:rPr lang="en-US" sz="2000" b="1" dirty="0" smtClean="0"/>
              <a:t>acuity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000" b="1" dirty="0"/>
              <a:t>the standard chart distance is 6 </a:t>
            </a:r>
            <a:r>
              <a:rPr lang="en-US" sz="2000" b="1" dirty="0" err="1"/>
              <a:t>metres</a:t>
            </a:r>
            <a:r>
              <a:rPr lang="en-US" sz="2000" b="1" dirty="0"/>
              <a:t> (20 </a:t>
            </a:r>
            <a:r>
              <a:rPr lang="en-US" sz="2000" b="1" dirty="0" err="1"/>
              <a:t>ft</a:t>
            </a:r>
            <a:r>
              <a:rPr lang="en-US" sz="2000" b="1" dirty="0"/>
              <a:t>), and normal </a:t>
            </a:r>
            <a:r>
              <a:rPr lang="en-US" sz="2000" b="1" dirty="0" smtClean="0"/>
              <a:t>acuity is </a:t>
            </a:r>
            <a:r>
              <a:rPr lang="en-US" sz="2000" b="1" dirty="0"/>
              <a:t>designated "</a:t>
            </a:r>
            <a:r>
              <a:rPr lang="en-US" sz="2000" b="1" dirty="0" smtClean="0"/>
              <a:t>6/6</a:t>
            </a:r>
            <a:endParaRPr lang="ar-LY" sz="2000" b="1" dirty="0"/>
          </a:p>
        </p:txBody>
      </p:sp>
    </p:spTree>
    <p:extLst>
      <p:ext uri="{BB962C8B-B14F-4D97-AF65-F5344CB8AC3E}">
        <p14:creationId xmlns:p14="http://schemas.microsoft.com/office/powerpoint/2010/main" val="36625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268760"/>
            <a:ext cx="4595893" cy="4389437"/>
          </a:xfrm>
        </p:spPr>
      </p:pic>
    </p:spTree>
    <p:extLst>
      <p:ext uri="{BB962C8B-B14F-4D97-AF65-F5344CB8AC3E}">
        <p14:creationId xmlns:p14="http://schemas.microsoft.com/office/powerpoint/2010/main" val="23581628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9552" y="1905000"/>
            <a:ext cx="3894856" cy="3168352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05000"/>
            <a:ext cx="3810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6934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Slit </a:t>
            </a:r>
            <a:r>
              <a:rPr lang="en-US" dirty="0" smtClean="0"/>
              <a:t>Lamp </a:t>
            </a:r>
            <a:r>
              <a:rPr lang="en-US" dirty="0" err="1" smtClean="0"/>
              <a:t>biomicroscope</a:t>
            </a:r>
            <a:r>
              <a:rPr lang="en-US" dirty="0" smtClean="0"/>
              <a:t> </a:t>
            </a:r>
            <a:endParaRPr lang="ar-LY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204864"/>
            <a:ext cx="3393411" cy="3877891"/>
          </a:xfrm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248236"/>
            <a:ext cx="3619302" cy="396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00303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135485"/>
            <a:ext cx="8229600" cy="4525963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err="1" smtClean="0"/>
              <a:t>Siltlamp</a:t>
            </a:r>
            <a:r>
              <a:rPr lang="en-US" dirty="0" smtClean="0"/>
              <a:t>  with </a:t>
            </a:r>
            <a:r>
              <a:rPr lang="en-US" dirty="0"/>
              <a:t>+</a:t>
            </a:r>
            <a:r>
              <a:rPr lang="en-US" dirty="0" smtClean="0"/>
              <a:t>90  +78  +60   For </a:t>
            </a:r>
            <a:r>
              <a:rPr lang="en-US" dirty="0" err="1"/>
              <a:t>fundoscopy</a:t>
            </a:r>
            <a:r>
              <a:rPr lang="en-US" dirty="0"/>
              <a:t> 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ar-LY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64904"/>
            <a:ext cx="2390775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988840"/>
            <a:ext cx="4316735" cy="3831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26265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Slit Lamp </a:t>
            </a:r>
            <a:r>
              <a:rPr lang="en-US" sz="3200" dirty="0" err="1"/>
              <a:t>Biomicriscopy</a:t>
            </a:r>
            <a:r>
              <a:rPr lang="en-US" sz="3200" dirty="0"/>
              <a:t> With Contact </a:t>
            </a:r>
            <a:r>
              <a:rPr lang="en-US" sz="3200" dirty="0" smtClean="0"/>
              <a:t>Goldman </a:t>
            </a:r>
            <a:r>
              <a:rPr lang="en-US" sz="3200" dirty="0"/>
              <a:t>3 Mirror </a:t>
            </a:r>
            <a:r>
              <a:rPr lang="en-US" sz="3200" dirty="0" smtClean="0"/>
              <a:t>Lens for fundus examination</a:t>
            </a:r>
            <a:endParaRPr lang="ar-LY" sz="3200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450434"/>
            <a:ext cx="8229600" cy="3358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52486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err="1"/>
              <a:t>Goldmann’s</a:t>
            </a:r>
            <a:r>
              <a:rPr lang="en-US" sz="4000" dirty="0"/>
              <a:t> </a:t>
            </a:r>
            <a:r>
              <a:rPr lang="en-US" sz="4000" dirty="0" err="1"/>
              <a:t>Applanation</a:t>
            </a:r>
            <a:r>
              <a:rPr lang="en-US" sz="4000" dirty="0"/>
              <a:t> tonometer: for the measurement of IOP</a:t>
            </a:r>
            <a:endParaRPr lang="ar-LY" sz="40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1806108" cy="3993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552" y="2708920"/>
            <a:ext cx="264635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750" y="2708920"/>
            <a:ext cx="2980671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4067944" y="5506434"/>
            <a:ext cx="30430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Fluorescein rings</a:t>
            </a:r>
          </a:p>
        </p:txBody>
      </p:sp>
    </p:spTree>
    <p:extLst>
      <p:ext uri="{BB962C8B-B14F-4D97-AF65-F5344CB8AC3E}">
        <p14:creationId xmlns:p14="http://schemas.microsoft.com/office/powerpoint/2010/main" val="14624043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/>
              <a:t>Ophthalmoscope:</a:t>
            </a:r>
            <a:endParaRPr lang="ar-LY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276872"/>
            <a:ext cx="2995811" cy="273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420888"/>
            <a:ext cx="3292475" cy="299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96952"/>
            <a:ext cx="3240359" cy="2126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74347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5" cy="70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31891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400" b="1" dirty="0" smtClean="0"/>
              <a:t>Optical </a:t>
            </a:r>
            <a:r>
              <a:rPr lang="en-US" sz="2400" b="1" dirty="0"/>
              <a:t>coherence tomography (OCT) </a:t>
            </a:r>
            <a:endParaRPr lang="en-US" sz="2400" b="1" dirty="0" smtClean="0"/>
          </a:p>
          <a:p>
            <a:pPr algn="l" rtl="0">
              <a:buFont typeface="Wingdings" pitchFamily="2" charset="2"/>
              <a:buChar char="ü"/>
            </a:pPr>
            <a:r>
              <a:rPr lang="en-US" sz="2400" dirty="0" smtClean="0"/>
              <a:t>is </a:t>
            </a:r>
            <a:r>
              <a:rPr lang="en-US" sz="2400" dirty="0"/>
              <a:t>a non-invasive imaging test. </a:t>
            </a:r>
            <a:endParaRPr lang="en-US" sz="2400" dirty="0" smtClean="0"/>
          </a:p>
          <a:p>
            <a:pPr algn="l" rtl="0">
              <a:buFont typeface="Wingdings" pitchFamily="2" charset="2"/>
              <a:buChar char="ü"/>
            </a:pPr>
            <a:r>
              <a:rPr lang="en-US" sz="2400" dirty="0" smtClean="0"/>
              <a:t>uses </a:t>
            </a:r>
            <a:r>
              <a:rPr lang="en-US" sz="2400" dirty="0"/>
              <a:t>light waves </a:t>
            </a:r>
            <a:r>
              <a:rPr lang="en-US" sz="2400" dirty="0" smtClean="0"/>
              <a:t>to take </a:t>
            </a:r>
            <a:r>
              <a:rPr lang="en-US" sz="2400" dirty="0"/>
              <a:t>cross-section pictures of </a:t>
            </a:r>
            <a:r>
              <a:rPr lang="en-US" sz="2400" dirty="0" smtClean="0"/>
              <a:t>retinal layers .</a:t>
            </a:r>
            <a:endParaRPr lang="en-US" sz="2400" dirty="0" smtClean="0"/>
          </a:p>
          <a:p>
            <a:pPr marL="0" indent="0" algn="l">
              <a:buNone/>
            </a:pPr>
            <a:endParaRPr lang="en-US" sz="2400" dirty="0"/>
          </a:p>
          <a:p>
            <a:pPr marL="0" indent="0" algn="l">
              <a:buNone/>
            </a:pPr>
            <a:endParaRPr lang="ar-LY" sz="24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996952"/>
            <a:ext cx="2948211" cy="2856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0526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412776"/>
            <a:ext cx="5256584" cy="2664296"/>
          </a:xfrm>
        </p:spPr>
      </p:pic>
    </p:spTree>
    <p:extLst>
      <p:ext uri="{BB962C8B-B14F-4D97-AF65-F5344CB8AC3E}">
        <p14:creationId xmlns:p14="http://schemas.microsoft.com/office/powerpoint/2010/main" val="96255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575545"/>
            <a:ext cx="2888159" cy="2733675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03764"/>
            <a:ext cx="2952328" cy="288032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2640" y="4446810"/>
            <a:ext cx="2873616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2559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52596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b="1" dirty="0"/>
              <a:t>Fluorescein </a:t>
            </a:r>
            <a:r>
              <a:rPr lang="en-US" b="1" dirty="0" smtClean="0"/>
              <a:t>Angiography</a:t>
            </a:r>
            <a:endParaRPr lang="en-US" b="1" dirty="0"/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It </a:t>
            </a:r>
            <a:r>
              <a:rPr lang="en-US" dirty="0"/>
              <a:t>is an invasive procedure in which fluorescein dye is </a:t>
            </a:r>
            <a:r>
              <a:rPr lang="en-US" dirty="0" smtClean="0"/>
              <a:t>injected, usually </a:t>
            </a:r>
            <a:r>
              <a:rPr lang="en-US" dirty="0"/>
              <a:t>into an </a:t>
            </a:r>
            <a:r>
              <a:rPr lang="en-US" dirty="0" err="1"/>
              <a:t>antecubital</a:t>
            </a:r>
            <a:r>
              <a:rPr lang="en-US" dirty="0"/>
              <a:t> vein.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dirty="0"/>
              <a:t>Within 10 to 15 seconds, this dye can be seen </a:t>
            </a:r>
            <a:r>
              <a:rPr lang="en-US" dirty="0" smtClean="0"/>
              <a:t>coursing through </a:t>
            </a:r>
            <a:r>
              <a:rPr lang="en-US" dirty="0"/>
              <a:t>the retinal vessels.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dirty="0"/>
              <a:t>Over a 10-minute period, serial black-and-white </a:t>
            </a:r>
            <a:r>
              <a:rPr lang="en-US" dirty="0" smtClean="0"/>
              <a:t>photographs are </a:t>
            </a:r>
            <a:r>
              <a:rPr lang="en-US" dirty="0"/>
              <a:t>taken of the retinal vasculature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7411771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1599"/>
            <a:ext cx="4168224" cy="3228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28800"/>
            <a:ext cx="3744416" cy="3055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37711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96752"/>
            <a:ext cx="4084712" cy="3542211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268760"/>
            <a:ext cx="3384376" cy="3528392"/>
          </a:xfrm>
          <a:prstGeom prst="rect">
            <a:avLst/>
          </a:prstGeom>
        </p:spPr>
      </p:pic>
      <p:sp>
        <p:nvSpPr>
          <p:cNvPr id="6" name="مستطيل مستدير الزوايا 5"/>
          <p:cNvSpPr/>
          <p:nvPr/>
        </p:nvSpPr>
        <p:spPr>
          <a:xfrm>
            <a:off x="1259632" y="5013176"/>
            <a:ext cx="3384376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err="1" smtClean="0"/>
              <a:t>Fluroscene</a:t>
            </a:r>
            <a:r>
              <a:rPr lang="en-US" sz="2000" b="1" dirty="0" smtClean="0"/>
              <a:t> angiography photo</a:t>
            </a:r>
            <a:endParaRPr lang="ar-LY" sz="2000" b="1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5364088" y="5013176"/>
            <a:ext cx="316835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/>
              <a:t>Red free fundus photo </a:t>
            </a:r>
            <a:endParaRPr lang="ar-LY" sz="2000" b="1" dirty="0"/>
          </a:p>
        </p:txBody>
      </p:sp>
    </p:spTree>
    <p:extLst>
      <p:ext uri="{BB962C8B-B14F-4D97-AF65-F5344CB8AC3E}">
        <p14:creationId xmlns:p14="http://schemas.microsoft.com/office/powerpoint/2010/main" val="42188881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Perimeter:</a:t>
            </a:r>
            <a:endParaRPr lang="ar-LY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2060848"/>
            <a:ext cx="3775347" cy="2969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206" y="2060848"/>
            <a:ext cx="3455987" cy="303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1547664" y="55172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l" rtl="0">
              <a:buFont typeface="Wingdings" pitchFamily="2" charset="2"/>
              <a:buChar char="ü"/>
            </a:pPr>
            <a:r>
              <a:rPr lang="en-US" b="1" dirty="0" err="1"/>
              <a:t>Perimetry</a:t>
            </a:r>
            <a:r>
              <a:rPr lang="en-US" b="1" dirty="0"/>
              <a:t> (visual field test )  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b="1" dirty="0"/>
              <a:t>For assessment of visual field </a:t>
            </a:r>
            <a:r>
              <a:rPr lang="en-US" b="1" dirty="0" smtClean="0"/>
              <a:t>loss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9709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en-US" dirty="0"/>
              <a:t>Corneal topography </a:t>
            </a:r>
            <a:endParaRPr lang="ar-LY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068960"/>
            <a:ext cx="3744416" cy="2880320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1" y="3068960"/>
            <a:ext cx="3165551" cy="2761853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467544" y="1643366"/>
            <a:ext cx="75580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/>
              <a:t>is </a:t>
            </a:r>
            <a:r>
              <a:rPr lang="en-US" sz="2400" dirty="0"/>
              <a:t>a computer assisted diagnostic tool that creates a three-dimensional map of the surface curvature of the cornea</a:t>
            </a:r>
            <a:endParaRPr lang="ar-LY" sz="2400" dirty="0"/>
          </a:p>
        </p:txBody>
      </p:sp>
    </p:spTree>
    <p:extLst>
      <p:ext uri="{BB962C8B-B14F-4D97-AF65-F5344CB8AC3E}">
        <p14:creationId xmlns:p14="http://schemas.microsoft.com/office/powerpoint/2010/main" val="30552010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24744"/>
            <a:ext cx="6768752" cy="3456384"/>
          </a:xfrm>
        </p:spPr>
      </p:pic>
      <p:sp>
        <p:nvSpPr>
          <p:cNvPr id="5" name="مستطيل مستدير الزوايا 4"/>
          <p:cNvSpPr/>
          <p:nvPr/>
        </p:nvSpPr>
        <p:spPr>
          <a:xfrm>
            <a:off x="1907704" y="5085184"/>
            <a:ext cx="5616624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l" rtl="0">
              <a:buFont typeface="Wingdings" pitchFamily="2" charset="2"/>
              <a:buChar char="ü"/>
            </a:pPr>
            <a:r>
              <a:rPr lang="en-US" sz="2400" b="1" dirty="0" smtClean="0"/>
              <a:t>Topographical map of the cornea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400" b="1" dirty="0" smtClean="0"/>
              <a:t>Blue color represent flat areas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400" b="1" dirty="0" smtClean="0"/>
              <a:t>Red represent steeper cornea</a:t>
            </a:r>
            <a:endParaRPr lang="ar-LY" sz="2400" b="1" dirty="0"/>
          </a:p>
        </p:txBody>
      </p:sp>
    </p:spTree>
    <p:extLst>
      <p:ext uri="{BB962C8B-B14F-4D97-AF65-F5344CB8AC3E}">
        <p14:creationId xmlns:p14="http://schemas.microsoft.com/office/powerpoint/2010/main" val="289067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Diagnostic agents </a:t>
            </a:r>
            <a:endParaRPr lang="ar-LY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556792"/>
            <a:ext cx="1500187" cy="343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709169"/>
            <a:ext cx="2491644" cy="393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مستدير الزوايا 3"/>
          <p:cNvSpPr/>
          <p:nvPr/>
        </p:nvSpPr>
        <p:spPr>
          <a:xfrm>
            <a:off x="1979712" y="2326918"/>
            <a:ext cx="4968552" cy="33123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r>
              <a:rPr lang="en-US" sz="2000" b="1" dirty="0"/>
              <a:t>Topical anesthesia 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000" b="1" dirty="0"/>
              <a:t>Tonometry (measurement of intraocular pressure)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000" b="1" dirty="0"/>
              <a:t> removal of corneal foreign bodies,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000" b="1" dirty="0"/>
              <a:t>removal of sutures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000" b="1" dirty="0" err="1"/>
              <a:t>Gonioscopy</a:t>
            </a:r>
            <a:r>
              <a:rPr lang="en-US" sz="2000" b="1" dirty="0"/>
              <a:t> , triple mirror </a:t>
            </a:r>
          </a:p>
        </p:txBody>
      </p:sp>
    </p:spTree>
    <p:extLst>
      <p:ext uri="{BB962C8B-B14F-4D97-AF65-F5344CB8AC3E}">
        <p14:creationId xmlns:p14="http://schemas.microsoft.com/office/powerpoint/2010/main" val="70170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Fluorescein dye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88840"/>
            <a:ext cx="2810500" cy="1627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032" y="1988840"/>
            <a:ext cx="3024187" cy="16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مستدير الزوايا 3"/>
          <p:cNvSpPr/>
          <p:nvPr/>
        </p:nvSpPr>
        <p:spPr>
          <a:xfrm>
            <a:off x="1331640" y="3789040"/>
            <a:ext cx="5976664" cy="29523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r>
              <a:rPr lang="en-US" sz="2000" b="1" dirty="0" smtClean="0"/>
              <a:t>Uses 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000" b="1" dirty="0" smtClean="0"/>
              <a:t> </a:t>
            </a:r>
            <a:r>
              <a:rPr lang="en-US" sz="2000" b="1" dirty="0"/>
              <a:t>Corneal epithelial defects &amp; corneal ulcers.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000" b="1" dirty="0"/>
              <a:t>Intraocular pressure measurement 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000" b="1" dirty="0"/>
              <a:t> Seidel's test: Concentrated fluorescein dye 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000" b="1" dirty="0"/>
              <a:t>Jones dye test for assessment of lacrimal passage functional potency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000" b="1" dirty="0" smtClean="0"/>
              <a:t>Tear </a:t>
            </a:r>
            <a:r>
              <a:rPr lang="en-US" sz="2000" b="1" dirty="0"/>
              <a:t>film break up time(TBUT</a:t>
            </a:r>
            <a:r>
              <a:rPr lang="en-US" sz="2000" b="1" dirty="0" smtClean="0"/>
              <a:t>) dry eye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63176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3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486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1646984" y="4149080"/>
            <a:ext cx="5616624" cy="22048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l" rtl="0">
              <a:buFont typeface="Wingdings" pitchFamily="2" charset="2"/>
              <a:buChar char="ü"/>
            </a:pPr>
            <a:r>
              <a:rPr lang="en-US" sz="2000" b="1" dirty="0"/>
              <a:t>Rose </a:t>
            </a:r>
            <a:r>
              <a:rPr lang="en-US" sz="2000" b="1" dirty="0" err="1"/>
              <a:t>bengal</a:t>
            </a:r>
            <a:r>
              <a:rPr lang="en-US" sz="2000" b="1" dirty="0"/>
              <a:t> is actually a derivative of fluorescein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000" b="1" dirty="0"/>
              <a:t>Stains the devitalized cells </a:t>
            </a:r>
            <a:r>
              <a:rPr lang="en-US" sz="2000" b="1" dirty="0" smtClean="0"/>
              <a:t>only</a:t>
            </a:r>
            <a:endParaRPr lang="en-US" sz="2000" b="1" dirty="0"/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000" b="1" dirty="0"/>
              <a:t>It aids in evaluation of 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000" b="1" dirty="0" err="1"/>
              <a:t>Keratoconjunctivitis</a:t>
            </a:r>
            <a:r>
              <a:rPr lang="en-US" sz="2000" b="1" dirty="0"/>
              <a:t> </a:t>
            </a:r>
            <a:r>
              <a:rPr lang="en-US" sz="2000" b="1" dirty="0" err="1"/>
              <a:t>sicca</a:t>
            </a:r>
            <a:r>
              <a:rPr lang="en-US" sz="2000" b="1" dirty="0"/>
              <a:t> </a:t>
            </a:r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000" b="1" dirty="0"/>
              <a:t>Corneal defects . Dendritic ulcers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52600"/>
            <a:ext cx="2880320" cy="1964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723964"/>
            <a:ext cx="3432175" cy="178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484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090" y="432023"/>
            <a:ext cx="8229600" cy="1143000"/>
          </a:xfrm>
        </p:spPr>
        <p:txBody>
          <a:bodyPr/>
          <a:lstStyle/>
          <a:p>
            <a:r>
              <a:rPr lang="en-US" dirty="0" err="1"/>
              <a:t>Retinoscopy</a:t>
            </a:r>
            <a:endParaRPr lang="ar-LY" dirty="0"/>
          </a:p>
        </p:txBody>
      </p:sp>
      <p:sp>
        <p:nvSpPr>
          <p:cNvPr id="6" name="مستطيل 5"/>
          <p:cNvSpPr/>
          <p:nvPr/>
        </p:nvSpPr>
        <p:spPr>
          <a:xfrm>
            <a:off x="457090" y="1595021"/>
            <a:ext cx="84353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/>
              <a:t>a </a:t>
            </a:r>
            <a:r>
              <a:rPr lang="en-US" sz="2400" dirty="0"/>
              <a:t>technique to obtain an </a:t>
            </a:r>
            <a:r>
              <a:rPr lang="en-US" sz="2400" dirty="0" smtClean="0"/>
              <a:t>objective measurement </a:t>
            </a:r>
            <a:r>
              <a:rPr lang="en-US" sz="2400" dirty="0"/>
              <a:t>of the refractive error of </a:t>
            </a:r>
            <a:r>
              <a:rPr lang="en-US" sz="2400" dirty="0" smtClean="0"/>
              <a:t>a patient's eyes Manually. 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/>
              <a:t>The </a:t>
            </a:r>
            <a:r>
              <a:rPr lang="en-US" sz="2400" dirty="0"/>
              <a:t>examiner uses a </a:t>
            </a:r>
            <a:r>
              <a:rPr lang="en-US" sz="2400" dirty="0" err="1"/>
              <a:t>retinoscope</a:t>
            </a:r>
            <a:r>
              <a:rPr lang="en-US" sz="2400" dirty="0"/>
              <a:t> to shine light into the patient's eye </a:t>
            </a:r>
            <a:r>
              <a:rPr lang="en-US" sz="2400" dirty="0" smtClean="0"/>
              <a:t>and observes </a:t>
            </a:r>
            <a:r>
              <a:rPr lang="en-US" sz="2400" dirty="0"/>
              <a:t>the reflection (reflex) off the patient's retina</a:t>
            </a:r>
            <a:r>
              <a:rPr lang="en-US" sz="2400" dirty="0" smtClean="0"/>
              <a:t>.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/>
              <a:t> </a:t>
            </a:r>
            <a:r>
              <a:rPr lang="en-US" sz="2400" dirty="0"/>
              <a:t>While moving the streak or spot of </a:t>
            </a:r>
            <a:r>
              <a:rPr lang="en-US" sz="2400" dirty="0" smtClean="0"/>
              <a:t>light across </a:t>
            </a:r>
            <a:r>
              <a:rPr lang="en-US" sz="2400" dirty="0"/>
              <a:t>the pupil the examiner observes the relative movement of the reflex </a:t>
            </a:r>
            <a:r>
              <a:rPr lang="en-US" sz="2400" dirty="0" smtClean="0"/>
              <a:t>and  </a:t>
            </a:r>
            <a:r>
              <a:rPr lang="en-US" sz="2400" dirty="0"/>
              <a:t>manually </a:t>
            </a:r>
            <a:r>
              <a:rPr lang="en-US" sz="2400" dirty="0" smtClean="0"/>
              <a:t>places lenses </a:t>
            </a:r>
            <a:r>
              <a:rPr lang="en-US" sz="2400" dirty="0"/>
              <a:t>over the eye (using a trial frame and trial lenses) to "neutralize" the reflex.</a:t>
            </a:r>
            <a:endParaRPr lang="ar-LY" sz="2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67924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8229600" cy="1143000"/>
          </a:xfrm>
        </p:spPr>
        <p:txBody>
          <a:bodyPr/>
          <a:lstStyle/>
          <a:p>
            <a:r>
              <a:rPr lang="en-US" dirty="0" err="1" smtClean="0"/>
              <a:t>Cycloplegic</a:t>
            </a:r>
            <a:r>
              <a:rPr lang="en-US" dirty="0" smtClean="0"/>
              <a:t> &amp;</a:t>
            </a:r>
            <a:r>
              <a:rPr lang="en-US" dirty="0" err="1" smtClean="0"/>
              <a:t>mydriatic</a:t>
            </a:r>
            <a:r>
              <a:rPr lang="en-US" dirty="0" smtClean="0"/>
              <a:t> </a:t>
            </a:r>
            <a:endParaRPr lang="ar-LY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1649761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12976"/>
            <a:ext cx="4104456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894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420888"/>
            <a:ext cx="388843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4784"/>
            <a:ext cx="3096344" cy="353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66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68760"/>
            <a:ext cx="1708564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040" y="2564904"/>
            <a:ext cx="4608512" cy="2064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58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609939" y="2967335"/>
            <a:ext cx="592412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Thank you </a:t>
            </a:r>
            <a:endParaRPr lang="ar-LY" sz="7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5348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28" y="1055452"/>
            <a:ext cx="5340559" cy="3560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944283"/>
            <a:ext cx="3270300" cy="3647678"/>
          </a:xfrm>
          <a:prstGeom prst="rect">
            <a:avLst/>
          </a:prstGeom>
        </p:spPr>
      </p:pic>
      <p:sp>
        <p:nvSpPr>
          <p:cNvPr id="5" name="مستطيل مستدير الزوايا 4"/>
          <p:cNvSpPr/>
          <p:nvPr/>
        </p:nvSpPr>
        <p:spPr>
          <a:xfrm>
            <a:off x="1691680" y="4725144"/>
            <a:ext cx="5112568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l" rtl="0">
              <a:buFont typeface="Wingdings" pitchFamily="2" charset="2"/>
              <a:buChar char="ü"/>
            </a:pPr>
            <a:r>
              <a:rPr lang="en-US" sz="2000" b="1" dirty="0" err="1" smtClean="0"/>
              <a:t>Retinoscope</a:t>
            </a:r>
            <a:endParaRPr lang="en-US" sz="2000" b="1" dirty="0" smtClean="0"/>
          </a:p>
          <a:p>
            <a:pPr marL="285750" indent="-285750" algn="l" rtl="0">
              <a:buFont typeface="Wingdings" pitchFamily="2" charset="2"/>
              <a:buChar char="ü"/>
            </a:pPr>
            <a:r>
              <a:rPr lang="en-US" sz="2000" b="1" dirty="0" smtClean="0"/>
              <a:t>objective measurement of the refractive error of a patient's eyes Manually.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637885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268760"/>
            <a:ext cx="3672408" cy="4008090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68760"/>
            <a:ext cx="4032448" cy="387809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2620551" y="5651956"/>
            <a:ext cx="22743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/>
              <a:t>Retinoscopy</a:t>
            </a:r>
            <a:endParaRPr lang="ar-LY" sz="2800" b="1" dirty="0"/>
          </a:p>
        </p:txBody>
      </p:sp>
    </p:spTree>
    <p:extLst>
      <p:ext uri="{BB962C8B-B14F-4D97-AF65-F5344CB8AC3E}">
        <p14:creationId xmlns:p14="http://schemas.microsoft.com/office/powerpoint/2010/main" val="16535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694212"/>
            <a:ext cx="3816424" cy="2615108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836712"/>
            <a:ext cx="4104456" cy="2157867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36712"/>
            <a:ext cx="3744416" cy="2857500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4572000" y="3789040"/>
            <a:ext cx="42739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err="1"/>
              <a:t>Myopes</a:t>
            </a:r>
            <a:r>
              <a:rPr lang="en-US" sz="2000" b="1" dirty="0"/>
              <a:t> display an "against" reflex</a:t>
            </a:r>
            <a:endParaRPr lang="ar-LY" sz="2000" b="1" dirty="0"/>
          </a:p>
        </p:txBody>
      </p:sp>
      <p:sp>
        <p:nvSpPr>
          <p:cNvPr id="8" name="مستطيل 7"/>
          <p:cNvSpPr/>
          <p:nvPr/>
        </p:nvSpPr>
        <p:spPr>
          <a:xfrm>
            <a:off x="4676793" y="4581128"/>
            <a:ext cx="44372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 err="1"/>
              <a:t>Hyperopes</a:t>
            </a:r>
            <a:r>
              <a:rPr lang="en-US" sz="2000" b="1" dirty="0"/>
              <a:t>, on the other hand, display a "with" movement</a:t>
            </a:r>
            <a:endParaRPr lang="ar-LY" sz="2000" b="1" dirty="0"/>
          </a:p>
        </p:txBody>
      </p:sp>
    </p:spTree>
    <p:extLst>
      <p:ext uri="{BB962C8B-B14F-4D97-AF65-F5344CB8AC3E}">
        <p14:creationId xmlns:p14="http://schemas.microsoft.com/office/powerpoint/2010/main" val="353752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Auto </a:t>
            </a:r>
            <a:r>
              <a:rPr lang="en-US" dirty="0" err="1" smtClean="0"/>
              <a:t>refractometer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400" dirty="0" smtClean="0"/>
              <a:t>a </a:t>
            </a:r>
            <a:r>
              <a:rPr lang="en-US" sz="2400" dirty="0"/>
              <a:t>computer-controlled machine used during an </a:t>
            </a:r>
            <a:r>
              <a:rPr lang="en-US" sz="2400" dirty="0" smtClean="0"/>
              <a:t>eye examination </a:t>
            </a:r>
            <a:r>
              <a:rPr lang="en-US" sz="2400" dirty="0"/>
              <a:t>to provide an objective measurement of a person's </a:t>
            </a:r>
            <a:r>
              <a:rPr lang="en-US" sz="2400" dirty="0" smtClean="0"/>
              <a:t>refractive error </a:t>
            </a:r>
            <a:r>
              <a:rPr lang="en-US" sz="2400" dirty="0"/>
              <a:t>and prescription for glasses or contact lenses</a:t>
            </a:r>
            <a:r>
              <a:rPr lang="en-US" sz="2400" dirty="0" smtClean="0"/>
              <a:t>.</a:t>
            </a:r>
          </a:p>
          <a:p>
            <a:pPr marL="0" indent="0" algn="l">
              <a:buNone/>
            </a:pPr>
            <a:endParaRPr lang="ar-LY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996952"/>
            <a:ext cx="396044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689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625" y="1700808"/>
            <a:ext cx="5238750" cy="3629223"/>
          </a:xfrm>
        </p:spPr>
      </p:pic>
    </p:spTree>
    <p:extLst>
      <p:ext uri="{BB962C8B-B14F-4D97-AF65-F5344CB8AC3E}">
        <p14:creationId xmlns:p14="http://schemas.microsoft.com/office/powerpoint/2010/main" val="368939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217</TotalTime>
  <Words>649</Words>
  <Application>Microsoft Office PowerPoint</Application>
  <PresentationFormat>عرض على الشاشة (3:4)‏</PresentationFormat>
  <Paragraphs>89</Paragraphs>
  <Slides>43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43</vt:i4>
      </vt:variant>
    </vt:vector>
  </HeadingPairs>
  <TitlesOfParts>
    <vt:vector size="44" baseType="lpstr">
      <vt:lpstr>تدفق</vt:lpstr>
      <vt:lpstr>Ophthalmic diagnostic tools</vt:lpstr>
      <vt:lpstr>Snellen chart:</vt:lpstr>
      <vt:lpstr>عرض تقديمي في PowerPoint</vt:lpstr>
      <vt:lpstr>Retinoscopy</vt:lpstr>
      <vt:lpstr>عرض تقديمي في PowerPoint</vt:lpstr>
      <vt:lpstr>عرض تقديمي في PowerPoint</vt:lpstr>
      <vt:lpstr>عرض تقديمي في PowerPoint</vt:lpstr>
      <vt:lpstr>Auto refractometer</vt:lpstr>
      <vt:lpstr>عرض تقديمي في PowerPoint</vt:lpstr>
      <vt:lpstr>Trial Box</vt:lpstr>
      <vt:lpstr>عرض تقديمي في PowerPoint</vt:lpstr>
      <vt:lpstr>TRIAL FRAME</vt:lpstr>
      <vt:lpstr>عرض تقديمي في PowerPoint</vt:lpstr>
      <vt:lpstr>Occluder</vt:lpstr>
      <vt:lpstr>Pin Hole Disc</vt:lpstr>
      <vt:lpstr>عرض تقديمي في PowerPoint</vt:lpstr>
      <vt:lpstr>عرض تقديمي في PowerPoint</vt:lpstr>
      <vt:lpstr>عرض تقديمي في PowerPoint</vt:lpstr>
      <vt:lpstr>Amsler Grid</vt:lpstr>
      <vt:lpstr>عرض تقديمي في PowerPoint</vt:lpstr>
      <vt:lpstr>عرض تقديمي في PowerPoint</vt:lpstr>
      <vt:lpstr>Slit Lamp biomicroscope </vt:lpstr>
      <vt:lpstr>عرض تقديمي في PowerPoint</vt:lpstr>
      <vt:lpstr>Slit Lamp Biomicriscopy With Contact Goldman 3 Mirror Lens for fundus examination</vt:lpstr>
      <vt:lpstr>Goldmann’s Applanation tonometer: for the measurement of IOP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Perimeter:</vt:lpstr>
      <vt:lpstr>Corneal topography </vt:lpstr>
      <vt:lpstr>عرض تقديمي في PowerPoint</vt:lpstr>
      <vt:lpstr>Diagnostic agents </vt:lpstr>
      <vt:lpstr>Fluorescein dye</vt:lpstr>
      <vt:lpstr>عرض تقديمي في PowerPoint</vt:lpstr>
      <vt:lpstr>عرض تقديمي في PowerPoint</vt:lpstr>
      <vt:lpstr>Cycloplegic &amp;mydriatic 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Ophthalmic diagnostic tools</dc:title>
  <dc:creator>DELL</dc:creator>
  <cp:lastModifiedBy>DELL</cp:lastModifiedBy>
  <cp:revision>37</cp:revision>
  <dcterms:created xsi:type="dcterms:W3CDTF">2020-11-22T13:44:52Z</dcterms:created>
  <dcterms:modified xsi:type="dcterms:W3CDTF">2020-11-23T20:34:11Z</dcterms:modified>
</cp:coreProperties>
</file>