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7" r:id="rId3"/>
    <p:sldId id="258" r:id="rId4"/>
    <p:sldId id="268" r:id="rId5"/>
    <p:sldId id="259" r:id="rId6"/>
    <p:sldId id="269" r:id="rId7"/>
    <p:sldId id="260" r:id="rId8"/>
    <p:sldId id="266" r:id="rId9"/>
    <p:sldId id="262" r:id="rId10"/>
    <p:sldId id="271" r:id="rId11"/>
    <p:sldId id="263" r:id="rId12"/>
    <p:sldId id="265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7F33838-F42F-4E59-A889-6661EFBE7C5B}" v="426" dt="2022-11-16T07:18:47.796"/>
    <p1510:client id="{D1F188E7-8D27-4AFD-8626-63407C07D9E1}" v="524" dt="2022-11-16T11:21:42.86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69" autoAdjust="0"/>
    <p:restoredTop sz="95356" autoAdjust="0"/>
  </p:normalViewPr>
  <p:slideViewPr>
    <p:cSldViewPr snapToGrid="0" showGuides="1">
      <p:cViewPr varScale="1">
        <p:scale>
          <a:sx n="76" d="100"/>
          <a:sy n="76" d="100"/>
        </p:scale>
        <p:origin x="260" y="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92" d="100"/>
          <a:sy n="92" d="100"/>
        </p:scale>
        <p:origin x="373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CEAAF3-9831-450B-8D59-2C09DB96C8FC}" type="datetimeFigureOut">
              <a:rPr lang="en-US"/>
              <a:t>2/14/2023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834459-7356-44BF-850D-8B30C4FB3B6B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690165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50CD79-FC16-4410-AB61-17F26E6D3BC8}" type="datetimeFigureOut">
              <a:rPr lang="en-US"/>
              <a:t>2/14/2023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3C37BE-C303-496D-B5CD-85F2937540F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508422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dirty="0">
                <a:cs typeface="Arial" pitchFamily="34" charset="0"/>
              </a:rPr>
              <a:t>NOTE: </a:t>
            </a:r>
            <a:r>
              <a:rPr lang="en-US" sz="1200" dirty="0">
                <a:cs typeface="Arial" pitchFamily="34" charset="0"/>
              </a:rPr>
              <a:t>Want a different image on this slide? Select the picture and delete it. Now click the Pictures icon in the placeholder to insert your own image.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3C37BE-C303-496D-B5CD-85F2937540F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55114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3C37BE-C303-496D-B5CD-85F2937540F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68941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3C37BE-C303-496D-B5CD-85F2937540F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14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3C37BE-C303-496D-B5CD-85F2937540F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8053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3C37BE-C303-496D-B5CD-85F2937540F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8100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3C37BE-C303-496D-B5CD-85F2937540F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7996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3C37BE-C303-496D-B5CD-85F2937540F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0249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3C37BE-C303-496D-B5CD-85F2937540F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8578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3C37BE-C303-496D-B5CD-85F2937540F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08916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3C37BE-C303-496D-B5CD-85F2937540F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14670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3C37BE-C303-496D-B5CD-85F2937540F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4509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4900" y="2292094"/>
            <a:ext cx="10096500" cy="2219691"/>
          </a:xfrm>
        </p:spPr>
        <p:txBody>
          <a:bodyPr anchor="ctr">
            <a:normAutofit/>
          </a:bodyPr>
          <a:lstStyle>
            <a:lvl1pPr algn="l">
              <a:defRPr sz="4400" cap="all" baseline="0"/>
            </a:lvl1pPr>
          </a:lstStyle>
          <a:p>
            <a:r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4898" y="4511784"/>
            <a:ext cx="10096501" cy="955565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 smtClean="0"/>
              <a:t>2/14/2023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  <p:pic>
        <p:nvPicPr>
          <p:cNvPr id="11" name="Picture 10" title="Ribbon tab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24445" y="0"/>
            <a:ext cx="1747524" cy="2292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9756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>
              <a:defRPr sz="3200"/>
            </a:lvl1pPr>
          </a:lstStyle>
          <a:p>
            <a:r>
              <a:t>Click to edit Master title style</a:t>
            </a:r>
          </a:p>
        </p:txBody>
      </p:sp>
      <p:sp>
        <p:nvSpPr>
          <p:cNvPr id="3" name="Picture Placeholder 2" title="An empty placeholder to add an image. Click on the placeholder and select the image that you wish to add"/>
          <p:cNvSpPr>
            <a:spLocks noGrp="1"/>
          </p:cNvSpPr>
          <p:nvPr>
            <p:ph type="pic" idx="1"/>
          </p:nvPr>
        </p:nvSpPr>
        <p:spPr>
          <a:xfrm>
            <a:off x="4654671" y="1600199"/>
            <a:ext cx="6430912" cy="4572001"/>
          </a:xfrm>
        </p:spPr>
        <p:txBody>
          <a:bodyPr tIns="118872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04900" y="1600200"/>
            <a:ext cx="3396996" cy="45720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 smtClean="0"/>
              <a:t>2/14/2023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69637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 smtClean="0"/>
              <a:t>2/14/2023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12076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72600" y="365125"/>
            <a:ext cx="1714500" cy="5811838"/>
          </a:xfrm>
        </p:spPr>
        <p:txBody>
          <a:bodyPr vert="eaVert"/>
          <a:lstStyle/>
          <a:p>
            <a:r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04900" y="365125"/>
            <a:ext cx="8098896" cy="5811838"/>
          </a:xfrm>
        </p:spPr>
        <p:txBody>
          <a:bodyPr vert="eaVert"/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 smtClean="0"/>
              <a:t>2/14/2023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  <p:grpSp>
        <p:nvGrpSpPr>
          <p:cNvPr id="7" name="Group 6"/>
          <p:cNvGrpSpPr/>
          <p:nvPr/>
        </p:nvGrpSpPr>
        <p:grpSpPr>
          <a:xfrm rot="5400000">
            <a:off x="6514047" y="3228843"/>
            <a:ext cx="5632704" cy="84403"/>
            <a:chOff x="1073150" y="1219201"/>
            <a:chExt cx="10058400" cy="63125"/>
          </a:xfrm>
        </p:grpSpPr>
        <p:cxnSp>
          <p:nvCxnSpPr>
            <p:cNvPr id="8" name="Straight Connector 7"/>
            <p:cNvCxnSpPr/>
            <p:nvPr/>
          </p:nvCxnSpPr>
          <p:spPr>
            <a:xfrm rot="10800000">
              <a:off x="1073150" y="1219201"/>
              <a:ext cx="10058400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0800000">
              <a:off x="1073150" y="1282326"/>
              <a:ext cx="10058400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45927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 smtClean="0"/>
              <a:t>2/14/2023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86876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 rot="10800000">
            <a:off x="0" y="5645510"/>
            <a:ext cx="12192000" cy="63125"/>
            <a:chOff x="507492" y="1501519"/>
            <a:chExt cx="8129016" cy="6312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07492" y="1564644"/>
              <a:ext cx="8129016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507492" y="1501519"/>
              <a:ext cx="8129016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/>
          <p:cNvGrpSpPr/>
          <p:nvPr/>
        </p:nvGrpSpPr>
        <p:grpSpPr>
          <a:xfrm>
            <a:off x="0" y="1143000"/>
            <a:ext cx="12192000" cy="63125"/>
            <a:chOff x="507492" y="1501519"/>
            <a:chExt cx="8129016" cy="63125"/>
          </a:xfrm>
        </p:grpSpPr>
        <p:cxnSp>
          <p:nvCxnSpPr>
            <p:cNvPr id="15" name="Straight Connector 14"/>
            <p:cNvCxnSpPr/>
            <p:nvPr/>
          </p:nvCxnSpPr>
          <p:spPr>
            <a:xfrm>
              <a:off x="507492" y="1564644"/>
              <a:ext cx="8129016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507492" y="1501519"/>
              <a:ext cx="8129016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Rectangle 6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4900" y="2292094"/>
            <a:ext cx="5734050" cy="2219691"/>
          </a:xfrm>
        </p:spPr>
        <p:txBody>
          <a:bodyPr anchor="ctr">
            <a:normAutofit/>
          </a:bodyPr>
          <a:lstStyle>
            <a:lvl1pPr algn="l">
              <a:defRPr sz="4400" cap="all" baseline="0"/>
            </a:lvl1pPr>
          </a:lstStyle>
          <a:p>
            <a:r>
              <a:t>Click to edit Master title style</a:t>
            </a:r>
          </a:p>
        </p:txBody>
      </p:sp>
      <p:sp>
        <p:nvSpPr>
          <p:cNvPr id="11" name="Picture Placeholder 10" title="An empty placeholder to add an image. Click on the placeholder and select the image that you wish to add"/>
          <p:cNvSpPr>
            <a:spLocks noGrp="1"/>
          </p:cNvSpPr>
          <p:nvPr>
            <p:ph type="pic" sz="quarter" idx="13"/>
          </p:nvPr>
        </p:nvSpPr>
        <p:spPr>
          <a:xfrm>
            <a:off x="6981063" y="1310656"/>
            <a:ext cx="5210937" cy="4208604"/>
          </a:xfrm>
          <a:solidFill>
            <a:schemeClr val="tx1">
              <a:lumMod val="20000"/>
              <a:lumOff val="80000"/>
            </a:schemeClr>
          </a:solidFill>
        </p:spPr>
        <p:txBody>
          <a:bodyPr tIns="1005840"/>
          <a:lstStyle>
            <a:lvl1pPr marL="0" indent="0" algn="ctr">
              <a:buNone/>
              <a:defRPr/>
            </a:lvl1pPr>
          </a:lstStyle>
          <a:p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4900" y="4511784"/>
            <a:ext cx="5734050" cy="955565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t>Click to edit Master subtitle style</a:t>
            </a:r>
          </a:p>
        </p:txBody>
      </p:sp>
      <p:pic>
        <p:nvPicPr>
          <p:cNvPr id="10" name="Picture 9" title="Ribbon tab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25880" y="0"/>
            <a:ext cx="1747524" cy="2292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3943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2514600"/>
            <a:ext cx="12192000" cy="3194035"/>
            <a:chOff x="647402" y="2514600"/>
            <a:chExt cx="10838688" cy="3194035"/>
          </a:xfrm>
        </p:grpSpPr>
        <p:grpSp>
          <p:nvGrpSpPr>
            <p:cNvPr id="9" name="Group 8"/>
            <p:cNvGrpSpPr/>
            <p:nvPr/>
          </p:nvGrpSpPr>
          <p:grpSpPr>
            <a:xfrm>
              <a:off x="647402" y="2514600"/>
              <a:ext cx="10838688" cy="63125"/>
              <a:chOff x="507492" y="1501519"/>
              <a:chExt cx="8129016" cy="63125"/>
            </a:xfrm>
          </p:grpSpPr>
          <p:cxnSp>
            <p:nvCxnSpPr>
              <p:cNvPr id="14" name="Straight Connector 13"/>
              <p:cNvCxnSpPr/>
              <p:nvPr/>
            </p:nvCxnSpPr>
            <p:spPr>
              <a:xfrm>
                <a:off x="507492" y="1564644"/>
                <a:ext cx="8129016" cy="0"/>
              </a:xfrm>
              <a:prstGeom prst="line">
                <a:avLst/>
              </a:prstGeom>
              <a:ln w="381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>
                <a:off x="507492" y="1501519"/>
                <a:ext cx="8129016" cy="0"/>
              </a:xfrm>
              <a:prstGeom prst="line">
                <a:avLst/>
              </a:prstGeom>
              <a:ln w="127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" name="Rectangle 9"/>
            <p:cNvSpPr/>
            <p:nvPr/>
          </p:nvSpPr>
          <p:spPr>
            <a:xfrm>
              <a:off x="647402" y="2640850"/>
              <a:ext cx="10838688" cy="294153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11" name="Group 10"/>
            <p:cNvGrpSpPr/>
            <p:nvPr/>
          </p:nvGrpSpPr>
          <p:grpSpPr>
            <a:xfrm rot="10800000">
              <a:off x="647402" y="5645510"/>
              <a:ext cx="10838688" cy="63125"/>
              <a:chOff x="507492" y="1501519"/>
              <a:chExt cx="8129016" cy="63125"/>
            </a:xfrm>
          </p:grpSpPr>
          <p:cxnSp>
            <p:nvCxnSpPr>
              <p:cNvPr id="12" name="Straight Connector 11"/>
              <p:cNvCxnSpPr/>
              <p:nvPr/>
            </p:nvCxnSpPr>
            <p:spPr>
              <a:xfrm>
                <a:off x="507492" y="1564644"/>
                <a:ext cx="8129016" cy="0"/>
              </a:xfrm>
              <a:prstGeom prst="line">
                <a:avLst/>
              </a:prstGeom>
              <a:ln w="381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>
                <a:off x="507492" y="1501519"/>
                <a:ext cx="8129016" cy="0"/>
              </a:xfrm>
              <a:prstGeom prst="line">
                <a:avLst/>
              </a:prstGeom>
              <a:ln w="127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4899" y="2971806"/>
            <a:ext cx="10071099" cy="1684150"/>
          </a:xfrm>
        </p:spPr>
        <p:txBody>
          <a:bodyPr anchor="ctr">
            <a:normAutofit/>
          </a:bodyPr>
          <a:lstStyle>
            <a:lvl1pPr>
              <a:defRPr sz="4400" cap="all" baseline="0">
                <a:solidFill>
                  <a:schemeClr val="bg1"/>
                </a:solidFill>
              </a:defRPr>
            </a:lvl1pPr>
          </a:lstStyle>
          <a:p>
            <a:r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4899" y="4655956"/>
            <a:ext cx="10071099" cy="50975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 smtClean="0"/>
              <a:t>2/14/2023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  <p:pic>
        <p:nvPicPr>
          <p:cNvPr id="7" name="Picture 6" title="Ribbon tab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5880" y="0"/>
            <a:ext cx="1783188" cy="2971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2678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4900" y="1600200"/>
            <a:ext cx="4914900" cy="4571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4914900" cy="4571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 smtClean="0"/>
              <a:t>2/14/2023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27791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4900" y="1600200"/>
            <a:ext cx="4919472" cy="823912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4900" y="2424112"/>
            <a:ext cx="4919472" cy="3748088"/>
          </a:xfrm>
        </p:spPr>
        <p:txBody>
          <a:bodyPr/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66110" y="1600200"/>
            <a:ext cx="4919472" cy="823912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66110" y="2424112"/>
            <a:ext cx="4919472" cy="3748088"/>
          </a:xfrm>
        </p:spPr>
        <p:txBody>
          <a:bodyPr/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 smtClean="0"/>
              <a:t>2/14/2023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71016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 smtClean="0"/>
              <a:t>2/14/2023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58111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 smtClean="0"/>
              <a:t>2/14/2023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2416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>
              <a:defRPr sz="3200"/>
            </a:lvl1pPr>
          </a:lstStyle>
          <a:p>
            <a:r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41848" y="1600199"/>
            <a:ext cx="5445252" cy="457200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04900" y="1600200"/>
            <a:ext cx="4384548" cy="45720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 smtClean="0"/>
              <a:t>2/14/2023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69764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</p:spPr>
        <p:txBody>
          <a:bodyPr vert="horz" lIns="0" tIns="45720" rIns="0" bIns="45720" rtlCol="0" anchor="b">
            <a:normAutofit/>
          </a:bodyPr>
          <a:lstStyle/>
          <a:p>
            <a:r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  <a:p>
            <a:pPr lvl="5"/>
            <a:r>
              <a:t>Sixth level</a:t>
            </a:r>
          </a:p>
          <a:p>
            <a:pPr lvl="6"/>
            <a:r>
              <a:t>Seventh level</a:t>
            </a:r>
          </a:p>
          <a:p>
            <a:pPr lvl="7"/>
            <a:r>
              <a:t>Eighth level</a:t>
            </a:r>
          </a:p>
          <a:p>
            <a:pPr lvl="8"/>
            <a:r>
              <a:t>Ninth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2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fld id="{402B9795-92DC-40DC-A1CA-9A4B349D7824}" type="datetimeFigureOut">
              <a:rPr lang="en-US" smtClean="0"/>
              <a:pPr/>
              <a:t>2/14/2023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ctr">
              <a:defRPr sz="12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2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fld id="{0FF54DE5-C571-48E8-A5BC-B369434E2F44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/>
          <p:nvPr/>
        </p:nvGrpSpPr>
        <p:grpSpPr>
          <a:xfrm>
            <a:off x="1103376" y="1219201"/>
            <a:ext cx="9985248" cy="84403"/>
            <a:chOff x="1073150" y="1219201"/>
            <a:chExt cx="10058400" cy="63125"/>
          </a:xfrm>
        </p:grpSpPr>
        <p:cxnSp>
          <p:nvCxnSpPr>
            <p:cNvPr id="13" name="Straight Connector 12"/>
            <p:cNvCxnSpPr/>
            <p:nvPr/>
          </p:nvCxnSpPr>
          <p:spPr>
            <a:xfrm rot="10800000">
              <a:off x="1073150" y="1219201"/>
              <a:ext cx="10058400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1073150" y="1282326"/>
              <a:ext cx="10058400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46251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696">
          <p15:clr>
            <a:srgbClr val="F26B43"/>
          </p15:clr>
        </p15:guide>
        <p15:guide id="2" pos="6984">
          <p15:clr>
            <a:srgbClr val="F26B43"/>
          </p15:clr>
        </p15:guide>
        <p15:guide id="3" orient="horz" pos="1008">
          <p15:clr>
            <a:srgbClr val="F26B43"/>
          </p15:clr>
        </p15:guide>
        <p15:guide id="4" orient="horz" pos="388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E2A3C3CF-9925-F634-629C-520D6F31C1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30954" y="1289824"/>
            <a:ext cx="7530192" cy="1076691"/>
          </a:xfrm>
        </p:spPr>
        <p:txBody>
          <a:bodyPr>
            <a:normAutofit/>
          </a:bodyPr>
          <a:lstStyle/>
          <a:p>
            <a:pPr algn="ctr"/>
            <a:r>
              <a:rPr lang="en-US" sz="1600" dirty="0"/>
              <a:t>Libyan international medical university </a:t>
            </a:r>
            <a:br>
              <a:rPr lang="en-US" sz="1600" dirty="0"/>
            </a:br>
            <a:r>
              <a:rPr lang="en-US" sz="1600" dirty="0"/>
              <a:t>faculty of business administration  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en-US" sz="1800" dirty="0"/>
              <a:t> </a:t>
            </a:r>
          </a:p>
        </p:txBody>
      </p:sp>
      <p:sp>
        <p:nvSpPr>
          <p:cNvPr id="10" name="Subtitle 9">
            <a:extLst>
              <a:ext uri="{FF2B5EF4-FFF2-40B4-BE49-F238E27FC236}">
                <a16:creationId xmlns:a16="http://schemas.microsoft.com/office/drawing/2014/main" id="{9C60945A-DF57-7AB9-224F-3E63D6381FE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359" y="5006054"/>
            <a:ext cx="5734050" cy="955565"/>
          </a:xfrm>
        </p:spPr>
        <p:txBody>
          <a:bodyPr vert="horz" lIns="0" tIns="45720" rIns="0" bIns="45720" rtlCol="0" anchor="t">
            <a:normAutofit/>
          </a:bodyPr>
          <a:lstStyle/>
          <a:p>
            <a:r>
              <a:rPr lang="en-US" sz="1400" dirty="0"/>
              <a:t>Dana Elgimbri 3784 </a:t>
            </a:r>
          </a:p>
          <a:p>
            <a:r>
              <a:rPr lang="en-US" sz="1400" dirty="0"/>
              <a:t>danna_3784@limu.edu.ly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F527584-523D-2926-C6E3-EF53CCC78BD2}"/>
              </a:ext>
            </a:extLst>
          </p:cNvPr>
          <p:cNvSpPr txBox="1"/>
          <p:nvPr/>
        </p:nvSpPr>
        <p:spPr>
          <a:xfrm>
            <a:off x="2158481" y="3333376"/>
            <a:ext cx="8764294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 smtClean="0"/>
              <a:t>The Factors </a:t>
            </a:r>
            <a:r>
              <a:rPr lang="en-US" sz="2400" dirty="0"/>
              <a:t>that Influence Ethical Decision-Making </a:t>
            </a:r>
          </a:p>
        </p:txBody>
      </p:sp>
      <p:pic>
        <p:nvPicPr>
          <p:cNvPr id="3" name="Picture 3" descr="Logo&#10;&#10;Description automatically generated">
            <a:extLst>
              <a:ext uri="{FF2B5EF4-FFF2-40B4-BE49-F238E27FC236}">
                <a16:creationId xmlns:a16="http://schemas.microsoft.com/office/drawing/2014/main" id="{5FF01E3C-CD05-208A-4FB7-46B9A83410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091567" cy="1083635"/>
          </a:xfrm>
          <a:prstGeom prst="rect">
            <a:avLst/>
          </a:prstGeom>
        </p:spPr>
      </p:pic>
      <p:pic>
        <p:nvPicPr>
          <p:cNvPr id="4" name="Picture 4" descr="Logo, company name&#10;&#10;Description automatically generated">
            <a:extLst>
              <a:ext uri="{FF2B5EF4-FFF2-40B4-BE49-F238E27FC236}">
                <a16:creationId xmlns:a16="http://schemas.microsoft.com/office/drawing/2014/main" id="{C7D023F9-9D97-CA44-F053-0859799E5E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86023" y="0"/>
            <a:ext cx="1305977" cy="924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2133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77871" y="2321686"/>
            <a:ext cx="10639535" cy="2219691"/>
          </a:xfrm>
        </p:spPr>
        <p:txBody>
          <a:bodyPr/>
          <a:lstStyle/>
          <a:p>
            <a:r>
              <a:rPr lang="en-US" sz="2000" dirty="0">
                <a:ea typeface="+mj-lt"/>
                <a:cs typeface="+mj-lt"/>
              </a:rPr>
              <a:t> reflection: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756130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Reflection : 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795F636-CCA6-F5E5-5887-54835F1CFBFD}"/>
              </a:ext>
            </a:extLst>
          </p:cNvPr>
          <p:cNvSpPr txBox="1"/>
          <p:nvPr/>
        </p:nvSpPr>
        <p:spPr>
          <a:xfrm>
            <a:off x="2435863" y="2837472"/>
            <a:ext cx="7794171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/>
              <a:t>In my opinion, it's important to have and use all those three factors in the company because all three can help a lot in the process of </a:t>
            </a:r>
            <a:r>
              <a:rPr lang="en-US" dirty="0" err="1"/>
              <a:t>desicion</a:t>
            </a:r>
            <a:r>
              <a:rPr lang="en-US" dirty="0"/>
              <a:t> making.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75EA10-824C-9729-0A24-677CC627C2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004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 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6838" y="1785150"/>
            <a:ext cx="10076436" cy="4572001"/>
          </a:xfrm>
        </p:spPr>
        <p:txBody>
          <a:bodyPr vert="horz" lIns="0" tIns="45720" rIns="0" bIns="45720" rtlCol="0" anchor="t">
            <a:normAutofit/>
          </a:bodyPr>
          <a:lstStyle/>
          <a:p>
            <a:r>
              <a:rPr lang="en-US" dirty="0">
                <a:ea typeface="+mn-lt"/>
                <a:cs typeface="+mn-lt"/>
              </a:rPr>
              <a:t>“The IABC Handbook of Organizational Communication: A Guide to Internal Communication, Public Relations, Marketing, and Leadership.” </a:t>
            </a:r>
            <a:r>
              <a:rPr lang="en-US" i="1" dirty="0">
                <a:ea typeface="+mn-lt"/>
                <a:cs typeface="+mn-lt"/>
              </a:rPr>
              <a:t>O’Reilly Online Learning</a:t>
            </a:r>
            <a:r>
              <a:rPr lang="en-US" dirty="0">
                <a:ea typeface="+mn-lt"/>
                <a:cs typeface="+mn-lt"/>
              </a:rPr>
              <a:t>, www.oreilly.com/library/view/the-iabc-handbook/9780470894064/ch005-sec005.html. Accessed 16 Nov. 2022. </a:t>
            </a:r>
          </a:p>
          <a:p>
            <a:endParaRPr lang="en-US" dirty="0">
              <a:ea typeface="+mn-lt"/>
              <a:cs typeface="+mn-lt"/>
            </a:endParaRPr>
          </a:p>
          <a:p>
            <a:r>
              <a:rPr lang="en-US" dirty="0">
                <a:ea typeface="+mn-lt"/>
                <a:cs typeface="+mn-lt"/>
              </a:rPr>
              <a:t>“Three Factors That Influence Ethical Decision Making - 566 Words | Cram.” </a:t>
            </a:r>
            <a:r>
              <a:rPr lang="en-US" i="1" dirty="0">
                <a:ea typeface="+mn-lt"/>
                <a:cs typeface="+mn-lt"/>
              </a:rPr>
              <a:t>Three Factors That Influence Ethical Decision Making - 566 Words | Cram</a:t>
            </a:r>
            <a:r>
              <a:rPr lang="en-US" dirty="0">
                <a:ea typeface="+mn-lt"/>
                <a:cs typeface="+mn-lt"/>
              </a:rPr>
              <a:t>, www.cram.com/essay/Three-Factors-That-Influence-Ethical-Decision-Making/PCHCCACTHXT. Accessed 16 Nov. 2022.</a:t>
            </a:r>
          </a:p>
          <a:p>
            <a:endParaRPr lang="en-US" dirty="0">
              <a:ea typeface="+mn-lt"/>
              <a:cs typeface="+mn-lt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BB9DBF-2B11-2034-0B2B-6A5CB3C568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023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Table of Contents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 vert="horz" lIns="0" tIns="45720" rIns="0" bIns="45720" rtlCol="0" anchor="t">
            <a:normAutofit/>
          </a:bodyPr>
          <a:lstStyle/>
          <a:p>
            <a:pPr marL="342900" indent="-342900"/>
            <a:r>
              <a:rPr lang="en-US" dirty="0"/>
              <a:t>Introduction </a:t>
            </a:r>
            <a:endParaRPr lang="en-US"/>
          </a:p>
          <a:p>
            <a:r>
              <a:rPr lang="en-US" dirty="0"/>
              <a:t>Factors that influence ethical decision making</a:t>
            </a:r>
          </a:p>
          <a:p>
            <a:r>
              <a:rPr lang="en-US" dirty="0"/>
              <a:t>Significant individual factors that </a:t>
            </a:r>
            <a:r>
              <a:rPr lang="en-US" dirty="0" err="1"/>
              <a:t>effect</a:t>
            </a:r>
            <a:r>
              <a:rPr lang="en-US" dirty="0"/>
              <a:t> ethical decision making  </a:t>
            </a:r>
          </a:p>
          <a:p>
            <a:r>
              <a:rPr lang="en-US" dirty="0"/>
              <a:t>Conclusion</a:t>
            </a:r>
          </a:p>
          <a:p>
            <a:r>
              <a:rPr lang="en-US" dirty="0">
                <a:latin typeface="Euphemia"/>
              </a:rPr>
              <a:t>Reflection</a:t>
            </a:r>
          </a:p>
          <a:p>
            <a:r>
              <a:rPr lang="en-US" dirty="0">
                <a:latin typeface="Euphemia"/>
              </a:rPr>
              <a:t>References </a:t>
            </a:r>
          </a:p>
          <a:p>
            <a:pPr marL="0" indent="0">
              <a:buNone/>
            </a:pPr>
            <a:endParaRPr lang="en-US" dirty="0">
              <a:latin typeface="Euphemia"/>
            </a:endParaRPr>
          </a:p>
          <a:p>
            <a:endParaRPr lang="en-US" dirty="0">
              <a:latin typeface="Euphemia"/>
            </a:endParaRPr>
          </a:p>
          <a:p>
            <a:endParaRPr lang="en-US" dirty="0">
              <a:latin typeface="Euphemia"/>
            </a:endParaRPr>
          </a:p>
          <a:p>
            <a:endParaRPr lang="en-US" cap="all" dirty="0">
              <a:latin typeface="Plantagenet Cherokee"/>
            </a:endParaRPr>
          </a:p>
          <a:p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019AD3B-068A-9870-FDCA-B21BB058CF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255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 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A0458BD-1ED5-93B4-C3AA-99D7081526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0" tIns="45720" rIns="0" bIns="45720" rtlCol="0" anchor="t">
            <a:normAutofit/>
          </a:bodyPr>
          <a:lstStyle/>
          <a:p>
            <a:r>
              <a:rPr lang="en-US" dirty="0"/>
              <a:t>At the end of this presentation you well all be to : </a:t>
            </a:r>
          </a:p>
          <a:p>
            <a:pPr marL="0" indent="0" algn="ctr">
              <a:buNone/>
            </a:pPr>
            <a:r>
              <a:rPr lang="en-US" dirty="0"/>
              <a:t>Identify individual factors that influence ethical decision-making 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24E6FA8-641F-303B-7888-714C2E1396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278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Introduction :</a:t>
            </a:r>
          </a:p>
        </p:txBody>
      </p:sp>
    </p:spTree>
    <p:extLst>
      <p:ext uri="{BB962C8B-B14F-4D97-AF65-F5344CB8AC3E}">
        <p14:creationId xmlns:p14="http://schemas.microsoft.com/office/powerpoint/2010/main" val="1315647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 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60007" y="2991035"/>
            <a:ext cx="9269185" cy="1479611"/>
          </a:xfrm>
        </p:spPr>
        <p:txBody>
          <a:bodyPr vert="horz" lIns="0" tIns="45720" rIns="0" bIns="45720" rtlCol="0" anchor="t">
            <a:normAutofit/>
          </a:bodyPr>
          <a:lstStyle/>
          <a:p>
            <a:pPr marL="0" indent="0" algn="just">
              <a:buNone/>
            </a:pPr>
            <a:r>
              <a:rPr lang="en-US" dirty="0">
                <a:ea typeface="+mn-lt"/>
                <a:cs typeface="+mn-lt"/>
              </a:rPr>
              <a:t>Individual, organizational, and opportunity factors are the three main variables that might affect ethical decision-making. All three of these considerations can have a significant impact on a person's decision-making, particularly in the workplace. Many people seek advice from friends or colleagues.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A6EDCE-0938-53DB-FC4F-B3D0DDB4B6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3788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77176" y="2292094"/>
            <a:ext cx="10324224" cy="2219691"/>
          </a:xfrm>
        </p:spPr>
        <p:txBody>
          <a:bodyPr/>
          <a:lstStyle/>
          <a:p>
            <a:r>
              <a:rPr lang="en-US" sz="3200" dirty="0">
                <a:ea typeface="+mj-lt"/>
                <a:cs typeface="+mj-lt"/>
              </a:rPr>
              <a:t>Factors that influence ethical decision making: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309330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Factors that influence ethical decision making:</a:t>
            </a:r>
          </a:p>
        </p:txBody>
      </p:sp>
      <p:sp>
        <p:nvSpPr>
          <p:cNvPr id="53" name="Content Placeholder 52">
            <a:extLst>
              <a:ext uri="{FF2B5EF4-FFF2-40B4-BE49-F238E27FC236}">
                <a16:creationId xmlns:a16="http://schemas.microsoft.com/office/drawing/2014/main" id="{DFE6ABB5-D518-DD68-24BB-6AE38221AA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0" tIns="45720" rIns="0" bIns="45720" rtlCol="0" anchor="t">
            <a:normAutofit/>
          </a:bodyPr>
          <a:lstStyle/>
          <a:p>
            <a:r>
              <a:rPr lang="en-US">
                <a:ea typeface="+mn-lt"/>
                <a:cs typeface="+mn-lt"/>
              </a:rPr>
              <a:t>Maturity: Even as adolescents or teenagers, some people are more ethically mature than others. Age is not always a reliable indicator of maturity. </a:t>
            </a:r>
            <a:endParaRPr lang="en-US" dirty="0">
              <a:ea typeface="+mn-lt"/>
              <a:cs typeface="+mn-lt"/>
            </a:endParaRPr>
          </a:p>
          <a:p>
            <a:endParaRPr lang="en-US" dirty="0"/>
          </a:p>
          <a:p>
            <a:r>
              <a:rPr lang="en-US" dirty="0">
                <a:ea typeface="+mn-lt"/>
                <a:cs typeface="+mn-lt"/>
              </a:rPr>
              <a:t>professional background: The harder ethical decisions are to make—and the more likely it is that some of them will be incorrect—the less experience a person has with doing so.</a:t>
            </a:r>
          </a:p>
          <a:p>
            <a:endParaRPr lang="en-US" dirty="0"/>
          </a:p>
          <a:p>
            <a:r>
              <a:rPr lang="en-US" dirty="0">
                <a:ea typeface="+mn-lt"/>
                <a:cs typeface="+mn-lt"/>
              </a:rPr>
              <a:t>The</a:t>
            </a:r>
            <a:r>
              <a:rPr lang="en-US">
                <a:ea typeface="+mn-lt"/>
                <a:cs typeface="+mn-lt"/>
              </a:rPr>
              <a:t> ability to deal with  When under pressure, some people become </a:t>
            </a:r>
            <a:r>
              <a:rPr lang="en-US" dirty="0">
                <a:ea typeface="+mn-lt"/>
                <a:cs typeface="+mn-lt"/>
              </a:rPr>
              <a:t>agitated and unable to reason effectively; in contrast, others become intensely focused, rise to the occasion, and make wise choices.</a:t>
            </a:r>
            <a:endParaRPr lang="en-US" dirty="0"/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E650E41-923B-42DC-4893-3D8EDE78C7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509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6312" y="1600200"/>
            <a:ext cx="5503701" cy="4572000"/>
          </a:xfrm>
        </p:spPr>
        <p:txBody>
          <a:bodyPr vert="horz" lIns="0" tIns="45720" rIns="0" bIns="45720" rtlCol="0" anchor="t">
            <a:normAutofit/>
          </a:bodyPr>
          <a:lstStyle/>
          <a:p>
            <a:pPr marL="285750" indent="-285750">
              <a:buFont typeface="Arial" panose="05000000000000000000" pitchFamily="2" charset="2"/>
              <a:buChar char="•"/>
            </a:pPr>
            <a:r>
              <a:rPr lang="en-US" sz="2400" dirty="0"/>
              <a:t>Personal moral philosophy </a:t>
            </a:r>
          </a:p>
          <a:p>
            <a:pPr marL="285750" indent="-285750">
              <a:buFont typeface="Arial" panose="05000000000000000000" pitchFamily="2" charset="2"/>
              <a:buChar char="•"/>
            </a:pPr>
            <a:endParaRPr lang="en-US" sz="2400" dirty="0"/>
          </a:p>
          <a:p>
            <a:pPr marL="285750" indent="-285750">
              <a:buFont typeface="Arial" panose="05000000000000000000" pitchFamily="2" charset="2"/>
              <a:buChar char="•"/>
            </a:pPr>
            <a:r>
              <a:rPr lang="en-US" sz="2400" dirty="0"/>
              <a:t>Stage of moral development </a:t>
            </a:r>
          </a:p>
          <a:p>
            <a:pPr marL="285750" indent="-285750">
              <a:buFont typeface="Arial" panose="05000000000000000000" pitchFamily="2" charset="2"/>
              <a:buChar char="•"/>
            </a:pPr>
            <a:endParaRPr lang="en-US" sz="2400" dirty="0"/>
          </a:p>
          <a:p>
            <a:pPr marL="285750" indent="-285750">
              <a:buFont typeface="Arial" panose="05000000000000000000" pitchFamily="2" charset="2"/>
              <a:buChar char="•"/>
            </a:pPr>
            <a:r>
              <a:rPr lang="en-US" sz="2400" dirty="0"/>
              <a:t>Motivation </a:t>
            </a:r>
          </a:p>
          <a:p>
            <a:pPr marL="285750" indent="-285750">
              <a:buFont typeface="Arial" panose="05000000000000000000" pitchFamily="2" charset="2"/>
              <a:buChar char="•"/>
            </a:pPr>
            <a:endParaRPr lang="en-US" sz="2400" dirty="0"/>
          </a:p>
          <a:p>
            <a:pPr marL="285750" indent="-285750">
              <a:buFont typeface="Arial" panose="05000000000000000000" pitchFamily="2" charset="2"/>
              <a:buChar char="•"/>
            </a:pPr>
            <a:r>
              <a:rPr lang="en-US" sz="2400" dirty="0"/>
              <a:t>Gender </a:t>
            </a:r>
          </a:p>
          <a:p>
            <a:pPr marL="285750" indent="-285750">
              <a:buFont typeface="Arial" panose="05000000000000000000" pitchFamily="2" charset="2"/>
              <a:buChar char="•"/>
            </a:pPr>
            <a:endParaRPr lang="en-US" sz="2400" dirty="0"/>
          </a:p>
          <a:p>
            <a:pPr marL="285750" indent="-285750">
              <a:buFont typeface="Arial" panose="05000000000000000000" pitchFamily="2" charset="2"/>
              <a:buChar char="•"/>
            </a:pPr>
            <a:r>
              <a:rPr lang="en-US" sz="2400" dirty="0"/>
              <a:t>Experience </a:t>
            </a:r>
          </a:p>
          <a:p>
            <a:pPr marL="285750" indent="-285750">
              <a:buFont typeface="Arial" panose="05000000000000000000" pitchFamily="2" charset="2"/>
              <a:buChar char="•"/>
            </a:pPr>
            <a:endParaRPr lang="en-US" sz="2400" dirty="0"/>
          </a:p>
          <a:p>
            <a:pPr marL="285750" indent="-285750">
              <a:buFont typeface="Arial" panose="05000000000000000000" pitchFamily="2" charset="2"/>
              <a:buChar char="•"/>
            </a:pPr>
            <a:endParaRPr lang="en-US" sz="240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259B0459-8BF4-AAAC-47A0-2C3DF4EC40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Significant individual factors that </a:t>
            </a:r>
            <a:r>
              <a:rPr lang="en-US" dirty="0" err="1"/>
              <a:t>effect</a:t>
            </a:r>
            <a:r>
              <a:rPr lang="en-US" dirty="0"/>
              <a:t> ethical decision making :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44705B7-CA31-0521-54AA-6DCD976AD6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544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B1B8338A-1B67-C334-F0CE-4AAD995DAE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Conclusion: 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16C8330-11A8-818E-E08D-33284862A3EE}"/>
              </a:ext>
            </a:extLst>
          </p:cNvPr>
          <p:cNvSpPr txBox="1"/>
          <p:nvPr/>
        </p:nvSpPr>
        <p:spPr>
          <a:xfrm>
            <a:off x="1272466" y="3018407"/>
            <a:ext cx="9647067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en-US" dirty="0">
                <a:ea typeface="+mn-lt"/>
                <a:cs typeface="+mn-lt"/>
              </a:rPr>
              <a:t>Three primary factors—individual, organizational, and opportunity—can influence how ethical decisions are made. Particularly in the workplace, all three of these factors can have a substantial influence on a person's decision-making. Many people ask their friends or coworkers for advice. 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E87208D0-B3D7-3764-3CDC-C80E21AA7D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495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Academic Literature 16x9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</TotalTime>
  <Words>298</Words>
  <Application>Microsoft Office PowerPoint</Application>
  <PresentationFormat>Widescreen</PresentationFormat>
  <Paragraphs>66</Paragraphs>
  <Slides>12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Euphemia</vt:lpstr>
      <vt:lpstr>Plantagenet Cherokee</vt:lpstr>
      <vt:lpstr>Wingdings</vt:lpstr>
      <vt:lpstr>Academic Literature 16x9</vt:lpstr>
      <vt:lpstr>Libyan international medical university  faculty of business administration    </vt:lpstr>
      <vt:lpstr>Table of Contents</vt:lpstr>
      <vt:lpstr>Objective </vt:lpstr>
      <vt:lpstr>Introduction :</vt:lpstr>
      <vt:lpstr>Introduction </vt:lpstr>
      <vt:lpstr>Factors that influence ethical decision making: </vt:lpstr>
      <vt:lpstr>Factors that influence ethical decision making:</vt:lpstr>
      <vt:lpstr>Significant individual factors that effect ethical decision making :</vt:lpstr>
      <vt:lpstr>Conclusion: </vt:lpstr>
      <vt:lpstr> reflection: </vt:lpstr>
      <vt:lpstr>Reflection : </vt:lpstr>
      <vt:lpstr>References 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With Picture Layout</dc:title>
  <dc:creator/>
  <cp:lastModifiedBy>Maher Fattouh</cp:lastModifiedBy>
  <cp:revision>270</cp:revision>
  <dcterms:created xsi:type="dcterms:W3CDTF">2022-11-15T17:20:50Z</dcterms:created>
  <dcterms:modified xsi:type="dcterms:W3CDTF">2023-02-14T09:41:42Z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</Properties>
</file>