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0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95" r:id="rId20"/>
    <p:sldId id="275" r:id="rId21"/>
    <p:sldId id="296" r:id="rId22"/>
    <p:sldId id="297" r:id="rId23"/>
    <p:sldId id="298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2" r:id="rId41"/>
    <p:sldId id="293" r:id="rId42"/>
    <p:sldId id="294" r:id="rId4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11/01/1442</a:t>
            </a:fld>
            <a:endParaRPr lang="ar-SA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11/01/1442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11/01/1442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11/01/1442</a:t>
            </a:fld>
            <a:endParaRPr lang="ar-SA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11/01/1442</a:t>
            </a:fld>
            <a:endParaRPr lang="ar-SA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11/01/1442</a:t>
            </a:fld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11/01/1442</a:t>
            </a:fld>
            <a:endParaRPr lang="ar-SA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11/01/1442</a:t>
            </a:fld>
            <a:endParaRPr lang="ar-SA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11/01/1442</a:t>
            </a:fld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11/01/1442</a:t>
            </a:fld>
            <a:endParaRPr lang="ar-SA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11/01/1442</a:t>
            </a:fld>
            <a:endParaRPr lang="ar-SA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1B8ABB09-4A1D-463E-8065-109CC2B7EFAA}" type="datetimeFigureOut">
              <a:rPr lang="ar-SA" smtClean="0"/>
              <a:t>11/01/1442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1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74320" indent="-256032" algn="r" defTabSz="914400" rtl="1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r" defTabSz="914400" rtl="1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r" defTabSz="914400" rtl="1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r" defTabSz="914400" rtl="1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r" defTabSz="914400" rtl="1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r" defTabSz="914400" rtl="1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r" defTabSz="914400" rtl="1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r" defTabSz="914400" rtl="1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r" defTabSz="914400" rtl="1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7544" y="1052736"/>
            <a:ext cx="7762056" cy="3657599"/>
          </a:xfrm>
        </p:spPr>
        <p:txBody>
          <a:bodyPr>
            <a:normAutofit/>
          </a:bodyPr>
          <a:lstStyle/>
          <a:p>
            <a:pPr marL="18288" indent="0" algn="ctr" rtl="0">
              <a:buNone/>
            </a:pPr>
            <a:r>
              <a:rPr lang="en-US" sz="4800" dirty="0">
                <a:effectLst/>
                <a:cs typeface="+mj-cs"/>
              </a:rPr>
              <a:t>Preoperative assessment</a:t>
            </a:r>
          </a:p>
          <a:p>
            <a:pPr marL="18288" indent="0" algn="ctr" rtl="0">
              <a:buNone/>
            </a:pPr>
            <a:endParaRPr lang="ar-LY" sz="4400" dirty="0">
              <a:effectLst/>
              <a:cs typeface="+mj-cs"/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LY" dirty="0" smtClean="0"/>
              <a:t> 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1150444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539552" y="1340768"/>
            <a:ext cx="7992888" cy="4968552"/>
          </a:xfrm>
        </p:spPr>
        <p:txBody>
          <a:bodyPr>
            <a:normAutofit lnSpcReduction="10000"/>
          </a:bodyPr>
          <a:lstStyle/>
          <a:p>
            <a:pPr marL="18288" indent="0" algn="l" rtl="0">
              <a:buNone/>
            </a:pPr>
            <a:r>
              <a:rPr lang="en-US" sz="2800" dirty="0"/>
              <a:t>The presence and severity of known underlying medical problems must be </a:t>
            </a:r>
            <a:r>
              <a:rPr lang="en-US" sz="2800" dirty="0" smtClean="0"/>
              <a:t>investigated, such as:</a:t>
            </a:r>
          </a:p>
          <a:p>
            <a:pPr marL="18288" indent="0" algn="l" rtl="0">
              <a:buNone/>
            </a:pPr>
            <a:r>
              <a:rPr lang="en-US" sz="2800" dirty="0"/>
              <a:t> </a:t>
            </a:r>
            <a:r>
              <a:rPr lang="en-US" sz="2800" dirty="0" smtClean="0"/>
              <a:t>     - CVS disease: IHD, H/T, HF, VHD.</a:t>
            </a:r>
          </a:p>
          <a:p>
            <a:pPr marL="18288" indent="0" algn="l" rtl="0">
              <a:buNone/>
            </a:pPr>
            <a:r>
              <a:rPr lang="en-US" sz="2800" dirty="0"/>
              <a:t> </a:t>
            </a:r>
            <a:r>
              <a:rPr lang="en-US" sz="2800" dirty="0" smtClean="0"/>
              <a:t>     - Resp. disease: COPD, BA.</a:t>
            </a:r>
          </a:p>
          <a:p>
            <a:pPr marL="18288" indent="0" algn="l" rtl="0">
              <a:buNone/>
            </a:pPr>
            <a:r>
              <a:rPr lang="en-US" sz="2800" dirty="0"/>
              <a:t> </a:t>
            </a:r>
            <a:r>
              <a:rPr lang="en-US" sz="2800" dirty="0" smtClean="0"/>
              <a:t>     - Endocrine disease: DM, Thyroid dis.</a:t>
            </a:r>
          </a:p>
          <a:p>
            <a:pPr marL="18288" indent="0" algn="l" rtl="0">
              <a:buNone/>
            </a:pPr>
            <a:r>
              <a:rPr lang="en-US" sz="2800" dirty="0"/>
              <a:t> </a:t>
            </a:r>
            <a:r>
              <a:rPr lang="en-US" sz="2800" dirty="0" smtClean="0"/>
              <a:t>     - Renal disease: RF.</a:t>
            </a:r>
          </a:p>
          <a:p>
            <a:pPr marL="18288" indent="0" algn="l" rtl="0">
              <a:buNone/>
            </a:pPr>
            <a:r>
              <a:rPr lang="en-US" sz="2800" dirty="0"/>
              <a:t> </a:t>
            </a:r>
            <a:r>
              <a:rPr lang="en-US" sz="2800" dirty="0" smtClean="0"/>
              <a:t>     - hematological dis.: Anemia.</a:t>
            </a:r>
          </a:p>
          <a:p>
            <a:pPr marL="18288" indent="0" algn="l" rtl="0">
              <a:buNone/>
            </a:pPr>
            <a:r>
              <a:rPr lang="en-US" sz="2800" dirty="0"/>
              <a:t> </a:t>
            </a:r>
            <a:r>
              <a:rPr lang="en-US" sz="2800" dirty="0" smtClean="0"/>
              <a:t>     - CNS disease: CVA, TIA.</a:t>
            </a:r>
          </a:p>
          <a:p>
            <a:pPr marL="18288" indent="0" algn="l" rtl="0">
              <a:buNone/>
            </a:pPr>
            <a:r>
              <a:rPr lang="en-US" sz="2800" dirty="0"/>
              <a:t> </a:t>
            </a:r>
            <a:r>
              <a:rPr lang="en-US" sz="2800" dirty="0" smtClean="0"/>
              <a:t>     - Musculoskeletal dis.: MG</a:t>
            </a:r>
          </a:p>
          <a:p>
            <a:pPr marL="18288" indent="0" algn="l" rtl="0">
              <a:buNone/>
            </a:pPr>
            <a:endParaRPr lang="en-US" dirty="0" smtClean="0"/>
          </a:p>
          <a:p>
            <a:pPr marL="18288" indent="0" algn="l" rtl="0">
              <a:buNone/>
            </a:pPr>
            <a:r>
              <a:rPr lang="en-US" dirty="0" smtClean="0"/>
              <a:t> </a:t>
            </a:r>
            <a:endParaRPr lang="ar-LY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251520" y="836712"/>
            <a:ext cx="7543800" cy="914400"/>
          </a:xfrm>
        </p:spPr>
        <p:txBody>
          <a:bodyPr/>
          <a:lstStyle/>
          <a:p>
            <a:r>
              <a:rPr lang="en-US" sz="3600" dirty="0">
                <a:solidFill>
                  <a:srgbClr val="FFFF00"/>
                </a:solidFill>
              </a:rPr>
              <a:t>Medical problems (current &amp; past)</a:t>
            </a:r>
            <a:r>
              <a:rPr lang="en-US" dirty="0"/>
              <a:t/>
            </a:r>
            <a:br>
              <a:rPr lang="en-US" dirty="0"/>
            </a:b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2139050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467544" y="980728"/>
            <a:ext cx="7992888" cy="4608512"/>
          </a:xfrm>
        </p:spPr>
        <p:txBody>
          <a:bodyPr>
            <a:normAutofit/>
          </a:bodyPr>
          <a:lstStyle/>
          <a:p>
            <a:pPr algn="l" rtl="0">
              <a:buFont typeface="Wingdings" pitchFamily="2" charset="2"/>
              <a:buChar char="§"/>
            </a:pPr>
            <a:r>
              <a:rPr lang="en-US" sz="2800" dirty="0" smtClean="0">
                <a:effectLst/>
              </a:rPr>
              <a:t>History </a:t>
            </a:r>
            <a:r>
              <a:rPr lang="en-US" sz="2800" dirty="0">
                <a:effectLst/>
              </a:rPr>
              <a:t>of major anaesthetic related </a:t>
            </a:r>
            <a:r>
              <a:rPr lang="en-US" sz="2800" dirty="0" smtClean="0">
                <a:effectLst/>
              </a:rPr>
              <a:t>complication</a:t>
            </a:r>
            <a:r>
              <a:rPr lang="en-US" sz="2800" dirty="0">
                <a:effectLst/>
              </a:rPr>
              <a:t> </a:t>
            </a:r>
            <a:r>
              <a:rPr lang="en-US" sz="2800" dirty="0" smtClean="0">
                <a:effectLst/>
              </a:rPr>
              <a:t>(Aspiration Pneumonia).</a:t>
            </a:r>
          </a:p>
          <a:p>
            <a:pPr marL="18288" indent="0" algn="l" rtl="0">
              <a:buNone/>
            </a:pPr>
            <a:endParaRPr lang="en-US" sz="2800" dirty="0" smtClean="0">
              <a:effectLst/>
            </a:endParaRPr>
          </a:p>
          <a:p>
            <a:pPr algn="l" rtl="0">
              <a:buFont typeface="Wingdings" pitchFamily="2" charset="2"/>
              <a:buChar char="§"/>
            </a:pPr>
            <a:r>
              <a:rPr lang="en-US" sz="2800" dirty="0" smtClean="0">
                <a:effectLst/>
              </a:rPr>
              <a:t>Documented </a:t>
            </a:r>
            <a:r>
              <a:rPr lang="en-US" sz="2800" dirty="0">
                <a:effectLst/>
              </a:rPr>
              <a:t>difficult intubation</a:t>
            </a:r>
            <a:r>
              <a:rPr lang="en-US" sz="2800" dirty="0" smtClean="0">
                <a:effectLst/>
              </a:rPr>
              <a:t>.</a:t>
            </a:r>
          </a:p>
          <a:p>
            <a:pPr marL="18288" indent="0" algn="l" rtl="0">
              <a:buNone/>
            </a:pPr>
            <a:endParaRPr lang="en-US" sz="2800" dirty="0" smtClean="0">
              <a:effectLst/>
            </a:endParaRPr>
          </a:p>
          <a:p>
            <a:pPr algn="l" rtl="0">
              <a:buFont typeface="Wingdings" pitchFamily="2" charset="2"/>
              <a:buChar char="§"/>
            </a:pPr>
            <a:r>
              <a:rPr lang="en-US" sz="2800" dirty="0" smtClean="0">
                <a:effectLst/>
              </a:rPr>
              <a:t>Anticipated </a:t>
            </a:r>
            <a:r>
              <a:rPr lang="en-US" sz="2800" dirty="0">
                <a:effectLst/>
              </a:rPr>
              <a:t>difficult intubation. </a:t>
            </a:r>
            <a:endParaRPr lang="ar-LY" sz="2800" dirty="0">
              <a:effectLst/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251520" y="1340768"/>
            <a:ext cx="7543800" cy="914400"/>
          </a:xfrm>
        </p:spPr>
        <p:txBody>
          <a:bodyPr/>
          <a:lstStyle/>
          <a:p>
            <a:r>
              <a:rPr lang="en-US" sz="3600" dirty="0">
                <a:solidFill>
                  <a:srgbClr val="FFFF00"/>
                </a:solidFill>
              </a:rPr>
              <a:t>Previous anaesthesia &amp; related problems</a:t>
            </a:r>
            <a:r>
              <a:rPr lang="en-US" dirty="0"/>
              <a:t/>
            </a:r>
            <a:br>
              <a:rPr lang="en-US" dirty="0"/>
            </a:b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1793414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539552" y="692696"/>
            <a:ext cx="7992888" cy="4536504"/>
          </a:xfrm>
        </p:spPr>
        <p:txBody>
          <a:bodyPr>
            <a:normAutofit/>
          </a:bodyPr>
          <a:lstStyle/>
          <a:p>
            <a:pPr marL="18288" indent="0" algn="l" rtl="0">
              <a:buNone/>
            </a:pPr>
            <a:r>
              <a:rPr lang="en-US" sz="2800" dirty="0" smtClean="0"/>
              <a:t>A family </a:t>
            </a:r>
            <a:r>
              <a:rPr lang="en-US" sz="2800" dirty="0"/>
              <a:t>history of anesthetic problems may suggest a familial </a:t>
            </a:r>
            <a:r>
              <a:rPr lang="en-US" sz="2800" dirty="0" smtClean="0"/>
              <a:t>problem </a:t>
            </a:r>
            <a:r>
              <a:rPr lang="en-US" sz="2800" dirty="0"/>
              <a:t>such </a:t>
            </a:r>
            <a:r>
              <a:rPr lang="en-US" sz="2800" dirty="0" smtClean="0"/>
              <a:t>as:</a:t>
            </a:r>
          </a:p>
          <a:p>
            <a:pPr marL="18288" indent="0" algn="l" rtl="0">
              <a:buNone/>
            </a:pPr>
            <a:r>
              <a:rPr lang="en-US" sz="2800" dirty="0" smtClean="0"/>
              <a:t>             Malignant hyperthermia.</a:t>
            </a:r>
          </a:p>
          <a:p>
            <a:pPr marL="18288" indent="0" algn="l" rtl="0">
              <a:buNone/>
            </a:pPr>
            <a:r>
              <a:rPr lang="en-US" sz="2800" dirty="0"/>
              <a:t> </a:t>
            </a:r>
            <a:r>
              <a:rPr lang="en-US" sz="2800" dirty="0" smtClean="0"/>
              <a:t>            Atypical </a:t>
            </a:r>
            <a:r>
              <a:rPr lang="en-US" sz="2800" dirty="0"/>
              <a:t>cholinesterase </a:t>
            </a:r>
            <a:r>
              <a:rPr lang="en-US" sz="2800" dirty="0" smtClean="0"/>
              <a:t>(Scoline apnea).</a:t>
            </a:r>
          </a:p>
          <a:p>
            <a:pPr marL="18288" indent="0" algn="l" rtl="0">
              <a:buNone/>
            </a:pPr>
            <a:r>
              <a:rPr lang="en-US" sz="2800" dirty="0" smtClean="0"/>
              <a:t>             Porphyria</a:t>
            </a:r>
            <a:r>
              <a:rPr lang="en-US" sz="2800" dirty="0"/>
              <a:t>. </a:t>
            </a:r>
            <a:endParaRPr lang="ar-LY" sz="2800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179512" y="692696"/>
            <a:ext cx="7543800" cy="914400"/>
          </a:xfrm>
        </p:spPr>
        <p:txBody>
          <a:bodyPr/>
          <a:lstStyle/>
          <a:p>
            <a:r>
              <a:rPr lang="en-US" sz="3600" dirty="0">
                <a:solidFill>
                  <a:srgbClr val="FFFF00"/>
                </a:solidFill>
              </a:rPr>
              <a:t>Family anaesthesia history</a:t>
            </a:r>
            <a:r>
              <a:rPr lang="en-US" sz="3600" dirty="0">
                <a:solidFill>
                  <a:schemeClr val="accent1"/>
                </a:solidFill>
              </a:rPr>
              <a:t/>
            </a:r>
            <a:br>
              <a:rPr lang="en-US" sz="3600" dirty="0">
                <a:solidFill>
                  <a:schemeClr val="accent1"/>
                </a:solidFill>
              </a:rPr>
            </a:br>
            <a:endParaRPr lang="ar-LY" sz="36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2346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611560" y="1340768"/>
            <a:ext cx="7848872" cy="4665711"/>
          </a:xfrm>
        </p:spPr>
        <p:txBody>
          <a:bodyPr/>
          <a:lstStyle/>
          <a:p>
            <a:pPr marL="18288" indent="0" algn="l" rtl="0">
              <a:buNone/>
            </a:pPr>
            <a:r>
              <a:rPr lang="en-US" sz="2800" dirty="0">
                <a:effectLst/>
              </a:rPr>
              <a:t>An attempt must also be made to distinguish </a:t>
            </a:r>
            <a:r>
              <a:rPr lang="en-US" sz="2800" dirty="0" smtClean="0">
                <a:effectLst/>
              </a:rPr>
              <a:t>between:</a:t>
            </a:r>
          </a:p>
          <a:p>
            <a:pPr algn="l" rtl="0">
              <a:buFontTx/>
              <a:buChar char="-"/>
            </a:pPr>
            <a:r>
              <a:rPr lang="en-US" sz="2800" dirty="0" smtClean="0">
                <a:effectLst/>
              </a:rPr>
              <a:t>True </a:t>
            </a:r>
            <a:r>
              <a:rPr lang="en-US" sz="2800" dirty="0">
                <a:effectLst/>
              </a:rPr>
              <a:t>drug </a:t>
            </a:r>
            <a:r>
              <a:rPr lang="en-US" sz="2800" dirty="0" smtClean="0">
                <a:effectLst/>
              </a:rPr>
              <a:t>allergies:                                                   (</a:t>
            </a:r>
            <a:r>
              <a:rPr lang="en-US" sz="2800" dirty="0">
                <a:effectLst/>
              </a:rPr>
              <a:t>often manifested as dyspnea or skin rashes) </a:t>
            </a:r>
            <a:endParaRPr lang="en-US" sz="2800" dirty="0" smtClean="0">
              <a:effectLst/>
            </a:endParaRPr>
          </a:p>
          <a:p>
            <a:pPr algn="l" rtl="0">
              <a:buFontTx/>
              <a:buChar char="-"/>
            </a:pPr>
            <a:r>
              <a:rPr lang="en-US" sz="2800" dirty="0">
                <a:effectLst/>
              </a:rPr>
              <a:t>A</a:t>
            </a:r>
            <a:r>
              <a:rPr lang="en-US" sz="2800" dirty="0" smtClean="0">
                <a:effectLst/>
              </a:rPr>
              <a:t>nd </a:t>
            </a:r>
            <a:r>
              <a:rPr lang="en-US" sz="2800" dirty="0">
                <a:effectLst/>
              </a:rPr>
              <a:t>drug </a:t>
            </a:r>
            <a:r>
              <a:rPr lang="en-US" sz="2800" dirty="0" smtClean="0">
                <a:effectLst/>
              </a:rPr>
              <a:t>intolerances:                                           (</a:t>
            </a:r>
            <a:r>
              <a:rPr lang="en-US" sz="2800" dirty="0">
                <a:effectLst/>
              </a:rPr>
              <a:t>usually gastrointestinal upset).</a:t>
            </a:r>
          </a:p>
          <a:p>
            <a:pPr algn="l" rtl="0"/>
            <a:endParaRPr lang="ar-LY" dirty="0">
              <a:effectLst/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323528" y="980728"/>
            <a:ext cx="7543800" cy="914400"/>
          </a:xfrm>
        </p:spPr>
        <p:txBody>
          <a:bodyPr/>
          <a:lstStyle/>
          <a:p>
            <a:r>
              <a:rPr lang="en-US" sz="3600" dirty="0">
                <a:solidFill>
                  <a:srgbClr val="FFFF00"/>
                </a:solidFill>
              </a:rPr>
              <a:t>Allergies and drug intolerances</a:t>
            </a:r>
            <a:r>
              <a:rPr lang="en-US" dirty="0"/>
              <a:t/>
            </a:r>
            <a:br>
              <a:rPr lang="en-US" dirty="0"/>
            </a:b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3306065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611560" y="908720"/>
            <a:ext cx="7536160" cy="4752528"/>
          </a:xfrm>
        </p:spPr>
        <p:txBody>
          <a:bodyPr>
            <a:normAutofit/>
          </a:bodyPr>
          <a:lstStyle/>
          <a:p>
            <a:pPr algn="l" rtl="0">
              <a:buFont typeface="Wingdings" pitchFamily="2" charset="2"/>
              <a:buChar char="§"/>
            </a:pPr>
            <a:r>
              <a:rPr lang="en-US" sz="2800" dirty="0" smtClean="0">
                <a:effectLst/>
              </a:rPr>
              <a:t>Any </a:t>
            </a:r>
            <a:r>
              <a:rPr lang="en-US" sz="2800" dirty="0">
                <a:effectLst/>
              </a:rPr>
              <a:t>prior or current treatments, because of the potential for drug interactions with anesthesia, a complete medication history should be elicited from every patient, This should include the use of tobacco and alcohol as well as illicit drugs such as heroin.</a:t>
            </a:r>
            <a:endParaRPr lang="ar-LY" sz="2800" dirty="0">
              <a:effectLst/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251520" y="1124744"/>
            <a:ext cx="7543800" cy="914400"/>
          </a:xfrm>
        </p:spPr>
        <p:txBody>
          <a:bodyPr/>
          <a:lstStyle/>
          <a:p>
            <a:r>
              <a:rPr lang="en-US" sz="3600" dirty="0">
                <a:solidFill>
                  <a:srgbClr val="FFFF00"/>
                </a:solidFill>
              </a:rPr>
              <a:t>Medications, alcohol &amp; tobacco</a:t>
            </a:r>
            <a:r>
              <a:rPr lang="en-US" dirty="0"/>
              <a:t/>
            </a:r>
            <a:br>
              <a:rPr lang="en-US" dirty="0"/>
            </a:b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92721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323528" y="1772816"/>
            <a:ext cx="8064896" cy="4320480"/>
          </a:xfrm>
        </p:spPr>
        <p:txBody>
          <a:bodyPr>
            <a:normAutofit/>
          </a:bodyPr>
          <a:lstStyle/>
          <a:p>
            <a:pPr algn="l" rtl="0">
              <a:buFont typeface="Wingdings" pitchFamily="2" charset="2"/>
              <a:buChar char="§"/>
            </a:pPr>
            <a:r>
              <a:rPr lang="en-US" sz="2800" dirty="0"/>
              <a:t>A</a:t>
            </a:r>
            <a:r>
              <a:rPr lang="en-US" sz="2800" dirty="0" smtClean="0"/>
              <a:t> </a:t>
            </a:r>
            <a:r>
              <a:rPr lang="en-US" sz="2800" dirty="0"/>
              <a:t>general review of organ systems is important in identifying undiagnosed medical problems</a:t>
            </a:r>
            <a:r>
              <a:rPr lang="en-US" sz="2800" dirty="0" smtClean="0"/>
              <a:t>.</a:t>
            </a:r>
          </a:p>
          <a:p>
            <a:pPr algn="l" rtl="0">
              <a:buFont typeface="Wingdings" pitchFamily="2" charset="2"/>
              <a:buChar char="§"/>
            </a:pPr>
            <a:r>
              <a:rPr lang="en-US" sz="2800" dirty="0" smtClean="0"/>
              <a:t> </a:t>
            </a:r>
            <a:r>
              <a:rPr lang="en-US" sz="2800" dirty="0"/>
              <a:t>Questions should emphasize cardiovascular, pulmonary, endocrine, hepatic, renal, and neurological function</a:t>
            </a:r>
            <a:r>
              <a:rPr lang="en-US" sz="2800" dirty="0" smtClean="0"/>
              <a:t>.</a:t>
            </a:r>
          </a:p>
          <a:p>
            <a:pPr algn="l" rtl="0">
              <a:buFont typeface="Wingdings" pitchFamily="2" charset="2"/>
              <a:buChar char="§"/>
            </a:pPr>
            <a:r>
              <a:rPr lang="en-US" sz="2800" dirty="0" smtClean="0"/>
              <a:t> </a:t>
            </a:r>
            <a:r>
              <a:rPr lang="en-US" sz="2800" dirty="0"/>
              <a:t>A positive response to any of these questions should prompt more detailed inquiries to determine the extent of any organ impairment.</a:t>
            </a:r>
          </a:p>
          <a:p>
            <a:pPr marL="18288" indent="0" algn="l" rtl="0">
              <a:buNone/>
            </a:pPr>
            <a:endParaRPr lang="ar-LY" sz="2800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467544" y="548680"/>
            <a:ext cx="7543800" cy="914400"/>
          </a:xfrm>
        </p:spPr>
        <p:txBody>
          <a:bodyPr/>
          <a:lstStyle/>
          <a:p>
            <a:r>
              <a:rPr lang="en-US" sz="3600" dirty="0">
                <a:solidFill>
                  <a:srgbClr val="FFFF00"/>
                </a:solidFill>
              </a:rPr>
              <a:t>Review of systems </a:t>
            </a:r>
            <a:endParaRPr lang="ar-LY" sz="3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0097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611560" y="1628800"/>
            <a:ext cx="7848872" cy="4752528"/>
          </a:xfrm>
        </p:spPr>
        <p:txBody>
          <a:bodyPr>
            <a:normAutofit fontScale="92500"/>
          </a:bodyPr>
          <a:lstStyle/>
          <a:p>
            <a:pPr marL="18288" indent="0" algn="l" rtl="0">
              <a:lnSpc>
                <a:spcPct val="150000"/>
              </a:lnSpc>
              <a:buNone/>
            </a:pPr>
            <a:r>
              <a:rPr lang="en-US" sz="3200" dirty="0"/>
              <a:t>The history and physical examination complement one </a:t>
            </a:r>
            <a:r>
              <a:rPr lang="en-US" sz="3200" dirty="0" smtClean="0"/>
              <a:t>another.</a:t>
            </a:r>
          </a:p>
          <a:p>
            <a:pPr marL="18288" indent="0" algn="l" rtl="0">
              <a:lnSpc>
                <a:spcPct val="150000"/>
              </a:lnSpc>
              <a:buNone/>
            </a:pPr>
            <a:r>
              <a:rPr lang="en-US" sz="3200" dirty="0" smtClean="0"/>
              <a:t>The </a:t>
            </a:r>
            <a:r>
              <a:rPr lang="en-US" sz="3200" dirty="0"/>
              <a:t>examination helps detect abnormalities not apparent from the history and the history helps focus the examination on the organ systems that should be examined closely.</a:t>
            </a:r>
          </a:p>
          <a:p>
            <a:pPr algn="l" rtl="0">
              <a:buFont typeface="Wingdings" pitchFamily="2" charset="2"/>
              <a:buChar char="§"/>
            </a:pPr>
            <a:endParaRPr lang="ar-LY" sz="2800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467544" y="548680"/>
            <a:ext cx="7543800" cy="914400"/>
          </a:xfrm>
        </p:spPr>
        <p:txBody>
          <a:bodyPr/>
          <a:lstStyle/>
          <a:p>
            <a:r>
              <a:rPr lang="en-US" sz="4000" dirty="0" smtClean="0">
                <a:solidFill>
                  <a:srgbClr val="FFFF00"/>
                </a:solidFill>
              </a:rPr>
              <a:t>II - Physical </a:t>
            </a:r>
            <a:r>
              <a:rPr lang="en-US" sz="4000" dirty="0">
                <a:solidFill>
                  <a:srgbClr val="FFFF00"/>
                </a:solidFill>
              </a:rPr>
              <a:t>examination</a:t>
            </a:r>
            <a:endParaRPr lang="ar-LY" sz="4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3193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467544" y="332656"/>
            <a:ext cx="7543800" cy="914400"/>
          </a:xfrm>
        </p:spPr>
        <p:txBody>
          <a:bodyPr/>
          <a:lstStyle/>
          <a:p>
            <a:r>
              <a:rPr lang="en-US" sz="4000" dirty="0">
                <a:solidFill>
                  <a:srgbClr val="FFFF00"/>
                </a:solidFill>
              </a:rPr>
              <a:t>P</a:t>
            </a:r>
            <a:r>
              <a:rPr lang="en-US" sz="4000" dirty="0" smtClean="0">
                <a:solidFill>
                  <a:srgbClr val="FFFF00"/>
                </a:solidFill>
              </a:rPr>
              <a:t>hysical </a:t>
            </a:r>
            <a:r>
              <a:rPr lang="en-US" sz="4000" dirty="0">
                <a:solidFill>
                  <a:srgbClr val="FFFF00"/>
                </a:solidFill>
              </a:rPr>
              <a:t>examination</a:t>
            </a:r>
            <a:endParaRPr lang="ar-LY" dirty="0">
              <a:solidFill>
                <a:srgbClr val="FFFF00"/>
              </a:solidFill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>
          <a:xfrm>
            <a:off x="611560" y="1484784"/>
            <a:ext cx="7632848" cy="4680520"/>
          </a:xfrm>
        </p:spPr>
        <p:txBody>
          <a:bodyPr/>
          <a:lstStyle/>
          <a:p>
            <a:pPr lvl="0" algn="l" rtl="0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3200" dirty="0">
                <a:solidFill>
                  <a:prstClr val="white"/>
                </a:solidFill>
              </a:rPr>
              <a:t>Airway</a:t>
            </a:r>
          </a:p>
          <a:p>
            <a:pPr lvl="0" algn="l" rtl="0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3200" dirty="0">
                <a:solidFill>
                  <a:prstClr val="white"/>
                </a:solidFill>
              </a:rPr>
              <a:t>Heart &amp; lungs</a:t>
            </a:r>
          </a:p>
          <a:p>
            <a:pPr lvl="0" algn="l" rtl="0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3200" dirty="0">
                <a:solidFill>
                  <a:prstClr val="white"/>
                </a:solidFill>
              </a:rPr>
              <a:t>Vital signs including O2 saturation</a:t>
            </a:r>
          </a:p>
          <a:p>
            <a:pPr lvl="0" algn="l" rtl="0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3200" dirty="0">
                <a:solidFill>
                  <a:prstClr val="white"/>
                </a:solidFill>
              </a:rPr>
              <a:t>Height &amp; weight (BMI)</a:t>
            </a:r>
          </a:p>
          <a:p>
            <a:pPr algn="l" rtl="0"/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4250590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395536" y="1556792"/>
            <a:ext cx="8280920" cy="5040560"/>
          </a:xfrm>
        </p:spPr>
        <p:txBody>
          <a:bodyPr/>
          <a:lstStyle/>
          <a:p>
            <a:pPr algn="l" rtl="0">
              <a:buFont typeface="Wingdings" pitchFamily="2" charset="2"/>
              <a:buChar char="§"/>
            </a:pPr>
            <a:r>
              <a:rPr lang="en-US" sz="2800" dirty="0">
                <a:effectLst/>
              </a:rPr>
              <a:t>Teeth and bite</a:t>
            </a:r>
          </a:p>
          <a:p>
            <a:pPr algn="l" rtl="0">
              <a:buFont typeface="Wingdings" pitchFamily="2" charset="2"/>
              <a:buChar char="§"/>
            </a:pPr>
            <a:r>
              <a:rPr lang="en-US" sz="2800" dirty="0">
                <a:effectLst/>
              </a:rPr>
              <a:t>Ability to protrude lower incisors beyond upper</a:t>
            </a:r>
          </a:p>
          <a:p>
            <a:pPr algn="l" rtl="0">
              <a:buFont typeface="Wingdings" pitchFamily="2" charset="2"/>
              <a:buChar char="§"/>
            </a:pPr>
            <a:r>
              <a:rPr lang="en-US" sz="2800" dirty="0">
                <a:effectLst/>
              </a:rPr>
              <a:t>Mouth opening (inter-incisor distance)</a:t>
            </a:r>
          </a:p>
          <a:p>
            <a:pPr algn="l" rtl="0">
              <a:buFont typeface="Wingdings" pitchFamily="2" charset="2"/>
              <a:buChar char="§"/>
            </a:pPr>
            <a:r>
              <a:rPr lang="en-US" sz="2800" dirty="0">
                <a:effectLst/>
              </a:rPr>
              <a:t>Mallampati score</a:t>
            </a:r>
          </a:p>
          <a:p>
            <a:pPr algn="l" rtl="0">
              <a:buFont typeface="Wingdings" pitchFamily="2" charset="2"/>
              <a:buChar char="§"/>
            </a:pPr>
            <a:r>
              <a:rPr lang="en-US" sz="2800" dirty="0">
                <a:effectLst/>
              </a:rPr>
              <a:t>Facial hair</a:t>
            </a:r>
          </a:p>
          <a:p>
            <a:pPr algn="l" rtl="0">
              <a:buFont typeface="Wingdings" pitchFamily="2" charset="2"/>
              <a:buChar char="§"/>
            </a:pPr>
            <a:r>
              <a:rPr lang="en-US" sz="2800" dirty="0" err="1">
                <a:effectLst/>
              </a:rPr>
              <a:t>Thyromental</a:t>
            </a:r>
            <a:r>
              <a:rPr lang="en-US" sz="2800" dirty="0">
                <a:effectLst/>
              </a:rPr>
              <a:t> distance</a:t>
            </a:r>
          </a:p>
          <a:p>
            <a:pPr algn="l" rtl="0">
              <a:buFont typeface="Wingdings" pitchFamily="2" charset="2"/>
              <a:buChar char="§"/>
            </a:pPr>
            <a:r>
              <a:rPr lang="en-US" sz="2800" dirty="0">
                <a:effectLst/>
              </a:rPr>
              <a:t>Length &amp; thickness of neck</a:t>
            </a:r>
          </a:p>
          <a:p>
            <a:pPr algn="l" rtl="0">
              <a:buFont typeface="Wingdings" pitchFamily="2" charset="2"/>
              <a:buChar char="§"/>
            </a:pPr>
            <a:r>
              <a:rPr lang="en-US" sz="2800" dirty="0">
                <a:effectLst/>
              </a:rPr>
              <a:t>Range of motion of head &amp; neck</a:t>
            </a:r>
          </a:p>
          <a:p>
            <a:pPr algn="l" rtl="0"/>
            <a:endParaRPr lang="ar-LY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395536" y="404664"/>
            <a:ext cx="7543800" cy="914400"/>
          </a:xfrm>
        </p:spPr>
        <p:txBody>
          <a:bodyPr/>
          <a:lstStyle/>
          <a:p>
            <a:r>
              <a:rPr lang="en-US" sz="3600" dirty="0">
                <a:solidFill>
                  <a:srgbClr val="FFFF00"/>
                </a:solidFill>
              </a:rPr>
              <a:t>Airway Examination</a:t>
            </a:r>
            <a:endParaRPr lang="ar-LY" sz="3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3939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LY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79512" y="685801"/>
            <a:ext cx="8640960" cy="1209327"/>
          </a:xfrm>
        </p:spPr>
        <p:txBody>
          <a:bodyPr/>
          <a:lstStyle/>
          <a:p>
            <a:pPr lvl="1" rtl="0"/>
            <a:r>
              <a:rPr lang="en-US" altLang="ar-LY" sz="2000" b="1" dirty="0" smtClean="0">
                <a:solidFill>
                  <a:schemeClr val="tx1"/>
                </a:solidFill>
                <a:latin typeface="Gill Sans MT" panose="020B0502020104020203" pitchFamily="34" charset="0"/>
                <a:cs typeface="+mn-cs"/>
              </a:rPr>
              <a:t>Evaluate: </a:t>
            </a:r>
            <a:r>
              <a:rPr lang="en-US" altLang="ar-LY" sz="2000" b="1" dirty="0">
                <a:solidFill>
                  <a:schemeClr val="tx1"/>
                </a:solidFill>
                <a:latin typeface="Gill Sans MT" panose="020B0502020104020203" pitchFamily="34" charset="0"/>
                <a:cs typeface="+mn-cs"/>
              </a:rPr>
              <a:t>3-3-2 </a:t>
            </a:r>
            <a:r>
              <a:rPr lang="en-US" altLang="ar-LY" sz="2000" b="1" dirty="0" smtClean="0">
                <a:solidFill>
                  <a:schemeClr val="tx1"/>
                </a:solidFill>
                <a:latin typeface="Gill Sans MT" panose="020B0502020104020203" pitchFamily="34" charset="0"/>
                <a:cs typeface="+mn-cs"/>
              </a:rPr>
              <a:t>rule</a:t>
            </a:r>
            <a:r>
              <a:rPr lang="en-US" altLang="ar-LY" b="1" dirty="0" smtClean="0">
                <a:solidFill>
                  <a:schemeClr val="tx1"/>
                </a:solidFill>
                <a:latin typeface="Gill Sans MT" panose="020B0502020104020203" pitchFamily="34" charset="0"/>
                <a:cs typeface="+mj-cs"/>
              </a:rPr>
              <a:t/>
            </a:r>
            <a:br>
              <a:rPr lang="en-US" altLang="ar-LY" b="1" dirty="0" smtClean="0">
                <a:solidFill>
                  <a:schemeClr val="tx1"/>
                </a:solidFill>
                <a:latin typeface="Gill Sans MT" panose="020B0502020104020203" pitchFamily="34" charset="0"/>
                <a:cs typeface="+mj-cs"/>
              </a:rPr>
            </a:br>
            <a:r>
              <a:rPr lang="en-US" altLang="ar-LY" b="1" dirty="0">
                <a:solidFill>
                  <a:schemeClr val="tx1"/>
                </a:solidFill>
                <a:latin typeface="Gill Sans MT" panose="020B0502020104020203" pitchFamily="34" charset="0"/>
                <a:cs typeface="+mj-cs"/>
              </a:rPr>
              <a:t/>
            </a:r>
            <a:br>
              <a:rPr lang="en-US" altLang="ar-LY" b="1" dirty="0">
                <a:solidFill>
                  <a:schemeClr val="tx1"/>
                </a:solidFill>
                <a:latin typeface="Gill Sans MT" panose="020B0502020104020203" pitchFamily="34" charset="0"/>
                <a:cs typeface="+mj-cs"/>
              </a:rPr>
            </a:br>
            <a:r>
              <a:rPr lang="en-US" altLang="ar-LY" b="1" dirty="0" smtClean="0">
                <a:solidFill>
                  <a:schemeClr val="tx1"/>
                </a:solidFill>
                <a:latin typeface="Gill Sans MT" panose="020B0502020104020203" pitchFamily="34" charset="0"/>
                <a:cs typeface="+mj-cs"/>
              </a:rPr>
              <a:t>  </a:t>
            </a:r>
            <a:r>
              <a:rPr lang="en-US" altLang="ar-LY" b="1" u="sng" dirty="0" smtClean="0">
                <a:solidFill>
                  <a:schemeClr val="tx1"/>
                </a:solidFill>
                <a:latin typeface="Gill Sans MT" panose="020B0502020104020203" pitchFamily="34" charset="0"/>
                <a:cs typeface="+mj-cs"/>
              </a:rPr>
              <a:t>Mouth </a:t>
            </a:r>
            <a:r>
              <a:rPr lang="en-US" altLang="ar-LY" b="1" u="sng" dirty="0">
                <a:solidFill>
                  <a:schemeClr val="tx1"/>
                </a:solidFill>
                <a:latin typeface="Gill Sans MT" panose="020B0502020104020203" pitchFamily="34" charset="0"/>
                <a:cs typeface="+mj-cs"/>
              </a:rPr>
              <a:t>opening </a:t>
            </a:r>
            <a:r>
              <a:rPr lang="en-US" altLang="ar-LY" dirty="0">
                <a:solidFill>
                  <a:schemeClr val="tx1"/>
                </a:solidFill>
                <a:latin typeface="Gill Sans MT" panose="020B0502020104020203" pitchFamily="34" charset="0"/>
                <a:cs typeface="+mj-cs"/>
              </a:rPr>
              <a:t>		</a:t>
            </a:r>
            <a:r>
              <a:rPr lang="en-US" altLang="ar-LY" b="1" u="sng" dirty="0">
                <a:solidFill>
                  <a:schemeClr val="tx1"/>
                </a:solidFill>
                <a:latin typeface="Gill Sans MT" panose="020B0502020104020203" pitchFamily="34" charset="0"/>
                <a:cs typeface="+mj-cs"/>
              </a:rPr>
              <a:t>Tip of </a:t>
            </a:r>
            <a:r>
              <a:rPr lang="en-US" altLang="ar-LY" b="1" u="sng" dirty="0" err="1">
                <a:solidFill>
                  <a:schemeClr val="tx1"/>
                </a:solidFill>
                <a:latin typeface="Gill Sans MT" panose="020B0502020104020203" pitchFamily="34" charset="0"/>
                <a:cs typeface="+mj-cs"/>
              </a:rPr>
              <a:t>mentum</a:t>
            </a:r>
            <a:r>
              <a:rPr lang="en-US" altLang="ar-LY" b="1" u="sng" dirty="0">
                <a:solidFill>
                  <a:schemeClr val="tx1"/>
                </a:solidFill>
                <a:latin typeface="Gill Sans MT" panose="020B0502020104020203" pitchFamily="34" charset="0"/>
                <a:cs typeface="+mj-cs"/>
              </a:rPr>
              <a:t> to hyoid bone</a:t>
            </a:r>
            <a:r>
              <a:rPr lang="en-US" altLang="ar-LY" dirty="0">
                <a:solidFill>
                  <a:schemeClr val="tx1"/>
                </a:solidFill>
                <a:latin typeface="Gill Sans MT" panose="020B0502020104020203" pitchFamily="34" charset="0"/>
                <a:cs typeface="+mj-cs"/>
              </a:rPr>
              <a:t> </a:t>
            </a:r>
            <a:r>
              <a:rPr lang="en-US" altLang="ar-LY" dirty="0" smtClean="0">
                <a:solidFill>
                  <a:schemeClr val="tx1"/>
                </a:solidFill>
                <a:latin typeface="Gill Sans MT" panose="020B0502020104020203" pitchFamily="34" charset="0"/>
                <a:cs typeface="+mj-cs"/>
              </a:rPr>
              <a:t>  </a:t>
            </a:r>
            <a:r>
              <a:rPr lang="en-US" altLang="ar-LY" b="1" u="sng" dirty="0" err="1" smtClean="0">
                <a:solidFill>
                  <a:schemeClr val="tx1"/>
                </a:solidFill>
                <a:latin typeface="Gill Sans MT" panose="020B0502020104020203" pitchFamily="34" charset="0"/>
                <a:cs typeface="+mj-cs"/>
              </a:rPr>
              <a:t>Thyromental</a:t>
            </a:r>
            <a:r>
              <a:rPr lang="en-US" altLang="ar-LY" b="1" u="sng" dirty="0" smtClean="0">
                <a:solidFill>
                  <a:schemeClr val="tx1"/>
                </a:solidFill>
                <a:latin typeface="Gill Sans MT" panose="020B0502020104020203" pitchFamily="34" charset="0"/>
                <a:cs typeface="+mj-cs"/>
              </a:rPr>
              <a:t> </a:t>
            </a:r>
            <a:r>
              <a:rPr lang="en-US" altLang="ar-LY" b="1" u="sng" dirty="0">
                <a:solidFill>
                  <a:schemeClr val="tx1"/>
                </a:solidFill>
                <a:latin typeface="Gill Sans MT" panose="020B0502020104020203" pitchFamily="34" charset="0"/>
                <a:cs typeface="+mj-cs"/>
              </a:rPr>
              <a:t>distance </a:t>
            </a:r>
            <a:r>
              <a:rPr lang="en-US" altLang="ar-LY" b="1" u="sng" dirty="0">
                <a:latin typeface="Gill Sans MT" panose="020B0502020104020203" pitchFamily="34" charset="0"/>
              </a:rPr>
              <a:t/>
            </a:r>
            <a:br>
              <a:rPr lang="en-US" altLang="ar-LY" b="1" u="sng" dirty="0">
                <a:latin typeface="Gill Sans MT" panose="020B0502020104020203" pitchFamily="34" charset="0"/>
              </a:rPr>
            </a:br>
            <a:endParaRPr lang="ar-LY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72816"/>
            <a:ext cx="8758113" cy="3564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4417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539552" y="620688"/>
            <a:ext cx="7848872" cy="5904656"/>
          </a:xfrm>
        </p:spPr>
        <p:txBody>
          <a:bodyPr>
            <a:normAutofit fontScale="77500" lnSpcReduction="20000"/>
          </a:bodyPr>
          <a:lstStyle/>
          <a:p>
            <a:pPr algn="l" rtl="0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4000" dirty="0" smtClean="0">
                <a:solidFill>
                  <a:srgbClr val="FFFF00"/>
                </a:solidFill>
                <a:effectLst/>
                <a:cs typeface="+mj-cs"/>
              </a:rPr>
              <a:t>Goals </a:t>
            </a:r>
            <a:r>
              <a:rPr lang="en-US" sz="4000" dirty="0">
                <a:solidFill>
                  <a:srgbClr val="FFFF00"/>
                </a:solidFill>
                <a:effectLst/>
                <a:cs typeface="+mj-cs"/>
              </a:rPr>
              <a:t>of assessment</a:t>
            </a:r>
          </a:p>
          <a:p>
            <a:pPr algn="l" rtl="0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4000" dirty="0" smtClean="0">
                <a:solidFill>
                  <a:srgbClr val="FFFF00"/>
                </a:solidFill>
                <a:effectLst/>
                <a:cs typeface="+mj-cs"/>
              </a:rPr>
              <a:t> Overview</a:t>
            </a:r>
            <a:endParaRPr lang="en-US" sz="4000" dirty="0">
              <a:solidFill>
                <a:srgbClr val="FFFF00"/>
              </a:solidFill>
              <a:effectLst/>
              <a:cs typeface="+mj-cs"/>
            </a:endParaRPr>
          </a:p>
          <a:p>
            <a:pPr algn="l" rtl="0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4000" dirty="0" smtClean="0">
                <a:solidFill>
                  <a:srgbClr val="FFFF00"/>
                </a:solidFill>
                <a:effectLst/>
                <a:cs typeface="+mj-cs"/>
              </a:rPr>
              <a:t> When?</a:t>
            </a:r>
          </a:p>
          <a:p>
            <a:pPr algn="l" rtl="0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4000" dirty="0" smtClean="0">
                <a:solidFill>
                  <a:srgbClr val="FFFF00"/>
                </a:solidFill>
                <a:effectLst/>
                <a:cs typeface="+mj-cs"/>
              </a:rPr>
              <a:t> Pre-op </a:t>
            </a:r>
            <a:r>
              <a:rPr lang="en-US" sz="4000" dirty="0">
                <a:solidFill>
                  <a:srgbClr val="FFFF00"/>
                </a:solidFill>
                <a:effectLst/>
                <a:cs typeface="+mj-cs"/>
              </a:rPr>
              <a:t>Visit </a:t>
            </a:r>
            <a:r>
              <a:rPr lang="en-US" sz="4000" dirty="0" smtClean="0">
                <a:solidFill>
                  <a:srgbClr val="FFFF00"/>
                </a:solidFill>
                <a:effectLst/>
                <a:cs typeface="+mj-cs"/>
              </a:rPr>
              <a:t>Components</a:t>
            </a:r>
          </a:p>
          <a:p>
            <a:pPr algn="l" rtl="0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4000" dirty="0" smtClean="0">
                <a:solidFill>
                  <a:srgbClr val="FFFF00"/>
                </a:solidFill>
                <a:effectLst/>
                <a:cs typeface="+mj-cs"/>
              </a:rPr>
              <a:t> Preoperative preparation</a:t>
            </a:r>
          </a:p>
          <a:p>
            <a:pPr marL="18288" indent="0" algn="l" rtl="0">
              <a:lnSpc>
                <a:spcPct val="150000"/>
              </a:lnSpc>
              <a:buNone/>
            </a:pPr>
            <a:r>
              <a:rPr lang="en-US" sz="4000" dirty="0">
                <a:solidFill>
                  <a:srgbClr val="FFFF00"/>
                </a:solidFill>
                <a:effectLst/>
                <a:cs typeface="+mj-cs"/>
              </a:rPr>
              <a:t>      </a:t>
            </a:r>
            <a:r>
              <a:rPr lang="en-US" sz="4000" dirty="0" smtClean="0">
                <a:solidFill>
                  <a:srgbClr val="FFFF00"/>
                </a:solidFill>
                <a:effectLst/>
                <a:cs typeface="+mj-cs"/>
              </a:rPr>
              <a:t>     Preoperative fasting</a:t>
            </a:r>
          </a:p>
          <a:p>
            <a:pPr algn="l" rtl="0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4000" dirty="0" smtClean="0">
                <a:solidFill>
                  <a:srgbClr val="FFFF00"/>
                </a:solidFill>
                <a:effectLst/>
                <a:cs typeface="+mj-cs"/>
              </a:rPr>
              <a:t> Postponing surgery</a:t>
            </a:r>
          </a:p>
          <a:p>
            <a:pPr algn="l" rtl="0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4000" dirty="0" smtClean="0">
                <a:solidFill>
                  <a:srgbClr val="FFFF00"/>
                </a:solidFill>
                <a:effectLst/>
                <a:cs typeface="+mj-cs"/>
              </a:rPr>
              <a:t> </a:t>
            </a:r>
            <a:r>
              <a:rPr lang="en-US" sz="4000" dirty="0" err="1" smtClean="0">
                <a:solidFill>
                  <a:srgbClr val="FFFF00"/>
                </a:solidFill>
                <a:effectLst/>
                <a:cs typeface="+mj-cs"/>
              </a:rPr>
              <a:t>Periop</a:t>
            </a:r>
            <a:r>
              <a:rPr lang="en-US" sz="4000" dirty="0" smtClean="0">
                <a:solidFill>
                  <a:srgbClr val="FFFF00"/>
                </a:solidFill>
                <a:effectLst/>
                <a:cs typeface="+mj-cs"/>
              </a:rPr>
              <a:t> </a:t>
            </a:r>
            <a:r>
              <a:rPr lang="en-US" sz="4000" dirty="0">
                <a:solidFill>
                  <a:srgbClr val="FFFF00"/>
                </a:solidFill>
                <a:effectLst/>
                <a:cs typeface="+mj-cs"/>
              </a:rPr>
              <a:t>Medication Management </a:t>
            </a:r>
          </a:p>
          <a:p>
            <a:pPr algn="l" rtl="0">
              <a:buFont typeface="Wingdings" pitchFamily="2" charset="2"/>
              <a:buChar char="q"/>
            </a:pPr>
            <a:endParaRPr lang="ar-LY" sz="4000" dirty="0">
              <a:effectLst/>
              <a:cs typeface="+mj-cs"/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539552" y="-99392"/>
            <a:ext cx="7543800" cy="914400"/>
          </a:xfrm>
        </p:spPr>
        <p:txBody>
          <a:bodyPr/>
          <a:lstStyle/>
          <a:p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2901538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467544" y="1556792"/>
            <a:ext cx="7618040" cy="4896544"/>
          </a:xfrm>
        </p:spPr>
        <p:txBody>
          <a:bodyPr>
            <a:normAutofit/>
          </a:bodyPr>
          <a:lstStyle/>
          <a:p>
            <a:pPr algn="l" rtl="0">
              <a:buFont typeface="Wingdings" pitchFamily="2" charset="2"/>
              <a:buChar char="§"/>
            </a:pPr>
            <a:r>
              <a:rPr lang="en-US" sz="2800" dirty="0" smtClean="0"/>
              <a:t>Edentulous patients.</a:t>
            </a:r>
          </a:p>
          <a:p>
            <a:pPr algn="l" rtl="0">
              <a:buFont typeface="Wingdings" pitchFamily="2" charset="2"/>
              <a:buChar char="§"/>
            </a:pPr>
            <a:r>
              <a:rPr lang="en-US" sz="2800" dirty="0"/>
              <a:t>S</a:t>
            </a:r>
            <a:r>
              <a:rPr lang="en-US" sz="2800" dirty="0" smtClean="0"/>
              <a:t>ignificant </a:t>
            </a:r>
            <a:r>
              <a:rPr lang="en-US" sz="2800" dirty="0"/>
              <a:t>facial </a:t>
            </a:r>
            <a:r>
              <a:rPr lang="en-US" sz="2800" dirty="0" smtClean="0"/>
              <a:t>abnormalities.</a:t>
            </a:r>
          </a:p>
          <a:p>
            <a:pPr algn="l" rtl="0">
              <a:buFont typeface="Wingdings" pitchFamily="2" charset="2"/>
              <a:buChar char="§"/>
            </a:pPr>
            <a:r>
              <a:rPr lang="en-US" sz="2800" dirty="0" smtClean="0"/>
              <a:t>Micrognathia </a:t>
            </a:r>
            <a:r>
              <a:rPr lang="en-US" sz="2800" dirty="0"/>
              <a:t>(a short distance between the chin and the hyoid </a:t>
            </a:r>
            <a:r>
              <a:rPr lang="en-US" sz="2800" dirty="0" smtClean="0"/>
              <a:t>bone).</a:t>
            </a:r>
          </a:p>
          <a:p>
            <a:pPr algn="l" rtl="0">
              <a:buFont typeface="Wingdings" pitchFamily="2" charset="2"/>
              <a:buChar char="§"/>
            </a:pPr>
            <a:r>
              <a:rPr lang="en-US" sz="2800" dirty="0"/>
              <a:t>P</a:t>
            </a:r>
            <a:r>
              <a:rPr lang="en-US" sz="2800" dirty="0" smtClean="0"/>
              <a:t>rominent </a:t>
            </a:r>
            <a:r>
              <a:rPr lang="en-US" sz="2800" dirty="0"/>
              <a:t>upper </a:t>
            </a:r>
            <a:r>
              <a:rPr lang="en-US" sz="2800" dirty="0" smtClean="0"/>
              <a:t>incisors.</a:t>
            </a:r>
          </a:p>
          <a:p>
            <a:pPr algn="l" rtl="0">
              <a:buFont typeface="Wingdings" pitchFamily="2" charset="2"/>
              <a:buChar char="§"/>
            </a:pPr>
            <a:r>
              <a:rPr lang="en-US" sz="2800" dirty="0" smtClean="0"/>
              <a:t>A large tongue.</a:t>
            </a:r>
          </a:p>
          <a:p>
            <a:pPr algn="l" rtl="0">
              <a:buFont typeface="Wingdings" pitchFamily="2" charset="2"/>
              <a:buChar char="§"/>
            </a:pPr>
            <a:r>
              <a:rPr lang="en-US" sz="2800" dirty="0"/>
              <a:t>L</a:t>
            </a:r>
            <a:r>
              <a:rPr lang="en-US" sz="2800" dirty="0" smtClean="0"/>
              <a:t>imited </a:t>
            </a:r>
            <a:r>
              <a:rPr lang="en-US" sz="2800" dirty="0"/>
              <a:t>range of motion of the temporomandibular joint or cervical </a:t>
            </a:r>
            <a:r>
              <a:rPr lang="en-US" sz="2800" dirty="0" smtClean="0"/>
              <a:t>spine.</a:t>
            </a:r>
          </a:p>
          <a:p>
            <a:pPr algn="l" rtl="0">
              <a:buFont typeface="Wingdings" pitchFamily="2" charset="2"/>
              <a:buChar char="§"/>
            </a:pPr>
            <a:r>
              <a:rPr lang="en-US" sz="2800" dirty="0"/>
              <a:t>A</a:t>
            </a:r>
            <a:r>
              <a:rPr lang="en-US" sz="2800" dirty="0" smtClean="0"/>
              <a:t> </a:t>
            </a:r>
            <a:r>
              <a:rPr lang="en-US" sz="2800" dirty="0"/>
              <a:t>short </a:t>
            </a:r>
            <a:r>
              <a:rPr lang="en-US" sz="2800" dirty="0" smtClean="0"/>
              <a:t>neck.</a:t>
            </a:r>
            <a:endParaRPr lang="en-US" sz="2800" dirty="0"/>
          </a:p>
          <a:p>
            <a:pPr algn="l" rtl="0"/>
            <a:endParaRPr lang="ar-LY" sz="2800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395536" y="404664"/>
            <a:ext cx="7543800" cy="914400"/>
          </a:xfrm>
        </p:spPr>
        <p:txBody>
          <a:bodyPr/>
          <a:lstStyle/>
          <a:p>
            <a:r>
              <a:rPr lang="en-US" sz="3600" dirty="0" smtClean="0">
                <a:solidFill>
                  <a:srgbClr val="FFFF00"/>
                </a:solidFill>
              </a:rPr>
              <a:t>Difficult intubation</a:t>
            </a:r>
            <a:endParaRPr lang="ar-LY" sz="3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518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692696"/>
            <a:ext cx="3312368" cy="2736304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LY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692696"/>
            <a:ext cx="3240360" cy="273630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3645023"/>
            <a:ext cx="3312368" cy="273630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3645023"/>
            <a:ext cx="3240360" cy="2736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7489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717" y="1700808"/>
            <a:ext cx="3600400" cy="2736304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11560" y="1243608"/>
            <a:ext cx="7543800" cy="914400"/>
          </a:xfrm>
        </p:spPr>
        <p:txBody>
          <a:bodyPr/>
          <a:lstStyle/>
          <a:p>
            <a:r>
              <a:rPr lang="en-US" sz="2800" dirty="0" err="1">
                <a:cs typeface="+mn-cs"/>
              </a:rPr>
              <a:t>Micrognathia</a:t>
            </a:r>
            <a:r>
              <a:rPr lang="en-US" sz="2800" dirty="0">
                <a:cs typeface="+mn-cs"/>
              </a:rPr>
              <a:t> (a short distance between the chin and the hyoid bone).</a:t>
            </a:r>
            <a:r>
              <a:rPr lang="en-US" dirty="0"/>
              <a:t/>
            </a:r>
            <a:br>
              <a:rPr lang="en-US" dirty="0"/>
            </a:br>
            <a:endParaRPr lang="ar-LY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7881" y="1700808"/>
            <a:ext cx="3461008" cy="273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5191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196752"/>
            <a:ext cx="3744416" cy="3384376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LY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8024" y="1196752"/>
            <a:ext cx="3744416" cy="338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6901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323528" y="404664"/>
            <a:ext cx="7543800" cy="914400"/>
          </a:xfrm>
        </p:spPr>
        <p:txBody>
          <a:bodyPr/>
          <a:lstStyle/>
          <a:p>
            <a:pPr algn="ctr"/>
            <a:r>
              <a:rPr lang="en-US" sz="4000" dirty="0" smtClean="0"/>
              <a:t>Mallampati </a:t>
            </a:r>
            <a:r>
              <a:rPr lang="en-US" sz="4000" dirty="0"/>
              <a:t>Score</a:t>
            </a:r>
            <a:endParaRPr lang="ar-LY" sz="40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628800"/>
            <a:ext cx="7920880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5597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683568" y="404664"/>
            <a:ext cx="7543800" cy="914400"/>
          </a:xfrm>
        </p:spPr>
        <p:txBody>
          <a:bodyPr/>
          <a:lstStyle/>
          <a:p>
            <a:pPr algn="ctr"/>
            <a:r>
              <a:rPr lang="en-US" sz="4000" dirty="0"/>
              <a:t>Mallampati Class 1 !!!!</a:t>
            </a:r>
            <a:endParaRPr lang="ar-LY" sz="40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700808"/>
            <a:ext cx="3701079" cy="47531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16655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LY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8784976" cy="6669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2022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467544" y="1484784"/>
            <a:ext cx="8064896" cy="4608512"/>
          </a:xfrm>
        </p:spPr>
        <p:txBody>
          <a:bodyPr>
            <a:normAutofit/>
          </a:bodyPr>
          <a:lstStyle/>
          <a:p>
            <a:pPr algn="l" rtl="0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800" dirty="0"/>
              <a:t>Blood tests and ECGs less than 3 months old do not routinely need repeating as long as there have been no changes in symptoms </a:t>
            </a:r>
            <a:r>
              <a:rPr lang="en-US" sz="2800" dirty="0" smtClean="0"/>
              <a:t>and </a:t>
            </a:r>
            <a:r>
              <a:rPr lang="en-US" sz="2800" dirty="0"/>
              <a:t>no new acute events during that time</a:t>
            </a:r>
            <a:r>
              <a:rPr lang="en-US" sz="2800" dirty="0" smtClean="0"/>
              <a:t>.</a:t>
            </a:r>
          </a:p>
          <a:p>
            <a:pPr algn="l" rtl="0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800" dirty="0" smtClean="0"/>
              <a:t> All patients over </a:t>
            </a:r>
            <a:r>
              <a:rPr lang="en-US" sz="2800" dirty="0"/>
              <a:t>60 </a:t>
            </a:r>
            <a:r>
              <a:rPr lang="en-US" sz="2800" dirty="0" err="1" smtClean="0"/>
              <a:t>yrs</a:t>
            </a:r>
            <a:r>
              <a:rPr lang="en-US" sz="2800" dirty="0" smtClean="0"/>
              <a:t> old require a minimum of: </a:t>
            </a:r>
            <a:r>
              <a:rPr lang="en-US" sz="2800" dirty="0"/>
              <a:t>FBC, U+E and </a:t>
            </a:r>
            <a:r>
              <a:rPr lang="en-US" sz="2800" dirty="0" smtClean="0"/>
              <a:t>ECG.</a:t>
            </a:r>
            <a:endParaRPr lang="ar-LY" sz="2800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395536" y="548680"/>
            <a:ext cx="7543800" cy="914400"/>
          </a:xfrm>
        </p:spPr>
        <p:txBody>
          <a:bodyPr/>
          <a:lstStyle/>
          <a:p>
            <a:r>
              <a:rPr lang="en-US" sz="4000" dirty="0">
                <a:solidFill>
                  <a:srgbClr val="FFFF00"/>
                </a:solidFill>
              </a:rPr>
              <a:t>III - Review of diagnostic data</a:t>
            </a:r>
            <a:r>
              <a:rPr lang="en-US" dirty="0">
                <a:solidFill>
                  <a:srgbClr val="FFFF00"/>
                </a:solidFill>
              </a:rPr>
              <a:t> </a:t>
            </a:r>
            <a:endParaRPr lang="ar-LY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2193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395536" y="1484784"/>
            <a:ext cx="8352928" cy="4752528"/>
          </a:xfrm>
        </p:spPr>
        <p:txBody>
          <a:bodyPr>
            <a:normAutofit/>
          </a:bodyPr>
          <a:lstStyle/>
          <a:p>
            <a:pPr algn="l" rtl="0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800" dirty="0"/>
              <a:t>Routine laboratory testing for healthy asymptomatic patients is not recommended when the history and physical examination fail to detect any abnormalities</a:t>
            </a:r>
            <a:r>
              <a:rPr lang="en-US" sz="2800" dirty="0" smtClean="0"/>
              <a:t>.</a:t>
            </a:r>
          </a:p>
          <a:p>
            <a:pPr algn="l" rtl="0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800" dirty="0" smtClean="0"/>
              <a:t>Such </a:t>
            </a:r>
            <a:r>
              <a:rPr lang="en-US" sz="2800" dirty="0"/>
              <a:t>routine testing is expensive and rarely alters perioperative management.</a:t>
            </a:r>
            <a:endParaRPr lang="ar-LY" sz="2800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395536" y="620688"/>
            <a:ext cx="7543800" cy="914400"/>
          </a:xfrm>
        </p:spPr>
        <p:txBody>
          <a:bodyPr/>
          <a:lstStyle/>
          <a:p>
            <a:r>
              <a:rPr lang="en-US" sz="3600" dirty="0">
                <a:solidFill>
                  <a:srgbClr val="FFFF00"/>
                </a:solidFill>
                <a:effectLst/>
              </a:rPr>
              <a:t>Laboratory Evaluation</a:t>
            </a:r>
            <a:endParaRPr lang="ar-LY" sz="3600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499142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683568" y="1484784"/>
            <a:ext cx="7776864" cy="4824536"/>
          </a:xfrm>
        </p:spPr>
        <p:txBody>
          <a:bodyPr>
            <a:noAutofit/>
          </a:bodyPr>
          <a:lstStyle/>
          <a:p>
            <a:pPr marL="18288" indent="0" algn="l" rtl="0">
              <a:buNone/>
            </a:pPr>
            <a:r>
              <a:rPr lang="en-US" sz="2800" dirty="0" smtClean="0">
                <a:effectLst/>
              </a:rPr>
              <a:t>Routine:                              Specific:</a:t>
            </a:r>
          </a:p>
          <a:p>
            <a:pPr marL="18288" indent="0" algn="l" rtl="0">
              <a:buNone/>
            </a:pPr>
            <a:r>
              <a:rPr lang="en-US" sz="2800" dirty="0" smtClean="0">
                <a:effectLst/>
              </a:rPr>
              <a:t>- CBC.                                 </a:t>
            </a:r>
            <a:r>
              <a:rPr lang="en-US" sz="2800" dirty="0">
                <a:effectLst/>
              </a:rPr>
              <a:t>- Coagulation </a:t>
            </a:r>
            <a:r>
              <a:rPr lang="en-US" sz="2800" dirty="0" smtClean="0">
                <a:effectLst/>
              </a:rPr>
              <a:t>studies. </a:t>
            </a:r>
          </a:p>
          <a:p>
            <a:pPr marL="18288" indent="0" algn="l" rtl="0">
              <a:buNone/>
            </a:pPr>
            <a:r>
              <a:rPr lang="en-US" sz="2800" dirty="0" smtClean="0">
                <a:effectLst/>
              </a:rPr>
              <a:t>- FBG</a:t>
            </a:r>
            <a:r>
              <a:rPr lang="en-US" sz="2800" dirty="0">
                <a:effectLst/>
              </a:rPr>
              <a:t>.                                 </a:t>
            </a:r>
            <a:r>
              <a:rPr lang="en-US" sz="2800" dirty="0" smtClean="0">
                <a:effectLst/>
              </a:rPr>
              <a:t>- Bl. Group &amp; X match. </a:t>
            </a:r>
          </a:p>
          <a:p>
            <a:pPr marL="18288" indent="0" algn="l" rtl="0">
              <a:buNone/>
            </a:pPr>
            <a:r>
              <a:rPr lang="en-US" sz="2800" dirty="0" smtClean="0">
                <a:effectLst/>
              </a:rPr>
              <a:t>- Urea &amp; creatinine.          - LFT.</a:t>
            </a:r>
          </a:p>
          <a:p>
            <a:pPr marL="18288" indent="0" algn="l" rtl="0">
              <a:buNone/>
            </a:pPr>
            <a:r>
              <a:rPr lang="en-US" sz="2800" dirty="0" smtClean="0">
                <a:effectLst/>
              </a:rPr>
              <a:t>- S. electrolyte.                  - HbA1C.</a:t>
            </a:r>
          </a:p>
          <a:p>
            <a:pPr marL="18288" indent="0" algn="l" rtl="0">
              <a:buNone/>
            </a:pPr>
            <a:r>
              <a:rPr lang="en-US" sz="2800" dirty="0" smtClean="0">
                <a:effectLst/>
              </a:rPr>
              <a:t>- CXR &gt; 40 yr.                    - TFT, Ca.</a:t>
            </a:r>
          </a:p>
          <a:p>
            <a:pPr marL="18288" indent="0" algn="l" rtl="0">
              <a:buNone/>
            </a:pPr>
            <a:r>
              <a:rPr lang="en-US" sz="2800" dirty="0" smtClean="0">
                <a:effectLst/>
              </a:rPr>
              <a:t>- ECG &gt; 40 yr.                    - Echo.</a:t>
            </a:r>
          </a:p>
          <a:p>
            <a:pPr marL="18288" indent="0" algn="l" rtl="0">
              <a:buNone/>
            </a:pPr>
            <a:r>
              <a:rPr lang="en-US" sz="2800" dirty="0" smtClean="0">
                <a:effectLst/>
              </a:rPr>
              <a:t>- Serology  test.                 - Pregnancy test.</a:t>
            </a:r>
          </a:p>
          <a:p>
            <a:pPr marL="18288" indent="0" algn="l" rtl="0">
              <a:buNone/>
            </a:pPr>
            <a:r>
              <a:rPr lang="en-US" sz="2800" dirty="0">
                <a:effectLst/>
              </a:rPr>
              <a:t> </a:t>
            </a:r>
            <a:r>
              <a:rPr lang="en-US" sz="2800" dirty="0" smtClean="0">
                <a:effectLst/>
              </a:rPr>
              <a:t>                                           - MSU.</a:t>
            </a:r>
            <a:endParaRPr lang="ar-LY" sz="2800" dirty="0">
              <a:effectLst/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323528" y="548680"/>
            <a:ext cx="7543800" cy="914400"/>
          </a:xfrm>
        </p:spPr>
        <p:txBody>
          <a:bodyPr/>
          <a:lstStyle/>
          <a:p>
            <a:r>
              <a:rPr lang="en-US" sz="3600" dirty="0">
                <a:solidFill>
                  <a:srgbClr val="FFFF00"/>
                </a:solidFill>
              </a:rPr>
              <a:t>Laboratory Evaluation</a:t>
            </a:r>
            <a:endParaRPr lang="ar-LY" sz="3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0755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395536" y="1340768"/>
            <a:ext cx="8208912" cy="5184576"/>
          </a:xfrm>
        </p:spPr>
        <p:txBody>
          <a:bodyPr/>
          <a:lstStyle/>
          <a:p>
            <a:pPr algn="l" rtl="0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800" dirty="0">
                <a:effectLst/>
              </a:rPr>
              <a:t>Screen for and manage co-morbid </a:t>
            </a:r>
            <a:r>
              <a:rPr lang="en-US" sz="2800" dirty="0" smtClean="0">
                <a:effectLst/>
              </a:rPr>
              <a:t>disease.</a:t>
            </a:r>
            <a:endParaRPr lang="en-US" sz="2800" dirty="0">
              <a:effectLst/>
            </a:endParaRPr>
          </a:p>
          <a:p>
            <a:pPr algn="l" rtl="0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800" dirty="0">
                <a:effectLst/>
              </a:rPr>
              <a:t>To assess and </a:t>
            </a:r>
            <a:r>
              <a:rPr lang="en-US" sz="2800" dirty="0" err="1">
                <a:effectLst/>
              </a:rPr>
              <a:t>minimise</a:t>
            </a:r>
            <a:r>
              <a:rPr lang="en-US" sz="2800" dirty="0">
                <a:effectLst/>
              </a:rPr>
              <a:t> risks of </a:t>
            </a:r>
            <a:r>
              <a:rPr lang="en-US" sz="2800" dirty="0" smtClean="0">
                <a:effectLst/>
              </a:rPr>
              <a:t>anaesthesia.</a:t>
            </a:r>
            <a:endParaRPr lang="en-US" sz="2800" dirty="0">
              <a:effectLst/>
            </a:endParaRPr>
          </a:p>
          <a:p>
            <a:pPr algn="l" rtl="0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800" dirty="0">
                <a:effectLst/>
              </a:rPr>
              <a:t>To identify need for </a:t>
            </a:r>
            <a:r>
              <a:rPr lang="en-US" sz="2800" dirty="0" err="1">
                <a:effectLst/>
              </a:rPr>
              <a:t>specialised</a:t>
            </a:r>
            <a:r>
              <a:rPr lang="en-US" sz="2800" dirty="0">
                <a:effectLst/>
              </a:rPr>
              <a:t> </a:t>
            </a:r>
            <a:r>
              <a:rPr lang="en-US" sz="2800" dirty="0" smtClean="0">
                <a:effectLst/>
              </a:rPr>
              <a:t>techniques.</a:t>
            </a:r>
            <a:endParaRPr lang="en-US" sz="2800" dirty="0">
              <a:effectLst/>
            </a:endParaRPr>
          </a:p>
          <a:p>
            <a:pPr algn="l" rtl="0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800" dirty="0">
                <a:effectLst/>
              </a:rPr>
              <a:t>To identify need for advanced post-op </a:t>
            </a:r>
            <a:r>
              <a:rPr lang="en-US" sz="2800" dirty="0" smtClean="0">
                <a:effectLst/>
              </a:rPr>
              <a:t>care.</a:t>
            </a:r>
            <a:endParaRPr lang="en-US" sz="2800" dirty="0">
              <a:effectLst/>
            </a:endParaRPr>
          </a:p>
          <a:p>
            <a:pPr algn="l" rtl="0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800" dirty="0">
                <a:effectLst/>
              </a:rPr>
              <a:t>To educate about </a:t>
            </a:r>
            <a:r>
              <a:rPr lang="en-US" sz="2800" dirty="0" smtClean="0">
                <a:effectLst/>
              </a:rPr>
              <a:t>anaesthesia.</a:t>
            </a:r>
            <a:endParaRPr lang="en-US" sz="2800" dirty="0">
              <a:effectLst/>
            </a:endParaRPr>
          </a:p>
          <a:p>
            <a:pPr algn="l" rtl="0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800" dirty="0">
                <a:effectLst/>
              </a:rPr>
              <a:t>To obtain informed </a:t>
            </a:r>
            <a:r>
              <a:rPr lang="en-US" sz="2800" dirty="0" smtClean="0">
                <a:effectLst/>
              </a:rPr>
              <a:t>consent.</a:t>
            </a:r>
            <a:endParaRPr lang="en-US" sz="2800" dirty="0">
              <a:effectLst/>
            </a:endParaRPr>
          </a:p>
          <a:p>
            <a:pPr marL="18288" indent="0" algn="l" rtl="0">
              <a:buNone/>
            </a:pPr>
            <a:endParaRPr lang="en-US" dirty="0">
              <a:effectLst/>
            </a:endParaRPr>
          </a:p>
          <a:p>
            <a:pPr marL="18288" indent="0" algn="l" rtl="0">
              <a:buNone/>
            </a:pPr>
            <a:endParaRPr lang="ar-LY" dirty="0">
              <a:effectLst/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467544" y="332656"/>
            <a:ext cx="7543800" cy="914400"/>
          </a:xfrm>
        </p:spPr>
        <p:txBody>
          <a:bodyPr/>
          <a:lstStyle/>
          <a:p>
            <a:r>
              <a:rPr lang="en-US" sz="4000" dirty="0">
                <a:solidFill>
                  <a:srgbClr val="FFFF00"/>
                </a:solidFill>
                <a:effectLst/>
              </a:rPr>
              <a:t>Goals of assessment</a:t>
            </a:r>
            <a:endParaRPr lang="ar-LY" sz="4000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166536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251520" y="764704"/>
            <a:ext cx="8568952" cy="914400"/>
          </a:xfrm>
        </p:spPr>
        <p:txBody>
          <a:bodyPr/>
          <a:lstStyle/>
          <a:p>
            <a:pPr rtl="0"/>
            <a:r>
              <a:rPr lang="en-US" sz="3600" dirty="0">
                <a:solidFill>
                  <a:srgbClr val="FFFF00"/>
                </a:solidFill>
              </a:rPr>
              <a:t>IV - Assignment of ASA </a:t>
            </a:r>
            <a:r>
              <a:rPr lang="en-US" sz="3600" dirty="0" smtClean="0">
                <a:solidFill>
                  <a:srgbClr val="FFFF00"/>
                </a:solidFill>
              </a:rPr>
              <a:t>physical status</a:t>
            </a:r>
            <a:r>
              <a:rPr lang="en-US" sz="3600" dirty="0"/>
              <a:t/>
            </a:r>
            <a:br>
              <a:rPr lang="en-US" sz="3600" dirty="0"/>
            </a:br>
            <a:endParaRPr lang="ar-LY" sz="3600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12776"/>
            <a:ext cx="8424936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32929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323528" y="1268760"/>
            <a:ext cx="8424936" cy="4968552"/>
          </a:xfrm>
        </p:spPr>
        <p:txBody>
          <a:bodyPr>
            <a:normAutofit/>
          </a:bodyPr>
          <a:lstStyle/>
          <a:p>
            <a:pPr algn="l" rtl="0">
              <a:buFont typeface="Wingdings" pitchFamily="2" charset="2"/>
              <a:buChar char="§"/>
            </a:pPr>
            <a:r>
              <a:rPr lang="en-US" sz="2800" dirty="0"/>
              <a:t>An anesthetic </a:t>
            </a:r>
            <a:r>
              <a:rPr lang="en-US" sz="2800" dirty="0" smtClean="0"/>
              <a:t>plan should </a:t>
            </a:r>
            <a:r>
              <a:rPr lang="en-US" sz="2800" dirty="0"/>
              <a:t>be formulated that will optimally accommodate the patient's baseline physiological state, including any medical conditions, previous operations, the planned procedure, drug sensitivities, previous anesthetic experiences, and psychological makeup.</a:t>
            </a:r>
          </a:p>
          <a:p>
            <a:pPr algn="l" rtl="0">
              <a:buFont typeface="Wingdings" pitchFamily="2" charset="2"/>
              <a:buChar char="§"/>
            </a:pPr>
            <a:r>
              <a:rPr lang="en-US" sz="2800" dirty="0" smtClean="0"/>
              <a:t>Inadequate </a:t>
            </a:r>
            <a:r>
              <a:rPr lang="en-US" sz="2800" dirty="0"/>
              <a:t>preoperative planning and errors in patient preparation are the most common causes of anesthetic complications.</a:t>
            </a:r>
          </a:p>
          <a:p>
            <a:pPr algn="l" rtl="0"/>
            <a:endParaRPr lang="ar-LY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323528" y="476672"/>
            <a:ext cx="8496944" cy="914400"/>
          </a:xfrm>
        </p:spPr>
        <p:txBody>
          <a:bodyPr/>
          <a:lstStyle/>
          <a:p>
            <a:pPr marL="18288" lvl="0" rtl="0">
              <a:spcBef>
                <a:spcPct val="20000"/>
              </a:spcBef>
            </a:pPr>
            <a:r>
              <a:rPr lang="en-US" sz="2800" dirty="0">
                <a:solidFill>
                  <a:prstClr val="white"/>
                </a:solidFill>
                <a:ea typeface="+mn-ea"/>
                <a:cs typeface="+mn-cs"/>
              </a:rPr>
              <a:t/>
            </a:r>
            <a:br>
              <a:rPr lang="en-US" sz="2800" dirty="0">
                <a:solidFill>
                  <a:prstClr val="white"/>
                </a:solidFill>
                <a:ea typeface="+mn-ea"/>
                <a:cs typeface="+mn-cs"/>
              </a:rPr>
            </a:br>
            <a:r>
              <a:rPr lang="en-US" sz="3600" dirty="0">
                <a:solidFill>
                  <a:srgbClr val="FFFF00"/>
                </a:solidFill>
                <a:ea typeface="+mn-ea"/>
                <a:cs typeface="+mn-cs"/>
              </a:rPr>
              <a:t>V - Formulation and discussion of anesthesia plan</a:t>
            </a:r>
            <a:endParaRPr lang="ar-LY" sz="36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9128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467544" y="764704"/>
            <a:ext cx="8208912" cy="3657599"/>
          </a:xfrm>
        </p:spPr>
        <p:txBody>
          <a:bodyPr>
            <a:normAutofit/>
          </a:bodyPr>
          <a:lstStyle/>
          <a:p>
            <a:pPr algn="l" rtl="0">
              <a:buFont typeface="Wingdings" pitchFamily="2" charset="2"/>
              <a:buChar char="§"/>
            </a:pPr>
            <a:r>
              <a:rPr lang="en-US" sz="2800" dirty="0"/>
              <a:t>Following the assessment, the anesthesiologist must discuss with the patient realistic options available for anesthetic management. The final anesthetic plan is based on that discussion and the patient's wishes. </a:t>
            </a:r>
            <a:endParaRPr lang="ar-LY" sz="2800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395536" y="260648"/>
            <a:ext cx="7543800" cy="914400"/>
          </a:xfrm>
        </p:spPr>
        <p:txBody>
          <a:bodyPr/>
          <a:lstStyle/>
          <a:p>
            <a:r>
              <a:rPr lang="en-US" sz="3600" dirty="0">
                <a:solidFill>
                  <a:srgbClr val="FFFF00"/>
                </a:solidFill>
              </a:rPr>
              <a:t>A</a:t>
            </a:r>
            <a:r>
              <a:rPr lang="en-US" sz="3600" dirty="0" smtClean="0">
                <a:solidFill>
                  <a:srgbClr val="FFFF00"/>
                </a:solidFill>
              </a:rPr>
              <a:t>nesthesia </a:t>
            </a:r>
            <a:r>
              <a:rPr lang="en-US" sz="3600" dirty="0">
                <a:solidFill>
                  <a:srgbClr val="FFFF00"/>
                </a:solidFill>
              </a:rPr>
              <a:t>plan</a:t>
            </a:r>
            <a:endParaRPr lang="ar-LY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9969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395536" y="-171400"/>
            <a:ext cx="7543800" cy="914400"/>
          </a:xfrm>
        </p:spPr>
        <p:txBody>
          <a:bodyPr/>
          <a:lstStyle/>
          <a:p>
            <a:pPr algn="ctr"/>
            <a:r>
              <a:rPr lang="en-US" sz="3600" dirty="0">
                <a:solidFill>
                  <a:srgbClr val="FFFF00"/>
                </a:solidFill>
              </a:rPr>
              <a:t>Anesthesia plan</a:t>
            </a:r>
            <a:endParaRPr lang="ar-LY" dirty="0">
              <a:solidFill>
                <a:srgbClr val="FFFF00"/>
              </a:solidFill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08720"/>
            <a:ext cx="8640960" cy="5949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6621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323528" y="1124744"/>
            <a:ext cx="8352928" cy="4536504"/>
          </a:xfrm>
        </p:spPr>
        <p:txBody>
          <a:bodyPr>
            <a:normAutofit/>
          </a:bodyPr>
          <a:lstStyle/>
          <a:p>
            <a:pPr algn="l" rtl="0">
              <a:buFont typeface="Wingdings" pitchFamily="2" charset="2"/>
              <a:buChar char="§"/>
            </a:pPr>
            <a:r>
              <a:rPr lang="en-US" sz="2800" dirty="0"/>
              <a:t>The preoperative assessment result in giving the patient a reasonable explanation of the options available for anesthetic </a:t>
            </a:r>
            <a:r>
              <a:rPr lang="en-US" sz="2800" dirty="0" smtClean="0"/>
              <a:t>management.</a:t>
            </a:r>
          </a:p>
          <a:p>
            <a:pPr algn="l" rtl="0">
              <a:buFont typeface="Wingdings" pitchFamily="2" charset="2"/>
              <a:buChar char="§"/>
            </a:pPr>
            <a:r>
              <a:rPr lang="en-US" sz="2800" dirty="0"/>
              <a:t>If any procedure is performed without the patient's consent, the physician may be liable for assault</a:t>
            </a:r>
            <a:r>
              <a:rPr lang="en-US" sz="2800" dirty="0" smtClean="0"/>
              <a:t>.</a:t>
            </a:r>
          </a:p>
          <a:p>
            <a:pPr algn="l" rtl="0">
              <a:buFont typeface="Wingdings" pitchFamily="2" charset="2"/>
              <a:buChar char="§"/>
            </a:pPr>
            <a:r>
              <a:rPr lang="en-US" sz="2800" dirty="0" smtClean="0"/>
              <a:t>Written </a:t>
            </a:r>
            <a:r>
              <a:rPr lang="en-US" sz="2800" dirty="0"/>
              <a:t>consent is usually advisable for </a:t>
            </a:r>
            <a:r>
              <a:rPr lang="en-US" sz="2800" dirty="0" err="1"/>
              <a:t>medicolegal</a:t>
            </a:r>
            <a:r>
              <a:rPr lang="en-US" sz="2800" dirty="0"/>
              <a:t> </a:t>
            </a:r>
            <a:r>
              <a:rPr lang="en-US" sz="2800" dirty="0" smtClean="0"/>
              <a:t>purposes. </a:t>
            </a:r>
            <a:endParaRPr lang="ar-LY" sz="2800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395536" y="260648"/>
            <a:ext cx="7543800" cy="914400"/>
          </a:xfrm>
        </p:spPr>
        <p:txBody>
          <a:bodyPr/>
          <a:lstStyle/>
          <a:p>
            <a:r>
              <a:rPr lang="en-US" sz="4000" dirty="0" smtClean="0">
                <a:solidFill>
                  <a:srgbClr val="FFFF00"/>
                </a:solidFill>
              </a:rPr>
              <a:t>VI - Informed </a:t>
            </a:r>
            <a:r>
              <a:rPr lang="en-US" sz="4000" dirty="0">
                <a:solidFill>
                  <a:srgbClr val="FFFF00"/>
                </a:solidFill>
              </a:rPr>
              <a:t>Consent</a:t>
            </a:r>
            <a:endParaRPr lang="ar-LY" sz="4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3762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539552" y="1005880"/>
            <a:ext cx="8208912" cy="4320480"/>
          </a:xfrm>
        </p:spPr>
        <p:txBody>
          <a:bodyPr/>
          <a:lstStyle/>
          <a:p>
            <a:pPr marL="18288" indent="0" algn="l" rtl="0">
              <a:buNone/>
            </a:pPr>
            <a:r>
              <a:rPr lang="en-US" sz="2800" dirty="0" smtClean="0"/>
              <a:t>     The </a:t>
            </a:r>
            <a:r>
              <a:rPr lang="en-US" sz="2800" dirty="0"/>
              <a:t>anaesthetist should decide if further measures are required to prepare the patient satisfactorily before proceeding to anaesthesia and surgery.</a:t>
            </a:r>
          </a:p>
          <a:p>
            <a:pPr marL="18288" indent="0" algn="l" rtl="0">
              <a:buNone/>
            </a:pPr>
            <a:endParaRPr lang="en-US" sz="2800" dirty="0"/>
          </a:p>
          <a:p>
            <a:pPr algn="l" rtl="0"/>
            <a:endParaRPr lang="ar-LY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683568" y="548680"/>
            <a:ext cx="7543800" cy="914400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Preoperative preparation</a:t>
            </a:r>
            <a:endParaRPr lang="ar-LY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9727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683568" y="1196752"/>
            <a:ext cx="8136904" cy="4449687"/>
          </a:xfrm>
        </p:spPr>
        <p:txBody>
          <a:bodyPr/>
          <a:lstStyle/>
          <a:p>
            <a:pPr marL="18288" indent="0" algn="l" rtl="0">
              <a:buNone/>
            </a:pPr>
            <a:r>
              <a:rPr lang="en-US" sz="2800" dirty="0"/>
              <a:t>T</a:t>
            </a:r>
            <a:r>
              <a:rPr lang="en-US" sz="2800" dirty="0" smtClean="0"/>
              <a:t>he </a:t>
            </a:r>
            <a:r>
              <a:rPr lang="en-US" sz="2800" dirty="0"/>
              <a:t>time of last oral intake of solid and fluid must be established. One of the commonest causes of anaesthetic-related mortality and morbidity is aspiration of gastric contents. </a:t>
            </a:r>
            <a:endParaRPr lang="ar-LY" sz="2800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539552" y="548680"/>
            <a:ext cx="7543800" cy="914400"/>
          </a:xfrm>
        </p:spPr>
        <p:txBody>
          <a:bodyPr/>
          <a:lstStyle/>
          <a:p>
            <a:r>
              <a:rPr lang="en-US" sz="3600" dirty="0">
                <a:solidFill>
                  <a:srgbClr val="FFFF00"/>
                </a:solidFill>
              </a:rPr>
              <a:t>Preoperative fasting</a:t>
            </a:r>
            <a:endParaRPr lang="ar-LY" sz="3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3177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683568" y="404664"/>
            <a:ext cx="7543800" cy="914400"/>
          </a:xfrm>
        </p:spPr>
        <p:txBody>
          <a:bodyPr/>
          <a:lstStyle/>
          <a:p>
            <a:pPr algn="ctr"/>
            <a:r>
              <a:rPr lang="en-US" sz="4000" dirty="0">
                <a:solidFill>
                  <a:srgbClr val="FFFF00"/>
                </a:solidFill>
              </a:rPr>
              <a:t>Fasting Guidelines</a:t>
            </a:r>
            <a:endParaRPr lang="ar-LY" sz="4000" dirty="0">
              <a:solidFill>
                <a:srgbClr val="FFFF00"/>
              </a:solidFill>
            </a:endParaRP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988839"/>
            <a:ext cx="7920880" cy="3960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0022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539552" y="1412776"/>
            <a:ext cx="8136904" cy="4896544"/>
          </a:xfrm>
        </p:spPr>
        <p:txBody>
          <a:bodyPr/>
          <a:lstStyle/>
          <a:p>
            <a:pPr marL="18288" indent="0" algn="l" rtl="0">
              <a:buNone/>
            </a:pPr>
            <a:r>
              <a:rPr lang="en-US" sz="3200" dirty="0"/>
              <a:t>e.g. </a:t>
            </a:r>
            <a:endParaRPr lang="en-US" sz="3200" dirty="0" smtClean="0"/>
          </a:p>
          <a:p>
            <a:pPr algn="l" rtl="0">
              <a:buFontTx/>
              <a:buChar char="-"/>
            </a:pPr>
            <a:r>
              <a:rPr lang="en-US" sz="3200" dirty="0" smtClean="0"/>
              <a:t>Acute </a:t>
            </a:r>
            <a:r>
              <a:rPr lang="en-US" sz="3200" dirty="0"/>
              <a:t>upper respiratory tract </a:t>
            </a:r>
            <a:r>
              <a:rPr lang="en-US" sz="3200" dirty="0" smtClean="0"/>
              <a:t>infection.</a:t>
            </a:r>
          </a:p>
          <a:p>
            <a:pPr algn="l" rtl="0">
              <a:buFontTx/>
              <a:buChar char="-"/>
            </a:pPr>
            <a:r>
              <a:rPr lang="en-US" sz="3200" dirty="0" smtClean="0"/>
              <a:t>Coexisting severe medical </a:t>
            </a:r>
            <a:r>
              <a:rPr lang="en-US" sz="3200" dirty="0"/>
              <a:t>disease and drug </a:t>
            </a:r>
            <a:r>
              <a:rPr lang="en-US" sz="3200" dirty="0" smtClean="0"/>
              <a:t>therapy.</a:t>
            </a:r>
          </a:p>
          <a:p>
            <a:pPr algn="l" rtl="0">
              <a:buFontTx/>
              <a:buChar char="-"/>
            </a:pPr>
            <a:r>
              <a:rPr lang="en-US" sz="3200" dirty="0"/>
              <a:t>R</a:t>
            </a:r>
            <a:r>
              <a:rPr lang="en-US" sz="3200" dirty="0" smtClean="0"/>
              <a:t>ecent </a:t>
            </a:r>
            <a:r>
              <a:rPr lang="en-US" sz="3200" dirty="0"/>
              <a:t>ingestion of </a:t>
            </a:r>
            <a:r>
              <a:rPr lang="en-US" sz="3200" dirty="0" smtClean="0"/>
              <a:t>food.</a:t>
            </a:r>
          </a:p>
          <a:p>
            <a:pPr algn="l" rtl="0">
              <a:buFontTx/>
              <a:buChar char="-"/>
            </a:pPr>
            <a:r>
              <a:rPr lang="en-US" sz="3200" dirty="0"/>
              <a:t>F</a:t>
            </a:r>
            <a:r>
              <a:rPr lang="en-US" sz="3200" dirty="0" smtClean="0"/>
              <a:t>ailure </a:t>
            </a:r>
            <a:r>
              <a:rPr lang="en-US" sz="3200" dirty="0"/>
              <a:t>to obtain consent. </a:t>
            </a:r>
          </a:p>
          <a:p>
            <a:pPr algn="l" rtl="0"/>
            <a:endParaRPr lang="ar-LY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395536" y="332656"/>
            <a:ext cx="7543800" cy="914400"/>
          </a:xfrm>
        </p:spPr>
        <p:txBody>
          <a:bodyPr/>
          <a:lstStyle/>
          <a:p>
            <a:r>
              <a:rPr lang="en-US" sz="4000" dirty="0">
                <a:solidFill>
                  <a:srgbClr val="FFFF00"/>
                </a:solidFill>
              </a:rPr>
              <a:t>Postponing surgery </a:t>
            </a:r>
            <a:endParaRPr lang="ar-LY" sz="4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1578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611560" y="1340768"/>
            <a:ext cx="7992888" cy="4521695"/>
          </a:xfrm>
        </p:spPr>
        <p:txBody>
          <a:bodyPr/>
          <a:lstStyle/>
          <a:p>
            <a:pPr algn="l" rtl="0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3200" dirty="0">
                <a:effectLst/>
              </a:rPr>
              <a:t>What to stop </a:t>
            </a:r>
          </a:p>
          <a:p>
            <a:pPr algn="l" rtl="0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3200" dirty="0">
                <a:effectLst/>
              </a:rPr>
              <a:t>What to keep</a:t>
            </a:r>
          </a:p>
          <a:p>
            <a:pPr algn="l" rtl="0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3200" dirty="0">
                <a:effectLst/>
              </a:rPr>
              <a:t>What else to give</a:t>
            </a:r>
          </a:p>
          <a:p>
            <a:pPr algn="l" rtl="0"/>
            <a:endParaRPr lang="ar-LY" dirty="0">
              <a:effectLst/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755576" y="476672"/>
            <a:ext cx="7543800" cy="914400"/>
          </a:xfrm>
        </p:spPr>
        <p:txBody>
          <a:bodyPr/>
          <a:lstStyle/>
          <a:p>
            <a:r>
              <a:rPr lang="en-US" sz="4000" dirty="0" err="1">
                <a:solidFill>
                  <a:srgbClr val="FFFF00"/>
                </a:solidFill>
              </a:rPr>
              <a:t>Periop</a:t>
            </a:r>
            <a:r>
              <a:rPr lang="en-US" sz="4000" dirty="0">
                <a:solidFill>
                  <a:srgbClr val="FFFF00"/>
                </a:solidFill>
              </a:rPr>
              <a:t> Medication Management</a:t>
            </a:r>
            <a:endParaRPr lang="ar-LY" sz="4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3127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323528" y="980728"/>
            <a:ext cx="7848872" cy="4615407"/>
          </a:xfrm>
        </p:spPr>
        <p:txBody>
          <a:bodyPr>
            <a:normAutofit/>
          </a:bodyPr>
          <a:lstStyle/>
          <a:p>
            <a:pPr algn="l" rtl="0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800" dirty="0"/>
              <a:t>To avoid unnecessary delays/cancellations</a:t>
            </a:r>
            <a:r>
              <a:rPr lang="en-US" sz="2800" dirty="0" smtClean="0"/>
              <a:t>.</a:t>
            </a:r>
            <a:endParaRPr lang="en-US" sz="2800" dirty="0"/>
          </a:p>
          <a:p>
            <a:pPr algn="l" rtl="0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800" dirty="0" smtClean="0"/>
              <a:t>Enhance </a:t>
            </a:r>
            <a:r>
              <a:rPr lang="en-US" sz="2800" dirty="0"/>
              <a:t>and </a:t>
            </a:r>
            <a:r>
              <a:rPr lang="en-US" sz="2800" dirty="0" err="1"/>
              <a:t>optimise</a:t>
            </a:r>
            <a:r>
              <a:rPr lang="en-US" sz="2800" dirty="0"/>
              <a:t> quality of patient </a:t>
            </a:r>
            <a:r>
              <a:rPr lang="en-US" sz="2800" dirty="0" smtClean="0"/>
              <a:t>care.</a:t>
            </a:r>
            <a:endParaRPr lang="en-US" sz="2800" dirty="0"/>
          </a:p>
          <a:p>
            <a:pPr algn="l" rtl="0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800" dirty="0" err="1"/>
              <a:t>Minimise</a:t>
            </a:r>
            <a:r>
              <a:rPr lang="en-US" sz="2800" dirty="0"/>
              <a:t> last minute </a:t>
            </a:r>
            <a:r>
              <a:rPr lang="en-US" sz="2800" dirty="0" smtClean="0"/>
              <a:t>cancellations.</a:t>
            </a:r>
            <a:endParaRPr lang="en-US" sz="2800" dirty="0"/>
          </a:p>
          <a:p>
            <a:pPr algn="l" rtl="0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800" dirty="0"/>
              <a:t>At all times ensure patient </a:t>
            </a:r>
            <a:r>
              <a:rPr lang="en-US" sz="2800" dirty="0" smtClean="0"/>
              <a:t>safety.</a:t>
            </a:r>
            <a:endParaRPr lang="en-US" sz="2800" dirty="0"/>
          </a:p>
          <a:p>
            <a:pPr algn="l" rtl="0"/>
            <a:endParaRPr lang="ar-LY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2293924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755576" y="1340768"/>
            <a:ext cx="7848872" cy="5184576"/>
          </a:xfrm>
        </p:spPr>
        <p:txBody>
          <a:bodyPr>
            <a:normAutofit/>
          </a:bodyPr>
          <a:lstStyle/>
          <a:p>
            <a:pPr algn="l" rtl="0">
              <a:buFont typeface="Wingdings" pitchFamily="2" charset="2"/>
              <a:buChar char="§"/>
            </a:pPr>
            <a:r>
              <a:rPr lang="en-US" sz="2800" dirty="0"/>
              <a:t>Diuretics</a:t>
            </a:r>
          </a:p>
          <a:p>
            <a:pPr marL="18288" indent="0" algn="l" rtl="0">
              <a:buNone/>
            </a:pPr>
            <a:r>
              <a:rPr lang="en-US" sz="2800" dirty="0" smtClean="0"/>
              <a:t>        - unless </a:t>
            </a:r>
            <a:r>
              <a:rPr lang="en-US" sz="2800" dirty="0"/>
              <a:t>thiazide for hypertension</a:t>
            </a:r>
          </a:p>
          <a:p>
            <a:pPr marL="18288" indent="0" algn="l" rtl="0">
              <a:buNone/>
            </a:pPr>
            <a:r>
              <a:rPr lang="en-US" sz="2800" dirty="0" smtClean="0"/>
              <a:t>        - unless </a:t>
            </a:r>
            <a:r>
              <a:rPr lang="en-US" sz="2800" dirty="0"/>
              <a:t>severe heart failure</a:t>
            </a:r>
          </a:p>
          <a:p>
            <a:pPr algn="l" rtl="0">
              <a:buFont typeface="Wingdings" pitchFamily="2" charset="2"/>
              <a:buChar char="§"/>
            </a:pPr>
            <a:r>
              <a:rPr lang="en-US" sz="2800" dirty="0"/>
              <a:t>Insulin &amp; OHA - see hospital diabetic protocol</a:t>
            </a:r>
          </a:p>
          <a:p>
            <a:pPr algn="l" rtl="0">
              <a:buFont typeface="Wingdings" pitchFamily="2" charset="2"/>
              <a:buChar char="§"/>
            </a:pPr>
            <a:r>
              <a:rPr lang="en-US" sz="2800" dirty="0"/>
              <a:t>Vitamins &amp; iron</a:t>
            </a:r>
          </a:p>
          <a:p>
            <a:pPr algn="l" rtl="0">
              <a:buFont typeface="Wingdings" pitchFamily="2" charset="2"/>
              <a:buChar char="§"/>
            </a:pPr>
            <a:r>
              <a:rPr lang="en-US" sz="2800" dirty="0"/>
              <a:t>ACEI’s or ARB’s (individual choice)</a:t>
            </a:r>
          </a:p>
          <a:p>
            <a:pPr marL="18288" indent="0" algn="l" rtl="0">
              <a:buNone/>
            </a:pPr>
            <a:r>
              <a:rPr lang="en-US" sz="2800" dirty="0" smtClean="0"/>
              <a:t>        - depends </a:t>
            </a:r>
            <a:r>
              <a:rPr lang="en-US" sz="2800" dirty="0"/>
              <a:t>on procedure/risk of hypotension</a:t>
            </a:r>
          </a:p>
          <a:p>
            <a:pPr marL="18288" indent="0" algn="l" rtl="0">
              <a:buNone/>
            </a:pPr>
            <a:endParaRPr lang="en-US" sz="2800" dirty="0"/>
          </a:p>
          <a:p>
            <a:pPr algn="l" rtl="0"/>
            <a:endParaRPr lang="ar-LY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755576" y="476672"/>
            <a:ext cx="7543800" cy="914400"/>
          </a:xfrm>
        </p:spPr>
        <p:txBody>
          <a:bodyPr/>
          <a:lstStyle/>
          <a:p>
            <a:r>
              <a:rPr lang="en-US" sz="4000" dirty="0">
                <a:solidFill>
                  <a:schemeClr val="tx2"/>
                </a:solidFill>
              </a:rPr>
              <a:t>Hold on day of surgery</a:t>
            </a:r>
            <a:endParaRPr lang="ar-LY" sz="4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8181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LY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685800"/>
            <a:ext cx="7416824" cy="5407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0072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323528" y="1052736"/>
            <a:ext cx="8496944" cy="5904656"/>
          </a:xfrm>
        </p:spPr>
        <p:txBody>
          <a:bodyPr>
            <a:normAutofit lnSpcReduction="10000"/>
          </a:bodyPr>
          <a:lstStyle/>
          <a:p>
            <a:pPr algn="l" rtl="0">
              <a:buFont typeface="Wingdings" pitchFamily="2" charset="2"/>
              <a:buChar char="§"/>
            </a:pPr>
            <a:r>
              <a:rPr lang="en-US" sz="2800" dirty="0">
                <a:effectLst/>
              </a:rPr>
              <a:t>Alleviate anxiety/sedation/amnesia</a:t>
            </a:r>
          </a:p>
          <a:p>
            <a:pPr marL="18288" indent="0" algn="l" rtl="0">
              <a:buNone/>
            </a:pPr>
            <a:r>
              <a:rPr lang="en-US" sz="2800" dirty="0" smtClean="0">
                <a:effectLst/>
              </a:rPr>
              <a:t>    </a:t>
            </a:r>
            <a:r>
              <a:rPr lang="en-US" sz="2600" dirty="0" smtClean="0">
                <a:solidFill>
                  <a:srgbClr val="FFFF00"/>
                </a:solidFill>
                <a:effectLst/>
              </a:rPr>
              <a:t>e.g</a:t>
            </a:r>
            <a:r>
              <a:rPr lang="en-US" sz="2600" dirty="0">
                <a:solidFill>
                  <a:srgbClr val="FFFF00"/>
                </a:solidFill>
                <a:effectLst/>
              </a:rPr>
              <a:t>. </a:t>
            </a:r>
            <a:r>
              <a:rPr lang="en-US" sz="2600" dirty="0" smtClean="0">
                <a:solidFill>
                  <a:srgbClr val="FFFF00"/>
                </a:solidFill>
                <a:effectLst/>
              </a:rPr>
              <a:t>diazepam </a:t>
            </a:r>
            <a:r>
              <a:rPr lang="en-US" sz="2600" dirty="0">
                <a:solidFill>
                  <a:srgbClr val="FFFF00"/>
                </a:solidFill>
                <a:effectLst/>
              </a:rPr>
              <a:t>10-20 mg, midazolam pre-induction</a:t>
            </a:r>
          </a:p>
          <a:p>
            <a:pPr algn="l" rtl="0">
              <a:buFont typeface="Wingdings" pitchFamily="2" charset="2"/>
              <a:buChar char="§"/>
            </a:pPr>
            <a:r>
              <a:rPr lang="en-US" sz="2800" dirty="0">
                <a:effectLst/>
              </a:rPr>
              <a:t>Reduce risk of reflux</a:t>
            </a:r>
          </a:p>
          <a:p>
            <a:pPr marL="18288" indent="0" algn="l" rtl="0">
              <a:buNone/>
            </a:pPr>
            <a:r>
              <a:rPr lang="en-US" sz="2800" dirty="0" smtClean="0">
                <a:effectLst/>
              </a:rPr>
              <a:t>   </a:t>
            </a:r>
            <a:r>
              <a:rPr lang="en-US" sz="2600" dirty="0" smtClean="0">
                <a:solidFill>
                  <a:srgbClr val="FFFF00"/>
                </a:solidFill>
                <a:effectLst/>
              </a:rPr>
              <a:t>e.g</a:t>
            </a:r>
            <a:r>
              <a:rPr lang="en-US" sz="2600" dirty="0">
                <a:solidFill>
                  <a:srgbClr val="FFFF00"/>
                </a:solidFill>
                <a:effectLst/>
              </a:rPr>
              <a:t>. ranitidine/</a:t>
            </a:r>
            <a:r>
              <a:rPr lang="en-US" sz="2600" dirty="0" err="1">
                <a:solidFill>
                  <a:srgbClr val="FFFF00"/>
                </a:solidFill>
                <a:effectLst/>
              </a:rPr>
              <a:t>lansoprazole</a:t>
            </a:r>
            <a:r>
              <a:rPr lang="en-US" sz="2600" dirty="0">
                <a:solidFill>
                  <a:srgbClr val="FFFF00"/>
                </a:solidFill>
                <a:effectLst/>
              </a:rPr>
              <a:t>/citrate/metoclopramide</a:t>
            </a:r>
          </a:p>
          <a:p>
            <a:pPr algn="l" rtl="0">
              <a:buFont typeface="Wingdings" pitchFamily="2" charset="2"/>
              <a:buChar char="§"/>
            </a:pPr>
            <a:r>
              <a:rPr lang="en-US" sz="2800" dirty="0">
                <a:effectLst/>
              </a:rPr>
              <a:t>Manage pain</a:t>
            </a:r>
          </a:p>
          <a:p>
            <a:pPr marL="18288" indent="0" algn="l" rtl="0">
              <a:buNone/>
            </a:pPr>
            <a:r>
              <a:rPr lang="en-US" sz="2800" dirty="0" smtClean="0">
                <a:effectLst/>
              </a:rPr>
              <a:t>   </a:t>
            </a:r>
            <a:r>
              <a:rPr lang="en-US" sz="2400" dirty="0" smtClean="0">
                <a:solidFill>
                  <a:srgbClr val="FFFF00"/>
                </a:solidFill>
                <a:effectLst/>
              </a:rPr>
              <a:t>e.g</a:t>
            </a:r>
            <a:r>
              <a:rPr lang="en-US" sz="2400" dirty="0">
                <a:solidFill>
                  <a:srgbClr val="FFFF00"/>
                </a:solidFill>
                <a:effectLst/>
              </a:rPr>
              <a:t>. </a:t>
            </a:r>
            <a:r>
              <a:rPr lang="en-US" sz="2400" dirty="0" err="1">
                <a:solidFill>
                  <a:srgbClr val="FFFF00"/>
                </a:solidFill>
                <a:effectLst/>
              </a:rPr>
              <a:t>paracetamol</a:t>
            </a:r>
            <a:r>
              <a:rPr lang="en-US" sz="2400" dirty="0">
                <a:solidFill>
                  <a:srgbClr val="FFFF00"/>
                </a:solidFill>
                <a:effectLst/>
              </a:rPr>
              <a:t>, gabapentin, topical LA</a:t>
            </a:r>
          </a:p>
          <a:p>
            <a:pPr algn="l" rtl="0">
              <a:buFont typeface="Wingdings" pitchFamily="2" charset="2"/>
              <a:buChar char="§"/>
            </a:pPr>
            <a:r>
              <a:rPr lang="en-US" sz="2800" dirty="0">
                <a:effectLst/>
              </a:rPr>
              <a:t>Control perioperative risk</a:t>
            </a:r>
          </a:p>
          <a:p>
            <a:pPr marL="18288" indent="0" algn="l" rtl="0">
              <a:buNone/>
            </a:pPr>
            <a:r>
              <a:rPr lang="en-US" sz="2800" dirty="0" smtClean="0">
                <a:effectLst/>
              </a:rPr>
              <a:t>    </a:t>
            </a:r>
            <a:r>
              <a:rPr lang="en-US" sz="2400" dirty="0" smtClean="0">
                <a:solidFill>
                  <a:srgbClr val="FFFF00"/>
                </a:solidFill>
                <a:effectLst/>
              </a:rPr>
              <a:t>e.g</a:t>
            </a:r>
            <a:r>
              <a:rPr lang="en-US" sz="2400" dirty="0">
                <a:solidFill>
                  <a:srgbClr val="FFFF00"/>
                </a:solidFill>
                <a:effectLst/>
              </a:rPr>
              <a:t>. </a:t>
            </a:r>
            <a:r>
              <a:rPr lang="el-GR" sz="2400" dirty="0" smtClean="0">
                <a:solidFill>
                  <a:srgbClr val="FFFF00"/>
                </a:solidFill>
                <a:effectLst/>
              </a:rPr>
              <a:t>β</a:t>
            </a:r>
            <a:r>
              <a:rPr lang="en-US" sz="2400" dirty="0" smtClean="0">
                <a:solidFill>
                  <a:srgbClr val="FFFF00"/>
                </a:solidFill>
                <a:effectLst/>
              </a:rPr>
              <a:t> </a:t>
            </a:r>
            <a:r>
              <a:rPr lang="en-US" sz="2400" dirty="0">
                <a:solidFill>
                  <a:srgbClr val="FFFF00"/>
                </a:solidFill>
                <a:effectLst/>
              </a:rPr>
              <a:t>blockade, </a:t>
            </a:r>
            <a:r>
              <a:rPr lang="el-GR" sz="2400" dirty="0" smtClean="0">
                <a:solidFill>
                  <a:srgbClr val="FFFF00"/>
                </a:solidFill>
                <a:effectLst/>
              </a:rPr>
              <a:t>α</a:t>
            </a:r>
            <a:r>
              <a:rPr lang="en-US" sz="2400" dirty="0" smtClean="0">
                <a:solidFill>
                  <a:srgbClr val="FFFF00"/>
                </a:solidFill>
                <a:effectLst/>
              </a:rPr>
              <a:t>-2 </a:t>
            </a:r>
            <a:r>
              <a:rPr lang="en-US" sz="2400" dirty="0">
                <a:solidFill>
                  <a:srgbClr val="FFFF00"/>
                </a:solidFill>
                <a:effectLst/>
              </a:rPr>
              <a:t>agonists</a:t>
            </a:r>
          </a:p>
          <a:p>
            <a:pPr algn="l" rtl="0">
              <a:buFont typeface="Wingdings" pitchFamily="2" charset="2"/>
              <a:buChar char="§"/>
            </a:pPr>
            <a:r>
              <a:rPr lang="en-US" sz="2800" dirty="0">
                <a:effectLst/>
              </a:rPr>
              <a:t>Dry secretions</a:t>
            </a:r>
          </a:p>
          <a:p>
            <a:pPr marL="18288" indent="0" algn="l" rtl="0">
              <a:buNone/>
            </a:pPr>
            <a:r>
              <a:rPr lang="en-US" sz="2800" dirty="0" smtClean="0">
                <a:effectLst/>
              </a:rPr>
              <a:t>    </a:t>
            </a:r>
            <a:r>
              <a:rPr lang="en-US" sz="2400" dirty="0" smtClean="0">
                <a:solidFill>
                  <a:srgbClr val="FFFF00"/>
                </a:solidFill>
                <a:effectLst/>
              </a:rPr>
              <a:t>e.g</a:t>
            </a:r>
            <a:r>
              <a:rPr lang="en-US" sz="2400" dirty="0">
                <a:solidFill>
                  <a:srgbClr val="FFFF00"/>
                </a:solidFill>
                <a:effectLst/>
              </a:rPr>
              <a:t>. </a:t>
            </a:r>
            <a:r>
              <a:rPr lang="en-US" sz="2400" dirty="0" err="1">
                <a:solidFill>
                  <a:srgbClr val="FFFF00"/>
                </a:solidFill>
                <a:effectLst/>
              </a:rPr>
              <a:t>glycopyrollate</a:t>
            </a:r>
            <a:endParaRPr lang="en-US" sz="2400" dirty="0">
              <a:solidFill>
                <a:srgbClr val="FFFF00"/>
              </a:solidFill>
              <a:effectLst/>
            </a:endParaRPr>
          </a:p>
          <a:p>
            <a:pPr algn="l" rtl="0">
              <a:buFont typeface="Wingdings" pitchFamily="2" charset="2"/>
              <a:buChar char="§"/>
            </a:pPr>
            <a:r>
              <a:rPr lang="en-US" sz="2800" dirty="0">
                <a:effectLst/>
              </a:rPr>
              <a:t>Decrease anaesthetic requirements</a:t>
            </a:r>
          </a:p>
          <a:p>
            <a:pPr marL="18288" indent="0" algn="l" rtl="0">
              <a:buNone/>
            </a:pPr>
            <a:r>
              <a:rPr lang="en-US" sz="2800" dirty="0" smtClean="0">
                <a:effectLst/>
              </a:rPr>
              <a:t>    </a:t>
            </a:r>
            <a:r>
              <a:rPr lang="en-US" sz="2400" dirty="0" smtClean="0">
                <a:solidFill>
                  <a:srgbClr val="FFFF00"/>
                </a:solidFill>
                <a:effectLst/>
              </a:rPr>
              <a:t>e.g</a:t>
            </a:r>
            <a:r>
              <a:rPr lang="en-US" sz="2400" dirty="0">
                <a:solidFill>
                  <a:srgbClr val="FFFF00"/>
                </a:solidFill>
                <a:effectLst/>
              </a:rPr>
              <a:t>. clonidine</a:t>
            </a:r>
          </a:p>
          <a:p>
            <a:pPr algn="l" rtl="0"/>
            <a:endParaRPr lang="ar-LY" dirty="0">
              <a:effectLst/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539552" y="14469"/>
            <a:ext cx="7543800" cy="914400"/>
          </a:xfrm>
        </p:spPr>
        <p:txBody>
          <a:bodyPr/>
          <a:lstStyle/>
          <a:p>
            <a:pPr algn="ctr"/>
            <a:r>
              <a:rPr lang="en-US" sz="4400" dirty="0">
                <a:solidFill>
                  <a:srgbClr val="FFFF00"/>
                </a:solidFill>
              </a:rPr>
              <a:t>Premedication</a:t>
            </a:r>
            <a:endParaRPr lang="ar-LY" sz="4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955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467544" y="1268760"/>
            <a:ext cx="8064896" cy="5256584"/>
          </a:xfrm>
        </p:spPr>
        <p:txBody>
          <a:bodyPr>
            <a:normAutofit/>
          </a:bodyPr>
          <a:lstStyle/>
          <a:p>
            <a:pPr marL="18288" indent="0" algn="l" rtl="0">
              <a:buNone/>
            </a:pPr>
            <a:endParaRPr lang="en-US" sz="2400" dirty="0"/>
          </a:p>
          <a:p>
            <a:pPr lvl="0" algn="l" rtl="0">
              <a:buFont typeface="Wingdings" pitchFamily="2" charset="2"/>
              <a:buChar char="§"/>
            </a:pPr>
            <a:r>
              <a:rPr lang="en-US" sz="2800" dirty="0">
                <a:solidFill>
                  <a:prstClr val="white"/>
                </a:solidFill>
              </a:rPr>
              <a:t>Preoperative testing</a:t>
            </a:r>
          </a:p>
          <a:p>
            <a:pPr lvl="0" algn="l" rtl="0">
              <a:buFont typeface="Wingdings" pitchFamily="2" charset="2"/>
              <a:buChar char="§"/>
            </a:pPr>
            <a:r>
              <a:rPr lang="en-US" sz="2800" dirty="0">
                <a:solidFill>
                  <a:prstClr val="white"/>
                </a:solidFill>
              </a:rPr>
              <a:t>Components of the preoperative visit</a:t>
            </a:r>
          </a:p>
          <a:p>
            <a:pPr marL="18288" lvl="0" indent="0" algn="l" rtl="0">
              <a:buNone/>
            </a:pPr>
            <a:r>
              <a:rPr lang="en-US" sz="2800" dirty="0">
                <a:solidFill>
                  <a:prstClr val="white"/>
                </a:solidFill>
              </a:rPr>
              <a:t>       </a:t>
            </a:r>
            <a:r>
              <a:rPr lang="en-US" sz="2800" dirty="0" smtClean="0">
                <a:solidFill>
                  <a:prstClr val="white"/>
                </a:solidFill>
              </a:rPr>
              <a:t>History</a:t>
            </a:r>
            <a:endParaRPr lang="en-US" sz="2800" dirty="0">
              <a:solidFill>
                <a:prstClr val="white"/>
              </a:solidFill>
            </a:endParaRPr>
          </a:p>
          <a:p>
            <a:pPr marL="18288" lvl="0" indent="0" algn="l" rtl="0">
              <a:buNone/>
            </a:pPr>
            <a:r>
              <a:rPr lang="en-US" sz="2800" dirty="0">
                <a:solidFill>
                  <a:prstClr val="white"/>
                </a:solidFill>
              </a:rPr>
              <a:t>      </a:t>
            </a:r>
            <a:r>
              <a:rPr lang="en-US" sz="2800" dirty="0" smtClean="0">
                <a:solidFill>
                  <a:prstClr val="white"/>
                </a:solidFill>
              </a:rPr>
              <a:t> Physical </a:t>
            </a:r>
            <a:r>
              <a:rPr lang="en-US" sz="2800" dirty="0">
                <a:solidFill>
                  <a:prstClr val="white"/>
                </a:solidFill>
              </a:rPr>
              <a:t>Examination [emphasis on Airway</a:t>
            </a:r>
            <a:r>
              <a:rPr lang="en-US" sz="2800" dirty="0" smtClean="0">
                <a:solidFill>
                  <a:prstClr val="white"/>
                </a:solidFill>
              </a:rPr>
              <a:t>]</a:t>
            </a:r>
            <a:endParaRPr lang="en-US" sz="2800" dirty="0">
              <a:solidFill>
                <a:prstClr val="white"/>
              </a:solidFill>
            </a:endParaRPr>
          </a:p>
          <a:p>
            <a:pPr lvl="0" algn="l" rtl="0">
              <a:buFont typeface="Wingdings" pitchFamily="2" charset="2"/>
              <a:buChar char="§"/>
            </a:pPr>
            <a:r>
              <a:rPr lang="en-US" sz="2800" dirty="0">
                <a:solidFill>
                  <a:prstClr val="white"/>
                </a:solidFill>
              </a:rPr>
              <a:t>Perioperative Medication Management</a:t>
            </a:r>
          </a:p>
          <a:p>
            <a:pPr marL="18288" lvl="0" indent="0" algn="l" rtl="0">
              <a:buNone/>
            </a:pPr>
            <a:r>
              <a:rPr lang="en-US" sz="2800" dirty="0">
                <a:solidFill>
                  <a:prstClr val="white"/>
                </a:solidFill>
              </a:rPr>
              <a:t>                   Stopping patient medications….or not</a:t>
            </a:r>
          </a:p>
          <a:p>
            <a:pPr marL="18288" lvl="0" indent="0" algn="l" rtl="0">
              <a:buNone/>
            </a:pPr>
            <a:r>
              <a:rPr lang="en-US" sz="2800" dirty="0">
                <a:solidFill>
                  <a:prstClr val="white"/>
                </a:solidFill>
              </a:rPr>
              <a:t>                   Premedication</a:t>
            </a:r>
          </a:p>
          <a:p>
            <a:pPr algn="l" rtl="0"/>
            <a:endParaRPr lang="ar-LY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467544" y="476672"/>
            <a:ext cx="7543800" cy="914400"/>
          </a:xfrm>
        </p:spPr>
        <p:txBody>
          <a:bodyPr/>
          <a:lstStyle/>
          <a:p>
            <a:pPr rtl="0"/>
            <a:r>
              <a:rPr lang="en-US" dirty="0"/>
              <a:t/>
            </a:r>
            <a:br>
              <a:rPr lang="en-US" dirty="0"/>
            </a:br>
            <a:r>
              <a:rPr lang="en-US" sz="4000" dirty="0">
                <a:solidFill>
                  <a:srgbClr val="FFFF00"/>
                </a:solidFill>
                <a:effectLst/>
              </a:rPr>
              <a:t>Overview</a:t>
            </a:r>
            <a:endParaRPr lang="ar-LY" sz="4000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621519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395536" y="1556792"/>
            <a:ext cx="7992888" cy="4680520"/>
          </a:xfrm>
        </p:spPr>
        <p:txBody>
          <a:bodyPr/>
          <a:lstStyle/>
          <a:p>
            <a:pPr marL="342900" lvl="0" indent="-342900" algn="just" defTabSz="457200" rtl="0" fontAlgn="base">
              <a:spcAft>
                <a:spcPct val="0"/>
              </a:spcAft>
              <a:buSzTx/>
              <a:buFont typeface="Arial" pitchFamily="34" charset="0"/>
              <a:buChar char="•"/>
            </a:pPr>
            <a:r>
              <a:rPr lang="en-GB" sz="2800" dirty="0">
                <a:effectLst/>
                <a:latin typeface="Calibri"/>
                <a:ea typeface="MS PGothic" pitchFamily="34" charset="-128"/>
              </a:rPr>
              <a:t>The anaesthetist</a:t>
            </a:r>
          </a:p>
          <a:p>
            <a:pPr marL="742950" lvl="1" indent="-285750" algn="just" defTabSz="457200" rtl="0" fontAlgn="base">
              <a:spcAft>
                <a:spcPct val="0"/>
              </a:spcAft>
              <a:buSzTx/>
              <a:buFont typeface="Arial" pitchFamily="34" charset="0"/>
              <a:buChar char="–"/>
            </a:pPr>
            <a:r>
              <a:rPr lang="en-GB" sz="2800" i="1" dirty="0">
                <a:effectLst/>
                <a:latin typeface="Calibri"/>
                <a:ea typeface="MS PGothic" pitchFamily="34" charset="-128"/>
              </a:rPr>
              <a:t>is uniquely qualified to assess risk</a:t>
            </a:r>
          </a:p>
          <a:p>
            <a:pPr marL="742950" lvl="1" indent="-285750" algn="just" defTabSz="457200" rtl="0" fontAlgn="base">
              <a:spcAft>
                <a:spcPct val="0"/>
              </a:spcAft>
              <a:buSzTx/>
              <a:buFont typeface="Arial" pitchFamily="34" charset="0"/>
              <a:buChar char="–"/>
            </a:pPr>
            <a:r>
              <a:rPr lang="en-GB" sz="2400" i="1" dirty="0">
                <a:effectLst/>
                <a:latin typeface="Calibri"/>
                <a:ea typeface="MS PGothic" pitchFamily="34" charset="-128"/>
              </a:rPr>
              <a:t>i</a:t>
            </a:r>
            <a:r>
              <a:rPr lang="en-GB" sz="2800" i="1" dirty="0">
                <a:effectLst/>
                <a:latin typeface="Calibri"/>
                <a:ea typeface="MS PGothic" pitchFamily="34" charset="-128"/>
              </a:rPr>
              <a:t>s responsible for deciding fitness for anaesthesia</a:t>
            </a:r>
          </a:p>
          <a:p>
            <a:pPr marL="742950" lvl="1" indent="-285750" algn="just" defTabSz="457200" rtl="0" fontAlgn="base">
              <a:spcAft>
                <a:spcPct val="0"/>
              </a:spcAft>
              <a:buSzTx/>
              <a:buFont typeface="Arial" pitchFamily="34" charset="0"/>
              <a:buChar char="–"/>
            </a:pPr>
            <a:r>
              <a:rPr lang="en-GB" sz="2800" i="1" dirty="0">
                <a:effectLst/>
                <a:latin typeface="Calibri"/>
                <a:ea typeface="MS PGothic" pitchFamily="34" charset="-128"/>
              </a:rPr>
              <a:t>must see all patients before operation</a:t>
            </a:r>
          </a:p>
          <a:p>
            <a:pPr marL="342900" lvl="0" indent="-342900" algn="just" defTabSz="457200" rtl="0" fontAlgn="base">
              <a:spcAft>
                <a:spcPct val="0"/>
              </a:spcAft>
              <a:buSzTx/>
              <a:buFont typeface="Arial" pitchFamily="34" charset="0"/>
              <a:buChar char="•"/>
            </a:pPr>
            <a:r>
              <a:rPr lang="en-GB" sz="2800" dirty="0">
                <a:effectLst/>
                <a:latin typeface="Calibri"/>
                <a:ea typeface="MS PGothic" pitchFamily="34" charset="-128"/>
              </a:rPr>
              <a:t>The aim of assessment is to improve outcome</a:t>
            </a:r>
          </a:p>
          <a:p>
            <a:pPr marL="342900" indent="-342900" algn="just" defTabSz="457200" rtl="0" fontAlgn="base">
              <a:spcAft>
                <a:spcPct val="0"/>
              </a:spcAft>
              <a:buSzTx/>
              <a:buFont typeface="Arial" pitchFamily="34" charset="0"/>
              <a:buChar char="•"/>
            </a:pPr>
            <a:r>
              <a:rPr lang="en-US" sz="2800" dirty="0">
                <a:solidFill>
                  <a:prstClr val="white"/>
                </a:solidFill>
              </a:rPr>
              <a:t>Fasting</a:t>
            </a:r>
          </a:p>
          <a:p>
            <a:pPr marL="0" lvl="0" indent="0" algn="just" defTabSz="457200" rtl="0" fontAlgn="base">
              <a:spcAft>
                <a:spcPct val="0"/>
              </a:spcAft>
              <a:buSzTx/>
              <a:buNone/>
            </a:pPr>
            <a:endParaRPr lang="en-GB" sz="2800" dirty="0">
              <a:effectLst/>
              <a:latin typeface="Calibri"/>
              <a:ea typeface="MS PGothic" pitchFamily="34" charset="-128"/>
            </a:endParaRPr>
          </a:p>
          <a:p>
            <a:pPr algn="l" rtl="0"/>
            <a:endParaRPr lang="ar-LY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467544" y="404664"/>
            <a:ext cx="7543800" cy="914400"/>
          </a:xfrm>
        </p:spPr>
        <p:txBody>
          <a:bodyPr/>
          <a:lstStyle/>
          <a:p>
            <a:r>
              <a:rPr lang="en-US" sz="4000" dirty="0">
                <a:solidFill>
                  <a:srgbClr val="FFFF00"/>
                </a:solidFill>
                <a:effectLst/>
              </a:rPr>
              <a:t>Overview</a:t>
            </a:r>
            <a:endParaRPr lang="ar-LY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527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611560" y="1484784"/>
            <a:ext cx="6672064" cy="4752528"/>
          </a:xfrm>
        </p:spPr>
        <p:txBody>
          <a:bodyPr/>
          <a:lstStyle/>
          <a:p>
            <a:pPr algn="l" rtl="0">
              <a:buFont typeface="Wingdings" pitchFamily="2" charset="2"/>
              <a:buChar char="§"/>
            </a:pPr>
            <a:r>
              <a:rPr lang="en-US" sz="2800" dirty="0">
                <a:effectLst/>
              </a:rPr>
              <a:t>Before planned admissions</a:t>
            </a:r>
          </a:p>
          <a:p>
            <a:pPr algn="l" rtl="0">
              <a:buFont typeface="Wingdings" pitchFamily="2" charset="2"/>
              <a:buChar char="§"/>
            </a:pPr>
            <a:endParaRPr lang="en-US" sz="2800" dirty="0">
              <a:effectLst/>
            </a:endParaRPr>
          </a:p>
          <a:p>
            <a:pPr algn="l" rtl="0">
              <a:buFont typeface="Wingdings" pitchFamily="2" charset="2"/>
              <a:buChar char="§"/>
            </a:pPr>
            <a:r>
              <a:rPr lang="en-US" sz="2800" dirty="0">
                <a:effectLst/>
              </a:rPr>
              <a:t>After planned admissions</a:t>
            </a:r>
          </a:p>
          <a:p>
            <a:pPr algn="l" rtl="0">
              <a:buFont typeface="Wingdings" pitchFamily="2" charset="2"/>
              <a:buChar char="§"/>
            </a:pPr>
            <a:endParaRPr lang="en-US" sz="2800" dirty="0">
              <a:effectLst/>
            </a:endParaRPr>
          </a:p>
          <a:p>
            <a:pPr algn="l" rtl="0">
              <a:buFont typeface="Wingdings" pitchFamily="2" charset="2"/>
              <a:buChar char="§"/>
            </a:pPr>
            <a:r>
              <a:rPr lang="en-US" sz="2800" dirty="0">
                <a:effectLst/>
              </a:rPr>
              <a:t>After unplanned admissions</a:t>
            </a:r>
          </a:p>
          <a:p>
            <a:pPr algn="l" rtl="0"/>
            <a:endParaRPr lang="ar-LY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395536" y="692696"/>
            <a:ext cx="7543800" cy="914400"/>
          </a:xfrm>
        </p:spPr>
        <p:txBody>
          <a:bodyPr/>
          <a:lstStyle/>
          <a:p>
            <a:pPr rtl="0"/>
            <a:r>
              <a:rPr lang="en-US" sz="4000" dirty="0">
                <a:solidFill>
                  <a:srgbClr val="FFFF00"/>
                </a:solidFill>
              </a:rPr>
              <a:t>When?</a:t>
            </a:r>
            <a:endParaRPr lang="ar-LY" sz="4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4202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395536" y="332656"/>
            <a:ext cx="7543800" cy="914400"/>
          </a:xfrm>
        </p:spPr>
        <p:txBody>
          <a:bodyPr/>
          <a:lstStyle/>
          <a:p>
            <a:r>
              <a:rPr lang="en-US" sz="4000" dirty="0">
                <a:solidFill>
                  <a:srgbClr val="FFFF00"/>
                </a:solidFill>
              </a:rPr>
              <a:t>Pre-op Visit Components</a:t>
            </a:r>
            <a:endParaRPr lang="ar-LY" sz="4000" dirty="0">
              <a:solidFill>
                <a:srgbClr val="FFFF00"/>
              </a:solidFill>
            </a:endParaRPr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395536" y="1412776"/>
            <a:ext cx="8136904" cy="4752528"/>
          </a:xfrm>
        </p:spPr>
        <p:txBody>
          <a:bodyPr>
            <a:normAutofit fontScale="92500"/>
          </a:bodyPr>
          <a:lstStyle/>
          <a:p>
            <a:pPr marL="18288" indent="0" algn="l" rtl="0">
              <a:lnSpc>
                <a:spcPct val="150000"/>
              </a:lnSpc>
              <a:buNone/>
            </a:pPr>
            <a:r>
              <a:rPr lang="en-US" sz="2800" dirty="0" smtClean="0"/>
              <a:t>I - History:</a:t>
            </a:r>
            <a:endParaRPr lang="en-US" sz="2800" dirty="0"/>
          </a:p>
          <a:p>
            <a:pPr marL="18288" indent="0" algn="l" rtl="0">
              <a:lnSpc>
                <a:spcPct val="150000"/>
              </a:lnSpc>
              <a:buNone/>
            </a:pPr>
            <a:r>
              <a:rPr lang="en-US" sz="2800" dirty="0" smtClean="0"/>
              <a:t>             Medical</a:t>
            </a:r>
            <a:r>
              <a:rPr lang="en-US" sz="2800" dirty="0"/>
              <a:t>, anaesthesia and </a:t>
            </a:r>
            <a:r>
              <a:rPr lang="en-US" sz="2800" dirty="0" smtClean="0"/>
              <a:t>medication.</a:t>
            </a:r>
          </a:p>
          <a:p>
            <a:pPr marL="18288" indent="0" algn="l" rtl="0">
              <a:lnSpc>
                <a:spcPct val="150000"/>
              </a:lnSpc>
              <a:buNone/>
            </a:pPr>
            <a:r>
              <a:rPr lang="en-US" sz="2800" dirty="0" smtClean="0"/>
              <a:t>II - Appropriate </a:t>
            </a:r>
            <a:r>
              <a:rPr lang="en-US" sz="2800" dirty="0"/>
              <a:t>physical </a:t>
            </a:r>
            <a:r>
              <a:rPr lang="en-US" sz="2800" dirty="0" smtClean="0"/>
              <a:t>examination.</a:t>
            </a:r>
            <a:endParaRPr lang="en-US" sz="2800" dirty="0"/>
          </a:p>
          <a:p>
            <a:pPr marL="18288" indent="0" algn="l" rtl="0">
              <a:lnSpc>
                <a:spcPct val="150000"/>
              </a:lnSpc>
              <a:buNone/>
            </a:pPr>
            <a:r>
              <a:rPr lang="en-US" sz="2800" dirty="0" smtClean="0"/>
              <a:t>III - Review </a:t>
            </a:r>
            <a:r>
              <a:rPr lang="en-US" sz="2800" dirty="0"/>
              <a:t>of diagnostic data (ECG, labs, x-rays</a:t>
            </a:r>
            <a:r>
              <a:rPr lang="en-US" sz="2800" dirty="0" smtClean="0"/>
              <a:t>).</a:t>
            </a:r>
            <a:endParaRPr lang="en-US" sz="2800" dirty="0"/>
          </a:p>
          <a:p>
            <a:pPr marL="18288" indent="0" algn="l" rtl="0">
              <a:lnSpc>
                <a:spcPct val="150000"/>
              </a:lnSpc>
              <a:buNone/>
            </a:pPr>
            <a:r>
              <a:rPr lang="en-US" sz="2800" dirty="0" smtClean="0"/>
              <a:t>IV - Assignment </a:t>
            </a:r>
            <a:r>
              <a:rPr lang="en-US" sz="2800" dirty="0"/>
              <a:t>of ASA physical </a:t>
            </a:r>
            <a:r>
              <a:rPr lang="en-US" sz="2800" dirty="0" smtClean="0"/>
              <a:t>status.</a:t>
            </a:r>
            <a:endParaRPr lang="en-US" sz="2800" dirty="0"/>
          </a:p>
          <a:p>
            <a:pPr marL="18288" indent="0" algn="l" rtl="0">
              <a:lnSpc>
                <a:spcPct val="150000"/>
              </a:lnSpc>
              <a:buNone/>
            </a:pPr>
            <a:r>
              <a:rPr lang="en-US" sz="2800" dirty="0" smtClean="0"/>
              <a:t>V - Formulation </a:t>
            </a:r>
            <a:r>
              <a:rPr lang="en-US" sz="2800" dirty="0"/>
              <a:t>and discussion of anesthesia </a:t>
            </a:r>
            <a:r>
              <a:rPr lang="en-US" sz="2800" dirty="0" smtClean="0"/>
              <a:t>plan</a:t>
            </a:r>
          </a:p>
          <a:p>
            <a:pPr marL="18288" indent="0" algn="l" rtl="0">
              <a:lnSpc>
                <a:spcPct val="150000"/>
              </a:lnSpc>
              <a:buNone/>
            </a:pPr>
            <a:r>
              <a:rPr lang="en-US" sz="2800" dirty="0" smtClean="0"/>
              <a:t>VI - Informed Consent.</a:t>
            </a:r>
            <a:endParaRPr lang="en-US" sz="2800" dirty="0"/>
          </a:p>
          <a:p>
            <a:pPr algn="l" rtl="0"/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3753075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755576" y="1556792"/>
            <a:ext cx="7704856" cy="4608512"/>
          </a:xfrm>
        </p:spPr>
        <p:txBody>
          <a:bodyPr>
            <a:normAutofit/>
          </a:bodyPr>
          <a:lstStyle/>
          <a:p>
            <a:pPr algn="l" rtl="0">
              <a:buFont typeface="Wingdings" pitchFamily="2" charset="2"/>
              <a:buChar char="§"/>
            </a:pPr>
            <a:r>
              <a:rPr lang="en-US" sz="2800" dirty="0"/>
              <a:t>Medical problems (current &amp; past)</a:t>
            </a:r>
          </a:p>
          <a:p>
            <a:pPr algn="l" rtl="0">
              <a:buFont typeface="Wingdings" pitchFamily="2" charset="2"/>
              <a:buChar char="§"/>
            </a:pPr>
            <a:r>
              <a:rPr lang="en-US" sz="2800" dirty="0"/>
              <a:t>Previous anaesthesia &amp; related problems</a:t>
            </a:r>
          </a:p>
          <a:p>
            <a:pPr algn="l" rtl="0">
              <a:buFont typeface="Wingdings" pitchFamily="2" charset="2"/>
              <a:buChar char="§"/>
            </a:pPr>
            <a:r>
              <a:rPr lang="en-US" sz="2800" dirty="0"/>
              <a:t>Family anaesthesia history</a:t>
            </a:r>
          </a:p>
          <a:p>
            <a:pPr algn="l" rtl="0">
              <a:buFont typeface="Wingdings" pitchFamily="2" charset="2"/>
              <a:buChar char="§"/>
            </a:pPr>
            <a:r>
              <a:rPr lang="en-US" sz="2800" dirty="0"/>
              <a:t>Allergies and drug intolerances</a:t>
            </a:r>
          </a:p>
          <a:p>
            <a:pPr algn="l" rtl="0">
              <a:buFont typeface="Wingdings" pitchFamily="2" charset="2"/>
              <a:buChar char="§"/>
            </a:pPr>
            <a:r>
              <a:rPr lang="en-US" sz="2800" dirty="0"/>
              <a:t>Medications, alcohol &amp; tobacco</a:t>
            </a:r>
          </a:p>
          <a:p>
            <a:pPr algn="l" rtl="0">
              <a:buFont typeface="Wingdings" pitchFamily="2" charset="2"/>
              <a:buChar char="§"/>
            </a:pPr>
            <a:r>
              <a:rPr lang="en-US" sz="2800" dirty="0"/>
              <a:t>Review of systems (include snoring and fatigue)</a:t>
            </a:r>
          </a:p>
          <a:p>
            <a:pPr algn="l" rtl="0">
              <a:buFont typeface="Wingdings" pitchFamily="2" charset="2"/>
              <a:buChar char="§"/>
            </a:pPr>
            <a:r>
              <a:rPr lang="en-US" sz="2800" dirty="0"/>
              <a:t>Exercise tolerance and physical activity level</a:t>
            </a:r>
          </a:p>
          <a:p>
            <a:pPr algn="l" rtl="0"/>
            <a:endParaRPr lang="ar-LY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539552" y="404664"/>
            <a:ext cx="7543800" cy="914400"/>
          </a:xfrm>
        </p:spPr>
        <p:txBody>
          <a:bodyPr/>
          <a:lstStyle/>
          <a:p>
            <a:r>
              <a:rPr lang="ar-LY" sz="4000" dirty="0">
                <a:solidFill>
                  <a:schemeClr val="accent1"/>
                </a:solidFill>
                <a:effectLst/>
              </a:rPr>
              <a:t/>
            </a:r>
            <a:br>
              <a:rPr lang="ar-LY" sz="4000" dirty="0">
                <a:solidFill>
                  <a:schemeClr val="accent1"/>
                </a:solidFill>
                <a:effectLst/>
              </a:rPr>
            </a:br>
            <a:r>
              <a:rPr lang="en-US" sz="4000" dirty="0" smtClean="0">
                <a:solidFill>
                  <a:srgbClr val="FFFF00"/>
                </a:solidFill>
                <a:effectLst/>
              </a:rPr>
              <a:t>I - History</a:t>
            </a:r>
            <a:endParaRPr lang="ar-LY" sz="4000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822124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عنصري">
  <a:themeElements>
    <a:clrScheme name="عنصري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عنصري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عنصري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377</TotalTime>
  <Words>1217</Words>
  <Application>Microsoft Office PowerPoint</Application>
  <PresentationFormat>On-screen Show (4:3)</PresentationFormat>
  <Paragraphs>183</Paragraphs>
  <Slides>42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50" baseType="lpstr">
      <vt:lpstr>MS PGothic</vt:lpstr>
      <vt:lpstr>Arial</vt:lpstr>
      <vt:lpstr>Calibri</vt:lpstr>
      <vt:lpstr>Gill Sans MT</vt:lpstr>
      <vt:lpstr>Palatino Linotype</vt:lpstr>
      <vt:lpstr>Times New Roman</vt:lpstr>
      <vt:lpstr>Wingdings</vt:lpstr>
      <vt:lpstr>عنصري</vt:lpstr>
      <vt:lpstr> </vt:lpstr>
      <vt:lpstr>PowerPoint Presentation</vt:lpstr>
      <vt:lpstr>Goals of assessment</vt:lpstr>
      <vt:lpstr>PowerPoint Presentation</vt:lpstr>
      <vt:lpstr> Overview</vt:lpstr>
      <vt:lpstr>Overview</vt:lpstr>
      <vt:lpstr>When?</vt:lpstr>
      <vt:lpstr>Pre-op Visit Components</vt:lpstr>
      <vt:lpstr> I - History</vt:lpstr>
      <vt:lpstr>Medical problems (current &amp; past) </vt:lpstr>
      <vt:lpstr>Previous anaesthesia &amp; related problems </vt:lpstr>
      <vt:lpstr>Family anaesthesia history </vt:lpstr>
      <vt:lpstr>Allergies and drug intolerances </vt:lpstr>
      <vt:lpstr>Medications, alcohol &amp; tobacco </vt:lpstr>
      <vt:lpstr>Review of systems </vt:lpstr>
      <vt:lpstr>II - Physical examination</vt:lpstr>
      <vt:lpstr>Physical examination</vt:lpstr>
      <vt:lpstr>Airway Examination</vt:lpstr>
      <vt:lpstr>Evaluate: 3-3-2 rule    Mouth opening   Tip of mentum to hyoid bone   Thyromental distance  </vt:lpstr>
      <vt:lpstr>Difficult intubation</vt:lpstr>
      <vt:lpstr>PowerPoint Presentation</vt:lpstr>
      <vt:lpstr>Micrognathia (a short distance between the chin and the hyoid bone). </vt:lpstr>
      <vt:lpstr>PowerPoint Presentation</vt:lpstr>
      <vt:lpstr>Mallampati Score</vt:lpstr>
      <vt:lpstr>Mallampati Class 1 !!!!</vt:lpstr>
      <vt:lpstr>PowerPoint Presentation</vt:lpstr>
      <vt:lpstr>III - Review of diagnostic data </vt:lpstr>
      <vt:lpstr>Laboratory Evaluation</vt:lpstr>
      <vt:lpstr>Laboratory Evaluation</vt:lpstr>
      <vt:lpstr>IV - Assignment of ASA physical status </vt:lpstr>
      <vt:lpstr> V - Formulation and discussion of anesthesia plan</vt:lpstr>
      <vt:lpstr>Anesthesia plan</vt:lpstr>
      <vt:lpstr>Anesthesia plan</vt:lpstr>
      <vt:lpstr>VI - Informed Consent</vt:lpstr>
      <vt:lpstr>Preoperative preparation</vt:lpstr>
      <vt:lpstr>Preoperative fasting</vt:lpstr>
      <vt:lpstr>Fasting Guidelines</vt:lpstr>
      <vt:lpstr>Postponing surgery </vt:lpstr>
      <vt:lpstr>Periop Medication Management</vt:lpstr>
      <vt:lpstr>Hold on day of surgery</vt:lpstr>
      <vt:lpstr>PowerPoint Presentation</vt:lpstr>
      <vt:lpstr>Premedication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adel eljaml</dc:creator>
  <cp:lastModifiedBy>ANS</cp:lastModifiedBy>
  <cp:revision>30</cp:revision>
  <dcterms:created xsi:type="dcterms:W3CDTF">2016-02-03T21:57:12Z</dcterms:created>
  <dcterms:modified xsi:type="dcterms:W3CDTF">2020-08-29T19:31:38Z</dcterms:modified>
</cp:coreProperties>
</file>