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2" r:id="rId1"/>
  </p:sldMasterIdLst>
  <p:notesMasterIdLst>
    <p:notesMasterId r:id="rId3"/>
  </p:notesMasterIdLst>
  <p:sldIdLst>
    <p:sldId id="263" r:id="rId2"/>
  </p:sldIdLst>
  <p:sldSz cx="43891200" cy="32918400"/>
  <p:notesSz cx="6858000" cy="9144000"/>
  <p:embeddedFontLst>
    <p:embeddedFont>
      <p:font typeface="Calibri" panose="020F0502020204030204" pitchFamily="34" charset="0"/>
      <p:regular r:id="rId4"/>
      <p:bold r:id="rId5"/>
    </p:embeddedFont>
    <p:embeddedFont>
      <p:font typeface="Domine" panose="020B0604020202020204" charset="0"/>
      <p:regular r:id="rId6"/>
    </p:embeddedFont>
    <p:embeddedFont>
      <p:font typeface="Open Sans" panose="020B0604020202020204" charset="0"/>
      <p:regular r:id="rId7"/>
      <p:bold r:id="rId8"/>
      <p:italic r:id="rId9"/>
      <p:boldItalic r:id="rId10"/>
    </p:embeddedFont>
    <p:embeddedFont>
      <p:font typeface="Montserrat Extra Bold" panose="020B0604020202020204" charset="0"/>
      <p:bold r:id="rId11"/>
    </p:embeddedFont>
  </p:embeddedFontLst>
  <p:custDataLst>
    <p:tags r:id="rId12"/>
  </p:custDataLst>
  <p:defaultTex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userDrawn="1">
          <p15:clr>
            <a:srgbClr val="A4A3A4"/>
          </p15:clr>
        </p15:guide>
        <p15:guide id="2" pos="10368" userDrawn="1">
          <p15:clr>
            <a:srgbClr val="A4A3A4"/>
          </p15:clr>
        </p15:guide>
        <p15:guide id="3" orient="horz" pos="10368" userDrawn="1">
          <p15:clr>
            <a:srgbClr val="A4A3A4"/>
          </p15:clr>
        </p15:guide>
        <p15:guide id="4" pos="1382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CBD3"/>
    <a:srgbClr val="E3E3E3"/>
    <a:srgbClr val="F59696"/>
    <a:srgbClr val="DCDCDC"/>
    <a:srgbClr val="A0BEC8"/>
    <a:srgbClr val="C9F1FF"/>
    <a:srgbClr val="93E2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65" autoAdjust="0"/>
    <p:restoredTop sz="93519" autoAdjust="0"/>
  </p:normalViewPr>
  <p:slideViewPr>
    <p:cSldViewPr snapToGrid="0">
      <p:cViewPr varScale="1">
        <p:scale>
          <a:sx n="18" d="100"/>
          <a:sy n="18" d="100"/>
        </p:scale>
        <p:origin x="1134" y="12"/>
      </p:cViewPr>
      <p:guideLst>
        <p:guide orient="horz" pos="6912"/>
        <p:guide pos="10368"/>
        <p:guide orient="horz" pos="10368"/>
        <p:guide pos="13824"/>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heme" Target="theme/theme1.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defPPr>
              <a:defRPr kern="1200" smtId="4294967295"/>
            </a:defPPr>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defPPr>
              <a:defRPr kern="1200" smtId="4294967295"/>
            </a:defPPr>
            <a:lvl1pPr algn="r">
              <a:defRPr sz="1200"/>
            </a:lvl1pPr>
          </a:lstStyle>
          <a:p>
            <a:fld id="{7B0E8FA9-8B5F-4493-A208-FBBD06A1EBF4}" type="datetimeFigureOut">
              <a:rPr lang="en-US" smtClean="0"/>
              <a:t>6/12/2022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defPPr>
              <a:defRPr kern="1200" smtId="4294967295"/>
            </a:defPPr>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defPPr>
              <a:defRPr kern="1200" smtId="4294967295"/>
            </a:defPPr>
            <a:lvl1pPr algn="r">
              <a:defRPr sz="1200"/>
            </a:lvl1pPr>
          </a:lstStyle>
          <a:p>
            <a:fld id="{CD15AFD9-35F1-4A8D-8AD3-EDB948176196}" type="slidenum">
              <a:rPr lang="en-US" smtClean="0"/>
              <a:t>‹#›</a:t>
            </a:fld>
            <a:endParaRPr lang="en-US"/>
          </a:p>
        </p:txBody>
      </p:sp>
    </p:spTree>
    <p:extLst>
      <p:ext uri="{BB962C8B-B14F-4D97-AF65-F5344CB8AC3E}">
        <p14:creationId xmlns:p14="http://schemas.microsoft.com/office/powerpoint/2010/main" val="2095315684"/>
      </p:ext>
    </p:extLst>
  </p:cSld>
  <p:clrMap bg1="lt1" tx1="dk1" bg2="lt2" tx2="dk2" accent1="accent1" accent2="accent2" accent3="accent3" accent4="accent4" accent5="accent5" accent6="accent6" hlink="hlink" folHlink="folHlink"/>
  <p:notesStyle>
    <a:lvl1pPr marL="0" algn="l" defTabSz="4388077" rtl="0" eaLnBrk="1" latinLnBrk="0" hangingPunct="1">
      <a:defRPr sz="5700" kern="1200">
        <a:solidFill>
          <a:schemeClr val="tx1"/>
        </a:solidFill>
        <a:latin typeface="+mn-lt"/>
        <a:ea typeface="+mn-ea"/>
        <a:cs typeface="+mn-cs"/>
      </a:defRPr>
    </a:lvl1pPr>
    <a:lvl2pPr marL="2194039" algn="l" defTabSz="4388077" rtl="0" eaLnBrk="1" latinLnBrk="0" hangingPunct="1">
      <a:defRPr sz="5700" kern="1200">
        <a:solidFill>
          <a:schemeClr val="tx1"/>
        </a:solidFill>
        <a:latin typeface="+mn-lt"/>
        <a:ea typeface="+mn-ea"/>
        <a:cs typeface="+mn-cs"/>
      </a:defRPr>
    </a:lvl2pPr>
    <a:lvl3pPr marL="4388077" algn="l" defTabSz="4388077" rtl="0" eaLnBrk="1" latinLnBrk="0" hangingPunct="1">
      <a:defRPr sz="5700" kern="1200">
        <a:solidFill>
          <a:schemeClr val="tx1"/>
        </a:solidFill>
        <a:latin typeface="+mn-lt"/>
        <a:ea typeface="+mn-ea"/>
        <a:cs typeface="+mn-cs"/>
      </a:defRPr>
    </a:lvl3pPr>
    <a:lvl4pPr marL="6582120" algn="l" defTabSz="4388077" rtl="0" eaLnBrk="1" latinLnBrk="0" hangingPunct="1">
      <a:defRPr sz="5700" kern="1200">
        <a:solidFill>
          <a:schemeClr val="tx1"/>
        </a:solidFill>
        <a:latin typeface="+mn-lt"/>
        <a:ea typeface="+mn-ea"/>
        <a:cs typeface="+mn-cs"/>
      </a:defRPr>
    </a:lvl4pPr>
    <a:lvl5pPr marL="8776160" algn="l" defTabSz="4388077" rtl="0" eaLnBrk="1" latinLnBrk="0" hangingPunct="1">
      <a:defRPr sz="5700" kern="1200">
        <a:solidFill>
          <a:schemeClr val="tx1"/>
        </a:solidFill>
        <a:latin typeface="+mn-lt"/>
        <a:ea typeface="+mn-ea"/>
        <a:cs typeface="+mn-cs"/>
      </a:defRPr>
    </a:lvl5pPr>
    <a:lvl6pPr marL="10970199" algn="l" defTabSz="4388077" rtl="0" eaLnBrk="1" latinLnBrk="0" hangingPunct="1">
      <a:defRPr sz="5700" kern="1200">
        <a:solidFill>
          <a:schemeClr val="tx1"/>
        </a:solidFill>
        <a:latin typeface="+mn-lt"/>
        <a:ea typeface="+mn-ea"/>
        <a:cs typeface="+mn-cs"/>
      </a:defRPr>
    </a:lvl6pPr>
    <a:lvl7pPr marL="13164238" algn="l" defTabSz="4388077" rtl="0" eaLnBrk="1" latinLnBrk="0" hangingPunct="1">
      <a:defRPr sz="5700" kern="1200">
        <a:solidFill>
          <a:schemeClr val="tx1"/>
        </a:solidFill>
        <a:latin typeface="+mn-lt"/>
        <a:ea typeface="+mn-ea"/>
        <a:cs typeface="+mn-cs"/>
      </a:defRPr>
    </a:lvl7pPr>
    <a:lvl8pPr marL="15358277" algn="l" defTabSz="4388077" rtl="0" eaLnBrk="1" latinLnBrk="0" hangingPunct="1">
      <a:defRPr sz="5700" kern="1200">
        <a:solidFill>
          <a:schemeClr val="tx1"/>
        </a:solidFill>
        <a:latin typeface="+mn-lt"/>
        <a:ea typeface="+mn-ea"/>
        <a:cs typeface="+mn-cs"/>
      </a:defRPr>
    </a:lvl8pPr>
    <a:lvl9pPr marL="17552318" algn="l" defTabSz="4388077" rtl="0" eaLnBrk="1" latinLnBrk="0" hangingPunct="1">
      <a:defRPr sz="5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96767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594629"/>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New picture"/>
          <p:cNvPicPr/>
          <p:nvPr/>
        </p:nvPicPr>
        <p:blipFill>
          <a:blip r:embed="rId4"/>
          <a:stretch>
            <a:fillRect/>
          </a:stretch>
        </p:blipFill>
        <p:spPr>
          <a:xfrm rot="16200000">
            <a:off x="-11506200" y="16459200"/>
            <a:ext cx="14274800" cy="4368800"/>
          </a:xfrm>
          <a:prstGeom prst="rect">
            <a:avLst/>
          </a:prstGeom>
        </p:spPr>
      </p:pic>
      <p:pic>
        <p:nvPicPr>
          <p:cNvPr id="3" name="New picture"/>
          <p:cNvPicPr/>
          <p:nvPr/>
        </p:nvPicPr>
        <p:blipFill>
          <a:blip r:embed="rId4"/>
          <a:stretch>
            <a:fillRect/>
          </a:stretch>
        </p:blipFill>
        <p:spPr>
          <a:xfrm rot="5400000">
            <a:off x="41122600" y="16459200"/>
            <a:ext cx="14274800" cy="4368800"/>
          </a:xfrm>
          <a:prstGeom prst="rect">
            <a:avLst/>
          </a:prstGeom>
        </p:spPr>
      </p:pic>
      <p:pic>
        <p:nvPicPr>
          <p:cNvPr id="4" name="New picture"/>
          <p:cNvPicPr/>
          <p:nvPr/>
        </p:nvPicPr>
        <p:blipFill>
          <a:blip r:embed="rId5"/>
          <a:stretch>
            <a:fillRect/>
          </a:stretch>
        </p:blipFill>
        <p:spPr>
          <a:xfrm>
            <a:off x="6959600" y="33426400"/>
            <a:ext cx="29972000" cy="1549400"/>
          </a:xfrm>
          <a:prstGeom prst="rect">
            <a:avLst/>
          </a:prstGeom>
        </p:spPr>
      </p:pic>
      <p:sp>
        <p:nvSpPr>
          <p:cNvPr id="5"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smtId="4294967295">
                <a:solidFill>
                  <a:srgbClr val="808080"/>
                </a:solidFill>
              </a:rPr>
              <a:t>Template ID: assessingslate  Size: 48x36</a:t>
            </a:r>
          </a:p>
        </p:txBody>
      </p:sp>
    </p:spTree>
    <p:extLst>
      <p:ext uri="{BB962C8B-B14F-4D97-AF65-F5344CB8AC3E}">
        <p14:creationId xmlns:p14="http://schemas.microsoft.com/office/powerpoint/2010/main" val="2054342921"/>
      </p:ext>
    </p:extLst>
  </p:cSld>
  <p:clrMap bg1="lt1" tx1="dk1" bg2="lt2" tx2="dk2" accent1="accent1" accent2="accent2" accent3="accent3" accent4="accent4" accent5="accent5" accent6="accent6" hlink="hlink" folHlink="folHlink"/>
  <p:sldLayoutIdLst>
    <p:sldLayoutId id="2147483679" r:id="rId1"/>
    <p:sldLayoutId id="2147483680" r:id="rId2"/>
  </p:sldLayoutIdLst>
  <p:transition/>
  <p:txStyles>
    <p:title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p:titleStyle>
    <p:bodyStyle>
      <a:defPPr>
        <a:defRPr kern="1200" smtId="4294967295"/>
      </a:defPPr>
      <a:lvl1pPr marL="0" indent="0" algn="l" defTabSz="4389028" rtl="0" eaLnBrk="1" latinLnBrk="0" hangingPunct="1">
        <a:spcBef>
          <a:spcPct val="20000"/>
        </a:spcBef>
        <a:buFont typeface="Arial" pitchFamily="34" charset="0"/>
        <a:buNone/>
        <a:defRPr sz="13400" kern="120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p:bodyStyle>
    <p:other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4" algn="l" defTabSz="4389028" rtl="0" eaLnBrk="1" latinLnBrk="0" hangingPunct="1">
        <a:defRPr sz="8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a:xfrm>
            <a:off x="0" y="2"/>
            <a:ext cx="43891200" cy="6252092"/>
          </a:xfrm>
          <a:prstGeom prst="rect">
            <a:avLst/>
          </a:prstGeom>
          <a:solidFill>
            <a:srgbClr val="A0BEC8"/>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defPPr>
              <a:defRPr kern="1200" smtId="4294967295"/>
            </a:defPPr>
          </a:lstStyle>
          <a:p>
            <a:endParaRPr lang="ar-LY" sz="8800" b="1" dirty="0">
              <a:solidFill>
                <a:schemeClr val="bg1"/>
              </a:solidFill>
            </a:endParaRPr>
          </a:p>
        </p:txBody>
      </p:sp>
      <p:sp>
        <p:nvSpPr>
          <p:cNvPr id="51" name="Title 11">
            <a:extLst>
              <a:ext uri="{FF2B5EF4-FFF2-40B4-BE49-F238E27FC236}">
                <a16:creationId xmlns:a16="http://schemas.microsoft.com/office/drawing/2014/main" xmlns:p15="http://schemas.microsoft.com/office/powerpoint/2012/main" xmlns:p14="http://schemas.microsoft.com/office/powerpoint/2010/main" xmlns="" id="{EE7A5C51-35F0-4B71-992D-43D344D16C04}"/>
              </a:ext>
            </a:extLst>
          </p:cNvPr>
          <p:cNvSpPr txBox="1"/>
          <p:nvPr/>
        </p:nvSpPr>
        <p:spPr>
          <a:xfrm>
            <a:off x="1371600" y="644900"/>
            <a:ext cx="41148000" cy="2746935"/>
          </a:xfrm>
          <a:prstGeom prst="rect">
            <a:avLst/>
          </a:prstGeom>
        </p:spPr>
        <p:txBody>
          <a:bodyPr lIns="128016" tIns="64008" rIns="128016" bIns="64008"/>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endParaRPr lang="en-US" sz="8500" b="1" dirty="0">
              <a:solidFill>
                <a:schemeClr val="bg1"/>
              </a:solidFill>
              <a:latin typeface="Montserrat Extra Bold" panose="00000900000000000000" pitchFamily="50" charset="0"/>
            </a:endParaRPr>
          </a:p>
        </p:txBody>
      </p:sp>
      <p:sp>
        <p:nvSpPr>
          <p:cNvPr id="58" name="Text Placeholder 16">
            <a:extLst>
              <a:ext uri="{FF2B5EF4-FFF2-40B4-BE49-F238E27FC236}">
                <a16:creationId xmlns:a16="http://schemas.microsoft.com/office/drawing/2014/main" xmlns:p15="http://schemas.microsoft.com/office/powerpoint/2012/main" xmlns:p14="http://schemas.microsoft.com/office/powerpoint/2010/main" xmlns="" id="{1F3AA395-C058-4F87-B3A3-A8A8BC543EF9}"/>
              </a:ext>
            </a:extLst>
          </p:cNvPr>
          <p:cNvSpPr txBox="1"/>
          <p:nvPr/>
        </p:nvSpPr>
        <p:spPr>
          <a:xfrm>
            <a:off x="13826265" y="3912456"/>
            <a:ext cx="14352293" cy="2025170"/>
          </a:xfrm>
          <a:prstGeom prst="rect">
            <a:avLst/>
          </a:prstGeom>
        </p:spPr>
        <p:txBody>
          <a:bodyPr wrap="square" lIns="128016" tIns="64008" rIns="128016" bIns="64008">
            <a:spAutoFit/>
          </a:bodyPr>
          <a:lstStyle>
            <a:defPPr>
              <a:defRPr kern="1200" smtId="4294967295"/>
            </a:defPPr>
            <a:lvl1pPr marL="0" indent="0" algn="l" defTabSz="4389028" rtl="0" eaLnBrk="1" latinLnBrk="0" hangingPunct="1">
              <a:spcBef>
                <a:spcPct val="20000"/>
              </a:spcBef>
              <a:buFont typeface="Arial" pitchFamily="34" charset="0"/>
              <a:buNone/>
              <a:defRPr sz="13400" kern="1200" baseline="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a:lstStyle>
          <a:p>
            <a:pPr algn="ctr"/>
            <a:r>
              <a:rPr lang="en-US" sz="5600" dirty="0" smtClean="0">
                <a:solidFill>
                  <a:schemeClr val="bg1"/>
                </a:solidFill>
                <a:latin typeface="Domine" panose="02040503040403060204" pitchFamily="18" charset="0"/>
              </a:rPr>
              <a:t>  student name : Shahad Essam </a:t>
            </a:r>
            <a:r>
              <a:rPr lang="en-US" sz="5600" dirty="0">
                <a:solidFill>
                  <a:schemeClr val="bg1"/>
                </a:solidFill>
                <a:latin typeface="Domine" panose="02040503040403060204" pitchFamily="18" charset="0"/>
              </a:rPr>
              <a:t>A</a:t>
            </a:r>
            <a:r>
              <a:rPr lang="en-US" sz="5600" dirty="0" smtClean="0">
                <a:solidFill>
                  <a:schemeClr val="bg1"/>
                </a:solidFill>
                <a:latin typeface="Domine" panose="02040503040403060204" pitchFamily="18" charset="0"/>
              </a:rPr>
              <a:t>ljazwi </a:t>
            </a:r>
          </a:p>
          <a:p>
            <a:pPr algn="ctr"/>
            <a:r>
              <a:rPr lang="en-US" sz="5600" dirty="0" smtClean="0">
                <a:solidFill>
                  <a:schemeClr val="bg1"/>
                </a:solidFill>
                <a:latin typeface="Domine" panose="02040503040403060204" pitchFamily="18" charset="0"/>
              </a:rPr>
              <a:t>Student number: </a:t>
            </a:r>
            <a:r>
              <a:rPr lang="en-US" sz="5600" dirty="0" smtClean="0">
                <a:solidFill>
                  <a:schemeClr val="bg1"/>
                </a:solidFill>
                <a:latin typeface="Domine" panose="02040503040403060204" pitchFamily="18" charset="0"/>
              </a:rPr>
              <a:t>2863</a:t>
            </a:r>
            <a:endParaRPr lang="en-US" sz="5600" dirty="0" smtClean="0">
              <a:solidFill>
                <a:schemeClr val="bg1"/>
              </a:solidFill>
              <a:latin typeface="Domine" panose="02040503040403060204" pitchFamily="18" charset="0"/>
            </a:endParaRPr>
          </a:p>
        </p:txBody>
      </p:sp>
      <p:sp>
        <p:nvSpPr>
          <p:cNvPr id="71" name="Rectangle: Rounded Corners 70"/>
          <p:cNvSpPr/>
          <p:nvPr/>
        </p:nvSpPr>
        <p:spPr>
          <a:xfrm>
            <a:off x="31081422" y="28881058"/>
            <a:ext cx="12288066" cy="3739360"/>
          </a:xfrm>
          <a:prstGeom prst="roundRect">
            <a:avLst>
              <a:gd name="adj" fmla="val 3948"/>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dirty="0"/>
          </a:p>
        </p:txBody>
      </p:sp>
      <p:sp>
        <p:nvSpPr>
          <p:cNvPr id="45" name="Rectangle: Rounded Corners 44"/>
          <p:cNvSpPr/>
          <p:nvPr/>
        </p:nvSpPr>
        <p:spPr>
          <a:xfrm>
            <a:off x="31431799" y="18230185"/>
            <a:ext cx="12288066" cy="4102361"/>
          </a:xfrm>
          <a:prstGeom prst="roundRect">
            <a:avLst>
              <a:gd name="adj" fmla="val 1592"/>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endParaRPr lang="en-US" sz="4000" b="1" dirty="0">
              <a:solidFill>
                <a:schemeClr val="tx1">
                  <a:lumMod val="75000"/>
                  <a:lumOff val="25000"/>
                </a:schemeClr>
              </a:solidFill>
              <a:latin typeface="Montserrat Extra Bold" panose="00000900000000000000" pitchFamily="50" charset="0"/>
            </a:endParaRPr>
          </a:p>
        </p:txBody>
      </p:sp>
      <p:sp>
        <p:nvSpPr>
          <p:cNvPr id="39" name="Rectangle: Rounded Corners 38"/>
          <p:cNvSpPr/>
          <p:nvPr/>
        </p:nvSpPr>
        <p:spPr>
          <a:xfrm>
            <a:off x="269426" y="6538496"/>
            <a:ext cx="9884452" cy="9958399"/>
          </a:xfrm>
          <a:prstGeom prst="roundRect">
            <a:avLst>
              <a:gd name="adj" fmla="val 1711"/>
            </a:avLst>
          </a:prstGeom>
          <a:solidFill>
            <a:srgbClr val="A0BEC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46" name="TextBox 45"/>
          <p:cNvSpPr txBox="1"/>
          <p:nvPr/>
        </p:nvSpPr>
        <p:spPr>
          <a:xfrm>
            <a:off x="741596" y="6844602"/>
            <a:ext cx="9144000" cy="923330"/>
          </a:xfrm>
          <a:prstGeom prst="rect">
            <a:avLst/>
          </a:prstGeom>
          <a:noFill/>
        </p:spPr>
        <p:txBody>
          <a:bodyPr wrap="square" rtlCol="0">
            <a:spAutoFit/>
          </a:bodyPr>
          <a:lstStyle>
            <a:defPPr>
              <a:defRPr kern="1200" smtId="4294967295"/>
            </a:defPPr>
          </a:lstStyle>
          <a:p>
            <a:r>
              <a:rPr lang="en-US" sz="5400" b="1" dirty="0">
                <a:solidFill>
                  <a:schemeClr val="tx1">
                    <a:lumMod val="65000"/>
                    <a:lumOff val="35000"/>
                  </a:schemeClr>
                </a:solidFill>
                <a:latin typeface="Domine" panose="02040503040403060204" pitchFamily="18" charset="0"/>
                <a:ea typeface="Open Sans" panose="020B0606030504020204" pitchFamily="34" charset="0"/>
                <a:cs typeface="Open Sans" panose="020B0606030504020204" pitchFamily="34" charset="0"/>
              </a:rPr>
              <a:t>introduction</a:t>
            </a:r>
          </a:p>
        </p:txBody>
      </p:sp>
      <p:sp>
        <p:nvSpPr>
          <p:cNvPr id="43" name="Rectangle: Rounded Corners 42"/>
          <p:cNvSpPr/>
          <p:nvPr/>
        </p:nvSpPr>
        <p:spPr>
          <a:xfrm>
            <a:off x="417270" y="18837887"/>
            <a:ext cx="9520011" cy="12311770"/>
          </a:xfrm>
          <a:prstGeom prst="roundRect">
            <a:avLst>
              <a:gd name="adj" fmla="val 2004"/>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87" name="TextBox 86">
            <a:extLst>
              <a:ext uri="{FF2B5EF4-FFF2-40B4-BE49-F238E27FC236}">
                <a16:creationId xmlns:a16="http://schemas.microsoft.com/office/drawing/2014/main" xmlns:p15="http://schemas.microsoft.com/office/powerpoint/2012/main" xmlns:p14="http://schemas.microsoft.com/office/powerpoint/2010/main" xmlns="" id="{7DB2E49A-CE7A-4210-AE9F-5037030C938E}"/>
              </a:ext>
            </a:extLst>
          </p:cNvPr>
          <p:cNvSpPr txBox="1"/>
          <p:nvPr/>
        </p:nvSpPr>
        <p:spPr>
          <a:xfrm>
            <a:off x="812725" y="19294054"/>
            <a:ext cx="9144000" cy="923330"/>
          </a:xfrm>
          <a:prstGeom prst="rect">
            <a:avLst/>
          </a:prstGeom>
          <a:noFill/>
        </p:spPr>
        <p:txBody>
          <a:bodyPr wrap="square" rtlCol="0">
            <a:spAutoFit/>
          </a:bodyPr>
          <a:lstStyle>
            <a:defPPr>
              <a:defRPr kern="1200" smtId="4294967295"/>
            </a:defPPr>
          </a:lstStyle>
          <a:p>
            <a:r>
              <a:rPr lang="en-US" sz="5400" b="1" dirty="0">
                <a:solidFill>
                  <a:schemeClr val="tx1">
                    <a:lumMod val="75000"/>
                    <a:lumOff val="25000"/>
                  </a:schemeClr>
                </a:solidFill>
                <a:latin typeface="Montserrat Extra Bold" panose="00000900000000000000" pitchFamily="50" charset="0"/>
              </a:rPr>
              <a:t>Materials and method</a:t>
            </a:r>
          </a:p>
        </p:txBody>
      </p:sp>
      <p:sp>
        <p:nvSpPr>
          <p:cNvPr id="40" name="Rectangle: Rounded Corners 39"/>
          <p:cNvSpPr/>
          <p:nvPr/>
        </p:nvSpPr>
        <p:spPr>
          <a:xfrm>
            <a:off x="21453943" y="22722564"/>
            <a:ext cx="15596007" cy="5768476"/>
          </a:xfrm>
          <a:prstGeom prst="roundRect">
            <a:avLst>
              <a:gd name="adj" fmla="val 1822"/>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41" name="Rectangle: Rounded Corners 40"/>
          <p:cNvSpPr/>
          <p:nvPr/>
        </p:nvSpPr>
        <p:spPr>
          <a:xfrm>
            <a:off x="10958406" y="6697771"/>
            <a:ext cx="10058400" cy="23608067"/>
          </a:xfrm>
          <a:prstGeom prst="roundRect">
            <a:avLst>
              <a:gd name="adj" fmla="val 1937"/>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93" name="TextBox 92">
            <a:extLst>
              <a:ext uri="{FF2B5EF4-FFF2-40B4-BE49-F238E27FC236}">
                <a16:creationId xmlns:a16="http://schemas.microsoft.com/office/drawing/2014/main" xmlns:p15="http://schemas.microsoft.com/office/powerpoint/2012/main" xmlns:p14="http://schemas.microsoft.com/office/powerpoint/2010/main" xmlns="" id="{7381E656-1550-4678-91D6-50348E24F942}"/>
              </a:ext>
            </a:extLst>
          </p:cNvPr>
          <p:cNvSpPr txBox="1"/>
          <p:nvPr/>
        </p:nvSpPr>
        <p:spPr>
          <a:xfrm>
            <a:off x="11858412" y="7226146"/>
            <a:ext cx="9144000" cy="1754326"/>
          </a:xfrm>
          <a:prstGeom prst="rect">
            <a:avLst/>
          </a:prstGeom>
          <a:noFill/>
        </p:spPr>
        <p:txBody>
          <a:bodyPr wrap="square" rtlCol="0">
            <a:spAutoFit/>
          </a:bodyPr>
          <a:lstStyle>
            <a:defPPr>
              <a:defRPr kern="1200" smtId="4294967295"/>
            </a:defPPr>
          </a:lstStyle>
          <a:p>
            <a:r>
              <a:rPr lang="en-US" sz="5400" b="1" dirty="0" smtClean="0">
                <a:solidFill>
                  <a:schemeClr val="tx1">
                    <a:lumMod val="75000"/>
                    <a:lumOff val="25000"/>
                  </a:schemeClr>
                </a:solidFill>
                <a:latin typeface="Montserrat Extra Bold" panose="00000900000000000000" pitchFamily="50" charset="0"/>
              </a:rPr>
              <a:t>Results / discussion</a:t>
            </a:r>
            <a:endParaRPr lang="en-US" sz="5400" b="1" dirty="0">
              <a:solidFill>
                <a:schemeClr val="tx1">
                  <a:lumMod val="75000"/>
                  <a:lumOff val="25000"/>
                </a:schemeClr>
              </a:solidFill>
              <a:latin typeface="Montserrat Extra Bold" panose="00000900000000000000" pitchFamily="50" charset="0"/>
            </a:endParaRPr>
          </a:p>
          <a:p>
            <a:r>
              <a:rPr lang="en-US" sz="5400" b="1" dirty="0" smtClean="0">
                <a:solidFill>
                  <a:schemeClr val="tx1">
                    <a:lumMod val="75000"/>
                    <a:lumOff val="25000"/>
                  </a:schemeClr>
                </a:solidFill>
                <a:latin typeface="Montserrat Extra Bold" panose="00000900000000000000" pitchFamily="50" charset="0"/>
              </a:rPr>
              <a:t> </a:t>
            </a:r>
            <a:r>
              <a:rPr lang="en-US" sz="3600" b="1" dirty="0" smtClean="0">
                <a:solidFill>
                  <a:schemeClr val="tx1">
                    <a:lumMod val="75000"/>
                    <a:lumOff val="25000"/>
                  </a:schemeClr>
                </a:solidFill>
                <a:latin typeface="Montserrat Extra Bold" panose="00000900000000000000" pitchFamily="50" charset="0"/>
              </a:rPr>
              <a:t> </a:t>
            </a:r>
            <a:endParaRPr lang="en-US" sz="3600" b="1" dirty="0">
              <a:solidFill>
                <a:schemeClr val="tx1">
                  <a:lumMod val="75000"/>
                  <a:lumOff val="25000"/>
                </a:schemeClr>
              </a:solidFill>
              <a:latin typeface="Montserrat Extra Bold" panose="00000900000000000000" pitchFamily="50" charset="0"/>
            </a:endParaRPr>
          </a:p>
        </p:txBody>
      </p:sp>
      <p:sp>
        <p:nvSpPr>
          <p:cNvPr id="2" name="مربع نص 1"/>
          <p:cNvSpPr txBox="1"/>
          <p:nvPr/>
        </p:nvSpPr>
        <p:spPr>
          <a:xfrm>
            <a:off x="588931" y="8780052"/>
            <a:ext cx="9348350" cy="6247864"/>
          </a:xfrm>
          <a:prstGeom prst="rect">
            <a:avLst/>
          </a:prstGeom>
          <a:noFill/>
        </p:spPr>
        <p:txBody>
          <a:bodyPr wrap="square" rtlCol="1">
            <a:spAutoFit/>
          </a:bodyPr>
          <a:lstStyle/>
          <a:p>
            <a:r>
              <a:rPr lang="en-US" sz="4000" dirty="0"/>
              <a:t>Although periodontal diseases are infections caused by dental plaque risk factors could modify the periodontal response to microbial aggression </a:t>
            </a:r>
          </a:p>
          <a:p>
            <a:r>
              <a:rPr lang="en-US" sz="4000" dirty="0"/>
              <a:t>Tobacco smoking is considered one of these </a:t>
            </a:r>
            <a:r>
              <a:rPr lang="en-US" sz="4000" dirty="0" smtClean="0"/>
              <a:t>factors and is strongly </a:t>
            </a:r>
            <a:r>
              <a:rPr lang="en-US" sz="4000" dirty="0"/>
              <a:t>associated with both attachment and bone loss. Smokers are more susceptible than </a:t>
            </a:r>
            <a:r>
              <a:rPr lang="en-US" sz="4000" dirty="0" smtClean="0"/>
              <a:t>nonsmoker's </a:t>
            </a:r>
            <a:r>
              <a:rPr lang="en-US" sz="4000" dirty="0"/>
              <a:t>to advanced and aggressive forms of periodontitis</a:t>
            </a:r>
          </a:p>
        </p:txBody>
      </p:sp>
      <p:sp>
        <p:nvSpPr>
          <p:cNvPr id="3" name="مربع نص 2"/>
          <p:cNvSpPr txBox="1"/>
          <p:nvPr/>
        </p:nvSpPr>
        <p:spPr>
          <a:xfrm>
            <a:off x="32162491" y="18230185"/>
            <a:ext cx="7263132" cy="923330"/>
          </a:xfrm>
          <a:prstGeom prst="rect">
            <a:avLst/>
          </a:prstGeom>
          <a:noFill/>
        </p:spPr>
        <p:txBody>
          <a:bodyPr wrap="square" rtlCol="1">
            <a:spAutoFit/>
          </a:bodyPr>
          <a:lstStyle/>
          <a:p>
            <a:r>
              <a:rPr lang="en-US" sz="5400" b="1" dirty="0">
                <a:solidFill>
                  <a:schemeClr val="tx1">
                    <a:lumMod val="75000"/>
                    <a:lumOff val="25000"/>
                  </a:schemeClr>
                </a:solidFill>
                <a:latin typeface="Montserrat Extra Bold" panose="00000900000000000000" pitchFamily="50" charset="0"/>
              </a:rPr>
              <a:t>references</a:t>
            </a:r>
          </a:p>
        </p:txBody>
      </p:sp>
      <p:sp>
        <p:nvSpPr>
          <p:cNvPr id="4" name="مربع نص 3"/>
          <p:cNvSpPr txBox="1"/>
          <p:nvPr/>
        </p:nvSpPr>
        <p:spPr>
          <a:xfrm>
            <a:off x="21945600" y="23416339"/>
            <a:ext cx="7107631" cy="923330"/>
          </a:xfrm>
          <a:prstGeom prst="rect">
            <a:avLst/>
          </a:prstGeom>
          <a:noFill/>
        </p:spPr>
        <p:txBody>
          <a:bodyPr wrap="square" rtlCol="1">
            <a:spAutoFit/>
          </a:bodyPr>
          <a:lstStyle/>
          <a:p>
            <a:r>
              <a:rPr lang="en-US" sz="5400" b="1" dirty="0" smtClean="0"/>
              <a:t>conclusion</a:t>
            </a:r>
            <a:endParaRPr lang="ar-LY" sz="5400" b="1" dirty="0"/>
          </a:p>
        </p:txBody>
      </p:sp>
      <p:sp>
        <p:nvSpPr>
          <p:cNvPr id="5" name="مربع نص 4"/>
          <p:cNvSpPr txBox="1"/>
          <p:nvPr/>
        </p:nvSpPr>
        <p:spPr>
          <a:xfrm>
            <a:off x="741596" y="20673551"/>
            <a:ext cx="9143999" cy="10064294"/>
          </a:xfrm>
          <a:prstGeom prst="rect">
            <a:avLst/>
          </a:prstGeom>
          <a:noFill/>
        </p:spPr>
        <p:txBody>
          <a:bodyPr wrap="square" rtlCol="1">
            <a:spAutoFit/>
          </a:bodyPr>
          <a:lstStyle/>
          <a:p>
            <a:r>
              <a:rPr lang="en-US" sz="4000" dirty="0"/>
              <a:t>Patients had to be at least 20 years good general health, not having taken any medications in the last 3 </a:t>
            </a:r>
            <a:r>
              <a:rPr lang="en-US" sz="4000" dirty="0" smtClean="0"/>
              <a:t>months </a:t>
            </a:r>
          </a:p>
          <a:p>
            <a:r>
              <a:rPr lang="en-US" sz="4000" dirty="0"/>
              <a:t>According to it, the patients were classified as being: non-smokers (individuals who had never smoked), former smokers </a:t>
            </a:r>
            <a:r>
              <a:rPr lang="en-US" sz="4000" dirty="0" smtClean="0"/>
              <a:t>(individual's </a:t>
            </a:r>
            <a:r>
              <a:rPr lang="en-US" sz="4000" dirty="0"/>
              <a:t>who were no longer smoking) and smokers (individuals smoking at the time of the study</a:t>
            </a:r>
            <a:r>
              <a:rPr lang="en-US" sz="4000" dirty="0" smtClean="0"/>
              <a:t>) </a:t>
            </a:r>
          </a:p>
          <a:p>
            <a:r>
              <a:rPr lang="en-US" sz="4000" dirty="0"/>
              <a:t>, the final sample consisted of 119 men and 121 women, between 20 and 71 years of age, of whom 120 were cases (mean age 41.8 years) and 120 controls (mean age 40.3 years)</a:t>
            </a:r>
            <a:endParaRPr lang="en-US" sz="4000" dirty="0" smtClean="0"/>
          </a:p>
          <a:p>
            <a:endParaRPr lang="ar-LY" sz="4800" dirty="0"/>
          </a:p>
        </p:txBody>
      </p:sp>
      <p:sp>
        <p:nvSpPr>
          <p:cNvPr id="6" name="مربع نص 5"/>
          <p:cNvSpPr txBox="1"/>
          <p:nvPr/>
        </p:nvSpPr>
        <p:spPr>
          <a:xfrm>
            <a:off x="11395546" y="8160597"/>
            <a:ext cx="9104932" cy="21021139"/>
          </a:xfrm>
          <a:prstGeom prst="rect">
            <a:avLst/>
          </a:prstGeom>
          <a:noFill/>
        </p:spPr>
        <p:txBody>
          <a:bodyPr wrap="square" rtlCol="1">
            <a:spAutoFit/>
          </a:bodyPr>
          <a:lstStyle/>
          <a:p>
            <a:r>
              <a:rPr lang="en-US" sz="4000" dirty="0"/>
              <a:t>When case-control comparisons were made related to </a:t>
            </a:r>
            <a:r>
              <a:rPr lang="en-US" sz="4000" dirty="0" smtClean="0"/>
              <a:t>tobacco </a:t>
            </a:r>
            <a:r>
              <a:rPr lang="en-US" sz="4000" dirty="0"/>
              <a:t>consumption, it was found that cases had been smoking for a </a:t>
            </a:r>
            <a:r>
              <a:rPr lang="en-US" sz="4000" dirty="0" smtClean="0"/>
              <a:t>significantly </a:t>
            </a:r>
            <a:r>
              <a:rPr lang="en-US" sz="4000" dirty="0"/>
              <a:t>longer time (15.6 years) than </a:t>
            </a:r>
            <a:r>
              <a:rPr lang="en-US" sz="4000" dirty="0" smtClean="0"/>
              <a:t>controls </a:t>
            </a:r>
            <a:r>
              <a:rPr lang="en-US" sz="4000" dirty="0"/>
              <a:t>(9.9 years</a:t>
            </a:r>
            <a:r>
              <a:rPr lang="en-US" sz="4000" dirty="0" smtClean="0"/>
              <a:t>)</a:t>
            </a:r>
            <a:endParaRPr lang="en-US" sz="4000" dirty="0"/>
          </a:p>
          <a:p>
            <a:r>
              <a:rPr lang="en-US" sz="4000" dirty="0" smtClean="0"/>
              <a:t> </a:t>
            </a:r>
            <a:r>
              <a:rPr lang="en-US" sz="4000" dirty="0"/>
              <a:t>The majority of </a:t>
            </a:r>
            <a:r>
              <a:rPr lang="en-US" sz="4000" dirty="0" smtClean="0"/>
              <a:t>periodontal </a:t>
            </a:r>
            <a:r>
              <a:rPr lang="en-US" sz="4000" dirty="0"/>
              <a:t>healthy patients were </a:t>
            </a:r>
            <a:r>
              <a:rPr lang="en-US" sz="4000" dirty="0" smtClean="0"/>
              <a:t>nonsmoker's </a:t>
            </a:r>
            <a:r>
              <a:rPr lang="en-US" sz="4000" dirty="0"/>
              <a:t>and former smokers. </a:t>
            </a:r>
          </a:p>
          <a:p>
            <a:r>
              <a:rPr lang="en-US" sz="4000" dirty="0" smtClean="0"/>
              <a:t>There </a:t>
            </a:r>
            <a:r>
              <a:rPr lang="en-US" sz="4000" dirty="0"/>
              <a:t>was a greater percentage of smokers in the case group (54.2%) than in the </a:t>
            </a:r>
            <a:r>
              <a:rPr lang="en-US" sz="4000" dirty="0" smtClean="0"/>
              <a:t>control </a:t>
            </a:r>
            <a:r>
              <a:rPr lang="en-US" sz="4000" dirty="0"/>
              <a:t>group (36.7%), the differences being significant</a:t>
            </a:r>
            <a:r>
              <a:rPr lang="en-US" sz="4000" dirty="0" smtClean="0"/>
              <a:t>.</a:t>
            </a:r>
            <a:endParaRPr lang="en-US" sz="4000" dirty="0"/>
          </a:p>
          <a:p>
            <a:r>
              <a:rPr lang="en-US" sz="4000" dirty="0" smtClean="0"/>
              <a:t> </a:t>
            </a:r>
            <a:r>
              <a:rPr lang="en-US" sz="4000" dirty="0"/>
              <a:t>Regarding gender </a:t>
            </a:r>
            <a:r>
              <a:rPr lang="en-US" sz="4000" dirty="0" smtClean="0"/>
              <a:t>differences, </a:t>
            </a:r>
            <a:r>
              <a:rPr lang="en-US" sz="4000" dirty="0"/>
              <a:t>there were twice as many men smokers in the case group (59%) in the control group (31</a:t>
            </a:r>
            <a:r>
              <a:rPr lang="en-US" sz="4000" dirty="0" smtClean="0"/>
              <a:t>%).</a:t>
            </a:r>
            <a:endParaRPr lang="en-US" sz="4000" dirty="0"/>
          </a:p>
          <a:p>
            <a:r>
              <a:rPr lang="en-US" sz="4000" dirty="0" smtClean="0"/>
              <a:t> </a:t>
            </a:r>
            <a:r>
              <a:rPr lang="en-US" sz="4000" dirty="0"/>
              <a:t>among women, the percentages were similar (41.9% control and 49.2% cases </a:t>
            </a:r>
            <a:endParaRPr lang="en-US" sz="4000" dirty="0" smtClean="0"/>
          </a:p>
          <a:p>
            <a:r>
              <a:rPr lang="en-US" sz="4000" dirty="0"/>
              <a:t>The results of this study demonstrated that tobacco affected most periodontal clinical variables studied, depending on the number of cigarettes smoked daily and the number of years of </a:t>
            </a:r>
            <a:r>
              <a:rPr lang="en-US" sz="4000" dirty="0" smtClean="0"/>
              <a:t>consumption</a:t>
            </a:r>
          </a:p>
          <a:p>
            <a:r>
              <a:rPr lang="en-US" sz="4000" dirty="0"/>
              <a:t>This is in </a:t>
            </a:r>
            <a:r>
              <a:rPr lang="en-US" sz="4000" dirty="0" smtClean="0"/>
              <a:t>agreement </a:t>
            </a:r>
            <a:r>
              <a:rPr lang="en-US" sz="4000" dirty="0"/>
              <a:t>with previous studies. Arno et al. (1959) first found the relationship </a:t>
            </a:r>
            <a:r>
              <a:rPr lang="en-US" sz="4000" dirty="0" smtClean="0"/>
              <a:t>between </a:t>
            </a:r>
            <a:r>
              <a:rPr lang="en-US" sz="4000" dirty="0"/>
              <a:t>increased consumption of </a:t>
            </a:r>
            <a:r>
              <a:rPr lang="en-US" sz="4000" dirty="0" smtClean="0"/>
              <a:t>tobacco </a:t>
            </a:r>
            <a:r>
              <a:rPr lang="en-US" sz="4000" dirty="0"/>
              <a:t>and periodontal disease. Haber &amp; Kent (1992) found that there was a higher percentage of smokers and </a:t>
            </a:r>
            <a:r>
              <a:rPr lang="en-US" sz="4000" dirty="0" smtClean="0"/>
              <a:t>former </a:t>
            </a:r>
            <a:r>
              <a:rPr lang="en-US" sz="4000" dirty="0"/>
              <a:t>smokers in advanced periodontal patients that in healthy individuals</a:t>
            </a:r>
            <a:endParaRPr lang="ar-LY" sz="4000"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18487" y="6821746"/>
            <a:ext cx="16332525" cy="9635709"/>
          </a:xfrm>
          <a:prstGeom prst="rect">
            <a:avLst/>
          </a:prstGeom>
        </p:spPr>
      </p:pic>
      <p:sp>
        <p:nvSpPr>
          <p:cNvPr id="8" name="مربع نص 7"/>
          <p:cNvSpPr txBox="1"/>
          <p:nvPr/>
        </p:nvSpPr>
        <p:spPr>
          <a:xfrm>
            <a:off x="21821334" y="24562608"/>
            <a:ext cx="15307517" cy="3170099"/>
          </a:xfrm>
          <a:prstGeom prst="rect">
            <a:avLst/>
          </a:prstGeom>
          <a:noFill/>
        </p:spPr>
        <p:txBody>
          <a:bodyPr wrap="square" rtlCol="1">
            <a:spAutoFit/>
          </a:bodyPr>
          <a:lstStyle/>
          <a:p>
            <a:r>
              <a:rPr lang="en-US" sz="4000" dirty="0"/>
              <a:t>Smoking is a risk factor strongly </a:t>
            </a:r>
            <a:r>
              <a:rPr lang="en-US" sz="4000" dirty="0" smtClean="0"/>
              <a:t>associated </a:t>
            </a:r>
            <a:r>
              <a:rPr lang="en-US" sz="4000" dirty="0"/>
              <a:t>with periodontitis</a:t>
            </a:r>
            <a:r>
              <a:rPr lang="en-US" sz="4000" dirty="0" smtClean="0"/>
              <a:t>.</a:t>
            </a:r>
          </a:p>
          <a:p>
            <a:r>
              <a:rPr lang="en-US" sz="4000" dirty="0" smtClean="0"/>
              <a:t>  </a:t>
            </a:r>
            <a:r>
              <a:rPr lang="en-US" sz="4000" dirty="0"/>
              <a:t>The effects of smoking on </a:t>
            </a:r>
            <a:r>
              <a:rPr lang="en-US" sz="4000" dirty="0" smtClean="0"/>
              <a:t>periodontal </a:t>
            </a:r>
            <a:r>
              <a:rPr lang="en-US" sz="4000" dirty="0"/>
              <a:t>tissues depend on the </a:t>
            </a:r>
            <a:r>
              <a:rPr lang="en-US" sz="4000" dirty="0" smtClean="0"/>
              <a:t>number </a:t>
            </a:r>
            <a:r>
              <a:rPr lang="en-US" sz="4000" dirty="0"/>
              <a:t>of cigarettes smoked daily and the duration of the habit</a:t>
            </a:r>
            <a:r>
              <a:rPr lang="en-US" sz="4000" dirty="0" smtClean="0"/>
              <a:t>.</a:t>
            </a:r>
          </a:p>
          <a:p>
            <a:r>
              <a:rPr lang="en-US" sz="4000" dirty="0" smtClean="0"/>
              <a:t>  </a:t>
            </a:r>
            <a:r>
              <a:rPr lang="en-US" sz="4000" dirty="0"/>
              <a:t>The effect of tobacco on the </a:t>
            </a:r>
            <a:r>
              <a:rPr lang="en-US" sz="4000" dirty="0" smtClean="0"/>
              <a:t>periodontium </a:t>
            </a:r>
            <a:r>
              <a:rPr lang="en-US" sz="4000" dirty="0"/>
              <a:t>seems to be more </a:t>
            </a:r>
            <a:r>
              <a:rPr lang="en-US" sz="4000" dirty="0" smtClean="0"/>
              <a:t>pronounced </a:t>
            </a:r>
            <a:r>
              <a:rPr lang="en-US" sz="4000" dirty="0"/>
              <a:t>in men than in </a:t>
            </a:r>
            <a:r>
              <a:rPr lang="en-US" sz="4000" dirty="0" smtClean="0"/>
              <a:t>women</a:t>
            </a:r>
            <a:endParaRPr lang="ar-LY" sz="4000" dirty="0"/>
          </a:p>
        </p:txBody>
      </p:sp>
      <p:sp>
        <p:nvSpPr>
          <p:cNvPr id="9" name="مربع نص 8"/>
          <p:cNvSpPr txBox="1"/>
          <p:nvPr/>
        </p:nvSpPr>
        <p:spPr>
          <a:xfrm>
            <a:off x="31374457" y="29039439"/>
            <a:ext cx="8839200" cy="923330"/>
          </a:xfrm>
          <a:prstGeom prst="rect">
            <a:avLst/>
          </a:prstGeom>
          <a:noFill/>
        </p:spPr>
        <p:txBody>
          <a:bodyPr wrap="square" rtlCol="1">
            <a:spAutoFit/>
          </a:bodyPr>
          <a:lstStyle/>
          <a:p>
            <a:r>
              <a:rPr lang="en-US" sz="5400" b="1" dirty="0"/>
              <a:t>Acknowledgment</a:t>
            </a:r>
            <a:endParaRPr lang="ar-LY" sz="5400" b="1" dirty="0"/>
          </a:p>
        </p:txBody>
      </p:sp>
      <p:sp>
        <p:nvSpPr>
          <p:cNvPr id="10" name="مربع نص 9"/>
          <p:cNvSpPr txBox="1"/>
          <p:nvPr/>
        </p:nvSpPr>
        <p:spPr>
          <a:xfrm>
            <a:off x="10244292" y="229401"/>
            <a:ext cx="29612317" cy="2308324"/>
          </a:xfrm>
          <a:prstGeom prst="rect">
            <a:avLst/>
          </a:prstGeom>
          <a:noFill/>
        </p:spPr>
        <p:txBody>
          <a:bodyPr wrap="square" rtlCol="1">
            <a:spAutoFit/>
          </a:bodyPr>
          <a:lstStyle/>
          <a:p>
            <a:r>
              <a:rPr lang="en-US" sz="4800" b="1" dirty="0">
                <a:solidFill>
                  <a:schemeClr val="bg1"/>
                </a:solidFill>
              </a:rPr>
              <a:t>Libyan international medical university faculty </a:t>
            </a:r>
            <a:r>
              <a:rPr lang="en-US" sz="4800" b="1" dirty="0" smtClean="0">
                <a:solidFill>
                  <a:schemeClr val="bg1"/>
                </a:solidFill>
              </a:rPr>
              <a:t>of Applied Medical </a:t>
            </a:r>
            <a:r>
              <a:rPr lang="en-US" sz="4800" b="1" dirty="0" smtClean="0">
                <a:solidFill>
                  <a:schemeClr val="bg1"/>
                </a:solidFill>
              </a:rPr>
              <a:t>Science</a:t>
            </a:r>
          </a:p>
          <a:p>
            <a:endParaRPr lang="en-US" sz="4800" b="1" dirty="0" smtClean="0">
              <a:solidFill>
                <a:schemeClr val="bg1"/>
              </a:solidFill>
            </a:endParaRPr>
          </a:p>
          <a:p>
            <a:endParaRPr lang="ar-LY" sz="4800" b="1" dirty="0">
              <a:solidFill>
                <a:schemeClr val="bg1"/>
              </a:solidFill>
            </a:endParaRPr>
          </a:p>
        </p:txBody>
      </p:sp>
      <p:pic>
        <p:nvPicPr>
          <p:cNvPr id="11" name="صورة 10"/>
          <p:cNvPicPr>
            <a:picLocks noChangeAspect="1"/>
          </p:cNvPicPr>
          <p:nvPr/>
        </p:nvPicPr>
        <p:blipFill>
          <a:blip r:embed="rId3"/>
          <a:stretch>
            <a:fillRect/>
          </a:stretch>
        </p:blipFill>
        <p:spPr>
          <a:xfrm>
            <a:off x="37904940" y="273234"/>
            <a:ext cx="5300460" cy="5601905"/>
          </a:xfrm>
          <a:prstGeom prst="rect">
            <a:avLst/>
          </a:prstGeom>
        </p:spPr>
      </p:pic>
      <p:pic>
        <p:nvPicPr>
          <p:cNvPr id="12" name="صورة 11"/>
          <p:cNvPicPr>
            <a:picLocks noChangeAspect="1"/>
          </p:cNvPicPr>
          <p:nvPr/>
        </p:nvPicPr>
        <p:blipFill>
          <a:blip r:embed="rId4"/>
          <a:stretch>
            <a:fillRect/>
          </a:stretch>
        </p:blipFill>
        <p:spPr>
          <a:xfrm>
            <a:off x="269426" y="440160"/>
            <a:ext cx="6174645" cy="5371776"/>
          </a:xfrm>
          <a:prstGeom prst="rect">
            <a:avLst/>
          </a:prstGeom>
        </p:spPr>
      </p:pic>
      <p:sp>
        <p:nvSpPr>
          <p:cNvPr id="13" name="مربع نص 12"/>
          <p:cNvSpPr txBox="1"/>
          <p:nvPr/>
        </p:nvSpPr>
        <p:spPr>
          <a:xfrm>
            <a:off x="32301711" y="19287062"/>
            <a:ext cx="10826681" cy="2554545"/>
          </a:xfrm>
          <a:prstGeom prst="rect">
            <a:avLst/>
          </a:prstGeom>
          <a:noFill/>
        </p:spPr>
        <p:txBody>
          <a:bodyPr wrap="square" rtlCol="1">
            <a:spAutoFit/>
          </a:bodyPr>
          <a:lstStyle/>
          <a:p>
            <a:r>
              <a:rPr lang="en-US" sz="4000" dirty="0"/>
              <a:t>Arno, A., Shei, O., Lovdal, A. &amp; Waerhaug, J. (1959) Alveolar bone loss as a function of tobacco consumption. Acta Odontologica Scandinavica 17, 3–10</a:t>
            </a:r>
            <a:endParaRPr lang="ar-LY" sz="4000" dirty="0"/>
          </a:p>
        </p:txBody>
      </p:sp>
      <p:pic>
        <p:nvPicPr>
          <p:cNvPr id="14" name="صورة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512811" y="16401555"/>
            <a:ext cx="9553642" cy="6098070"/>
          </a:xfrm>
          <a:prstGeom prst="rect">
            <a:avLst/>
          </a:prstGeom>
        </p:spPr>
      </p:pic>
      <p:sp>
        <p:nvSpPr>
          <p:cNvPr id="15" name="مربع نص 14"/>
          <p:cNvSpPr txBox="1"/>
          <p:nvPr/>
        </p:nvSpPr>
        <p:spPr>
          <a:xfrm>
            <a:off x="9319457" y="2139726"/>
            <a:ext cx="25508560" cy="1569660"/>
          </a:xfrm>
          <a:prstGeom prst="rect">
            <a:avLst/>
          </a:prstGeom>
          <a:noFill/>
        </p:spPr>
        <p:txBody>
          <a:bodyPr wrap="square" rtlCol="1">
            <a:spAutoFit/>
          </a:bodyPr>
          <a:lstStyle/>
          <a:p>
            <a:r>
              <a:rPr lang="en-US" sz="9600" b="1" dirty="0">
                <a:solidFill>
                  <a:schemeClr val="bg1"/>
                </a:solidFill>
              </a:rPr>
              <a:t>Effects of smoking on </a:t>
            </a:r>
            <a:r>
              <a:rPr lang="en-US" sz="9600" b="1" dirty="0" smtClean="0">
                <a:solidFill>
                  <a:schemeClr val="bg1"/>
                </a:solidFill>
              </a:rPr>
              <a:t>periodontal </a:t>
            </a:r>
            <a:r>
              <a:rPr lang="en-US" sz="9600" b="1" dirty="0">
                <a:solidFill>
                  <a:schemeClr val="bg1"/>
                </a:solidFill>
              </a:rPr>
              <a:t>tissues</a:t>
            </a:r>
            <a:endParaRPr lang="ar-LY" sz="9600" b="1" dirty="0">
              <a:solidFill>
                <a:schemeClr val="bg1"/>
              </a:solidFill>
            </a:endParaRPr>
          </a:p>
        </p:txBody>
      </p:sp>
      <p:sp>
        <p:nvSpPr>
          <p:cNvPr id="16" name="مربع نص 15"/>
          <p:cNvSpPr txBox="1"/>
          <p:nvPr/>
        </p:nvSpPr>
        <p:spPr>
          <a:xfrm>
            <a:off x="14494035" y="1269098"/>
            <a:ext cx="13016752" cy="954107"/>
          </a:xfrm>
          <a:prstGeom prst="rect">
            <a:avLst/>
          </a:prstGeom>
          <a:noFill/>
        </p:spPr>
        <p:txBody>
          <a:bodyPr wrap="square" rtlCol="1">
            <a:spAutoFit/>
          </a:bodyPr>
          <a:lstStyle/>
          <a:p>
            <a:pPr algn="ctr"/>
            <a:r>
              <a:rPr lang="en-US" sz="5600" dirty="0">
                <a:solidFill>
                  <a:schemeClr val="bg1"/>
                </a:solidFill>
                <a:latin typeface="Domine" panose="02040503040403060204" pitchFamily="18" charset="0"/>
              </a:rPr>
              <a:t>Year : 2</a:t>
            </a:r>
            <a:r>
              <a:rPr lang="en-US" sz="5600" baseline="30000" dirty="0">
                <a:solidFill>
                  <a:schemeClr val="bg1"/>
                </a:solidFill>
                <a:latin typeface="Domine" panose="02040503040403060204" pitchFamily="18" charset="0"/>
              </a:rPr>
              <a:t>nd</a:t>
            </a:r>
            <a:r>
              <a:rPr lang="en-US" sz="5600" dirty="0">
                <a:solidFill>
                  <a:schemeClr val="bg1"/>
                </a:solidFill>
                <a:latin typeface="Domine" panose="02040503040403060204" pitchFamily="18" charset="0"/>
              </a:rPr>
              <a:t> year Dent.</a:t>
            </a:r>
            <a:endParaRPr lang="en-US" sz="5600" dirty="0">
              <a:solidFill>
                <a:schemeClr val="bg1"/>
              </a:solidFill>
              <a:latin typeface="Domine" panose="02040503040403060204" pitchFamily="18" charset="0"/>
            </a:endParaRPr>
          </a:p>
        </p:txBody>
      </p:sp>
    </p:spTree>
    <p:extLst>
      <p:ext uri="{BB962C8B-B14F-4D97-AF65-F5344CB8AC3E}">
        <p14:creationId xmlns:p14="http://schemas.microsoft.com/office/powerpoint/2010/main" val="412812335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assessingslate|09-20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Arial"/>
        <a:cs typeface="Arial"/>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4103</TotalTime>
  <Words>483</Words>
  <Application>Microsoft Office PowerPoint</Application>
  <PresentationFormat>مخصص</PresentationFormat>
  <Paragraphs>28</Paragraphs>
  <Slides>1</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vt:i4>
      </vt:variant>
    </vt:vector>
  </HeadingPairs>
  <TitlesOfParts>
    <vt:vector size="7" baseType="lpstr">
      <vt:lpstr>Calibri</vt:lpstr>
      <vt:lpstr>Domine</vt:lpstr>
      <vt:lpstr>Open Sans</vt:lpstr>
      <vt:lpstr>Arial</vt:lpstr>
      <vt:lpstr>Montserrat Extra Bold</vt:lpstr>
      <vt:lpstr>Office Theme</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PIXEL-PC</cp:lastModifiedBy>
  <cp:revision>33</cp:revision>
  <dcterms:modified xsi:type="dcterms:W3CDTF">2022-06-12T21:43:23Z</dcterms:modified>
  <cp:category>science research poster</cp:category>
</cp:coreProperties>
</file>