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embeddedFontLst>
    <p:embeddedFont>
      <p:font typeface="Calibri" panose="020F0502020204030204" pitchFamily="34" charset="0"/>
      <p:regular r:id="rId13"/>
      <p:bold r:id="rId14"/>
    </p:embeddedFont>
    <p:embeddedFont>
      <p:font typeface="Gill Sans" panose="020B0604020202020204" charset="0"/>
      <p:regular r:id="rId15"/>
      <p:bold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j/pYxQrd1QCNn1MpMNHpY1j7Mx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Gill Sans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dt" idx="10"/>
          </p:nvPr>
        </p:nvSpPr>
        <p:spPr>
          <a:xfrm>
            <a:off x="77724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2"/>
          <p:cNvSpPr txBox="1">
            <a:spLocks noGrp="1"/>
          </p:cNvSpPr>
          <p:nvPr>
            <p:ph type="ftr" idx="11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 txBox="1"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1"/>
          <p:cNvSpPr txBox="1">
            <a:spLocks noGrp="1"/>
          </p:cNvSpPr>
          <p:nvPr>
            <p:ph type="body" idx="1"/>
          </p:nvPr>
        </p:nvSpPr>
        <p:spPr>
          <a:xfrm rot="5400000">
            <a:off x="3931126" y="-1328261"/>
            <a:ext cx="4351338" cy="10659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dt" idx="10"/>
          </p:nvPr>
        </p:nvSpPr>
        <p:spPr>
          <a:xfrm>
            <a:off x="77724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1"/>
          <p:cNvSpPr txBox="1">
            <a:spLocks noGrp="1"/>
          </p:cNvSpPr>
          <p:nvPr>
            <p:ph type="ftr" idx="11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1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22"/>
          <p:cNvSpPr txBox="1">
            <a:spLocks noGrp="1"/>
          </p:cNvSpPr>
          <p:nvPr>
            <p:ph type="dt" idx="10"/>
          </p:nvPr>
        </p:nvSpPr>
        <p:spPr>
          <a:xfrm>
            <a:off x="77724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2"/>
          <p:cNvSpPr txBox="1">
            <a:spLocks noGrp="1"/>
          </p:cNvSpPr>
          <p:nvPr>
            <p:ph type="ftr" idx="11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2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3"/>
          <p:cNvSpPr txBox="1"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body" idx="1"/>
          </p:nvPr>
        </p:nvSpPr>
        <p:spPr>
          <a:xfrm>
            <a:off x="777240" y="1825625"/>
            <a:ext cx="1065911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dt" idx="10"/>
          </p:nvPr>
        </p:nvSpPr>
        <p:spPr>
          <a:xfrm>
            <a:off x="77724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ftr" idx="11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4"/>
          <p:cNvSpPr txBox="1">
            <a:spLocks noGrp="1"/>
          </p:cNvSpPr>
          <p:nvPr>
            <p:ph type="dt" idx="10"/>
          </p:nvPr>
        </p:nvSpPr>
        <p:spPr>
          <a:xfrm>
            <a:off x="77724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ftr" idx="11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 txBox="1">
            <a:spLocks noGrp="1"/>
          </p:cNvSpPr>
          <p:nvPr>
            <p:ph type="title"/>
          </p:nvPr>
        </p:nvSpPr>
        <p:spPr>
          <a:xfrm>
            <a:off x="777240" y="1709738"/>
            <a:ext cx="10570210" cy="27588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Gill Sans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5"/>
          <p:cNvSpPr txBox="1">
            <a:spLocks noGrp="1"/>
          </p:cNvSpPr>
          <p:nvPr>
            <p:ph type="body" idx="1"/>
          </p:nvPr>
        </p:nvSpPr>
        <p:spPr>
          <a:xfrm>
            <a:off x="777240" y="4589463"/>
            <a:ext cx="1057021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5"/>
          <p:cNvSpPr txBox="1">
            <a:spLocks noGrp="1"/>
          </p:cNvSpPr>
          <p:nvPr>
            <p:ph type="dt" idx="10"/>
          </p:nvPr>
        </p:nvSpPr>
        <p:spPr>
          <a:xfrm>
            <a:off x="77724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5"/>
          <p:cNvSpPr txBox="1">
            <a:spLocks noGrp="1"/>
          </p:cNvSpPr>
          <p:nvPr>
            <p:ph type="ftr" idx="11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5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6"/>
          <p:cNvSpPr txBox="1"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6"/>
          <p:cNvSpPr txBox="1">
            <a:spLocks noGrp="1"/>
          </p:cNvSpPr>
          <p:nvPr>
            <p:ph type="body" idx="1"/>
          </p:nvPr>
        </p:nvSpPr>
        <p:spPr>
          <a:xfrm>
            <a:off x="777240" y="1825625"/>
            <a:ext cx="524256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1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16"/>
          <p:cNvSpPr txBox="1">
            <a:spLocks noGrp="1"/>
          </p:cNvSpPr>
          <p:nvPr>
            <p:ph type="dt" idx="10"/>
          </p:nvPr>
        </p:nvSpPr>
        <p:spPr>
          <a:xfrm>
            <a:off x="77724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ftr" idx="11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>
            <a:spLocks noGrp="1"/>
          </p:cNvSpPr>
          <p:nvPr>
            <p:ph type="title"/>
          </p:nvPr>
        </p:nvSpPr>
        <p:spPr>
          <a:xfrm>
            <a:off x="777240" y="365125"/>
            <a:ext cx="10578148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body" idx="1"/>
          </p:nvPr>
        </p:nvSpPr>
        <p:spPr>
          <a:xfrm>
            <a:off x="777240" y="1801812"/>
            <a:ext cx="5220335" cy="93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body" idx="2"/>
          </p:nvPr>
        </p:nvSpPr>
        <p:spPr>
          <a:xfrm>
            <a:off x="777240" y="2825749"/>
            <a:ext cx="5220335" cy="336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body" idx="3"/>
          </p:nvPr>
        </p:nvSpPr>
        <p:spPr>
          <a:xfrm>
            <a:off x="6172200" y="1801812"/>
            <a:ext cx="5183188" cy="93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body" idx="4"/>
          </p:nvPr>
        </p:nvSpPr>
        <p:spPr>
          <a:xfrm>
            <a:off x="6172200" y="2825749"/>
            <a:ext cx="5183188" cy="336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dt" idx="10"/>
          </p:nvPr>
        </p:nvSpPr>
        <p:spPr>
          <a:xfrm>
            <a:off x="77724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ftr" idx="11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8"/>
          <p:cNvSpPr txBox="1"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dt" idx="10"/>
          </p:nvPr>
        </p:nvSpPr>
        <p:spPr>
          <a:xfrm>
            <a:off x="77724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ftr" idx="11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 txBox="1">
            <a:spLocks noGrp="1"/>
          </p:cNvSpPr>
          <p:nvPr>
            <p:ph type="title"/>
          </p:nvPr>
        </p:nvSpPr>
        <p:spPr>
          <a:xfrm>
            <a:off x="777240" y="457200"/>
            <a:ext cx="3994785" cy="25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Gill Sans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body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  <a:defRPr sz="20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2pPr>
            <a:lvl3pPr marL="1371600" lvl="2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 sz="1400"/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 sz="14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body" idx="2"/>
          </p:nvPr>
        </p:nvSpPr>
        <p:spPr>
          <a:xfrm>
            <a:off x="777240" y="3092450"/>
            <a:ext cx="3994785" cy="2776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dt" idx="10"/>
          </p:nvPr>
        </p:nvSpPr>
        <p:spPr>
          <a:xfrm>
            <a:off x="77724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ftr" idx="11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>
            <a:spLocks noGrp="1"/>
          </p:cNvSpPr>
          <p:nvPr>
            <p:ph type="title"/>
          </p:nvPr>
        </p:nvSpPr>
        <p:spPr>
          <a:xfrm>
            <a:off x="777240" y="457200"/>
            <a:ext cx="3994785" cy="2505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Gill Sans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0"/>
          <p:cNvSpPr>
            <a:spLocks noGrp="1"/>
          </p:cNvSpPr>
          <p:nvPr>
            <p:ph type="pic" idx="2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  <a:noFill/>
          <a:ln>
            <a:noFill/>
          </a:ln>
        </p:spPr>
      </p:sp>
      <p:sp>
        <p:nvSpPr>
          <p:cNvPr id="82" name="Google Shape;82;p20"/>
          <p:cNvSpPr txBox="1">
            <a:spLocks noGrp="1"/>
          </p:cNvSpPr>
          <p:nvPr>
            <p:ph type="body" idx="1"/>
          </p:nvPr>
        </p:nvSpPr>
        <p:spPr>
          <a:xfrm>
            <a:off x="777240" y="3081275"/>
            <a:ext cx="3994785" cy="2779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dt" idx="10"/>
          </p:nvPr>
        </p:nvSpPr>
        <p:spPr>
          <a:xfrm>
            <a:off x="77724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0"/>
          <p:cNvSpPr txBox="1">
            <a:spLocks noGrp="1"/>
          </p:cNvSpPr>
          <p:nvPr>
            <p:ph type="ftr" idx="11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0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/>
          <p:nvPr/>
        </p:nvSpPr>
        <p:spPr>
          <a:xfrm>
            <a:off x="-1" y="-1"/>
            <a:ext cx="12192001" cy="685800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7;p11"/>
          <p:cNvSpPr/>
          <p:nvPr/>
        </p:nvSpPr>
        <p:spPr>
          <a:xfrm>
            <a:off x="-1" y="-1"/>
            <a:ext cx="12192001" cy="685800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8" name="Google Shape;8;p11"/>
          <p:cNvGrpSpPr/>
          <p:nvPr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9" name="Google Shape;9;p11"/>
            <p:cNvSpPr/>
            <p:nvPr/>
          </p:nvSpPr>
          <p:spPr>
            <a:xfrm>
              <a:off x="209098" y="727602"/>
              <a:ext cx="172408" cy="172408"/>
            </a:xfrm>
            <a:prstGeom prst="ellipse">
              <a:avLst/>
            </a:prstGeom>
            <a:solidFill>
              <a:srgbClr val="FF74BC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10;p11"/>
            <p:cNvSpPr/>
            <p:nvPr/>
          </p:nvSpPr>
          <p:spPr>
            <a:xfrm>
              <a:off x="949947" y="136523"/>
              <a:ext cx="113367" cy="113367"/>
            </a:xfrm>
            <a:prstGeom prst="ellipse">
              <a:avLst/>
            </a:prstGeom>
            <a:solidFill>
              <a:srgbClr val="F39E29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11;p11"/>
            <p:cNvSpPr/>
            <p:nvPr/>
          </p:nvSpPr>
          <p:spPr>
            <a:xfrm>
              <a:off x="11575290" y="5859047"/>
              <a:ext cx="305780" cy="305780"/>
            </a:xfrm>
            <a:prstGeom prst="ellipse">
              <a:avLst/>
            </a:prstGeom>
            <a:solidFill>
              <a:srgbClr val="C885A7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2;p11"/>
            <p:cNvSpPr/>
            <p:nvPr/>
          </p:nvSpPr>
          <p:spPr>
            <a:xfrm>
              <a:off x="95730" y="1133938"/>
              <a:ext cx="226735" cy="226735"/>
            </a:xfrm>
            <a:prstGeom prst="ellipse">
              <a:avLst/>
            </a:prstGeom>
            <a:solidFill>
              <a:schemeClr val="accent3">
                <a:alpha val="49803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13;p11"/>
            <p:cNvSpPr/>
            <p:nvPr/>
          </p:nvSpPr>
          <p:spPr>
            <a:xfrm>
              <a:off x="11536830" y="554419"/>
              <a:ext cx="382700" cy="382700"/>
            </a:xfrm>
            <a:prstGeom prst="ellipse">
              <a:avLst/>
            </a:prstGeom>
            <a:solidFill>
              <a:srgbClr val="FF2F9B">
                <a:alpha val="71764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4;p11"/>
            <p:cNvSpPr/>
            <p:nvPr/>
          </p:nvSpPr>
          <p:spPr>
            <a:xfrm>
              <a:off x="11224303" y="299808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5;p11"/>
            <p:cNvSpPr/>
            <p:nvPr/>
          </p:nvSpPr>
          <p:spPr>
            <a:xfrm>
              <a:off x="11629630" y="5482355"/>
              <a:ext cx="94160" cy="94160"/>
            </a:xfrm>
            <a:prstGeom prst="ellipse">
              <a:avLst/>
            </a:prstGeom>
            <a:solidFill>
              <a:srgbClr val="E3BEBE">
                <a:alpha val="2784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6;p11"/>
            <p:cNvSpPr/>
            <p:nvPr/>
          </p:nvSpPr>
          <p:spPr>
            <a:xfrm>
              <a:off x="10415328" y="612495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7;p11"/>
            <p:cNvSpPr/>
            <p:nvPr/>
          </p:nvSpPr>
          <p:spPr>
            <a:xfrm>
              <a:off x="10120382" y="6255986"/>
              <a:ext cx="305780" cy="305780"/>
            </a:xfrm>
            <a:prstGeom prst="ellipse">
              <a:avLst/>
            </a:prstGeom>
            <a:solidFill>
              <a:srgbClr val="EDD5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8;p11"/>
            <p:cNvSpPr/>
            <p:nvPr/>
          </p:nvSpPr>
          <p:spPr>
            <a:xfrm>
              <a:off x="9934343" y="6204350"/>
              <a:ext cx="113367" cy="113367"/>
            </a:xfrm>
            <a:prstGeom prst="ellipse">
              <a:avLst/>
            </a:prstGeom>
            <a:solidFill>
              <a:srgbClr val="F5C6B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19;p11"/>
            <p:cNvSpPr/>
            <p:nvPr/>
          </p:nvSpPr>
          <p:spPr>
            <a:xfrm>
              <a:off x="11642244" y="6317718"/>
              <a:ext cx="549756" cy="540282"/>
            </a:xfrm>
            <a:custGeom>
              <a:avLst/>
              <a:gdLst/>
              <a:ahLst/>
              <a:cxnLst/>
              <a:rect l="l" t="t" r="r" b="b"/>
              <a:pathLst>
                <a:path w="2115556" h="2079100" extrusionOk="0">
                  <a:moveTo>
                    <a:pt x="1224540" y="0"/>
                  </a:moveTo>
                  <a:cubicBezTo>
                    <a:pt x="1562687" y="0"/>
                    <a:pt x="1868823" y="137062"/>
                    <a:pt x="2090421" y="358660"/>
                  </a:cubicBezTo>
                  <a:lnTo>
                    <a:pt x="2115556" y="386315"/>
                  </a:lnTo>
                  <a:lnTo>
                    <a:pt x="2115556" y="2062765"/>
                  </a:lnTo>
                  <a:lnTo>
                    <a:pt x="2100710" y="2079100"/>
                  </a:lnTo>
                  <a:lnTo>
                    <a:pt x="348370" y="2079100"/>
                  </a:lnTo>
                  <a:lnTo>
                    <a:pt x="279625" y="2003461"/>
                  </a:lnTo>
                  <a:cubicBezTo>
                    <a:pt x="104938" y="1791789"/>
                    <a:pt x="0" y="1520419"/>
                    <a:pt x="0" y="1224540"/>
                  </a:cubicBezTo>
                  <a:cubicBezTo>
                    <a:pt x="0" y="548245"/>
                    <a:pt x="548245" y="0"/>
                    <a:pt x="1224540" y="0"/>
                  </a:cubicBezTo>
                  <a:close/>
                </a:path>
              </a:pathLst>
            </a:custGeom>
            <a:solidFill>
              <a:srgbClr val="F5C6B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0" name="Google Shape;20;p11"/>
            <p:cNvSpPr/>
            <p:nvPr/>
          </p:nvSpPr>
          <p:spPr>
            <a:xfrm>
              <a:off x="-1" y="-1"/>
              <a:ext cx="510196" cy="538336"/>
            </a:xfrm>
            <a:custGeom>
              <a:avLst/>
              <a:gdLst/>
              <a:ahLst/>
              <a:cxnLst/>
              <a:rect l="l" t="t" r="r" b="b"/>
              <a:pathLst>
                <a:path w="510196" h="538336" extrusionOk="0">
                  <a:moveTo>
                    <a:pt x="0" y="0"/>
                  </a:moveTo>
                  <a:lnTo>
                    <a:pt x="459276" y="0"/>
                  </a:lnTo>
                  <a:lnTo>
                    <a:pt x="482126" y="42098"/>
                  </a:lnTo>
                  <a:cubicBezTo>
                    <a:pt x="500201" y="84833"/>
                    <a:pt x="510196" y="131817"/>
                    <a:pt x="510196" y="181136"/>
                  </a:cubicBezTo>
                  <a:cubicBezTo>
                    <a:pt x="510196" y="378412"/>
                    <a:pt x="350272" y="538336"/>
                    <a:pt x="152996" y="538336"/>
                  </a:cubicBezTo>
                  <a:cubicBezTo>
                    <a:pt x="103677" y="538336"/>
                    <a:pt x="56693" y="528341"/>
                    <a:pt x="13958" y="510266"/>
                  </a:cubicBezTo>
                  <a:lnTo>
                    <a:pt x="0" y="502690"/>
                  </a:lnTo>
                  <a:close/>
                </a:path>
              </a:pathLst>
            </a:custGeom>
            <a:solidFill>
              <a:srgbClr val="EDD5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1" name="Google Shape;21;p11"/>
            <p:cNvSpPr/>
            <p:nvPr/>
          </p:nvSpPr>
          <p:spPr>
            <a:xfrm>
              <a:off x="10528695" y="1"/>
              <a:ext cx="554074" cy="282754"/>
            </a:xfrm>
            <a:custGeom>
              <a:avLst/>
              <a:gdLst/>
              <a:ahLst/>
              <a:cxnLst/>
              <a:rect l="l" t="t" r="r" b="b"/>
              <a:pathLst>
                <a:path w="309162" h="157771" extrusionOk="0">
                  <a:moveTo>
                    <a:pt x="644" y="0"/>
                  </a:moveTo>
                  <a:lnTo>
                    <a:pt x="308518" y="0"/>
                  </a:lnTo>
                  <a:lnTo>
                    <a:pt x="309162" y="3190"/>
                  </a:lnTo>
                  <a:cubicBezTo>
                    <a:pt x="309162" y="88563"/>
                    <a:pt x="239954" y="157771"/>
                    <a:pt x="154581" y="157771"/>
                  </a:cubicBezTo>
                  <a:cubicBezTo>
                    <a:pt x="69208" y="157771"/>
                    <a:pt x="0" y="88563"/>
                    <a:pt x="0" y="3190"/>
                  </a:cubicBezTo>
                  <a:close/>
                </a:path>
              </a:pathLst>
            </a:custGeom>
            <a:solidFill>
              <a:srgbClr val="D663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2" name="Google Shape;22;p11"/>
            <p:cNvSpPr/>
            <p:nvPr/>
          </p:nvSpPr>
          <p:spPr>
            <a:xfrm>
              <a:off x="504140" y="1132500"/>
              <a:ext cx="84680" cy="84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23;p11"/>
            <p:cNvSpPr/>
            <p:nvPr/>
          </p:nvSpPr>
          <p:spPr>
            <a:xfrm>
              <a:off x="12051348" y="5576515"/>
              <a:ext cx="137603" cy="210490"/>
            </a:xfrm>
            <a:custGeom>
              <a:avLst/>
              <a:gdLst/>
              <a:ahLst/>
              <a:cxnLst/>
              <a:rect l="l" t="t" r="r" b="b"/>
              <a:pathLst>
                <a:path w="137603" h="210490" extrusionOk="0">
                  <a:moveTo>
                    <a:pt x="105245" y="0"/>
                  </a:moveTo>
                  <a:lnTo>
                    <a:pt x="137603" y="6533"/>
                  </a:lnTo>
                  <a:lnTo>
                    <a:pt x="137603" y="203957"/>
                  </a:lnTo>
                  <a:lnTo>
                    <a:pt x="105245" y="210490"/>
                  </a:lnTo>
                  <a:cubicBezTo>
                    <a:pt x="47120" y="210490"/>
                    <a:pt x="0" y="163370"/>
                    <a:pt x="0" y="105245"/>
                  </a:cubicBezTo>
                  <a:cubicBezTo>
                    <a:pt x="0" y="47120"/>
                    <a:pt x="47120" y="0"/>
                    <a:pt x="105245" y="0"/>
                  </a:cubicBezTo>
                  <a:close/>
                </a:path>
              </a:pathLst>
            </a:custGeom>
            <a:solidFill>
              <a:srgbClr val="A5E5F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24" name="Google Shape;24;p11"/>
          <p:cNvSpPr txBox="1">
            <a:spLocks noGrp="1"/>
          </p:cNvSpPr>
          <p:nvPr>
            <p:ph type="dt" idx="10"/>
          </p:nvPr>
        </p:nvSpPr>
        <p:spPr>
          <a:xfrm>
            <a:off x="77724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ftr" idx="11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11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" name="Google Shape;27;p11"/>
          <p:cNvSpPr txBox="1"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Gill Sans"/>
              <a:buNone/>
              <a:defRPr sz="54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body" idx="1"/>
          </p:nvPr>
        </p:nvSpPr>
        <p:spPr>
          <a:xfrm>
            <a:off x="777240" y="1825625"/>
            <a:ext cx="1065911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0005D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0005D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0005D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0005D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0005D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library.bloomu.edu/litreview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cientific-publishing.webshop.elsevier.com/research-process/importance-literature-review-research-writing/?msclkid=ef39bc70afb011ec9a9b64030a72cac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"/>
          <p:cNvSpPr/>
          <p:nvPr/>
        </p:nvSpPr>
        <p:spPr>
          <a:xfrm>
            <a:off x="-226142" y="0"/>
            <a:ext cx="12192000" cy="6858000"/>
          </a:xfrm>
          <a:prstGeom prst="rect">
            <a:avLst/>
          </a:prstGeom>
          <a:solidFill>
            <a:srgbClr val="F0E1D3">
              <a:alpha val="2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104" name="Google Shape;104;p1"/>
          <p:cNvGrpSpPr/>
          <p:nvPr/>
        </p:nvGrpSpPr>
        <p:grpSpPr>
          <a:xfrm>
            <a:off x="712373" y="296325"/>
            <a:ext cx="11024236" cy="2504238"/>
            <a:chOff x="767484" y="236341"/>
            <a:chExt cx="11024236" cy="3679562"/>
          </a:xfrm>
        </p:grpSpPr>
        <p:sp>
          <p:nvSpPr>
            <p:cNvPr id="105" name="Google Shape;105;p1"/>
            <p:cNvSpPr/>
            <p:nvPr/>
          </p:nvSpPr>
          <p:spPr>
            <a:xfrm>
              <a:off x="1249767" y="3283228"/>
              <a:ext cx="226735" cy="226735"/>
            </a:xfrm>
            <a:prstGeom prst="ellipse">
              <a:avLst/>
            </a:prstGeom>
            <a:solidFill>
              <a:srgbClr val="FF2F9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"/>
            <p:cNvSpPr/>
            <p:nvPr/>
          </p:nvSpPr>
          <p:spPr>
            <a:xfrm>
              <a:off x="8413359" y="386135"/>
              <a:ext cx="466441" cy="466441"/>
            </a:xfrm>
            <a:prstGeom prst="ellipse">
              <a:avLst/>
            </a:prstGeom>
            <a:solidFill>
              <a:srgbClr val="FF74B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1"/>
            <p:cNvSpPr/>
            <p:nvPr/>
          </p:nvSpPr>
          <p:spPr>
            <a:xfrm>
              <a:off x="8290699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1"/>
            <p:cNvSpPr/>
            <p:nvPr/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784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1"/>
            <p:cNvSpPr/>
            <p:nvPr/>
          </p:nvSpPr>
          <p:spPr>
            <a:xfrm>
              <a:off x="767484" y="2755518"/>
              <a:ext cx="466441" cy="466441"/>
            </a:xfrm>
            <a:prstGeom prst="ellipse">
              <a:avLst/>
            </a:prstGeom>
            <a:solidFill>
              <a:srgbClr val="FED2E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1"/>
            <p:cNvSpPr/>
            <p:nvPr/>
          </p:nvSpPr>
          <p:spPr>
            <a:xfrm>
              <a:off x="11678353" y="3229860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1"/>
            <p:cNvSpPr/>
            <p:nvPr/>
          </p:nvSpPr>
          <p:spPr>
            <a:xfrm>
              <a:off x="11121540" y="3008980"/>
              <a:ext cx="305780" cy="305780"/>
            </a:xfrm>
            <a:prstGeom prst="ellipse">
              <a:avLst/>
            </a:prstGeom>
            <a:solidFill>
              <a:srgbClr val="DAAEC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1"/>
            <p:cNvSpPr/>
            <p:nvPr/>
          </p:nvSpPr>
          <p:spPr>
            <a:xfrm>
              <a:off x="10840549" y="3802536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3" name="Google Shape;113;p1"/>
          <p:cNvSpPr/>
          <p:nvPr/>
        </p:nvSpPr>
        <p:spPr>
          <a:xfrm>
            <a:off x="530474" y="305966"/>
            <a:ext cx="2051331" cy="2051331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"/>
          <p:cNvSpPr/>
          <p:nvPr/>
        </p:nvSpPr>
        <p:spPr>
          <a:xfrm>
            <a:off x="8860131" y="0"/>
            <a:ext cx="3331869" cy="2873746"/>
          </a:xfrm>
          <a:custGeom>
            <a:avLst/>
            <a:gdLst/>
            <a:ahLst/>
            <a:cxnLst/>
            <a:rect l="l" t="t" r="r" b="b"/>
            <a:pathLst>
              <a:path w="3192131" h="2753222" extrusionOk="0">
                <a:moveTo>
                  <a:pt x="288659" y="0"/>
                </a:moveTo>
                <a:lnTo>
                  <a:pt x="3192131" y="0"/>
                </a:lnTo>
                <a:lnTo>
                  <a:pt x="3192131" y="2058956"/>
                </a:lnTo>
                <a:lnTo>
                  <a:pt x="3158043" y="2104541"/>
                </a:lnTo>
                <a:cubicBezTo>
                  <a:pt x="2831098" y="2500707"/>
                  <a:pt x="2336311" y="2753222"/>
                  <a:pt x="1782545" y="2753222"/>
                </a:cubicBezTo>
                <a:cubicBezTo>
                  <a:pt x="798073" y="2753222"/>
                  <a:pt x="0" y="1955149"/>
                  <a:pt x="0" y="970677"/>
                </a:cubicBezTo>
                <a:cubicBezTo>
                  <a:pt x="0" y="663030"/>
                  <a:pt x="77937" y="373585"/>
                  <a:pt x="215144" y="12101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"/>
          <p:cNvSpPr txBox="1">
            <a:spLocks noGrp="1"/>
          </p:cNvSpPr>
          <p:nvPr>
            <p:ph type="ctrTitle"/>
          </p:nvPr>
        </p:nvSpPr>
        <p:spPr>
          <a:xfrm>
            <a:off x="1029642" y="2571618"/>
            <a:ext cx="10133047" cy="1549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lvl="0"/>
            <a:r>
              <a:rPr lang="en-US" dirty="0"/>
              <a:t>The Importance of Literature Review</a:t>
            </a:r>
            <a:endParaRPr dirty="0"/>
          </a:p>
        </p:txBody>
      </p:sp>
      <p:sp>
        <p:nvSpPr>
          <p:cNvPr id="116" name="Google Shape;116;p1"/>
          <p:cNvSpPr txBox="1">
            <a:spLocks noGrp="1"/>
          </p:cNvSpPr>
          <p:nvPr>
            <p:ph type="subTitle" idx="1"/>
          </p:nvPr>
        </p:nvSpPr>
        <p:spPr>
          <a:xfrm>
            <a:off x="1919" y="5200122"/>
            <a:ext cx="611028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/>
              <a:t>Name: Rana Albrakey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US"/>
              <a:t>Student ID: 3826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US"/>
              <a:t>E-mail: rana_3826 @limu.edu.ly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  <p:pic>
        <p:nvPicPr>
          <p:cNvPr id="117" name="Google Shape;117;p1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5501" y="649100"/>
            <a:ext cx="1344300" cy="134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" descr="Logo, company nam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31620" y="188120"/>
            <a:ext cx="1983661" cy="1983661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"/>
          <p:cNvSpPr/>
          <p:nvPr/>
        </p:nvSpPr>
        <p:spPr>
          <a:xfrm rot="-5400000">
            <a:off x="-639576" y="4068576"/>
            <a:ext cx="2914772" cy="1635620"/>
          </a:xfrm>
          <a:custGeom>
            <a:avLst/>
            <a:gdLst/>
            <a:ahLst/>
            <a:cxnLst/>
            <a:rect l="l" t="t" r="r" b="b"/>
            <a:pathLst>
              <a:path w="4408870" h="2474031" extrusionOk="0">
                <a:moveTo>
                  <a:pt x="18128" y="0"/>
                </a:moveTo>
                <a:lnTo>
                  <a:pt x="4390742" y="0"/>
                </a:lnTo>
                <a:lnTo>
                  <a:pt x="4397489" y="44205"/>
                </a:lnTo>
                <a:cubicBezTo>
                  <a:pt x="4405015" y="118312"/>
                  <a:pt x="4408870" y="193504"/>
                  <a:pt x="4408870" y="269596"/>
                </a:cubicBezTo>
                <a:cubicBezTo>
                  <a:pt x="4408870" y="1487072"/>
                  <a:pt x="3421911" y="2474031"/>
                  <a:pt x="2204435" y="2474031"/>
                </a:cubicBezTo>
                <a:cubicBezTo>
                  <a:pt x="986959" y="2474031"/>
                  <a:pt x="0" y="1487072"/>
                  <a:pt x="0" y="269596"/>
                </a:cubicBezTo>
                <a:cubicBezTo>
                  <a:pt x="0" y="193504"/>
                  <a:pt x="3855" y="118312"/>
                  <a:pt x="11381" y="44205"/>
                </a:cubicBezTo>
                <a:close/>
              </a:path>
            </a:pathLst>
          </a:custGeom>
          <a:solidFill>
            <a:srgbClr val="EDD5E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0" name="Google Shape;120;p1"/>
          <p:cNvPicPr preferRelativeResize="0"/>
          <p:nvPr/>
        </p:nvPicPr>
        <p:blipFill rotWithShape="1">
          <a:blip r:embed="rId5">
            <a:alphaModFix/>
          </a:blip>
          <a:srcRect l="45737" t="12146" r="12287" b="12942"/>
          <a:stretch/>
        </p:blipFill>
        <p:spPr>
          <a:xfrm>
            <a:off x="449221" y="3448181"/>
            <a:ext cx="1633210" cy="2914772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"/>
          <p:cNvSpPr/>
          <p:nvPr/>
        </p:nvSpPr>
        <p:spPr>
          <a:xfrm>
            <a:off x="9570773" y="3946060"/>
            <a:ext cx="2621227" cy="2911940"/>
          </a:xfrm>
          <a:custGeom>
            <a:avLst/>
            <a:gdLst/>
            <a:ahLst/>
            <a:cxnLst/>
            <a:rect l="l" t="t" r="r" b="b"/>
            <a:pathLst>
              <a:path w="3086667" h="3429000" extrusionOk="0">
                <a:moveTo>
                  <a:pt x="2133985" y="0"/>
                </a:moveTo>
                <a:cubicBezTo>
                  <a:pt x="2428627" y="0"/>
                  <a:pt x="2709322" y="59714"/>
                  <a:pt x="2964628" y="167699"/>
                </a:cubicBezTo>
                <a:lnTo>
                  <a:pt x="3086667" y="226489"/>
                </a:lnTo>
                <a:lnTo>
                  <a:pt x="3086667" y="3429000"/>
                </a:lnTo>
                <a:lnTo>
                  <a:pt x="440639" y="3429000"/>
                </a:lnTo>
                <a:lnTo>
                  <a:pt x="364451" y="3327116"/>
                </a:lnTo>
                <a:cubicBezTo>
                  <a:pt x="134356" y="2986530"/>
                  <a:pt x="0" y="2575948"/>
                  <a:pt x="0" y="2133985"/>
                </a:cubicBezTo>
                <a:cubicBezTo>
                  <a:pt x="0" y="955418"/>
                  <a:pt x="955418" y="0"/>
                  <a:pt x="213398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22" name="Google Shape;122;p1" descr="A mosaic of colorful geometric shapes"/>
          <p:cNvPicPr preferRelativeResize="0"/>
          <p:nvPr/>
        </p:nvPicPr>
        <p:blipFill rotWithShape="1">
          <a:blip r:embed="rId6">
            <a:alphaModFix/>
          </a:blip>
          <a:srcRect r="28498" b="-3"/>
          <a:stretch/>
        </p:blipFill>
        <p:spPr>
          <a:xfrm>
            <a:off x="10258617" y="4905567"/>
            <a:ext cx="1447464" cy="1447467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"/>
          <p:cNvSpPr txBox="1"/>
          <p:nvPr/>
        </p:nvSpPr>
        <p:spPr>
          <a:xfrm>
            <a:off x="4724400" y="3200400"/>
            <a:ext cx="274319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/>
              <a:t>1</a:t>
            </a:fld>
            <a:endParaRPr sz="1400"/>
          </a:p>
        </p:txBody>
      </p:sp>
      <p:sp>
        <p:nvSpPr>
          <p:cNvPr id="125" name="Google Shape;125;p1"/>
          <p:cNvSpPr txBox="1"/>
          <p:nvPr/>
        </p:nvSpPr>
        <p:spPr>
          <a:xfrm>
            <a:off x="3111230" y="971145"/>
            <a:ext cx="566960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Libyan International Medical University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Faculty of business administration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0"/>
          <p:cNvSpPr/>
          <p:nvPr/>
        </p:nvSpPr>
        <p:spPr>
          <a:xfrm>
            <a:off x="-13117" y="0"/>
            <a:ext cx="12218234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10"/>
          <p:cNvSpPr/>
          <p:nvPr/>
        </p:nvSpPr>
        <p:spPr>
          <a:xfrm>
            <a:off x="-29283" y="0"/>
            <a:ext cx="12218234" cy="6858000"/>
          </a:xfrm>
          <a:prstGeom prst="rect">
            <a:avLst/>
          </a:prstGeom>
          <a:solidFill>
            <a:srgbClr val="F0E1D3">
              <a:alpha val="2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252" name="Google Shape;252;p10" descr="Background patter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96" r="5011"/>
          <a:stretch/>
        </p:blipFill>
        <p:spPr>
          <a:xfrm>
            <a:off x="2964696" y="155304"/>
            <a:ext cx="6262608" cy="6262608"/>
          </a:xfrm>
          <a:custGeom>
            <a:avLst/>
            <a:gdLst/>
            <a:ahLst/>
            <a:cxnLst/>
            <a:rect l="l" t="t" r="r" b="b"/>
            <a:pathLst>
              <a:path w="6547392" h="6547392" extrusionOk="0">
                <a:moveTo>
                  <a:pt x="3273696" y="0"/>
                </a:moveTo>
                <a:cubicBezTo>
                  <a:pt x="5081708" y="0"/>
                  <a:pt x="6547392" y="1465684"/>
                  <a:pt x="6547392" y="3273696"/>
                </a:cubicBezTo>
                <a:cubicBezTo>
                  <a:pt x="6547392" y="5081708"/>
                  <a:pt x="5081708" y="6547392"/>
                  <a:pt x="3273696" y="6547392"/>
                </a:cubicBezTo>
                <a:cubicBezTo>
                  <a:pt x="1465684" y="6547392"/>
                  <a:pt x="0" y="5081708"/>
                  <a:pt x="0" y="3273696"/>
                </a:cubicBezTo>
                <a:cubicBezTo>
                  <a:pt x="0" y="1465684"/>
                  <a:pt x="1465684" y="0"/>
                  <a:pt x="3273696" y="0"/>
                </a:cubicBezTo>
                <a:close/>
              </a:path>
            </a:pathLst>
          </a:custGeom>
          <a:noFill/>
          <a:ln>
            <a:noFill/>
          </a:ln>
        </p:spPr>
      </p:pic>
      <p:grpSp>
        <p:nvGrpSpPr>
          <p:cNvPr id="253" name="Google Shape;253;p10"/>
          <p:cNvGrpSpPr/>
          <p:nvPr/>
        </p:nvGrpSpPr>
        <p:grpSpPr>
          <a:xfrm>
            <a:off x="0" y="121358"/>
            <a:ext cx="12009532" cy="6734506"/>
            <a:chOff x="0" y="121358"/>
            <a:chExt cx="12009532" cy="6734506"/>
          </a:xfrm>
        </p:grpSpPr>
        <p:sp>
          <p:nvSpPr>
            <p:cNvPr id="254" name="Google Shape;254;p10"/>
            <p:cNvSpPr/>
            <p:nvPr/>
          </p:nvSpPr>
          <p:spPr>
            <a:xfrm>
              <a:off x="2632999" y="538627"/>
              <a:ext cx="94160" cy="94160"/>
            </a:xfrm>
            <a:prstGeom prst="ellipse">
              <a:avLst/>
            </a:prstGeom>
            <a:solidFill>
              <a:srgbClr val="FE2193">
                <a:alpha val="2784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Google Shape;255;p10"/>
            <p:cNvSpPr/>
            <p:nvPr/>
          </p:nvSpPr>
          <p:spPr>
            <a:xfrm>
              <a:off x="638378" y="3044381"/>
              <a:ext cx="226735" cy="226735"/>
            </a:xfrm>
            <a:prstGeom prst="ellipse">
              <a:avLst/>
            </a:prstGeom>
            <a:solidFill>
              <a:srgbClr val="FE219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Google Shape;256;p10"/>
            <p:cNvSpPr/>
            <p:nvPr/>
          </p:nvSpPr>
          <p:spPr>
            <a:xfrm>
              <a:off x="11165668" y="121358"/>
              <a:ext cx="703889" cy="703889"/>
            </a:xfrm>
            <a:prstGeom prst="ellipse">
              <a:avLst/>
            </a:prstGeom>
            <a:solidFill>
              <a:srgbClr val="FF2F9B">
                <a:alpha val="71764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Google Shape;257;p10"/>
            <p:cNvSpPr/>
            <p:nvPr/>
          </p:nvSpPr>
          <p:spPr>
            <a:xfrm>
              <a:off x="1012920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Google Shape;258;p10"/>
            <p:cNvSpPr/>
            <p:nvPr/>
          </p:nvSpPr>
          <p:spPr>
            <a:xfrm>
              <a:off x="495418" y="892079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Google Shape;259;p10"/>
            <p:cNvSpPr/>
            <p:nvPr/>
          </p:nvSpPr>
          <p:spPr>
            <a:xfrm>
              <a:off x="84849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" name="Google Shape;260;p10"/>
            <p:cNvSpPr/>
            <p:nvPr/>
          </p:nvSpPr>
          <p:spPr>
            <a:xfrm>
              <a:off x="1326534" y="4313347"/>
              <a:ext cx="687349" cy="687349"/>
            </a:xfrm>
            <a:prstGeom prst="ellipse">
              <a:avLst/>
            </a:prstGeom>
            <a:solidFill>
              <a:srgbClr val="DAAEC3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" name="Google Shape;261;p10"/>
            <p:cNvSpPr/>
            <p:nvPr/>
          </p:nvSpPr>
          <p:spPr>
            <a:xfrm>
              <a:off x="2013883" y="5394590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10"/>
            <p:cNvSpPr/>
            <p:nvPr/>
          </p:nvSpPr>
          <p:spPr>
            <a:xfrm rot="5400000" flipH="1">
              <a:off x="49656" y="6106165"/>
              <a:ext cx="700042" cy="799355"/>
            </a:xfrm>
            <a:custGeom>
              <a:avLst/>
              <a:gdLst/>
              <a:ahLst/>
              <a:cxnLst/>
              <a:rect l="l" t="t" r="r" b="b"/>
              <a:pathLst>
                <a:path w="3186814" h="3638922" extrusionOk="0">
                  <a:moveTo>
                    <a:pt x="1156116" y="0"/>
                  </a:moveTo>
                  <a:cubicBezTo>
                    <a:pt x="2277640" y="0"/>
                    <a:pt x="3186814" y="909174"/>
                    <a:pt x="3186814" y="2030698"/>
                  </a:cubicBezTo>
                  <a:cubicBezTo>
                    <a:pt x="3186814" y="2661556"/>
                    <a:pt x="2899146" y="3225224"/>
                    <a:pt x="2447829" y="3597684"/>
                  </a:cubicBezTo>
                  <a:lnTo>
                    <a:pt x="2392682" y="3638922"/>
                  </a:lnTo>
                  <a:lnTo>
                    <a:pt x="0" y="3638922"/>
                  </a:lnTo>
                  <a:lnTo>
                    <a:pt x="0" y="362315"/>
                  </a:lnTo>
                  <a:lnTo>
                    <a:pt x="20733" y="346811"/>
                  </a:lnTo>
                  <a:cubicBezTo>
                    <a:pt x="344835" y="127853"/>
                    <a:pt x="735545" y="0"/>
                    <a:pt x="1156116" y="0"/>
                  </a:cubicBezTo>
                  <a:close/>
                </a:path>
              </a:pathLst>
            </a:custGeom>
            <a:solidFill>
              <a:srgbClr val="FAE2D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" name="Google Shape;263;p10"/>
            <p:cNvSpPr/>
            <p:nvPr/>
          </p:nvSpPr>
          <p:spPr>
            <a:xfrm>
              <a:off x="11448384" y="6026640"/>
              <a:ext cx="226735" cy="226735"/>
            </a:xfrm>
            <a:prstGeom prst="ellipse">
              <a:avLst/>
            </a:prstGeom>
            <a:solidFill>
              <a:srgbClr val="FE219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Google Shape;264;p10"/>
            <p:cNvSpPr/>
            <p:nvPr/>
          </p:nvSpPr>
          <p:spPr>
            <a:xfrm>
              <a:off x="9629485" y="1871256"/>
              <a:ext cx="1288244" cy="1303836"/>
            </a:xfrm>
            <a:prstGeom prst="ellipse">
              <a:avLst/>
            </a:prstGeom>
            <a:solidFill>
              <a:srgbClr val="FAE2D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" name="Google Shape;265;p10"/>
            <p:cNvSpPr/>
            <p:nvPr/>
          </p:nvSpPr>
          <p:spPr>
            <a:xfrm>
              <a:off x="11543090" y="5337200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" name="Google Shape;266;p10"/>
            <p:cNvSpPr/>
            <p:nvPr/>
          </p:nvSpPr>
          <p:spPr>
            <a:xfrm>
              <a:off x="11543090" y="1051490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" name="Google Shape;267;p10"/>
            <p:cNvSpPr/>
            <p:nvPr/>
          </p:nvSpPr>
          <p:spPr>
            <a:xfrm>
              <a:off x="10810723" y="3717436"/>
              <a:ext cx="800716" cy="800716"/>
            </a:xfrm>
            <a:prstGeom prst="ellipse">
              <a:avLst/>
            </a:prstGeom>
            <a:solidFill>
              <a:srgbClr val="DAAEC3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" name="Google Shape;268;p10"/>
            <p:cNvSpPr/>
            <p:nvPr/>
          </p:nvSpPr>
          <p:spPr>
            <a:xfrm>
              <a:off x="1614475" y="1342669"/>
              <a:ext cx="948040" cy="948040"/>
            </a:xfrm>
            <a:prstGeom prst="ellipse">
              <a:avLst/>
            </a:prstGeom>
            <a:solidFill>
              <a:srgbClr val="FAE2D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" name="Google Shape;269;p10"/>
            <p:cNvSpPr/>
            <p:nvPr/>
          </p:nvSpPr>
          <p:spPr>
            <a:xfrm>
              <a:off x="10142319" y="974098"/>
              <a:ext cx="230878" cy="230878"/>
            </a:xfrm>
            <a:prstGeom prst="ellipse">
              <a:avLst/>
            </a:prstGeom>
            <a:solidFill>
              <a:srgbClr val="FF2F9B">
                <a:alpha val="71764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Google Shape;270;p10"/>
            <p:cNvSpPr/>
            <p:nvPr/>
          </p:nvSpPr>
          <p:spPr>
            <a:xfrm>
              <a:off x="10051462" y="299809"/>
              <a:ext cx="56114" cy="56114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" name="Google Shape;271;p10"/>
            <p:cNvSpPr/>
            <p:nvPr/>
          </p:nvSpPr>
          <p:spPr>
            <a:xfrm rot="10800000">
              <a:off x="9383232" y="5989387"/>
              <a:ext cx="987211" cy="866476"/>
            </a:xfrm>
            <a:custGeom>
              <a:avLst/>
              <a:gdLst/>
              <a:ahLst/>
              <a:cxnLst/>
              <a:rect l="l" t="t" r="r" b="b"/>
              <a:pathLst>
                <a:path w="2166102" h="1901189" extrusionOk="0">
                  <a:moveTo>
                    <a:pt x="374769" y="0"/>
                  </a:moveTo>
                  <a:lnTo>
                    <a:pt x="1791334" y="0"/>
                  </a:lnTo>
                  <a:lnTo>
                    <a:pt x="1848884" y="52305"/>
                  </a:lnTo>
                  <a:cubicBezTo>
                    <a:pt x="2044877" y="248299"/>
                    <a:pt x="2166102" y="519062"/>
                    <a:pt x="2166102" y="818138"/>
                  </a:cubicBezTo>
                  <a:cubicBezTo>
                    <a:pt x="2166102" y="1416291"/>
                    <a:pt x="1681204" y="1901189"/>
                    <a:pt x="1083051" y="1901189"/>
                  </a:cubicBezTo>
                  <a:cubicBezTo>
                    <a:pt x="484898" y="1901189"/>
                    <a:pt x="0" y="1416291"/>
                    <a:pt x="0" y="818138"/>
                  </a:cubicBezTo>
                  <a:cubicBezTo>
                    <a:pt x="0" y="519062"/>
                    <a:pt x="121225" y="248299"/>
                    <a:pt x="317218" y="52305"/>
                  </a:cubicBezTo>
                  <a:close/>
                </a:path>
              </a:pathLst>
            </a:custGeom>
            <a:solidFill>
              <a:srgbClr val="D0F2F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2" name="Google Shape;272;p10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/>
              <a:t>10</a:t>
            </a:fld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0E1D3">
              <a:alpha val="2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2" name="Google Shape;132;p2"/>
          <p:cNvSpPr txBox="1">
            <a:spLocks noGrp="1"/>
          </p:cNvSpPr>
          <p:nvPr>
            <p:ph type="title"/>
          </p:nvPr>
        </p:nvSpPr>
        <p:spPr>
          <a:xfrm>
            <a:off x="454855" y="259471"/>
            <a:ext cx="6765026" cy="2493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Gill Sans"/>
              <a:buNone/>
            </a:pPr>
            <a:r>
              <a:rPr lang="en-US"/>
              <a:t>Objective</a:t>
            </a:r>
            <a:r>
              <a:rPr lang="en-US" sz="4400"/>
              <a:t/>
            </a:r>
            <a:br>
              <a:rPr lang="en-US" sz="4400"/>
            </a:br>
            <a:endParaRPr sz="4400"/>
          </a:p>
        </p:txBody>
      </p:sp>
      <p:sp>
        <p:nvSpPr>
          <p:cNvPr id="133" name="Google Shape;133;p2"/>
          <p:cNvSpPr txBox="1">
            <a:spLocks noGrp="1"/>
          </p:cNvSpPr>
          <p:nvPr>
            <p:ph type="body" idx="1"/>
          </p:nvPr>
        </p:nvSpPr>
        <p:spPr>
          <a:xfrm>
            <a:off x="630702" y="3008922"/>
            <a:ext cx="6765026" cy="2747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>Define importance of literature review</a:t>
            </a:r>
            <a:endParaRPr/>
          </a:p>
          <a:p>
            <a:pPr marL="22860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1005E"/>
              </a:buClr>
              <a:buSzPts val="1800"/>
              <a:buNone/>
            </a:pPr>
            <a:endParaRPr sz="1800"/>
          </a:p>
        </p:txBody>
      </p:sp>
      <p:sp>
        <p:nvSpPr>
          <p:cNvPr id="134" name="Google Shape;134;p2"/>
          <p:cNvSpPr/>
          <p:nvPr/>
        </p:nvSpPr>
        <p:spPr>
          <a:xfrm>
            <a:off x="8611786" y="357441"/>
            <a:ext cx="3580214" cy="5994304"/>
          </a:xfrm>
          <a:custGeom>
            <a:avLst/>
            <a:gdLst/>
            <a:ahLst/>
            <a:cxnLst/>
            <a:rect l="l" t="t" r="r" b="b"/>
            <a:pathLst>
              <a:path w="3735324" h="6254002" extrusionOk="0">
                <a:moveTo>
                  <a:pt x="3127001" y="0"/>
                </a:moveTo>
                <a:cubicBezTo>
                  <a:pt x="3288907" y="0"/>
                  <a:pt x="3447939" y="12305"/>
                  <a:pt x="3603212" y="36030"/>
                </a:cubicBezTo>
                <a:lnTo>
                  <a:pt x="3735324" y="59623"/>
                </a:lnTo>
                <a:lnTo>
                  <a:pt x="3735324" y="6194380"/>
                </a:lnTo>
                <a:lnTo>
                  <a:pt x="3603212" y="6217972"/>
                </a:lnTo>
                <a:cubicBezTo>
                  <a:pt x="3447939" y="6241698"/>
                  <a:pt x="3288907" y="6254002"/>
                  <a:pt x="3127001" y="6254002"/>
                </a:cubicBezTo>
                <a:cubicBezTo>
                  <a:pt x="1400006" y="6254002"/>
                  <a:pt x="0" y="4853996"/>
                  <a:pt x="0" y="3127001"/>
                </a:cubicBezTo>
                <a:cubicBezTo>
                  <a:pt x="0" y="1400006"/>
                  <a:pt x="1400006" y="0"/>
                  <a:pt x="312700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5" name="Google Shape;135;p2"/>
          <p:cNvGrpSpPr/>
          <p:nvPr/>
        </p:nvGrpSpPr>
        <p:grpSpPr>
          <a:xfrm>
            <a:off x="8437008" y="433142"/>
            <a:ext cx="1122760" cy="6178301"/>
            <a:chOff x="8437008" y="433142"/>
            <a:chExt cx="1122760" cy="6178301"/>
          </a:xfrm>
        </p:grpSpPr>
        <p:sp>
          <p:nvSpPr>
            <p:cNvPr id="136" name="Google Shape;136;p2"/>
            <p:cNvSpPr/>
            <p:nvPr/>
          </p:nvSpPr>
          <p:spPr>
            <a:xfrm>
              <a:off x="8575160" y="825175"/>
              <a:ext cx="466441" cy="466441"/>
            </a:xfrm>
            <a:prstGeom prst="ellipse">
              <a:avLst/>
            </a:prstGeom>
            <a:solidFill>
              <a:srgbClr val="FE2193">
                <a:alpha val="7490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8628229" y="433142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8437008" y="5719481"/>
              <a:ext cx="226735" cy="226735"/>
            </a:xfrm>
            <a:prstGeom prst="ellipse">
              <a:avLst/>
            </a:prstGeom>
            <a:solidFill>
              <a:srgbClr val="FE219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9093327" y="6145002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8896963" y="5817067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41" name="Google Shape;141;p2" descr="Books on shelf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88829" y="1977780"/>
            <a:ext cx="2781945" cy="278194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/>
              <a:t>2</a:t>
            </a:fld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"/>
          <p:cNvSpPr txBox="1"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Gill Sans"/>
              <a:buNone/>
            </a:pPr>
            <a:r>
              <a:rPr lang="en-US"/>
              <a:t>Contents </a:t>
            </a:r>
            <a:endParaRPr/>
          </a:p>
        </p:txBody>
      </p:sp>
      <p:sp>
        <p:nvSpPr>
          <p:cNvPr id="148" name="Google Shape;148;p3"/>
          <p:cNvSpPr txBox="1">
            <a:spLocks noGrp="1"/>
          </p:cNvSpPr>
          <p:nvPr>
            <p:ph type="body" idx="1"/>
          </p:nvPr>
        </p:nvSpPr>
        <p:spPr>
          <a:xfrm>
            <a:off x="777240" y="1825625"/>
            <a:ext cx="1065911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Introduction</a:t>
            </a:r>
            <a:endParaRPr sz="240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Definition of literature review.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1005E"/>
              </a:buClr>
              <a:buSzPts val="2400"/>
              <a:buChar char="•"/>
            </a:pPr>
            <a:r>
              <a:rPr lang="en-US" sz="2400"/>
              <a:t>Importance of literature review in a research.</a:t>
            </a:r>
            <a:endParaRPr sz="240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Conclusion </a:t>
            </a:r>
            <a:endParaRPr sz="240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References </a:t>
            </a:r>
            <a:endParaRPr sz="2400"/>
          </a:p>
        </p:txBody>
      </p:sp>
      <p:sp>
        <p:nvSpPr>
          <p:cNvPr id="149" name="Google Shape;149;p3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/>
              <a:t>3</a:t>
            </a:fld>
            <a:endParaRPr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"/>
          <p:cNvSpPr/>
          <p:nvPr/>
        </p:nvSpPr>
        <p:spPr>
          <a:xfrm>
            <a:off x="-1" y="-1"/>
            <a:ext cx="12192001" cy="685800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4"/>
          <p:cNvSpPr/>
          <p:nvPr/>
        </p:nvSpPr>
        <p:spPr>
          <a:xfrm>
            <a:off x="-1" y="-1"/>
            <a:ext cx="12192001" cy="685800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156" name="Google Shape;156;p4"/>
          <p:cNvGrpSpPr/>
          <p:nvPr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157" name="Google Shape;157;p4"/>
            <p:cNvSpPr/>
            <p:nvPr/>
          </p:nvSpPr>
          <p:spPr>
            <a:xfrm>
              <a:off x="209098" y="727602"/>
              <a:ext cx="172408" cy="172408"/>
            </a:xfrm>
            <a:prstGeom prst="ellipse">
              <a:avLst/>
            </a:prstGeom>
            <a:solidFill>
              <a:srgbClr val="FF74BC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Google Shape;158;p4"/>
            <p:cNvSpPr/>
            <p:nvPr/>
          </p:nvSpPr>
          <p:spPr>
            <a:xfrm>
              <a:off x="949947" y="136523"/>
              <a:ext cx="113367" cy="113367"/>
            </a:xfrm>
            <a:prstGeom prst="ellipse">
              <a:avLst/>
            </a:prstGeom>
            <a:solidFill>
              <a:srgbClr val="F39E29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159;p4"/>
            <p:cNvSpPr/>
            <p:nvPr/>
          </p:nvSpPr>
          <p:spPr>
            <a:xfrm>
              <a:off x="11575290" y="5859047"/>
              <a:ext cx="305780" cy="305780"/>
            </a:xfrm>
            <a:prstGeom prst="ellipse">
              <a:avLst/>
            </a:prstGeom>
            <a:solidFill>
              <a:srgbClr val="C885A7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4"/>
            <p:cNvSpPr/>
            <p:nvPr/>
          </p:nvSpPr>
          <p:spPr>
            <a:xfrm>
              <a:off x="95730" y="1133938"/>
              <a:ext cx="226735" cy="226735"/>
            </a:xfrm>
            <a:prstGeom prst="ellipse">
              <a:avLst/>
            </a:prstGeom>
            <a:solidFill>
              <a:schemeClr val="accent3">
                <a:alpha val="49803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11536830" y="554419"/>
              <a:ext cx="382700" cy="382700"/>
            </a:xfrm>
            <a:prstGeom prst="ellipse">
              <a:avLst/>
            </a:prstGeom>
            <a:solidFill>
              <a:srgbClr val="FF2F9B">
                <a:alpha val="71764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Google Shape;162;p4"/>
            <p:cNvSpPr/>
            <p:nvPr/>
          </p:nvSpPr>
          <p:spPr>
            <a:xfrm>
              <a:off x="11224303" y="299808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163;p4"/>
            <p:cNvSpPr/>
            <p:nvPr/>
          </p:nvSpPr>
          <p:spPr>
            <a:xfrm>
              <a:off x="11629630" y="5482355"/>
              <a:ext cx="94160" cy="94160"/>
            </a:xfrm>
            <a:prstGeom prst="ellipse">
              <a:avLst/>
            </a:prstGeom>
            <a:solidFill>
              <a:srgbClr val="E3BEBE">
                <a:alpha val="2784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Google Shape;164;p4"/>
            <p:cNvSpPr/>
            <p:nvPr/>
          </p:nvSpPr>
          <p:spPr>
            <a:xfrm>
              <a:off x="10415328" y="612495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4"/>
            <p:cNvSpPr/>
            <p:nvPr/>
          </p:nvSpPr>
          <p:spPr>
            <a:xfrm>
              <a:off x="10120382" y="6255986"/>
              <a:ext cx="305780" cy="305780"/>
            </a:xfrm>
            <a:prstGeom prst="ellipse">
              <a:avLst/>
            </a:prstGeom>
            <a:solidFill>
              <a:srgbClr val="EDD5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Google Shape;166;p4"/>
            <p:cNvSpPr/>
            <p:nvPr/>
          </p:nvSpPr>
          <p:spPr>
            <a:xfrm>
              <a:off x="9934343" y="6204350"/>
              <a:ext cx="113367" cy="113367"/>
            </a:xfrm>
            <a:prstGeom prst="ellipse">
              <a:avLst/>
            </a:prstGeom>
            <a:solidFill>
              <a:srgbClr val="F5C6B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167;p4"/>
            <p:cNvSpPr/>
            <p:nvPr/>
          </p:nvSpPr>
          <p:spPr>
            <a:xfrm>
              <a:off x="11642244" y="6317718"/>
              <a:ext cx="549756" cy="540282"/>
            </a:xfrm>
            <a:custGeom>
              <a:avLst/>
              <a:gdLst/>
              <a:ahLst/>
              <a:cxnLst/>
              <a:rect l="l" t="t" r="r" b="b"/>
              <a:pathLst>
                <a:path w="2115556" h="2079100" extrusionOk="0">
                  <a:moveTo>
                    <a:pt x="1224540" y="0"/>
                  </a:moveTo>
                  <a:cubicBezTo>
                    <a:pt x="1562687" y="0"/>
                    <a:pt x="1868823" y="137062"/>
                    <a:pt x="2090421" y="358660"/>
                  </a:cubicBezTo>
                  <a:lnTo>
                    <a:pt x="2115556" y="386315"/>
                  </a:lnTo>
                  <a:lnTo>
                    <a:pt x="2115556" y="2062765"/>
                  </a:lnTo>
                  <a:lnTo>
                    <a:pt x="2100710" y="2079100"/>
                  </a:lnTo>
                  <a:lnTo>
                    <a:pt x="348370" y="2079100"/>
                  </a:lnTo>
                  <a:lnTo>
                    <a:pt x="279625" y="2003461"/>
                  </a:lnTo>
                  <a:cubicBezTo>
                    <a:pt x="104938" y="1791789"/>
                    <a:pt x="0" y="1520419"/>
                    <a:pt x="0" y="1224540"/>
                  </a:cubicBezTo>
                  <a:cubicBezTo>
                    <a:pt x="0" y="548245"/>
                    <a:pt x="548245" y="0"/>
                    <a:pt x="1224540" y="0"/>
                  </a:cubicBezTo>
                  <a:close/>
                </a:path>
              </a:pathLst>
            </a:custGeom>
            <a:solidFill>
              <a:srgbClr val="F5C6B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68" name="Google Shape;168;p4"/>
            <p:cNvSpPr/>
            <p:nvPr/>
          </p:nvSpPr>
          <p:spPr>
            <a:xfrm>
              <a:off x="-1" y="-1"/>
              <a:ext cx="510196" cy="538336"/>
            </a:xfrm>
            <a:custGeom>
              <a:avLst/>
              <a:gdLst/>
              <a:ahLst/>
              <a:cxnLst/>
              <a:rect l="l" t="t" r="r" b="b"/>
              <a:pathLst>
                <a:path w="510196" h="538336" extrusionOk="0">
                  <a:moveTo>
                    <a:pt x="0" y="0"/>
                  </a:moveTo>
                  <a:lnTo>
                    <a:pt x="459276" y="0"/>
                  </a:lnTo>
                  <a:lnTo>
                    <a:pt x="482126" y="42098"/>
                  </a:lnTo>
                  <a:cubicBezTo>
                    <a:pt x="500201" y="84833"/>
                    <a:pt x="510196" y="131817"/>
                    <a:pt x="510196" y="181136"/>
                  </a:cubicBezTo>
                  <a:cubicBezTo>
                    <a:pt x="510196" y="378412"/>
                    <a:pt x="350272" y="538336"/>
                    <a:pt x="152996" y="538336"/>
                  </a:cubicBezTo>
                  <a:cubicBezTo>
                    <a:pt x="103677" y="538336"/>
                    <a:pt x="56693" y="528341"/>
                    <a:pt x="13958" y="510266"/>
                  </a:cubicBezTo>
                  <a:lnTo>
                    <a:pt x="0" y="502690"/>
                  </a:lnTo>
                  <a:close/>
                </a:path>
              </a:pathLst>
            </a:custGeom>
            <a:solidFill>
              <a:srgbClr val="EDD5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69" name="Google Shape;169;p4"/>
            <p:cNvSpPr/>
            <p:nvPr/>
          </p:nvSpPr>
          <p:spPr>
            <a:xfrm>
              <a:off x="10528695" y="1"/>
              <a:ext cx="554074" cy="282754"/>
            </a:xfrm>
            <a:custGeom>
              <a:avLst/>
              <a:gdLst/>
              <a:ahLst/>
              <a:cxnLst/>
              <a:rect l="l" t="t" r="r" b="b"/>
              <a:pathLst>
                <a:path w="309162" h="157771" extrusionOk="0">
                  <a:moveTo>
                    <a:pt x="644" y="0"/>
                  </a:moveTo>
                  <a:lnTo>
                    <a:pt x="308518" y="0"/>
                  </a:lnTo>
                  <a:lnTo>
                    <a:pt x="309162" y="3190"/>
                  </a:lnTo>
                  <a:cubicBezTo>
                    <a:pt x="309162" y="88563"/>
                    <a:pt x="239954" y="157771"/>
                    <a:pt x="154581" y="157771"/>
                  </a:cubicBezTo>
                  <a:cubicBezTo>
                    <a:pt x="69208" y="157771"/>
                    <a:pt x="0" y="88563"/>
                    <a:pt x="0" y="3190"/>
                  </a:cubicBezTo>
                  <a:close/>
                </a:path>
              </a:pathLst>
            </a:custGeom>
            <a:solidFill>
              <a:srgbClr val="D663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70" name="Google Shape;170;p4"/>
            <p:cNvSpPr/>
            <p:nvPr/>
          </p:nvSpPr>
          <p:spPr>
            <a:xfrm>
              <a:off x="504140" y="1132500"/>
              <a:ext cx="84680" cy="84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4"/>
            <p:cNvSpPr/>
            <p:nvPr/>
          </p:nvSpPr>
          <p:spPr>
            <a:xfrm>
              <a:off x="12051348" y="5576515"/>
              <a:ext cx="137603" cy="210490"/>
            </a:xfrm>
            <a:custGeom>
              <a:avLst/>
              <a:gdLst/>
              <a:ahLst/>
              <a:cxnLst/>
              <a:rect l="l" t="t" r="r" b="b"/>
              <a:pathLst>
                <a:path w="137603" h="210490" extrusionOk="0">
                  <a:moveTo>
                    <a:pt x="105245" y="0"/>
                  </a:moveTo>
                  <a:lnTo>
                    <a:pt x="137603" y="6533"/>
                  </a:lnTo>
                  <a:lnTo>
                    <a:pt x="137603" y="203957"/>
                  </a:lnTo>
                  <a:lnTo>
                    <a:pt x="105245" y="210490"/>
                  </a:lnTo>
                  <a:cubicBezTo>
                    <a:pt x="47120" y="210490"/>
                    <a:pt x="0" y="163370"/>
                    <a:pt x="0" y="105245"/>
                  </a:cubicBezTo>
                  <a:cubicBezTo>
                    <a:pt x="0" y="47120"/>
                    <a:pt x="47120" y="0"/>
                    <a:pt x="105245" y="0"/>
                  </a:cubicBezTo>
                  <a:close/>
                </a:path>
              </a:pathLst>
            </a:custGeom>
            <a:solidFill>
              <a:srgbClr val="A5E5F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172" name="Google Shape;172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0E1D3">
              <a:alpha val="2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74" name="Google Shape;174;p4"/>
          <p:cNvSpPr txBox="1">
            <a:spLocks noGrp="1"/>
          </p:cNvSpPr>
          <p:nvPr>
            <p:ph type="title"/>
          </p:nvPr>
        </p:nvSpPr>
        <p:spPr>
          <a:xfrm>
            <a:off x="601393" y="526440"/>
            <a:ext cx="5047488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Gill Sans"/>
              <a:buNone/>
            </a:pPr>
            <a:r>
              <a:rPr lang="en-US" sz="6000"/>
              <a:t>Introduction</a:t>
            </a:r>
            <a:r>
              <a:rPr lang="en-US"/>
              <a:t/>
            </a:r>
            <a:br>
              <a:rPr lang="en-US"/>
            </a:br>
            <a:endParaRPr/>
          </a:p>
        </p:txBody>
      </p:sp>
      <p:sp>
        <p:nvSpPr>
          <p:cNvPr id="175" name="Google Shape;175;p4"/>
          <p:cNvSpPr txBox="1">
            <a:spLocks noGrp="1"/>
          </p:cNvSpPr>
          <p:nvPr>
            <p:ph type="body" idx="1"/>
          </p:nvPr>
        </p:nvSpPr>
        <p:spPr>
          <a:xfrm>
            <a:off x="865162" y="3123346"/>
            <a:ext cx="5047488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US" sz="2800"/>
              <a:t>The literature review is a tiring process because it takes many hours of reading and researching so we need to know why is it important</a:t>
            </a:r>
            <a:endParaRPr/>
          </a:p>
        </p:txBody>
      </p:sp>
      <p:grpSp>
        <p:nvGrpSpPr>
          <p:cNvPr id="176" name="Google Shape;176;p4"/>
          <p:cNvGrpSpPr/>
          <p:nvPr/>
        </p:nvGrpSpPr>
        <p:grpSpPr>
          <a:xfrm>
            <a:off x="6008627" y="289695"/>
            <a:ext cx="5228154" cy="5966848"/>
            <a:chOff x="6008627" y="289695"/>
            <a:chExt cx="5228154" cy="5966848"/>
          </a:xfrm>
        </p:grpSpPr>
        <p:sp>
          <p:nvSpPr>
            <p:cNvPr id="177" name="Google Shape;177;p4"/>
            <p:cNvSpPr/>
            <p:nvPr/>
          </p:nvSpPr>
          <p:spPr>
            <a:xfrm>
              <a:off x="10543605" y="289695"/>
              <a:ext cx="226735" cy="226735"/>
            </a:xfrm>
            <a:prstGeom prst="ellipse">
              <a:avLst/>
            </a:prstGeom>
            <a:solidFill>
              <a:srgbClr val="97446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178;p4"/>
            <p:cNvSpPr/>
            <p:nvPr/>
          </p:nvSpPr>
          <p:spPr>
            <a:xfrm>
              <a:off x="11003560" y="387281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4"/>
            <p:cNvSpPr/>
            <p:nvPr/>
          </p:nvSpPr>
          <p:spPr>
            <a:xfrm>
              <a:off x="6008627" y="5790102"/>
              <a:ext cx="466441" cy="466441"/>
            </a:xfrm>
            <a:prstGeom prst="ellipse">
              <a:avLst/>
            </a:prstGeom>
            <a:solidFill>
              <a:srgbClr val="FF2F9B">
                <a:alpha val="71764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4"/>
            <p:cNvSpPr/>
            <p:nvPr/>
          </p:nvSpPr>
          <p:spPr>
            <a:xfrm>
              <a:off x="10770340" y="674287"/>
              <a:ext cx="466441" cy="466441"/>
            </a:xfrm>
            <a:prstGeom prst="ellipse">
              <a:avLst/>
            </a:prstGeom>
            <a:solidFill>
              <a:srgbClr val="FF2F9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4"/>
            <p:cNvSpPr/>
            <p:nvPr/>
          </p:nvSpPr>
          <p:spPr>
            <a:xfrm>
              <a:off x="6008627" y="5407667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2" name="Google Shape;182;p4"/>
          <p:cNvSpPr/>
          <p:nvPr/>
        </p:nvSpPr>
        <p:spPr>
          <a:xfrm>
            <a:off x="6475068" y="1214970"/>
            <a:ext cx="5716933" cy="5643030"/>
          </a:xfrm>
          <a:custGeom>
            <a:avLst/>
            <a:gdLst/>
            <a:ahLst/>
            <a:cxnLst/>
            <a:rect l="l" t="t" r="r" b="b"/>
            <a:pathLst>
              <a:path w="5716933" h="5643030" extrusionOk="0">
                <a:moveTo>
                  <a:pt x="3371933" y="0"/>
                </a:moveTo>
                <a:cubicBezTo>
                  <a:pt x="4186675" y="0"/>
                  <a:pt x="4933927" y="288960"/>
                  <a:pt x="5516795" y="769986"/>
                </a:cubicBezTo>
                <a:lnTo>
                  <a:pt x="5716933" y="951883"/>
                </a:lnTo>
                <a:lnTo>
                  <a:pt x="5716933" y="5643030"/>
                </a:lnTo>
                <a:lnTo>
                  <a:pt x="884716" y="5643030"/>
                </a:lnTo>
                <a:lnTo>
                  <a:pt x="769986" y="5516796"/>
                </a:lnTo>
                <a:cubicBezTo>
                  <a:pt x="288960" y="4933927"/>
                  <a:pt x="0" y="4186675"/>
                  <a:pt x="0" y="3371933"/>
                </a:cubicBezTo>
                <a:cubicBezTo>
                  <a:pt x="0" y="1509666"/>
                  <a:pt x="1509666" y="0"/>
                  <a:pt x="3371933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83" name="Google Shape;183;p4" descr="Books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46794" y="2440172"/>
            <a:ext cx="3793350" cy="379335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4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/>
              <a:t>4</a:t>
            </a:fld>
            <a:endParaRPr sz="1400"/>
          </a:p>
        </p:txBody>
      </p:sp>
      <p:sp>
        <p:nvSpPr>
          <p:cNvPr id="185" name="Google Shape;185;p4"/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4"/>
          <p:cNvSpPr txBox="1"/>
          <p:nvPr/>
        </p:nvSpPr>
        <p:spPr>
          <a:xfrm rot="10800000" flipH="1">
            <a:off x="4724400" y="3120348"/>
            <a:ext cx="66430" cy="8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"/>
          <p:cNvSpPr txBox="1"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Gill Sans"/>
              <a:buNone/>
            </a:pPr>
            <a:r>
              <a:rPr lang="en-US"/>
              <a:t>Define literature review</a:t>
            </a:r>
            <a:endParaRPr/>
          </a:p>
        </p:txBody>
      </p:sp>
      <p:sp>
        <p:nvSpPr>
          <p:cNvPr id="192" name="Google Shape;192;p5"/>
          <p:cNvSpPr txBox="1">
            <a:spLocks noGrp="1"/>
          </p:cNvSpPr>
          <p:nvPr>
            <p:ph type="body" idx="1"/>
          </p:nvPr>
        </p:nvSpPr>
        <p:spPr>
          <a:xfrm>
            <a:off x="777240" y="2210636"/>
            <a:ext cx="1065911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 sz="3200"/>
              <a:t>A literature review is an overview of the previously published work on a specific topic, it is supposed to provide the researcher and the audience with a general image of the existing knowledge on the topic. </a:t>
            </a:r>
            <a:endParaRPr/>
          </a:p>
        </p:txBody>
      </p:sp>
      <p:sp>
        <p:nvSpPr>
          <p:cNvPr id="193" name="Google Shape;193;p5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/>
              <a:t>5</a:t>
            </a:fld>
            <a:endParaRPr sz="1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"/>
          <p:cNvSpPr txBox="1">
            <a:spLocks noGrp="1"/>
          </p:cNvSpPr>
          <p:nvPr>
            <p:ph type="title"/>
          </p:nvPr>
        </p:nvSpPr>
        <p:spPr>
          <a:xfrm>
            <a:off x="767471" y="267432"/>
            <a:ext cx="1065911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Gill Sans"/>
              <a:buNone/>
            </a:pPr>
            <a:r>
              <a:rPr lang="en-US"/>
              <a:t>Importance of literature review </a:t>
            </a:r>
            <a:endParaRPr/>
          </a:p>
        </p:txBody>
      </p:sp>
      <p:grpSp>
        <p:nvGrpSpPr>
          <p:cNvPr id="199" name="Google Shape;199;p6"/>
          <p:cNvGrpSpPr/>
          <p:nvPr/>
        </p:nvGrpSpPr>
        <p:grpSpPr>
          <a:xfrm>
            <a:off x="684483" y="1833831"/>
            <a:ext cx="10659110" cy="4887555"/>
            <a:chOff x="0" y="596"/>
            <a:chExt cx="10659110" cy="4887555"/>
          </a:xfrm>
        </p:grpSpPr>
        <p:sp>
          <p:nvSpPr>
            <p:cNvPr id="200" name="Google Shape;200;p6"/>
            <p:cNvSpPr/>
            <p:nvPr/>
          </p:nvSpPr>
          <p:spPr>
            <a:xfrm>
              <a:off x="0" y="596"/>
              <a:ext cx="10659110" cy="1396444"/>
            </a:xfrm>
            <a:prstGeom prst="roundRect">
              <a:avLst>
                <a:gd name="adj" fmla="val 10000"/>
              </a:avLst>
            </a:prstGeom>
            <a:solidFill>
              <a:srgbClr val="DDCD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6"/>
            <p:cNvSpPr/>
            <p:nvPr/>
          </p:nvSpPr>
          <p:spPr>
            <a:xfrm>
              <a:off x="422424" y="314796"/>
              <a:ext cx="768044" cy="768044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6"/>
            <p:cNvSpPr/>
            <p:nvPr/>
          </p:nvSpPr>
          <p:spPr>
            <a:xfrm>
              <a:off x="1612892" y="596"/>
              <a:ext cx="9046217" cy="1396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6"/>
            <p:cNvSpPr txBox="1"/>
            <p:nvPr/>
          </p:nvSpPr>
          <p:spPr>
            <a:xfrm>
              <a:off x="1612892" y="596"/>
              <a:ext cx="9046217" cy="1396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7775" tIns="147775" rIns="147775" bIns="147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Calibri"/>
                <a:buNone/>
              </a:pPr>
              <a:r>
                <a:rPr lang="en-US" sz="23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Provides a historical background for your research.</a:t>
              </a:r>
              <a:endParaRPr/>
            </a:p>
          </p:txBody>
        </p:sp>
        <p:sp>
          <p:nvSpPr>
            <p:cNvPr id="204" name="Google Shape;204;p6"/>
            <p:cNvSpPr/>
            <p:nvPr/>
          </p:nvSpPr>
          <p:spPr>
            <a:xfrm>
              <a:off x="0" y="1746151"/>
              <a:ext cx="10659110" cy="1396444"/>
            </a:xfrm>
            <a:prstGeom prst="roundRect">
              <a:avLst>
                <a:gd name="adj" fmla="val 10000"/>
              </a:avLst>
            </a:prstGeom>
            <a:solidFill>
              <a:srgbClr val="DDCD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6"/>
            <p:cNvSpPr/>
            <p:nvPr/>
          </p:nvSpPr>
          <p:spPr>
            <a:xfrm>
              <a:off x="422424" y="2060351"/>
              <a:ext cx="768044" cy="768044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6"/>
            <p:cNvSpPr/>
            <p:nvPr/>
          </p:nvSpPr>
          <p:spPr>
            <a:xfrm>
              <a:off x="1612892" y="1746151"/>
              <a:ext cx="9046217" cy="1396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6"/>
            <p:cNvSpPr txBox="1"/>
            <p:nvPr/>
          </p:nvSpPr>
          <p:spPr>
            <a:xfrm>
              <a:off x="1612892" y="1746151"/>
              <a:ext cx="9046217" cy="1396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7775" tIns="147775" rIns="147775" bIns="147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Calibri"/>
                <a:buNone/>
              </a:pPr>
              <a:r>
                <a:rPr lang="en-US" sz="23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Gives an overview of the current context in which your research is situated by referring to contemporary debates, issues and questions in the field.</a:t>
              </a:r>
              <a:endParaRPr/>
            </a:p>
          </p:txBody>
        </p:sp>
        <p:sp>
          <p:nvSpPr>
            <p:cNvPr id="208" name="Google Shape;208;p6"/>
            <p:cNvSpPr/>
            <p:nvPr/>
          </p:nvSpPr>
          <p:spPr>
            <a:xfrm>
              <a:off x="0" y="3491707"/>
              <a:ext cx="10659110" cy="1396444"/>
            </a:xfrm>
            <a:prstGeom prst="roundRect">
              <a:avLst>
                <a:gd name="adj" fmla="val 10000"/>
              </a:avLst>
            </a:prstGeom>
            <a:solidFill>
              <a:srgbClr val="DDCD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6"/>
            <p:cNvSpPr/>
            <p:nvPr/>
          </p:nvSpPr>
          <p:spPr>
            <a:xfrm>
              <a:off x="422424" y="3805907"/>
              <a:ext cx="768044" cy="768044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/>
              </a:stretch>
            </a:blip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6"/>
            <p:cNvSpPr/>
            <p:nvPr/>
          </p:nvSpPr>
          <p:spPr>
            <a:xfrm>
              <a:off x="1612892" y="3491707"/>
              <a:ext cx="9046217" cy="1396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6"/>
            <p:cNvSpPr txBox="1"/>
            <p:nvPr/>
          </p:nvSpPr>
          <p:spPr>
            <a:xfrm>
              <a:off x="1612892" y="3491707"/>
              <a:ext cx="9046217" cy="1396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7775" tIns="147775" rIns="147775" bIns="1477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Calibri"/>
                <a:buNone/>
              </a:pPr>
              <a:r>
                <a:rPr lang="en-US" sz="23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Includes a discussion of relevant theories and concepts which underpin your research.</a:t>
              </a:r>
              <a:endParaRPr/>
            </a:p>
          </p:txBody>
        </p:sp>
      </p:grpSp>
      <p:sp>
        <p:nvSpPr>
          <p:cNvPr id="212" name="Google Shape;212;p6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/>
              <a:t>6</a:t>
            </a:fld>
            <a:endParaRPr sz="1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7"/>
          <p:cNvSpPr txBox="1"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Gill Sans"/>
              <a:buNone/>
            </a:pPr>
            <a:r>
              <a:rPr lang="en-US"/>
              <a:t>Importance of literature review</a:t>
            </a:r>
            <a:endParaRPr/>
          </a:p>
        </p:txBody>
      </p:sp>
      <p:grpSp>
        <p:nvGrpSpPr>
          <p:cNvPr id="218" name="Google Shape;218;p7"/>
          <p:cNvGrpSpPr/>
          <p:nvPr/>
        </p:nvGrpSpPr>
        <p:grpSpPr>
          <a:xfrm>
            <a:off x="672966" y="1938490"/>
            <a:ext cx="10659110" cy="4671038"/>
            <a:chOff x="0" y="570"/>
            <a:chExt cx="10659110" cy="4671038"/>
          </a:xfrm>
        </p:grpSpPr>
        <p:sp>
          <p:nvSpPr>
            <p:cNvPr id="219" name="Google Shape;219;p7"/>
            <p:cNvSpPr/>
            <p:nvPr/>
          </p:nvSpPr>
          <p:spPr>
            <a:xfrm>
              <a:off x="0" y="570"/>
              <a:ext cx="10659110" cy="1334582"/>
            </a:xfrm>
            <a:prstGeom prst="roundRect">
              <a:avLst>
                <a:gd name="adj" fmla="val 10000"/>
              </a:avLst>
            </a:prstGeom>
            <a:solidFill>
              <a:srgbClr val="DDCD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7"/>
            <p:cNvSpPr/>
            <p:nvPr/>
          </p:nvSpPr>
          <p:spPr>
            <a:xfrm>
              <a:off x="403711" y="300851"/>
              <a:ext cx="734020" cy="73402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7"/>
            <p:cNvSpPr/>
            <p:nvPr/>
          </p:nvSpPr>
          <p:spPr>
            <a:xfrm>
              <a:off x="1541442" y="570"/>
              <a:ext cx="9117667" cy="13345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7"/>
            <p:cNvSpPr txBox="1"/>
            <p:nvPr/>
          </p:nvSpPr>
          <p:spPr>
            <a:xfrm>
              <a:off x="1541442" y="570"/>
              <a:ext cx="9117667" cy="13345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1225" tIns="141225" rIns="141225" bIns="1412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Calibri"/>
                <a:buNone/>
              </a:pPr>
              <a:r>
                <a:rPr lang="en-US" sz="25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Introduces relevant terminology and provides definitions to clarify how terms are being used in the context of your own work.</a:t>
              </a:r>
              <a:endParaRPr/>
            </a:p>
          </p:txBody>
        </p:sp>
        <p:sp>
          <p:nvSpPr>
            <p:cNvPr id="223" name="Google Shape;223;p7"/>
            <p:cNvSpPr/>
            <p:nvPr/>
          </p:nvSpPr>
          <p:spPr>
            <a:xfrm>
              <a:off x="0" y="1668798"/>
              <a:ext cx="10659110" cy="1334582"/>
            </a:xfrm>
            <a:prstGeom prst="roundRect">
              <a:avLst>
                <a:gd name="adj" fmla="val 10000"/>
              </a:avLst>
            </a:prstGeom>
            <a:solidFill>
              <a:srgbClr val="DDCD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7"/>
            <p:cNvSpPr/>
            <p:nvPr/>
          </p:nvSpPr>
          <p:spPr>
            <a:xfrm>
              <a:off x="403711" y="1969079"/>
              <a:ext cx="734020" cy="734020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7"/>
            <p:cNvSpPr/>
            <p:nvPr/>
          </p:nvSpPr>
          <p:spPr>
            <a:xfrm>
              <a:off x="1541442" y="1668798"/>
              <a:ext cx="9117667" cy="13345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7"/>
            <p:cNvSpPr txBox="1"/>
            <p:nvPr/>
          </p:nvSpPr>
          <p:spPr>
            <a:xfrm>
              <a:off x="1541442" y="1668798"/>
              <a:ext cx="9117667" cy="13345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1225" tIns="141225" rIns="141225" bIns="1412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Calibri"/>
                <a:buNone/>
              </a:pPr>
              <a:r>
                <a:rPr lang="en-US" sz="25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Describes related research in the field and shows how your work extends or challenges this, or addresses a gap in the field.</a:t>
              </a:r>
              <a:endParaRPr/>
            </a:p>
          </p:txBody>
        </p:sp>
        <p:sp>
          <p:nvSpPr>
            <p:cNvPr id="227" name="Google Shape;227;p7"/>
            <p:cNvSpPr/>
            <p:nvPr/>
          </p:nvSpPr>
          <p:spPr>
            <a:xfrm>
              <a:off x="0" y="3337026"/>
              <a:ext cx="10659110" cy="1334582"/>
            </a:xfrm>
            <a:prstGeom prst="roundRect">
              <a:avLst>
                <a:gd name="adj" fmla="val 10000"/>
              </a:avLst>
            </a:prstGeom>
            <a:solidFill>
              <a:srgbClr val="DDCD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7"/>
            <p:cNvSpPr/>
            <p:nvPr/>
          </p:nvSpPr>
          <p:spPr>
            <a:xfrm>
              <a:off x="403711" y="3637308"/>
              <a:ext cx="734020" cy="734020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/>
              </a:stretch>
            </a:blip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7"/>
            <p:cNvSpPr/>
            <p:nvPr/>
          </p:nvSpPr>
          <p:spPr>
            <a:xfrm>
              <a:off x="1541442" y="3337026"/>
              <a:ext cx="9117667" cy="13345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7"/>
            <p:cNvSpPr txBox="1"/>
            <p:nvPr/>
          </p:nvSpPr>
          <p:spPr>
            <a:xfrm>
              <a:off x="1541442" y="3337026"/>
              <a:ext cx="9117667" cy="13345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1225" tIns="141225" rIns="141225" bIns="1412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Calibri"/>
                <a:buNone/>
              </a:pPr>
              <a:r>
                <a:rPr lang="en-US" sz="25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Provides supporting evidence for a practical problem or issue which your research is addressing.</a:t>
              </a:r>
              <a:endParaRPr/>
            </a:p>
          </p:txBody>
        </p:sp>
      </p:grpSp>
      <p:sp>
        <p:nvSpPr>
          <p:cNvPr id="231" name="Google Shape;231;p7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/>
              <a:t>7</a:t>
            </a:fld>
            <a:endParaRPr sz="1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8"/>
          <p:cNvSpPr txBox="1"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Gill Sans"/>
              <a:buNone/>
            </a:pPr>
            <a:r>
              <a:rPr lang="en-US"/>
              <a:t>Conclusion </a:t>
            </a:r>
            <a:endParaRPr/>
          </a:p>
        </p:txBody>
      </p:sp>
      <p:sp>
        <p:nvSpPr>
          <p:cNvPr id="237" name="Google Shape;237;p8"/>
          <p:cNvSpPr txBox="1">
            <a:spLocks noGrp="1"/>
          </p:cNvSpPr>
          <p:nvPr>
            <p:ph type="body" idx="1"/>
          </p:nvPr>
        </p:nvSpPr>
        <p:spPr>
          <a:xfrm>
            <a:off x="777240" y="2138446"/>
            <a:ext cx="1065911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>Understanding why literature review is important will help write your review because now you know what readers are looking for and why they are looking for it.</a:t>
            </a:r>
            <a:endParaRPr/>
          </a:p>
        </p:txBody>
      </p:sp>
      <p:sp>
        <p:nvSpPr>
          <p:cNvPr id="238" name="Google Shape;238;p8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/>
              <a:t>8</a:t>
            </a:fld>
            <a:endParaRPr sz="1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9"/>
          <p:cNvSpPr txBox="1"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Gill Sans"/>
              <a:buNone/>
            </a:pPr>
            <a:r>
              <a:rPr lang="en-US"/>
              <a:t>References </a:t>
            </a:r>
            <a:endParaRPr/>
          </a:p>
        </p:txBody>
      </p:sp>
      <p:sp>
        <p:nvSpPr>
          <p:cNvPr id="244" name="Google Shape;244;p9"/>
          <p:cNvSpPr txBox="1">
            <a:spLocks noGrp="1"/>
          </p:cNvSpPr>
          <p:nvPr>
            <p:ph type="body" idx="1"/>
          </p:nvPr>
        </p:nvSpPr>
        <p:spPr>
          <a:xfrm>
            <a:off x="777240" y="1825625"/>
            <a:ext cx="1065911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i="1"/>
              <a:t>Literature review: What is a literature review?</a:t>
            </a:r>
            <a:r>
              <a:rPr lang="en-US"/>
              <a:t> LibGuides. (n.d.). Retrieved March 30, 2022, from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https://guides.library.bloomu.edu/litreview</a:t>
            </a:r>
            <a:r>
              <a:rPr lang="en-US"/>
              <a:t> </a:t>
            </a:r>
            <a:endParaRPr/>
          </a:p>
          <a:p>
            <a:pPr marL="22860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1005E"/>
              </a:buClr>
              <a:buSzPts val="2000"/>
              <a:buNone/>
            </a:pP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1005E"/>
              </a:buClr>
              <a:buSzPts val="2000"/>
              <a:buChar char="•"/>
            </a:pPr>
            <a:r>
              <a:rPr lang="en-US"/>
              <a:t>Ridley, D. (2013). </a:t>
            </a:r>
            <a:r>
              <a:rPr lang="en-US" i="1"/>
              <a:t>The Literature Review: A step-by-step guide for students</a:t>
            </a:r>
            <a:r>
              <a:rPr lang="en-US"/>
              <a:t>. SAGE. </a:t>
            </a:r>
            <a:endParaRPr/>
          </a:p>
          <a:p>
            <a:pPr marL="22860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1005E"/>
              </a:buClr>
              <a:buSzPts val="2000"/>
              <a:buNone/>
            </a:pP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1005E"/>
              </a:buClr>
              <a:buSzPts val="2000"/>
              <a:buChar char="•"/>
            </a:pPr>
            <a:r>
              <a:rPr lang="en-US" i="1"/>
              <a:t>The importance of Literature Review in Research Writing: Elsevier Blog</a:t>
            </a:r>
            <a:r>
              <a:rPr lang="en-US"/>
              <a:t>. Elsevier Author Services - Articles. (2021, August 31). Retrieved March 30, 2022, from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https://scientific-publishing.webshop.elsevier.com/research-process/importance-literature-review-research-writing/?msclkid=ef39bc70afb011ec9a9b64030a72cac1</a:t>
            </a:r>
            <a:r>
              <a:rPr lang="en-US"/>
              <a:t> </a:t>
            </a:r>
            <a:endParaRPr/>
          </a:p>
          <a:p>
            <a:pPr marL="22860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1005E"/>
              </a:buClr>
              <a:buSzPts val="2000"/>
              <a:buNone/>
            </a:pPr>
            <a:endParaRPr/>
          </a:p>
        </p:txBody>
      </p:sp>
      <p:sp>
        <p:nvSpPr>
          <p:cNvPr id="245" name="Google Shape;245;p9"/>
          <p:cNvSpPr txBox="1">
            <a:spLocks noGrp="1"/>
          </p:cNvSpPr>
          <p:nvPr>
            <p:ph type="sldNum" idx="12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/>
              <a:t>9</a:t>
            </a:fld>
            <a:endParaRPr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nfettiVTI">
  <a:themeElements>
    <a:clrScheme name="Custom 30">
      <a:dk1>
        <a:srgbClr val="000000"/>
      </a:dk1>
      <a:lt1>
        <a:srgbClr val="FFFFFF"/>
      </a:lt1>
      <a:dk2>
        <a:srgbClr val="420023"/>
      </a:dk2>
      <a:lt2>
        <a:srgbClr val="FDFBF9"/>
      </a:lt2>
      <a:accent1>
        <a:srgbClr val="97446E"/>
      </a:accent1>
      <a:accent2>
        <a:srgbClr val="A40056"/>
      </a:accent2>
      <a:accent3>
        <a:srgbClr val="24BEEE"/>
      </a:accent3>
      <a:accent4>
        <a:srgbClr val="91274F"/>
      </a:accent4>
      <a:accent5>
        <a:srgbClr val="F39E29"/>
      </a:accent5>
      <a:accent6>
        <a:srgbClr val="E87450"/>
      </a:accent6>
      <a:hlink>
        <a:srgbClr val="F55D5D"/>
      </a:hlink>
      <a:folHlink>
        <a:srgbClr val="EA3A6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</Words>
  <Application>Microsoft Office PowerPoint</Application>
  <PresentationFormat>Widescreen</PresentationFormat>
  <Paragraphs>44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Arial</vt:lpstr>
      <vt:lpstr>Gill Sans</vt:lpstr>
      <vt:lpstr>ConfettiVTI</vt:lpstr>
      <vt:lpstr>The Importance of Literature Review</vt:lpstr>
      <vt:lpstr>Objective </vt:lpstr>
      <vt:lpstr>Contents </vt:lpstr>
      <vt:lpstr>Introduction </vt:lpstr>
      <vt:lpstr>Define literature review</vt:lpstr>
      <vt:lpstr>Importance of literature review </vt:lpstr>
      <vt:lpstr>Importance of literature review</vt:lpstr>
      <vt:lpstr>Conclusion </vt:lpstr>
      <vt:lpstr>References 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Importance of Literature Review</dc:title>
  <cp:lastModifiedBy>Maher Fattouh</cp:lastModifiedBy>
  <cp:revision>2</cp:revision>
  <dcterms:created xsi:type="dcterms:W3CDTF">2022-03-29T20:40:47Z</dcterms:created>
  <dcterms:modified xsi:type="dcterms:W3CDTF">2022-04-07T08:31:02Z</dcterms:modified>
</cp:coreProperties>
</file>