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0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314" r:id="rId6"/>
    <p:sldId id="315" r:id="rId7"/>
    <p:sldId id="264" r:id="rId8"/>
    <p:sldId id="316" r:id="rId9"/>
    <p:sldId id="267" r:id="rId10"/>
    <p:sldId id="317" r:id="rId11"/>
    <p:sldId id="318" r:id="rId12"/>
    <p:sldId id="279" r:id="rId13"/>
    <p:sldId id="319" r:id="rId14"/>
    <p:sldId id="321" r:id="rId15"/>
    <p:sldId id="320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70C786A-0913-4746-A5C7-D2F5AC5120B7}">
  <a:tblStyle styleId="{670C786A-0913-4746-A5C7-D2F5AC5120B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9138255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99717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77d29277cd_0_4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77d29277cd_0_4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89890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84339e5801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84339e5801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4895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g84339e5801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5" name="Google Shape;785;g84339e5801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11654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84339e5801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84339e5801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02524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g84339e5801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5" name="Google Shape;785;g84339e5801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84948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84339e5801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84339e5801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3922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84339e5801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84339e5801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2570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77d29277cd_0_4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77d29277cd_0_4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3442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84339e5801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84339e5801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2804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77d29277cd_0_4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77d29277cd_0_4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7056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84339e5801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84339e5801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5762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84339e5801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84339e5801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1949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77d29277cd_0_4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77d29277cd_0_4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1398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80999eafc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80999eafc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7961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94450" y="2571750"/>
            <a:ext cx="9308100" cy="2589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103225" y="2571750"/>
            <a:ext cx="8940900" cy="2481600"/>
            <a:chOff x="103225" y="2571750"/>
            <a:chExt cx="8940900" cy="2481600"/>
          </a:xfrm>
        </p:grpSpPr>
        <p:cxnSp>
          <p:nvCxnSpPr>
            <p:cNvPr id="12" name="Google Shape;12;p2"/>
            <p:cNvCxnSpPr/>
            <p:nvPr/>
          </p:nvCxnSpPr>
          <p:spPr>
            <a:xfrm>
              <a:off x="103225" y="2571750"/>
              <a:ext cx="0" cy="24816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2"/>
            <p:cNvCxnSpPr/>
            <p:nvPr/>
          </p:nvCxnSpPr>
          <p:spPr>
            <a:xfrm>
              <a:off x="9044125" y="2571750"/>
              <a:ext cx="0" cy="24816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2"/>
            <p:cNvCxnSpPr/>
            <p:nvPr/>
          </p:nvCxnSpPr>
          <p:spPr>
            <a:xfrm>
              <a:off x="103225" y="5053350"/>
              <a:ext cx="89409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5" name="Google Shape;15;p2"/>
          <p:cNvSpPr txBox="1"/>
          <p:nvPr/>
        </p:nvSpPr>
        <p:spPr>
          <a:xfrm>
            <a:off x="4697175" y="1320225"/>
            <a:ext cx="3616800" cy="17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6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6" name="Google Shape;16;p2"/>
          <p:cNvSpPr txBox="1"/>
          <p:nvPr/>
        </p:nvSpPr>
        <p:spPr>
          <a:xfrm>
            <a:off x="5911825" y="2977800"/>
            <a:ext cx="2402100" cy="7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Roboto Slab Light"/>
              <a:ea typeface="Roboto Slab Light"/>
              <a:cs typeface="Roboto Slab Light"/>
              <a:sym typeface="Roboto Slab Light"/>
            </a:endParaRPr>
          </a:p>
        </p:txBody>
      </p:sp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2194775" y="1457250"/>
            <a:ext cx="4754400" cy="222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2364775" y="3681600"/>
            <a:ext cx="4417800" cy="36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3740500" y="1865638"/>
            <a:ext cx="5473200" cy="1136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2" name="Google Shape;22;p3"/>
          <p:cNvCxnSpPr/>
          <p:nvPr/>
        </p:nvCxnSpPr>
        <p:spPr>
          <a:xfrm>
            <a:off x="9042625" y="1877800"/>
            <a:ext cx="2400" cy="11121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Google Shape;23;p3"/>
          <p:cNvSpPr txBox="1">
            <a:spLocks noGrp="1"/>
          </p:cNvSpPr>
          <p:nvPr>
            <p:ph type="title" hasCustomPrompt="1"/>
          </p:nvPr>
        </p:nvSpPr>
        <p:spPr>
          <a:xfrm>
            <a:off x="2052200" y="2001425"/>
            <a:ext cx="1663200" cy="93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2"/>
          </p:nvPr>
        </p:nvSpPr>
        <p:spPr>
          <a:xfrm>
            <a:off x="4454300" y="1753298"/>
            <a:ext cx="4321500" cy="12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Overpass"/>
              <a:buNone/>
              <a:defRPr sz="96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4468205" y="3131645"/>
            <a:ext cx="3834000" cy="6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6391950" y="1898400"/>
            <a:ext cx="2169300" cy="13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subTitle" idx="1"/>
          </p:nvPr>
        </p:nvSpPr>
        <p:spPr>
          <a:xfrm>
            <a:off x="4863950" y="2269650"/>
            <a:ext cx="3566700" cy="117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4863950" y="1696950"/>
            <a:ext cx="383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8"/>
          <p:cNvSpPr/>
          <p:nvPr/>
        </p:nvSpPr>
        <p:spPr>
          <a:xfrm>
            <a:off x="-152400" y="2736075"/>
            <a:ext cx="5080800" cy="213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8" name="Google Shape;48;p8"/>
          <p:cNvCxnSpPr/>
          <p:nvPr/>
        </p:nvCxnSpPr>
        <p:spPr>
          <a:xfrm>
            <a:off x="101775" y="2736075"/>
            <a:ext cx="0" cy="21414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" name="Google Shape;49;p8"/>
          <p:cNvSpPr txBox="1">
            <a:spLocks noGrp="1"/>
          </p:cNvSpPr>
          <p:nvPr>
            <p:ph type="subTitle" idx="1"/>
          </p:nvPr>
        </p:nvSpPr>
        <p:spPr>
          <a:xfrm>
            <a:off x="2540075" y="4178025"/>
            <a:ext cx="2093100" cy="48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subTitle" idx="2"/>
          </p:nvPr>
        </p:nvSpPr>
        <p:spPr>
          <a:xfrm>
            <a:off x="713225" y="2984199"/>
            <a:ext cx="3858600" cy="122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 b="1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 b="1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 b="1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 b="1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 b="1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 b="1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 b="1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 b="1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625275" y="374693"/>
            <a:ext cx="3852000" cy="72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title" idx="2" hasCustomPrompt="1"/>
          </p:nvPr>
        </p:nvSpPr>
        <p:spPr>
          <a:xfrm>
            <a:off x="2042990" y="1354938"/>
            <a:ext cx="966000" cy="47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16" name="Google Shape;116;p23"/>
          <p:cNvSpPr txBox="1">
            <a:spLocks noGrp="1"/>
          </p:cNvSpPr>
          <p:nvPr>
            <p:ph type="subTitle" idx="1"/>
          </p:nvPr>
        </p:nvSpPr>
        <p:spPr>
          <a:xfrm>
            <a:off x="1588790" y="1916625"/>
            <a:ext cx="1874400" cy="27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subTitle" idx="3"/>
          </p:nvPr>
        </p:nvSpPr>
        <p:spPr>
          <a:xfrm>
            <a:off x="1465040" y="2195840"/>
            <a:ext cx="2121900" cy="47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title" idx="4" hasCustomPrompt="1"/>
          </p:nvPr>
        </p:nvSpPr>
        <p:spPr>
          <a:xfrm>
            <a:off x="4542225" y="1354938"/>
            <a:ext cx="966000" cy="47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19" name="Google Shape;119;p23"/>
          <p:cNvSpPr txBox="1">
            <a:spLocks noGrp="1"/>
          </p:cNvSpPr>
          <p:nvPr>
            <p:ph type="subTitle" idx="5"/>
          </p:nvPr>
        </p:nvSpPr>
        <p:spPr>
          <a:xfrm>
            <a:off x="4088025" y="1908702"/>
            <a:ext cx="1874400" cy="28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subTitle" idx="6"/>
          </p:nvPr>
        </p:nvSpPr>
        <p:spPr>
          <a:xfrm>
            <a:off x="3852975" y="2195840"/>
            <a:ext cx="23445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21" name="Google Shape;121;p23"/>
          <p:cNvSpPr txBox="1">
            <a:spLocks noGrp="1"/>
          </p:cNvSpPr>
          <p:nvPr>
            <p:ph type="title" idx="7" hasCustomPrompt="1"/>
          </p:nvPr>
        </p:nvSpPr>
        <p:spPr>
          <a:xfrm>
            <a:off x="6994306" y="1354938"/>
            <a:ext cx="966000" cy="47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22" name="Google Shape;122;p23"/>
          <p:cNvSpPr txBox="1">
            <a:spLocks noGrp="1"/>
          </p:cNvSpPr>
          <p:nvPr>
            <p:ph type="subTitle" idx="8"/>
          </p:nvPr>
        </p:nvSpPr>
        <p:spPr>
          <a:xfrm>
            <a:off x="6541456" y="1908693"/>
            <a:ext cx="1871700" cy="28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23" name="Google Shape;123;p23"/>
          <p:cNvSpPr txBox="1">
            <a:spLocks noGrp="1"/>
          </p:cNvSpPr>
          <p:nvPr>
            <p:ph type="subTitle" idx="9"/>
          </p:nvPr>
        </p:nvSpPr>
        <p:spPr>
          <a:xfrm>
            <a:off x="6343756" y="2195840"/>
            <a:ext cx="2267100" cy="47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24" name="Google Shape;124;p23"/>
          <p:cNvSpPr txBox="1">
            <a:spLocks noGrp="1"/>
          </p:cNvSpPr>
          <p:nvPr>
            <p:ph type="title" idx="13" hasCustomPrompt="1"/>
          </p:nvPr>
        </p:nvSpPr>
        <p:spPr>
          <a:xfrm>
            <a:off x="2042990" y="3241327"/>
            <a:ext cx="9660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25" name="Google Shape;125;p23"/>
          <p:cNvSpPr txBox="1">
            <a:spLocks noGrp="1"/>
          </p:cNvSpPr>
          <p:nvPr>
            <p:ph type="subTitle" idx="14"/>
          </p:nvPr>
        </p:nvSpPr>
        <p:spPr>
          <a:xfrm>
            <a:off x="1588790" y="3830925"/>
            <a:ext cx="1874400" cy="28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26" name="Google Shape;126;p23"/>
          <p:cNvSpPr txBox="1">
            <a:spLocks noGrp="1"/>
          </p:cNvSpPr>
          <p:nvPr>
            <p:ph type="subTitle" idx="15"/>
          </p:nvPr>
        </p:nvSpPr>
        <p:spPr>
          <a:xfrm>
            <a:off x="1465040" y="4089824"/>
            <a:ext cx="21219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27" name="Google Shape;127;p23"/>
          <p:cNvSpPr txBox="1">
            <a:spLocks noGrp="1"/>
          </p:cNvSpPr>
          <p:nvPr>
            <p:ph type="title" idx="16" hasCustomPrompt="1"/>
          </p:nvPr>
        </p:nvSpPr>
        <p:spPr>
          <a:xfrm>
            <a:off x="4542225" y="3241327"/>
            <a:ext cx="9660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28" name="Google Shape;128;p23"/>
          <p:cNvSpPr txBox="1">
            <a:spLocks noGrp="1"/>
          </p:cNvSpPr>
          <p:nvPr>
            <p:ph type="subTitle" idx="17"/>
          </p:nvPr>
        </p:nvSpPr>
        <p:spPr>
          <a:xfrm>
            <a:off x="4089375" y="3830925"/>
            <a:ext cx="1871700" cy="28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29" name="Google Shape;129;p23"/>
          <p:cNvSpPr txBox="1">
            <a:spLocks noGrp="1"/>
          </p:cNvSpPr>
          <p:nvPr>
            <p:ph type="subTitle" idx="18"/>
          </p:nvPr>
        </p:nvSpPr>
        <p:spPr>
          <a:xfrm>
            <a:off x="3919575" y="4091377"/>
            <a:ext cx="22113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130" name="Google Shape;130;p23"/>
          <p:cNvSpPr txBox="1">
            <a:spLocks noGrp="1"/>
          </p:cNvSpPr>
          <p:nvPr>
            <p:ph type="title" idx="19" hasCustomPrompt="1"/>
          </p:nvPr>
        </p:nvSpPr>
        <p:spPr>
          <a:xfrm>
            <a:off x="6994306" y="3241327"/>
            <a:ext cx="9660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131" name="Google Shape;131;p23"/>
          <p:cNvSpPr txBox="1">
            <a:spLocks noGrp="1"/>
          </p:cNvSpPr>
          <p:nvPr>
            <p:ph type="subTitle" idx="20"/>
          </p:nvPr>
        </p:nvSpPr>
        <p:spPr>
          <a:xfrm>
            <a:off x="6541456" y="3830925"/>
            <a:ext cx="1871700" cy="28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32" name="Google Shape;132;p23"/>
          <p:cNvSpPr txBox="1">
            <a:spLocks noGrp="1"/>
          </p:cNvSpPr>
          <p:nvPr>
            <p:ph type="subTitle" idx="21"/>
          </p:nvPr>
        </p:nvSpPr>
        <p:spPr>
          <a:xfrm>
            <a:off x="6371656" y="4091377"/>
            <a:ext cx="22113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34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Bebas Neue"/>
              <a:buNone/>
              <a:defRPr sz="4300"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34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verpass"/>
              <a:buChar char="●"/>
              <a:defRPr sz="18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○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■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●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○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■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●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○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verpass"/>
              <a:buChar char="■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8" r:id="rId8"/>
    <p:sldLayoutId id="214748366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5"/>
          <p:cNvSpPr txBox="1">
            <a:spLocks noGrp="1"/>
          </p:cNvSpPr>
          <p:nvPr>
            <p:ph type="subTitle" idx="1"/>
          </p:nvPr>
        </p:nvSpPr>
        <p:spPr>
          <a:xfrm>
            <a:off x="2385323" y="4359694"/>
            <a:ext cx="4417800" cy="36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Bernard MT Condensed" panose="02050806060905020404" pitchFamily="18" charset="0"/>
              </a:rPr>
              <a:t>Name : Ahmed Khalid ELThanie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Bernard MT Condensed" panose="02050806060905020404" pitchFamily="18" charset="0"/>
              </a:rPr>
              <a:t>ID : 2976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Bernard MT Condensed" panose="02050806060905020404" pitchFamily="18" charset="0"/>
              </a:rPr>
              <a:t>Email: ahmed_2976@limu.edu.ly</a:t>
            </a:r>
            <a:endParaRPr dirty="0">
              <a:latin typeface="Bernard MT Condensed" panose="02050806060905020404" pitchFamily="18" charset="0"/>
            </a:endParaRPr>
          </a:p>
        </p:txBody>
      </p:sp>
      <p:sp>
        <p:nvSpPr>
          <p:cNvPr id="250" name="Google Shape;250;p35"/>
          <p:cNvSpPr txBox="1">
            <a:spLocks noGrp="1"/>
          </p:cNvSpPr>
          <p:nvPr>
            <p:ph type="ctrTitle"/>
          </p:nvPr>
        </p:nvSpPr>
        <p:spPr>
          <a:xfrm>
            <a:off x="1822693" y="1077107"/>
            <a:ext cx="5204832" cy="174828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accent1"/>
                </a:solidFill>
                <a:latin typeface="Broadway" panose="04040905080B02020502" pitchFamily="82" charset="0"/>
              </a:rPr>
              <a:t>Market</a:t>
            </a:r>
            <a:endParaRPr dirty="0">
              <a:solidFill>
                <a:schemeClr val="accent1"/>
              </a:solidFill>
              <a:latin typeface="Broadway" panose="04040905080B02020502" pitchFamily="8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674688" y="2712378"/>
            <a:ext cx="6113123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7200" dirty="0" smtClean="0">
                <a:solidFill>
                  <a:schemeClr val="bg2"/>
                </a:solidFill>
                <a:latin typeface="Broadway" panose="04040905080B02020502" pitchFamily="82" charset="0"/>
              </a:rPr>
              <a:t>Positioning</a:t>
            </a:r>
            <a:endParaRPr lang="ar-LY" sz="7200" dirty="0">
              <a:solidFill>
                <a:schemeClr val="bg2"/>
              </a:solidFill>
              <a:latin typeface="Broadway" panose="04040905080B02020502" pitchFamily="82" charset="0"/>
            </a:endParaRPr>
          </a:p>
        </p:txBody>
      </p:sp>
      <p:pic>
        <p:nvPicPr>
          <p:cNvPr id="1026" name="Picture 2" descr="University Dental Center - Libyan International Medical Univers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03" y="269434"/>
            <a:ext cx="7726166" cy="57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he faculty of Business Administration at (LIMU) congratulates the  distinguished student - Libyan International Medical Universit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322" y="143079"/>
            <a:ext cx="830744" cy="83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8"/>
          <p:cNvSpPr txBox="1">
            <a:spLocks noGrp="1"/>
          </p:cNvSpPr>
          <p:nvPr>
            <p:ph type="title"/>
          </p:nvPr>
        </p:nvSpPr>
        <p:spPr>
          <a:xfrm>
            <a:off x="2052200" y="2001425"/>
            <a:ext cx="1663200" cy="93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0</a:t>
            </a:r>
            <a:r>
              <a:rPr lang="en" dirty="0"/>
              <a:t>4</a:t>
            </a:r>
            <a:endParaRPr b="1" dirty="0"/>
          </a:p>
        </p:txBody>
      </p:sp>
      <p:sp>
        <p:nvSpPr>
          <p:cNvPr id="289" name="Google Shape;289;p38"/>
          <p:cNvSpPr txBox="1">
            <a:spLocks noGrp="1"/>
          </p:cNvSpPr>
          <p:nvPr>
            <p:ph type="title" idx="2"/>
          </p:nvPr>
        </p:nvSpPr>
        <p:spPr>
          <a:xfrm>
            <a:off x="3216628" y="1852325"/>
            <a:ext cx="6347637" cy="12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6000" dirty="0" smtClean="0">
                <a:latin typeface="Bahnschrift" panose="020B0502040204020203" pitchFamily="34" charset="0"/>
              </a:rPr>
              <a:t>Conclusion</a:t>
            </a:r>
            <a:endParaRPr sz="36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13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9"/>
          <p:cNvSpPr txBox="1">
            <a:spLocks noGrp="1"/>
          </p:cNvSpPr>
          <p:nvPr>
            <p:ph type="title"/>
          </p:nvPr>
        </p:nvSpPr>
        <p:spPr>
          <a:xfrm>
            <a:off x="2508584" y="303178"/>
            <a:ext cx="4247147" cy="8999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 smtClean="0">
                <a:latin typeface="Baskerville Old Face" panose="02020602080505020303" pitchFamily="18" charset="0"/>
              </a:rPr>
              <a:t>   Conclusion</a:t>
            </a:r>
            <a:endParaRPr sz="4800" dirty="0">
              <a:latin typeface="Baskerville Old Face" panose="02020602080505020303" pitchFamily="18" charset="0"/>
            </a:endParaRPr>
          </a:p>
        </p:txBody>
      </p:sp>
      <p:cxnSp>
        <p:nvCxnSpPr>
          <p:cNvPr id="298" name="Google Shape;298;p39"/>
          <p:cNvCxnSpPr/>
          <p:nvPr/>
        </p:nvCxnSpPr>
        <p:spPr>
          <a:xfrm rot="10800000">
            <a:off x="102075" y="108900"/>
            <a:ext cx="0" cy="49197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9" name="Google Shape;299;p39"/>
          <p:cNvCxnSpPr/>
          <p:nvPr/>
        </p:nvCxnSpPr>
        <p:spPr>
          <a:xfrm rot="10800000">
            <a:off x="90450" y="5036375"/>
            <a:ext cx="4473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0" name="Google Shape;300;p39"/>
          <p:cNvCxnSpPr/>
          <p:nvPr/>
        </p:nvCxnSpPr>
        <p:spPr>
          <a:xfrm rot="10800000">
            <a:off x="90450" y="101275"/>
            <a:ext cx="4473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مربع نص 1"/>
          <p:cNvSpPr txBox="1"/>
          <p:nvPr/>
        </p:nvSpPr>
        <p:spPr>
          <a:xfrm>
            <a:off x="517358" y="1203157"/>
            <a:ext cx="8229600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dirty="0" smtClean="0">
                <a:latin typeface="Bahnschrift SemiBold SemiConden" panose="020B0502040204020203" pitchFamily="34" charset="0"/>
              </a:rPr>
              <a:t> </a:t>
            </a:r>
            <a:r>
              <a:rPr lang="en-US" sz="4400" dirty="0">
                <a:latin typeface="Bahnschrift SemiBold SemiConden" panose="020B0502040204020203" pitchFamily="34" charset="0"/>
              </a:rPr>
              <a:t>Finally, positioning refers to how you want consumers to view your brand, products (and services), or price, as well as the techniques you use to achieve that perception.</a:t>
            </a:r>
            <a:endParaRPr lang="ar-LY" sz="4400" dirty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38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p58"/>
          <p:cNvSpPr txBox="1">
            <a:spLocks noGrp="1"/>
          </p:cNvSpPr>
          <p:nvPr>
            <p:ph type="title"/>
          </p:nvPr>
        </p:nvSpPr>
        <p:spPr>
          <a:xfrm>
            <a:off x="2052200" y="2001425"/>
            <a:ext cx="1663200" cy="93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 b="1"/>
              <a:t>05</a:t>
            </a:r>
            <a:endParaRPr sz="10000" b="1"/>
          </a:p>
        </p:txBody>
      </p:sp>
      <p:sp>
        <p:nvSpPr>
          <p:cNvPr id="788" name="Google Shape;788;p58"/>
          <p:cNvSpPr txBox="1">
            <a:spLocks noGrp="1"/>
          </p:cNvSpPr>
          <p:nvPr>
            <p:ph type="title" idx="2"/>
          </p:nvPr>
        </p:nvSpPr>
        <p:spPr>
          <a:xfrm>
            <a:off x="4042611" y="1753297"/>
            <a:ext cx="4944977" cy="13749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7200" dirty="0">
                <a:latin typeface="Bahnschrift" panose="020B0502040204020203" pitchFamily="34" charset="0"/>
              </a:rPr>
              <a:t>Reflection</a:t>
            </a:r>
            <a:endParaRPr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9"/>
          <p:cNvSpPr txBox="1">
            <a:spLocks noGrp="1"/>
          </p:cNvSpPr>
          <p:nvPr>
            <p:ph type="subTitle" idx="1"/>
          </p:nvPr>
        </p:nvSpPr>
        <p:spPr>
          <a:xfrm>
            <a:off x="252664" y="1315093"/>
            <a:ext cx="8549978" cy="20550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/>
            <a:r>
              <a:rPr lang="en-US" sz="2400" dirty="0" smtClean="0">
                <a:latin typeface="Bahnschrift Light" panose="020B0502040204020203" pitchFamily="34" charset="0"/>
              </a:rPr>
              <a:t>My Reflection About Market </a:t>
            </a:r>
            <a:r>
              <a:rPr lang="en-US" sz="2400" i="1" dirty="0">
                <a:latin typeface="Bahnschrift Light" panose="020B0502040204020203" pitchFamily="34" charset="0"/>
              </a:rPr>
              <a:t>positioning </a:t>
            </a:r>
            <a:r>
              <a:rPr lang="en-US" sz="2400" i="1" dirty="0" smtClean="0">
                <a:latin typeface="Bahnschrift Light" panose="020B0502040204020203" pitchFamily="34" charset="0"/>
              </a:rPr>
              <a:t>is , How I can Market my Product or my Brand very well and How I can win more and More customers  with good Quality and Unique Price and Be </a:t>
            </a:r>
            <a:r>
              <a:rPr lang="en-US" sz="2400" dirty="0" smtClean="0">
                <a:solidFill>
                  <a:schemeClr val="accent6"/>
                </a:solidFill>
                <a:latin typeface="Bahnschrift Light" panose="020B0502040204020203" pitchFamily="34" charset="0"/>
                <a:cs typeface="Mongolian Baiti" panose="03000500000000000000" pitchFamily="66" charset="0"/>
              </a:rPr>
              <a:t>Differential .</a:t>
            </a:r>
            <a:endParaRPr sz="2400" dirty="0">
              <a:solidFill>
                <a:schemeClr val="accent6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296" name="Google Shape;296;p39"/>
          <p:cNvSpPr txBox="1">
            <a:spLocks noGrp="1"/>
          </p:cNvSpPr>
          <p:nvPr>
            <p:ph type="title"/>
          </p:nvPr>
        </p:nvSpPr>
        <p:spPr>
          <a:xfrm>
            <a:off x="2969563" y="258195"/>
            <a:ext cx="3116179" cy="8999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4800" dirty="0">
                <a:latin typeface="Bahnschrift" panose="020B0502040204020203" pitchFamily="34" charset="0"/>
              </a:rPr>
              <a:t>Reflection</a:t>
            </a:r>
            <a:endParaRPr sz="4800" dirty="0">
              <a:latin typeface="Baskerville Old Face" panose="02020602080505020303" pitchFamily="18" charset="0"/>
            </a:endParaRPr>
          </a:p>
        </p:txBody>
      </p:sp>
      <p:cxnSp>
        <p:nvCxnSpPr>
          <p:cNvPr id="298" name="Google Shape;298;p39"/>
          <p:cNvCxnSpPr/>
          <p:nvPr/>
        </p:nvCxnSpPr>
        <p:spPr>
          <a:xfrm rot="10800000">
            <a:off x="102075" y="108900"/>
            <a:ext cx="0" cy="49197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9" name="Google Shape;299;p39"/>
          <p:cNvCxnSpPr/>
          <p:nvPr/>
        </p:nvCxnSpPr>
        <p:spPr>
          <a:xfrm rot="10800000">
            <a:off x="90450" y="5036375"/>
            <a:ext cx="4473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0" name="Google Shape;300;p39"/>
          <p:cNvCxnSpPr/>
          <p:nvPr/>
        </p:nvCxnSpPr>
        <p:spPr>
          <a:xfrm rot="10800000">
            <a:off x="90450" y="101275"/>
            <a:ext cx="4473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17852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p58"/>
          <p:cNvSpPr txBox="1">
            <a:spLocks noGrp="1"/>
          </p:cNvSpPr>
          <p:nvPr>
            <p:ph type="title"/>
          </p:nvPr>
        </p:nvSpPr>
        <p:spPr>
          <a:xfrm>
            <a:off x="2052200" y="2001425"/>
            <a:ext cx="1663200" cy="93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0" b="1" dirty="0" smtClean="0"/>
              <a:t>06</a:t>
            </a:r>
            <a:endParaRPr sz="10000" b="1" dirty="0"/>
          </a:p>
        </p:txBody>
      </p:sp>
      <p:sp>
        <p:nvSpPr>
          <p:cNvPr id="788" name="Google Shape;788;p58"/>
          <p:cNvSpPr txBox="1">
            <a:spLocks noGrp="1"/>
          </p:cNvSpPr>
          <p:nvPr>
            <p:ph type="title" idx="2"/>
          </p:nvPr>
        </p:nvSpPr>
        <p:spPr>
          <a:xfrm>
            <a:off x="4042611" y="1753297"/>
            <a:ext cx="4944977" cy="13749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7200" dirty="0">
                <a:latin typeface="Bahnschrift" panose="020B0502040204020203" pitchFamily="34" charset="0"/>
              </a:rPr>
              <a:t>References</a:t>
            </a:r>
            <a:br>
              <a:rPr lang="en-US" sz="7200" dirty="0">
                <a:latin typeface="Bahnschrift" panose="020B0502040204020203" pitchFamily="34" charset="0"/>
              </a:rPr>
            </a:br>
            <a:endParaRPr sz="7200" dirty="0"/>
          </a:p>
        </p:txBody>
      </p:sp>
    </p:spTree>
    <p:extLst>
      <p:ext uri="{BB962C8B-B14F-4D97-AF65-F5344CB8AC3E}">
        <p14:creationId xmlns:p14="http://schemas.microsoft.com/office/powerpoint/2010/main" val="240606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9"/>
          <p:cNvSpPr txBox="1">
            <a:spLocks noGrp="1"/>
          </p:cNvSpPr>
          <p:nvPr>
            <p:ph type="subTitle" idx="1"/>
          </p:nvPr>
        </p:nvSpPr>
        <p:spPr>
          <a:xfrm>
            <a:off x="252664" y="1315093"/>
            <a:ext cx="8549978" cy="20550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According to new research… (</a:t>
            </a:r>
            <a:r>
              <a:rPr lang="en-US" i="1" dirty="0"/>
              <a:t>Positioning in Marketing: Definition, Types, Examples, Benefits &amp; How To</a:t>
            </a:r>
            <a:r>
              <a:rPr lang="en-US" dirty="0"/>
              <a:t>, 2022</a:t>
            </a:r>
            <a:r>
              <a:rPr lang="en-US" dirty="0" smtClean="0"/>
              <a:t>).</a:t>
            </a:r>
          </a:p>
          <a:p>
            <a:pPr marL="0" lvl="0" indent="0"/>
            <a:endParaRPr lang="en-US" dirty="0" smtClean="0"/>
          </a:p>
          <a:p>
            <a:pPr marL="0" lvl="0" indent="0"/>
            <a:r>
              <a:rPr lang="en-US" dirty="0"/>
              <a:t> (</a:t>
            </a:r>
            <a:r>
              <a:rPr lang="en-US" i="1" dirty="0"/>
              <a:t>Positioning in Marketing: Definition, Types, Examples, Benefits &amp; How To</a:t>
            </a:r>
            <a:r>
              <a:rPr lang="en-US" dirty="0"/>
              <a:t>, 2022</a:t>
            </a:r>
            <a:r>
              <a:rPr lang="en-US" dirty="0" smtClean="0"/>
              <a:t>).</a:t>
            </a:r>
          </a:p>
          <a:p>
            <a:pPr marL="0" lvl="0" indent="0"/>
            <a:endParaRPr lang="en-US" dirty="0" smtClean="0"/>
          </a:p>
          <a:p>
            <a:pPr marL="0" lvl="0" indent="0"/>
            <a:r>
              <a:rPr lang="en-US" dirty="0"/>
              <a:t>(</a:t>
            </a:r>
            <a:r>
              <a:rPr lang="en-US" i="1" dirty="0"/>
              <a:t>What Is Market Positioning?</a:t>
            </a:r>
            <a:r>
              <a:rPr lang="en-US" dirty="0"/>
              <a:t>, </a:t>
            </a:r>
            <a:r>
              <a:rPr lang="en-US" dirty="0" err="1"/>
              <a:t>n.d.</a:t>
            </a:r>
            <a:r>
              <a:rPr lang="en-US" dirty="0"/>
              <a:t>)</a:t>
            </a:r>
            <a:endParaRPr lang="en-US" dirty="0" smtClean="0"/>
          </a:p>
        </p:txBody>
      </p:sp>
      <p:sp>
        <p:nvSpPr>
          <p:cNvPr id="296" name="Google Shape;296;p39"/>
          <p:cNvSpPr txBox="1">
            <a:spLocks noGrp="1"/>
          </p:cNvSpPr>
          <p:nvPr>
            <p:ph type="title"/>
          </p:nvPr>
        </p:nvSpPr>
        <p:spPr>
          <a:xfrm>
            <a:off x="2969563" y="258195"/>
            <a:ext cx="3359048" cy="8999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4800" dirty="0">
                <a:latin typeface="Bahnschrift" panose="020B0502040204020203" pitchFamily="34" charset="0"/>
              </a:rPr>
              <a:t>References</a:t>
            </a:r>
            <a:br>
              <a:rPr lang="en-US" sz="4800" dirty="0">
                <a:latin typeface="Bahnschrift" panose="020B0502040204020203" pitchFamily="34" charset="0"/>
              </a:rPr>
            </a:br>
            <a:endParaRPr sz="4800" dirty="0">
              <a:latin typeface="Baskerville Old Face" panose="02020602080505020303" pitchFamily="18" charset="0"/>
            </a:endParaRPr>
          </a:p>
        </p:txBody>
      </p:sp>
      <p:cxnSp>
        <p:nvCxnSpPr>
          <p:cNvPr id="298" name="Google Shape;298;p39"/>
          <p:cNvCxnSpPr/>
          <p:nvPr/>
        </p:nvCxnSpPr>
        <p:spPr>
          <a:xfrm rot="10800000">
            <a:off x="102075" y="108900"/>
            <a:ext cx="0" cy="49197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9" name="Google Shape;299;p39"/>
          <p:cNvCxnSpPr/>
          <p:nvPr/>
        </p:nvCxnSpPr>
        <p:spPr>
          <a:xfrm rot="10800000">
            <a:off x="90450" y="5036375"/>
            <a:ext cx="4473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0" name="Google Shape;300;p39"/>
          <p:cNvCxnSpPr/>
          <p:nvPr/>
        </p:nvCxnSpPr>
        <p:spPr>
          <a:xfrm rot="10800000">
            <a:off x="90450" y="101275"/>
            <a:ext cx="4473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89782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7"/>
          <p:cNvSpPr/>
          <p:nvPr/>
        </p:nvSpPr>
        <p:spPr>
          <a:xfrm>
            <a:off x="1500300" y="1346401"/>
            <a:ext cx="7643700" cy="46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37"/>
          <p:cNvSpPr/>
          <p:nvPr/>
        </p:nvSpPr>
        <p:spPr>
          <a:xfrm>
            <a:off x="1500300" y="3245575"/>
            <a:ext cx="7643700" cy="46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37"/>
          <p:cNvSpPr txBox="1">
            <a:spLocks noGrp="1"/>
          </p:cNvSpPr>
          <p:nvPr>
            <p:ph type="title"/>
          </p:nvPr>
        </p:nvSpPr>
        <p:spPr>
          <a:xfrm>
            <a:off x="2443801" y="219558"/>
            <a:ext cx="6700199" cy="72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Bahnschrift" panose="020B0502040204020203" pitchFamily="34" charset="0"/>
              </a:rPr>
              <a:t>Table of contents</a:t>
            </a:r>
            <a:endParaRPr dirty="0">
              <a:latin typeface="Bahnschrift" panose="020B0502040204020203" pitchFamily="34" charset="0"/>
            </a:endParaRPr>
          </a:p>
        </p:txBody>
      </p:sp>
      <p:sp>
        <p:nvSpPr>
          <p:cNvPr id="264" name="Google Shape;264;p37"/>
          <p:cNvSpPr txBox="1">
            <a:spLocks noGrp="1"/>
          </p:cNvSpPr>
          <p:nvPr>
            <p:ph type="title" idx="2"/>
          </p:nvPr>
        </p:nvSpPr>
        <p:spPr>
          <a:xfrm>
            <a:off x="2042990" y="1354938"/>
            <a:ext cx="966000" cy="47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01</a:t>
            </a:r>
            <a:endParaRPr dirty="0"/>
          </a:p>
        </p:txBody>
      </p:sp>
      <p:sp>
        <p:nvSpPr>
          <p:cNvPr id="265" name="Google Shape;265;p37"/>
          <p:cNvSpPr txBox="1">
            <a:spLocks noGrp="1"/>
          </p:cNvSpPr>
          <p:nvPr>
            <p:ph type="subTitle" idx="1"/>
          </p:nvPr>
        </p:nvSpPr>
        <p:spPr>
          <a:xfrm>
            <a:off x="1588790" y="1916625"/>
            <a:ext cx="1874400" cy="27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latin typeface="Bahnschrift" panose="020B0502040204020203" pitchFamily="34" charset="0"/>
              </a:rPr>
              <a:t>Introduction</a:t>
            </a:r>
            <a:endParaRPr dirty="0">
              <a:latin typeface="Bahnschrift" panose="020B0502040204020203" pitchFamily="34" charset="0"/>
            </a:endParaRPr>
          </a:p>
        </p:txBody>
      </p:sp>
      <p:sp>
        <p:nvSpPr>
          <p:cNvPr id="267" name="Google Shape;267;p37"/>
          <p:cNvSpPr txBox="1">
            <a:spLocks noGrp="1"/>
          </p:cNvSpPr>
          <p:nvPr>
            <p:ph type="title" idx="4"/>
          </p:nvPr>
        </p:nvSpPr>
        <p:spPr>
          <a:xfrm>
            <a:off x="4542225" y="1354938"/>
            <a:ext cx="966000" cy="47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02</a:t>
            </a:r>
            <a:endParaRPr dirty="0"/>
          </a:p>
        </p:txBody>
      </p:sp>
      <p:sp>
        <p:nvSpPr>
          <p:cNvPr id="268" name="Google Shape;268;p37"/>
          <p:cNvSpPr txBox="1">
            <a:spLocks noGrp="1"/>
          </p:cNvSpPr>
          <p:nvPr>
            <p:ph type="subTitle" idx="5"/>
          </p:nvPr>
        </p:nvSpPr>
        <p:spPr>
          <a:xfrm>
            <a:off x="4088025" y="1908702"/>
            <a:ext cx="1874400" cy="28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latin typeface="Bahnschrift" panose="020B0502040204020203" pitchFamily="34" charset="0"/>
              </a:rPr>
              <a:t>Define</a:t>
            </a:r>
            <a:endParaRPr sz="2000" dirty="0">
              <a:latin typeface="Bahnschrift" panose="020B0502040204020203" pitchFamily="34" charset="0"/>
            </a:endParaRPr>
          </a:p>
        </p:txBody>
      </p:sp>
      <p:sp>
        <p:nvSpPr>
          <p:cNvPr id="270" name="Google Shape;270;p37"/>
          <p:cNvSpPr txBox="1">
            <a:spLocks noGrp="1"/>
          </p:cNvSpPr>
          <p:nvPr>
            <p:ph type="title" idx="7"/>
          </p:nvPr>
        </p:nvSpPr>
        <p:spPr>
          <a:xfrm>
            <a:off x="6994306" y="1354938"/>
            <a:ext cx="966000" cy="47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03</a:t>
            </a:r>
            <a:endParaRPr sz="4000" dirty="0"/>
          </a:p>
        </p:txBody>
      </p:sp>
      <p:sp>
        <p:nvSpPr>
          <p:cNvPr id="271" name="Google Shape;271;p37"/>
          <p:cNvSpPr txBox="1">
            <a:spLocks noGrp="1"/>
          </p:cNvSpPr>
          <p:nvPr>
            <p:ph type="subTitle" idx="8"/>
          </p:nvPr>
        </p:nvSpPr>
        <p:spPr>
          <a:xfrm>
            <a:off x="6541456" y="2090290"/>
            <a:ext cx="1871700" cy="28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i="1" dirty="0"/>
              <a:t> types of positioning in marketing</a:t>
            </a:r>
            <a:endParaRPr dirty="0">
              <a:latin typeface="Bahnschrift" panose="020B0502040204020203" pitchFamily="34" charset="0"/>
            </a:endParaRPr>
          </a:p>
        </p:txBody>
      </p:sp>
      <p:sp>
        <p:nvSpPr>
          <p:cNvPr id="273" name="Google Shape;273;p37"/>
          <p:cNvSpPr txBox="1">
            <a:spLocks noGrp="1"/>
          </p:cNvSpPr>
          <p:nvPr>
            <p:ph type="title" idx="13"/>
          </p:nvPr>
        </p:nvSpPr>
        <p:spPr>
          <a:xfrm>
            <a:off x="2042990" y="3241327"/>
            <a:ext cx="9660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04</a:t>
            </a:r>
            <a:endParaRPr sz="4000" dirty="0"/>
          </a:p>
        </p:txBody>
      </p:sp>
      <p:sp>
        <p:nvSpPr>
          <p:cNvPr id="274" name="Google Shape;274;p37"/>
          <p:cNvSpPr txBox="1">
            <a:spLocks noGrp="1"/>
          </p:cNvSpPr>
          <p:nvPr>
            <p:ph type="subTitle" idx="14"/>
          </p:nvPr>
        </p:nvSpPr>
        <p:spPr>
          <a:xfrm>
            <a:off x="1588790" y="3830925"/>
            <a:ext cx="1874400" cy="28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latin typeface="Bahnschrift" panose="020B0502040204020203" pitchFamily="34" charset="0"/>
              </a:rPr>
              <a:t>Conclusion</a:t>
            </a:r>
            <a:endParaRPr sz="2000" dirty="0">
              <a:latin typeface="Bahnschrift" panose="020B0502040204020203" pitchFamily="34" charset="0"/>
            </a:endParaRPr>
          </a:p>
        </p:txBody>
      </p:sp>
      <p:sp>
        <p:nvSpPr>
          <p:cNvPr id="276" name="Google Shape;276;p37"/>
          <p:cNvSpPr txBox="1">
            <a:spLocks noGrp="1"/>
          </p:cNvSpPr>
          <p:nvPr>
            <p:ph type="title" idx="16"/>
          </p:nvPr>
        </p:nvSpPr>
        <p:spPr>
          <a:xfrm>
            <a:off x="4542225" y="3241327"/>
            <a:ext cx="9660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05</a:t>
            </a:r>
            <a:endParaRPr dirty="0"/>
          </a:p>
        </p:txBody>
      </p:sp>
      <p:sp>
        <p:nvSpPr>
          <p:cNvPr id="277" name="Google Shape;277;p37"/>
          <p:cNvSpPr txBox="1">
            <a:spLocks noGrp="1"/>
          </p:cNvSpPr>
          <p:nvPr>
            <p:ph type="subTitle" idx="17"/>
          </p:nvPr>
        </p:nvSpPr>
        <p:spPr>
          <a:xfrm>
            <a:off x="4089375" y="3830925"/>
            <a:ext cx="1871700" cy="28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latin typeface="Bahnschrift" panose="020B0502040204020203" pitchFamily="34" charset="0"/>
              </a:rPr>
              <a:t>Reflection</a:t>
            </a:r>
            <a:endParaRPr sz="2000" dirty="0">
              <a:latin typeface="Bahnschrift" panose="020B0502040204020203" pitchFamily="34" charset="0"/>
            </a:endParaRPr>
          </a:p>
        </p:txBody>
      </p:sp>
      <p:sp>
        <p:nvSpPr>
          <p:cNvPr id="279" name="Google Shape;279;p37"/>
          <p:cNvSpPr txBox="1">
            <a:spLocks noGrp="1"/>
          </p:cNvSpPr>
          <p:nvPr>
            <p:ph type="title" idx="19"/>
          </p:nvPr>
        </p:nvSpPr>
        <p:spPr>
          <a:xfrm>
            <a:off x="6994306" y="3241327"/>
            <a:ext cx="966000" cy="47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06</a:t>
            </a:r>
            <a:endParaRPr sz="4000" dirty="0"/>
          </a:p>
        </p:txBody>
      </p:sp>
      <p:sp>
        <p:nvSpPr>
          <p:cNvPr id="280" name="Google Shape;280;p37"/>
          <p:cNvSpPr txBox="1">
            <a:spLocks noGrp="1"/>
          </p:cNvSpPr>
          <p:nvPr>
            <p:ph type="subTitle" idx="20"/>
          </p:nvPr>
        </p:nvSpPr>
        <p:spPr>
          <a:xfrm>
            <a:off x="6541456" y="3830925"/>
            <a:ext cx="1871700" cy="28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Bahnschrift" panose="020B0502040204020203" pitchFamily="34" charset="0"/>
              </a:rPr>
              <a:t>R</a:t>
            </a:r>
            <a:r>
              <a:rPr lang="en-US" sz="2000" dirty="0" smtClean="0">
                <a:latin typeface="Bahnschrift" panose="020B0502040204020203" pitchFamily="34" charset="0"/>
              </a:rPr>
              <a:t>eferences</a:t>
            </a:r>
            <a:endParaRPr sz="2000" dirty="0">
              <a:latin typeface="Bahnschrift" panose="020B0502040204020203" pitchFamily="34" charset="0"/>
            </a:endParaRPr>
          </a:p>
        </p:txBody>
      </p:sp>
      <p:cxnSp>
        <p:nvCxnSpPr>
          <p:cNvPr id="282" name="Google Shape;282;p37"/>
          <p:cNvCxnSpPr/>
          <p:nvPr/>
        </p:nvCxnSpPr>
        <p:spPr>
          <a:xfrm>
            <a:off x="9044950" y="1353300"/>
            <a:ext cx="0" cy="4449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3" name="Google Shape;283;p37"/>
          <p:cNvCxnSpPr/>
          <p:nvPr/>
        </p:nvCxnSpPr>
        <p:spPr>
          <a:xfrm>
            <a:off x="9044950" y="3253225"/>
            <a:ext cx="0" cy="4449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8"/>
          <p:cNvSpPr txBox="1">
            <a:spLocks noGrp="1"/>
          </p:cNvSpPr>
          <p:nvPr>
            <p:ph type="title"/>
          </p:nvPr>
        </p:nvSpPr>
        <p:spPr>
          <a:xfrm>
            <a:off x="2052200" y="2001425"/>
            <a:ext cx="1663200" cy="93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0</a:t>
            </a:r>
            <a:r>
              <a:rPr lang="en"/>
              <a:t>1</a:t>
            </a:r>
            <a:endParaRPr b="1"/>
          </a:p>
        </p:txBody>
      </p:sp>
      <p:sp>
        <p:nvSpPr>
          <p:cNvPr id="289" name="Google Shape;289;p38"/>
          <p:cNvSpPr txBox="1">
            <a:spLocks noGrp="1"/>
          </p:cNvSpPr>
          <p:nvPr>
            <p:ph type="title" idx="2"/>
          </p:nvPr>
        </p:nvSpPr>
        <p:spPr>
          <a:xfrm>
            <a:off x="4084431" y="1852325"/>
            <a:ext cx="4854086" cy="12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6600" dirty="0">
                <a:latin typeface="Bahnschrift" panose="020B0502040204020203" pitchFamily="34" charset="0"/>
              </a:rPr>
              <a:t>Introduction</a:t>
            </a:r>
            <a:endParaRPr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9"/>
          <p:cNvSpPr txBox="1">
            <a:spLocks noGrp="1"/>
          </p:cNvSpPr>
          <p:nvPr>
            <p:ph type="subTitle" idx="1"/>
          </p:nvPr>
        </p:nvSpPr>
        <p:spPr>
          <a:xfrm>
            <a:off x="4728074" y="1315093"/>
            <a:ext cx="4074567" cy="205504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/>
            <a:r>
              <a:rPr lang="en-US" sz="2400" dirty="0">
                <a:latin typeface="Franklin Gothic Demi Cond" panose="020B0706030402020204" pitchFamily="34" charset="0"/>
              </a:rPr>
              <a:t>Simply put, positioning in marketing is a strategic process that involves creating an identity/ image of the brand or product within the target customers’ minds.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6" name="Google Shape;296;p39"/>
          <p:cNvSpPr txBox="1">
            <a:spLocks noGrp="1"/>
          </p:cNvSpPr>
          <p:nvPr>
            <p:ph type="title"/>
          </p:nvPr>
        </p:nvSpPr>
        <p:spPr>
          <a:xfrm>
            <a:off x="5310000" y="279116"/>
            <a:ext cx="383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Bauhaus 93" panose="04030905020B02020C02" pitchFamily="82" charset="0"/>
              </a:rPr>
              <a:t>Introduction</a:t>
            </a:r>
            <a:endParaRPr dirty="0">
              <a:latin typeface="Bauhaus 93" panose="04030905020B02020C02" pitchFamily="82" charset="0"/>
            </a:endParaRPr>
          </a:p>
        </p:txBody>
      </p:sp>
      <p:cxnSp>
        <p:nvCxnSpPr>
          <p:cNvPr id="298" name="Google Shape;298;p39"/>
          <p:cNvCxnSpPr/>
          <p:nvPr/>
        </p:nvCxnSpPr>
        <p:spPr>
          <a:xfrm rot="10800000">
            <a:off x="102075" y="108900"/>
            <a:ext cx="0" cy="49197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9" name="Google Shape;299;p39"/>
          <p:cNvCxnSpPr/>
          <p:nvPr/>
        </p:nvCxnSpPr>
        <p:spPr>
          <a:xfrm rot="10800000">
            <a:off x="90450" y="5036375"/>
            <a:ext cx="4473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0" name="Google Shape;300;p39"/>
          <p:cNvCxnSpPr/>
          <p:nvPr/>
        </p:nvCxnSpPr>
        <p:spPr>
          <a:xfrm rot="10800000">
            <a:off x="90450" y="101275"/>
            <a:ext cx="4473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098" name="Picture 2" descr="Market positioning - Free business and finance ic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78" y="131042"/>
            <a:ext cx="4423142" cy="442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8"/>
          <p:cNvSpPr txBox="1">
            <a:spLocks noGrp="1"/>
          </p:cNvSpPr>
          <p:nvPr>
            <p:ph type="title"/>
          </p:nvPr>
        </p:nvSpPr>
        <p:spPr>
          <a:xfrm>
            <a:off x="2052200" y="2001425"/>
            <a:ext cx="1663200" cy="93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0</a:t>
            </a:r>
            <a:r>
              <a:rPr lang="en" dirty="0"/>
              <a:t>2</a:t>
            </a:r>
            <a:endParaRPr b="1" dirty="0"/>
          </a:p>
        </p:txBody>
      </p:sp>
      <p:sp>
        <p:nvSpPr>
          <p:cNvPr id="289" name="Google Shape;289;p38"/>
          <p:cNvSpPr txBox="1">
            <a:spLocks noGrp="1"/>
          </p:cNvSpPr>
          <p:nvPr>
            <p:ph type="title" idx="2"/>
          </p:nvPr>
        </p:nvSpPr>
        <p:spPr>
          <a:xfrm>
            <a:off x="4289914" y="1852325"/>
            <a:ext cx="4854086" cy="12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6600" dirty="0" smtClean="0">
                <a:latin typeface="Bahnschrift" panose="020B0502040204020203" pitchFamily="34" charset="0"/>
              </a:rPr>
              <a:t>Define</a:t>
            </a:r>
            <a:endParaRPr sz="40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29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9"/>
          <p:cNvSpPr txBox="1">
            <a:spLocks noGrp="1"/>
          </p:cNvSpPr>
          <p:nvPr>
            <p:ph type="subTitle" idx="1"/>
          </p:nvPr>
        </p:nvSpPr>
        <p:spPr>
          <a:xfrm>
            <a:off x="4427621" y="1315093"/>
            <a:ext cx="4632157" cy="317268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/>
            <a:r>
              <a:rPr lang="en-US" sz="3200" dirty="0">
                <a:latin typeface="Bahnschrift SemiLight" panose="020B0502040204020203" pitchFamily="34" charset="0"/>
              </a:rPr>
              <a:t>Market positioning is a strategic activity that we employ to develop a brand's or product's image in the minds of consumers. </a:t>
            </a:r>
            <a:endParaRPr sz="3200" dirty="0">
              <a:latin typeface="Bahnschrift SemiLight" panose="020B0502040204020203" pitchFamily="34" charset="0"/>
            </a:endParaRPr>
          </a:p>
        </p:txBody>
      </p:sp>
      <p:sp>
        <p:nvSpPr>
          <p:cNvPr id="296" name="Google Shape;296;p39"/>
          <p:cNvSpPr txBox="1">
            <a:spLocks noGrp="1"/>
          </p:cNvSpPr>
          <p:nvPr>
            <p:ph type="title"/>
          </p:nvPr>
        </p:nvSpPr>
        <p:spPr>
          <a:xfrm>
            <a:off x="5871975" y="241016"/>
            <a:ext cx="383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Bauhaus 93" panose="04030905020B02020C02" pitchFamily="82" charset="0"/>
              </a:rPr>
              <a:t>Define</a:t>
            </a:r>
            <a:endParaRPr dirty="0">
              <a:latin typeface="Bauhaus 93" panose="04030905020B02020C02" pitchFamily="82" charset="0"/>
            </a:endParaRPr>
          </a:p>
        </p:txBody>
      </p:sp>
      <p:cxnSp>
        <p:nvCxnSpPr>
          <p:cNvPr id="298" name="Google Shape;298;p39"/>
          <p:cNvCxnSpPr/>
          <p:nvPr/>
        </p:nvCxnSpPr>
        <p:spPr>
          <a:xfrm rot="10800000">
            <a:off x="102075" y="108900"/>
            <a:ext cx="0" cy="49197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9" name="Google Shape;299;p39"/>
          <p:cNvCxnSpPr/>
          <p:nvPr/>
        </p:nvCxnSpPr>
        <p:spPr>
          <a:xfrm rot="10800000">
            <a:off x="90450" y="5036375"/>
            <a:ext cx="4473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0" name="Google Shape;300;p39"/>
          <p:cNvCxnSpPr/>
          <p:nvPr/>
        </p:nvCxnSpPr>
        <p:spPr>
          <a:xfrm rot="10800000">
            <a:off x="90450" y="101275"/>
            <a:ext cx="44730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074" name="Picture 2" descr="Market Positioning: The Keys to Getting It Right - Business 2 Commun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5" y="208250"/>
            <a:ext cx="4589148" cy="493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67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3"/>
          <p:cNvSpPr txBox="1">
            <a:spLocks noGrp="1"/>
          </p:cNvSpPr>
          <p:nvPr>
            <p:ph type="subTitle" idx="1"/>
          </p:nvPr>
        </p:nvSpPr>
        <p:spPr>
          <a:xfrm>
            <a:off x="2540075" y="4178025"/>
            <a:ext cx="2093100" cy="48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— Ai Ries</a:t>
            </a:r>
            <a:endParaRPr dirty="0"/>
          </a:p>
        </p:txBody>
      </p:sp>
      <p:sp>
        <p:nvSpPr>
          <p:cNvPr id="385" name="Google Shape;385;p43"/>
          <p:cNvSpPr txBox="1">
            <a:spLocks noGrp="1"/>
          </p:cNvSpPr>
          <p:nvPr>
            <p:ph type="subTitle" idx="2"/>
          </p:nvPr>
        </p:nvSpPr>
        <p:spPr>
          <a:xfrm>
            <a:off x="0" y="2744336"/>
            <a:ext cx="5167901" cy="14336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/>
            <a:r>
              <a:rPr lang="en-US" sz="2400" b="0" dirty="0">
                <a:latin typeface="Franklin Gothic Demi Cond" panose="020B07060304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Positioning is not what you </a:t>
            </a:r>
            <a:r>
              <a:rPr lang="en-US" sz="2400" b="0" dirty="0" smtClean="0">
                <a:latin typeface="Franklin Gothic Demi Cond" panose="020B07060304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do to </a:t>
            </a:r>
            <a:r>
              <a:rPr lang="en-US" sz="2400" b="0" dirty="0">
                <a:latin typeface="Franklin Gothic Demi Cond" panose="020B07060304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</a:t>
            </a:r>
          </a:p>
          <a:p>
            <a:pPr marL="0" lvl="0" indent="0" algn="ctr"/>
            <a:r>
              <a:rPr lang="en-US" sz="2400" b="0" dirty="0">
                <a:latin typeface="Franklin Gothic Demi Cond" panose="020B07060304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product. Positioning is what you do</a:t>
            </a:r>
          </a:p>
          <a:p>
            <a:pPr marL="0" lvl="0" indent="0" algn="ctr"/>
            <a:r>
              <a:rPr lang="en-US" sz="2400" b="0" dirty="0">
                <a:latin typeface="Franklin Gothic Demi Cond" panose="020B07060304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to the mind of the prospect</a:t>
            </a:r>
            <a:endParaRPr sz="2400" b="0" dirty="0">
              <a:latin typeface="Franklin Gothic Demi Cond" panose="020B07060304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2050" name="Picture 2" descr="Al Ries - Wikiped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470" y="369871"/>
            <a:ext cx="1637934" cy="2288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8"/>
          <p:cNvSpPr txBox="1">
            <a:spLocks noGrp="1"/>
          </p:cNvSpPr>
          <p:nvPr>
            <p:ph type="title"/>
          </p:nvPr>
        </p:nvSpPr>
        <p:spPr>
          <a:xfrm>
            <a:off x="2052200" y="2001425"/>
            <a:ext cx="1663200" cy="93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smtClean="0"/>
              <a:t>0</a:t>
            </a:r>
            <a:r>
              <a:rPr lang="en" dirty="0"/>
              <a:t>3</a:t>
            </a:r>
            <a:endParaRPr b="1" dirty="0"/>
          </a:p>
        </p:txBody>
      </p:sp>
      <p:sp>
        <p:nvSpPr>
          <p:cNvPr id="289" name="Google Shape;289;p38"/>
          <p:cNvSpPr txBox="1">
            <a:spLocks noGrp="1"/>
          </p:cNvSpPr>
          <p:nvPr>
            <p:ph type="title" idx="2"/>
          </p:nvPr>
        </p:nvSpPr>
        <p:spPr>
          <a:xfrm>
            <a:off x="3216628" y="1852325"/>
            <a:ext cx="6347637" cy="12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3600" i="1" dirty="0">
                <a:latin typeface="Bahnschrift" panose="020B0502040204020203" pitchFamily="34" charset="0"/>
              </a:rPr>
              <a:t> </a:t>
            </a:r>
            <a:r>
              <a:rPr lang="en-US" sz="3600" i="1" dirty="0" smtClean="0">
                <a:latin typeface="Bahnschrift" panose="020B0502040204020203" pitchFamily="34" charset="0"/>
              </a:rPr>
              <a:t>Types </a:t>
            </a:r>
            <a:r>
              <a:rPr lang="en-US" sz="3600" i="1" dirty="0">
                <a:latin typeface="Bahnschrift" panose="020B0502040204020203" pitchFamily="34" charset="0"/>
              </a:rPr>
              <a:t>of positioning in marketing</a:t>
            </a:r>
            <a:endParaRPr sz="36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61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5" name="Google Shape;475;p46"/>
          <p:cNvPicPr preferRelativeResize="0"/>
          <p:nvPr/>
        </p:nvPicPr>
        <p:blipFill rotWithShape="1">
          <a:blip r:embed="rId3">
            <a:alphaModFix/>
          </a:blip>
          <a:srcRect l="21832" r="21826"/>
          <a:stretch/>
        </p:blipFill>
        <p:spPr>
          <a:xfrm>
            <a:off x="9525" y="0"/>
            <a:ext cx="515174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46"/>
          <p:cNvSpPr txBox="1">
            <a:spLocks noGrp="1"/>
          </p:cNvSpPr>
          <p:nvPr>
            <p:ph type="title"/>
          </p:nvPr>
        </p:nvSpPr>
        <p:spPr>
          <a:xfrm>
            <a:off x="5789977" y="1577975"/>
            <a:ext cx="3041202" cy="197489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3200" i="1" dirty="0">
                <a:latin typeface="Elephant" panose="02020904090505020303" pitchFamily="18" charset="0"/>
              </a:rPr>
              <a:t> Types of </a:t>
            </a:r>
            <a:r>
              <a:rPr lang="en-US" sz="3200" i="1" dirty="0" smtClean="0">
                <a:latin typeface="Elephant" panose="02020904090505020303" pitchFamily="18" charset="0"/>
              </a:rPr>
              <a:t>Positioning </a:t>
            </a:r>
            <a:r>
              <a:rPr lang="en-US" sz="3200" i="1" dirty="0">
                <a:latin typeface="Elephant" panose="02020904090505020303" pitchFamily="18" charset="0"/>
              </a:rPr>
              <a:t>in </a:t>
            </a:r>
            <a:r>
              <a:rPr lang="en-US" sz="3200" i="1" dirty="0" smtClean="0">
                <a:latin typeface="Elephant" panose="02020904090505020303" pitchFamily="18" charset="0"/>
              </a:rPr>
              <a:t>Marketing</a:t>
            </a:r>
            <a:endParaRPr lang="en-US" sz="3200" i="1" dirty="0">
              <a:latin typeface="Elephant" panose="02020904090505020303" pitchFamily="18" charset="0"/>
            </a:endParaRPr>
          </a:p>
        </p:txBody>
      </p:sp>
      <p:sp>
        <p:nvSpPr>
          <p:cNvPr id="477" name="Google Shape;477;p46"/>
          <p:cNvSpPr/>
          <p:nvPr/>
        </p:nvSpPr>
        <p:spPr>
          <a:xfrm>
            <a:off x="230377" y="356498"/>
            <a:ext cx="5559600" cy="448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478" name="Google Shape;478;p46"/>
          <p:cNvSpPr txBox="1">
            <a:spLocks noGrp="1"/>
          </p:cNvSpPr>
          <p:nvPr>
            <p:ph type="subTitle" idx="4294967295"/>
          </p:nvPr>
        </p:nvSpPr>
        <p:spPr>
          <a:xfrm>
            <a:off x="711050" y="770021"/>
            <a:ext cx="4108500" cy="388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indent="-336550">
              <a:lnSpc>
                <a:spcPct val="100000"/>
              </a:lnSpc>
              <a:buClr>
                <a:schemeClr val="lt1"/>
              </a:buClr>
              <a:buSzPts val="1700"/>
            </a:pPr>
            <a:r>
              <a:rPr lang="en-US" sz="4000" dirty="0">
                <a:solidFill>
                  <a:schemeClr val="bg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Pricing</a:t>
            </a:r>
          </a:p>
          <a:p>
            <a:pPr indent="-336550">
              <a:lnSpc>
                <a:spcPct val="100000"/>
              </a:lnSpc>
              <a:buClr>
                <a:schemeClr val="lt1"/>
              </a:buClr>
              <a:buSzPts val="1700"/>
            </a:pPr>
            <a:r>
              <a:rPr lang="en-US" sz="4000" dirty="0" smtClean="0">
                <a:solidFill>
                  <a:schemeClr val="bg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Quality</a:t>
            </a:r>
            <a:endParaRPr lang="en-US" sz="4000" dirty="0">
              <a:solidFill>
                <a:schemeClr val="bg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  <a:p>
            <a:pPr indent="-336550">
              <a:lnSpc>
                <a:spcPct val="100000"/>
              </a:lnSpc>
              <a:buClr>
                <a:schemeClr val="lt1"/>
              </a:buClr>
              <a:buSzPts val="1700"/>
            </a:pPr>
            <a:r>
              <a:rPr lang="en-US" sz="4000" dirty="0" smtClean="0">
                <a:solidFill>
                  <a:schemeClr val="bg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Differentiation</a:t>
            </a:r>
            <a:endParaRPr lang="en-US" sz="4000" dirty="0">
              <a:solidFill>
                <a:schemeClr val="bg2"/>
              </a:solidFill>
              <a:latin typeface="Mongolian Baiti" panose="03000500000000000000" pitchFamily="66" charset="0"/>
              <a:cs typeface="Mongolian Baiti" panose="03000500000000000000" pitchFamily="66" charset="0"/>
            </a:endParaRPr>
          </a:p>
          <a:p>
            <a:pPr indent="-336550">
              <a:lnSpc>
                <a:spcPct val="100000"/>
              </a:lnSpc>
              <a:buClr>
                <a:schemeClr val="lt1"/>
              </a:buClr>
              <a:buSzPts val="1700"/>
            </a:pPr>
            <a:r>
              <a:rPr lang="en-US" sz="4000" dirty="0">
                <a:solidFill>
                  <a:schemeClr val="bg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Convenience</a:t>
            </a:r>
          </a:p>
          <a:p>
            <a:pPr indent="-336550">
              <a:lnSpc>
                <a:spcPct val="100000"/>
              </a:lnSpc>
              <a:buClr>
                <a:schemeClr val="lt1"/>
              </a:buClr>
              <a:buSzPts val="1700"/>
            </a:pPr>
            <a:r>
              <a:rPr lang="en-US" sz="4000" dirty="0">
                <a:solidFill>
                  <a:schemeClr val="bg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Customer </a:t>
            </a:r>
            <a:r>
              <a:rPr lang="en-US" sz="4000" dirty="0" smtClean="0">
                <a:solidFill>
                  <a:schemeClr val="bg2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service</a:t>
            </a:r>
          </a:p>
          <a:p>
            <a:pPr marL="120650" indent="0">
              <a:lnSpc>
                <a:spcPct val="100000"/>
              </a:lnSpc>
              <a:buClr>
                <a:schemeClr val="lt1"/>
              </a:buClr>
              <a:buSzPts val="1700"/>
              <a:buNone/>
            </a:pPr>
            <a:endParaRPr lang="en-US" sz="1600" dirty="0">
              <a:solidFill>
                <a:schemeClr val="bg2"/>
              </a:solidFill>
            </a:endParaRPr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●"/>
            </a:pPr>
            <a:endParaRPr sz="1700" dirty="0">
              <a:solidFill>
                <a:schemeClr val="lt1"/>
              </a:solidFill>
            </a:endParaRPr>
          </a:p>
        </p:txBody>
      </p:sp>
      <p:grpSp>
        <p:nvGrpSpPr>
          <p:cNvPr id="479" name="Google Shape;479;p46"/>
          <p:cNvGrpSpPr/>
          <p:nvPr/>
        </p:nvGrpSpPr>
        <p:grpSpPr>
          <a:xfrm flipH="1">
            <a:off x="89128" y="101275"/>
            <a:ext cx="5083117" cy="4935100"/>
            <a:chOff x="4571486" y="101275"/>
            <a:chExt cx="4473000" cy="4935100"/>
          </a:xfrm>
        </p:grpSpPr>
        <p:cxnSp>
          <p:nvCxnSpPr>
            <p:cNvPr id="480" name="Google Shape;480;p46"/>
            <p:cNvCxnSpPr/>
            <p:nvPr/>
          </p:nvCxnSpPr>
          <p:spPr>
            <a:xfrm rot="10800000">
              <a:off x="9032861" y="108900"/>
              <a:ext cx="0" cy="49197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1" name="Google Shape;481;p46"/>
            <p:cNvCxnSpPr/>
            <p:nvPr/>
          </p:nvCxnSpPr>
          <p:spPr>
            <a:xfrm>
              <a:off x="4571486" y="5036375"/>
              <a:ext cx="44730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2" name="Google Shape;482;p46"/>
            <p:cNvCxnSpPr/>
            <p:nvPr/>
          </p:nvCxnSpPr>
          <p:spPr>
            <a:xfrm>
              <a:off x="4571486" y="101275"/>
              <a:ext cx="4473000" cy="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mal Marketing by Slidesgo">
  <a:themeElements>
    <a:clrScheme name="Simple Light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0000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FFF"/>
      </a:accent5>
      <a:accent6>
        <a:srgbClr val="212121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2602</TotalTime>
  <Words>202</Words>
  <Application>Microsoft Office PowerPoint</Application>
  <PresentationFormat>On-screen Show (16:9)</PresentationFormat>
  <Paragraphs>54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34" baseType="lpstr">
      <vt:lpstr>Arial</vt:lpstr>
      <vt:lpstr>Bahnschrift</vt:lpstr>
      <vt:lpstr>Bahnschrift Light</vt:lpstr>
      <vt:lpstr>Bahnschrift SemiBold SemiConden</vt:lpstr>
      <vt:lpstr>Bahnschrift SemiLight</vt:lpstr>
      <vt:lpstr>Baskerville Old Face</vt:lpstr>
      <vt:lpstr>Bauhaus 93</vt:lpstr>
      <vt:lpstr>Bebas Neue</vt:lpstr>
      <vt:lpstr>Bernard MT Condensed</vt:lpstr>
      <vt:lpstr>Broadway</vt:lpstr>
      <vt:lpstr>Elephant</vt:lpstr>
      <vt:lpstr>Fira Sans Extra Condensed Medium</vt:lpstr>
      <vt:lpstr>Franklin Gothic Demi Cond</vt:lpstr>
      <vt:lpstr>Microsoft Sans Serif</vt:lpstr>
      <vt:lpstr>Mongolian Baiti</vt:lpstr>
      <vt:lpstr>Overpass</vt:lpstr>
      <vt:lpstr>Overpass Light</vt:lpstr>
      <vt:lpstr>Roboto Slab Light</vt:lpstr>
      <vt:lpstr>Minimal Marketing by Slidesgo</vt:lpstr>
      <vt:lpstr>Market</vt:lpstr>
      <vt:lpstr>Table of contents</vt:lpstr>
      <vt:lpstr>01</vt:lpstr>
      <vt:lpstr>Introduction</vt:lpstr>
      <vt:lpstr>02</vt:lpstr>
      <vt:lpstr>Define</vt:lpstr>
      <vt:lpstr>PowerPoint Presentation</vt:lpstr>
      <vt:lpstr>03</vt:lpstr>
      <vt:lpstr> Types of Positioning in Marketing</vt:lpstr>
      <vt:lpstr>04</vt:lpstr>
      <vt:lpstr>   Conclusion</vt:lpstr>
      <vt:lpstr>05</vt:lpstr>
      <vt:lpstr>Reflection</vt:lpstr>
      <vt:lpstr>06</vt:lpstr>
      <vt:lpstr>References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</dc:title>
  <dc:creator>21891</dc:creator>
  <cp:lastModifiedBy>Maher Fattouh</cp:lastModifiedBy>
  <cp:revision>18</cp:revision>
  <dcterms:modified xsi:type="dcterms:W3CDTF">2022-05-30T07:53:21Z</dcterms:modified>
</cp:coreProperties>
</file>