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62" r:id="rId4"/>
    <p:sldId id="258" r:id="rId5"/>
    <p:sldId id="259" r:id="rId6"/>
    <p:sldId id="260" r:id="rId7"/>
    <p:sldId id="261" r:id="rId8"/>
    <p:sldId id="263" r:id="rId9"/>
    <p:sldId id="264" r:id="rId10"/>
    <p:sldId id="265" r:id="rId11"/>
    <p:sldId id="266" r:id="rId12"/>
    <p:sldId id="267" r:id="rId13"/>
    <p:sldId id="269" r:id="rId14"/>
    <p:sldId id="268"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0"/>
    <p:restoredTop sz="94708"/>
  </p:normalViewPr>
  <p:slideViewPr>
    <p:cSldViewPr snapToGrid="0" snapToObjects="1">
      <p:cViewPr>
        <p:scale>
          <a:sx n="90" d="100"/>
          <a:sy n="90" d="100"/>
        </p:scale>
        <p:origin x="1184" y="1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1/16/18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1/16/18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1/16/18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1/16/18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1/16/18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1/16/18</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1/16/18</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1/16/18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1/16/18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1/16/18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96027F-7875-4030-9381-8BD8C4F21935}" type="datetimeFigureOut">
              <a:rPr lang="en-US" dirty="0"/>
              <a:t>1/16/18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1/16/18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1/16/18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1/16/18</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1/16/18</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4509A250-FF31-4206-8172-F9D3106AACB1}" type="datetimeFigureOut">
              <a:rPr lang="en-US" dirty="0"/>
              <a:t>1/16/18</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1/16/18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3.png"/><Relationship Id="rId21" Type="http://schemas.openxmlformats.org/officeDocument/2006/relationships/image" Target="../media/image4.png"/><Relationship Id="rId22" Type="http://schemas.openxmlformats.org/officeDocument/2006/relationships/image" Target="../media/image5.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1/16/18</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42821" y="1339311"/>
            <a:ext cx="9794928" cy="2473271"/>
          </a:xfrm>
        </p:spPr>
        <p:txBody>
          <a:bodyPr/>
          <a:lstStyle/>
          <a:p>
            <a:r>
              <a:rPr lang="en-US" b="1" i="1" dirty="0" smtClean="0"/>
              <a:t>OMAR ALSHUHOMY</a:t>
            </a:r>
            <a:endParaRPr lang="en-US" b="1" i="1" dirty="0"/>
          </a:p>
        </p:txBody>
      </p:sp>
      <p:sp>
        <p:nvSpPr>
          <p:cNvPr id="3" name="Subtitle 2"/>
          <p:cNvSpPr>
            <a:spLocks noGrp="1"/>
          </p:cNvSpPr>
          <p:nvPr>
            <p:ph type="subTitle" idx="1"/>
          </p:nvPr>
        </p:nvSpPr>
        <p:spPr>
          <a:xfrm>
            <a:off x="-270890" y="6858000"/>
            <a:ext cx="8825658" cy="861420"/>
          </a:xfrm>
        </p:spPr>
        <p:txBody>
          <a:bodyPr/>
          <a:lstStyle/>
          <a:p>
            <a:endParaRPr lang="en-US"/>
          </a:p>
        </p:txBody>
      </p:sp>
    </p:spTree>
    <p:extLst>
      <p:ext uri="{BB962C8B-B14F-4D97-AF65-F5344CB8AC3E}">
        <p14:creationId xmlns:p14="http://schemas.microsoft.com/office/powerpoint/2010/main" val="19798544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1173" y="452718"/>
            <a:ext cx="7059661" cy="1400530"/>
          </a:xfrm>
        </p:spPr>
        <p:txBody>
          <a:bodyPr/>
          <a:lstStyle/>
          <a:p>
            <a:r>
              <a:rPr lang="en-US" sz="5400" b="1" i="1" dirty="0" smtClean="0"/>
              <a:t>THE CONCLUCION</a:t>
            </a:r>
            <a:endParaRPr lang="en-US" sz="5400" b="1" i="1" dirty="0"/>
          </a:p>
        </p:txBody>
      </p:sp>
      <p:sp>
        <p:nvSpPr>
          <p:cNvPr id="3" name="Content Placeholder 2"/>
          <p:cNvSpPr>
            <a:spLocks noGrp="1"/>
          </p:cNvSpPr>
          <p:nvPr>
            <p:ph idx="1"/>
          </p:nvPr>
        </p:nvSpPr>
        <p:spPr>
          <a:xfrm>
            <a:off x="504663" y="1853248"/>
            <a:ext cx="11267267" cy="4395151"/>
          </a:xfrm>
        </p:spPr>
        <p:txBody>
          <a:bodyPr>
            <a:normAutofit fontScale="85000" lnSpcReduction="20000"/>
          </a:bodyPr>
          <a:lstStyle/>
          <a:p>
            <a:pPr algn="r" rtl="1">
              <a:buFont typeface="Wingdings" charset="2"/>
              <a:buChar char="v"/>
            </a:pPr>
            <a:r>
              <a:rPr lang="en-GB" sz="3200" dirty="0" smtClean="0"/>
              <a:t> </a:t>
            </a:r>
            <a:r>
              <a:rPr lang="ar-SA" sz="3200" dirty="0" smtClean="0"/>
              <a:t>لذلك </a:t>
            </a:r>
            <a:r>
              <a:rPr lang="ar-SA" sz="3200" dirty="0"/>
              <a:t>على مدير المشروع أن يقرر هل هذا المشروع يستحق عمل جماعي أم أن العمل الفردي يكفي. </a:t>
            </a:r>
            <a:endParaRPr lang="ar-SA" sz="3200" dirty="0" smtClean="0"/>
          </a:p>
          <a:p>
            <a:pPr marL="0" indent="0" algn="r" rtl="1">
              <a:buNone/>
            </a:pPr>
            <a:r>
              <a:rPr lang="ar-SA" sz="3200" dirty="0"/>
              <a:t> </a:t>
            </a:r>
            <a:r>
              <a:rPr lang="ar-SA" sz="3200" dirty="0" smtClean="0"/>
              <a:t>    ويمكن </a:t>
            </a:r>
            <a:r>
              <a:rPr lang="ar-SA" sz="3200" dirty="0"/>
              <a:t>التغطية على بعض مشاكل العمل الفردي بطلب توثيق النظام من المطور بعد </a:t>
            </a:r>
            <a:r>
              <a:rPr lang="ar-SA" sz="3200" dirty="0" err="1"/>
              <a:t>اﻹنتهاء</a:t>
            </a:r>
            <a:r>
              <a:rPr lang="ar-SA" sz="3200" dirty="0"/>
              <a:t> منه، </a:t>
            </a:r>
            <a:r>
              <a:rPr lang="en-US" sz="3200" dirty="0" smtClean="0"/>
              <a:t>  </a:t>
            </a:r>
            <a:r>
              <a:rPr lang="ar-SA" sz="3200" dirty="0" smtClean="0"/>
              <a:t>   وكتابة </a:t>
            </a:r>
            <a:r>
              <a:rPr lang="ar-SA" sz="3200" dirty="0"/>
              <a:t>كود مفهوم والعمل بطريقة سهلة </a:t>
            </a:r>
            <a:r>
              <a:rPr lang="ar-SA" sz="3200" dirty="0" smtClean="0"/>
              <a:t>وقياسيه. </a:t>
            </a:r>
          </a:p>
          <a:p>
            <a:pPr marL="0" indent="0" algn="r" rtl="1">
              <a:buNone/>
            </a:pPr>
            <a:r>
              <a:rPr lang="ar-SA" sz="3200" dirty="0"/>
              <a:t> </a:t>
            </a:r>
            <a:r>
              <a:rPr lang="ar-SA" sz="3200" dirty="0" smtClean="0"/>
              <a:t>   والزبون </a:t>
            </a:r>
            <a:r>
              <a:rPr lang="ar-SA" sz="3200" dirty="0"/>
              <a:t>يمكنه طلب الكود المصدري للبرنامج لضمان </a:t>
            </a:r>
            <a:r>
              <a:rPr lang="ar-SA" sz="3200" dirty="0" err="1"/>
              <a:t>إستمراريته</a:t>
            </a:r>
            <a:r>
              <a:rPr lang="ar-SA" sz="3200" dirty="0"/>
              <a:t> إذا قرر هذا الفرد ترك </a:t>
            </a:r>
            <a:r>
              <a:rPr lang="ar-SA" sz="3200" dirty="0" smtClean="0"/>
              <a:t>          المشروع </a:t>
            </a:r>
            <a:r>
              <a:rPr lang="ar-SA" sz="3200" dirty="0"/>
              <a:t>أو حدث له مكروه</a:t>
            </a:r>
            <a:r>
              <a:rPr lang="ar-SA" sz="3200" dirty="0" smtClean="0"/>
              <a:t>.</a:t>
            </a:r>
            <a:endParaRPr lang="en-GB" sz="3200" dirty="0" smtClean="0"/>
          </a:p>
          <a:p>
            <a:pPr algn="r" rtl="1">
              <a:buFont typeface="Wingdings" charset="2"/>
              <a:buChar char="v"/>
            </a:pPr>
            <a:endParaRPr lang="ar-SA" sz="3200" dirty="0" smtClean="0"/>
          </a:p>
          <a:p>
            <a:pPr algn="r" rtl="1">
              <a:buFont typeface="Wingdings" charset="2"/>
              <a:buChar char="v"/>
            </a:pPr>
            <a:r>
              <a:rPr lang="ar-SA" sz="3200" dirty="0" smtClean="0"/>
              <a:t>يجب </a:t>
            </a:r>
            <a:r>
              <a:rPr lang="ar-SA" sz="3200" dirty="0"/>
              <a:t>أن يكون الفريق متجانس، كأن يعمل بأداة تطوير واحدة، وينتمون إلى مدرسة برمجية واحدة.</a:t>
            </a:r>
            <a:endParaRPr lang="en-GB" sz="3200" dirty="0" smtClean="0"/>
          </a:p>
          <a:p>
            <a:pPr algn="r" rtl="1">
              <a:buFont typeface="Wingdings" charset="2"/>
              <a:buChar char="v"/>
            </a:pPr>
            <a:endParaRPr lang="ar-SA" sz="3200" dirty="0" smtClean="0"/>
          </a:p>
          <a:p>
            <a:pPr algn="r" rtl="1">
              <a:buFont typeface="Wingdings" charset="2"/>
              <a:buChar char="v"/>
            </a:pPr>
            <a:r>
              <a:rPr lang="en-GB" sz="3200" dirty="0" smtClean="0"/>
              <a:t> </a:t>
            </a:r>
            <a:r>
              <a:rPr lang="ar-SA" sz="3200" dirty="0" smtClean="0"/>
              <a:t>كذلك </a:t>
            </a:r>
            <a:r>
              <a:rPr lang="ar-SA" sz="3200" dirty="0"/>
              <a:t>يمكن التقليل من عيوب المشاريع الجماعية بتقليل حجم الفريق </a:t>
            </a:r>
            <a:r>
              <a:rPr lang="ar-SA" sz="3200" dirty="0" err="1"/>
              <a:t>وإختيار</a:t>
            </a:r>
            <a:r>
              <a:rPr lang="ar-SA" sz="3200" dirty="0"/>
              <a:t> مبرمجين ومطورين ذوو خبرة كبيرة وواسعة ومتفاهمين </a:t>
            </a:r>
            <a:r>
              <a:rPr lang="ar-SA" sz="3200" dirty="0" err="1"/>
              <a:t>فيمابينهم</a:t>
            </a:r>
            <a:r>
              <a:rPr lang="ar-SA" sz="3200" dirty="0"/>
              <a:t>.</a:t>
            </a:r>
          </a:p>
          <a:p>
            <a:pPr algn="r" rtl="1">
              <a:buFont typeface="Wingdings" charset="2"/>
              <a:buChar char="v"/>
            </a:pPr>
            <a:endParaRPr lang="en-GB" sz="3200" dirty="0" smtClean="0"/>
          </a:p>
        </p:txBody>
      </p:sp>
    </p:spTree>
    <p:extLst>
      <p:ext uri="{BB962C8B-B14F-4D97-AF65-F5344CB8AC3E}">
        <p14:creationId xmlns:p14="http://schemas.microsoft.com/office/powerpoint/2010/main" val="10839420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7289" y="2278251"/>
            <a:ext cx="9020014" cy="2774195"/>
          </a:xfrm>
        </p:spPr>
        <p:txBody>
          <a:bodyPr/>
          <a:lstStyle/>
          <a:p>
            <a:r>
              <a:rPr lang="en-US" sz="7200" b="1" i="1" dirty="0" smtClean="0"/>
              <a:t>TASNEEM MEHANA</a:t>
            </a:r>
            <a:endParaRPr lang="en-US" sz="7200" b="1" i="1" dirty="0"/>
          </a:p>
        </p:txBody>
      </p:sp>
      <p:sp>
        <p:nvSpPr>
          <p:cNvPr id="3" name="Content Placeholder 2"/>
          <p:cNvSpPr>
            <a:spLocks noGrp="1"/>
          </p:cNvSpPr>
          <p:nvPr>
            <p:ph idx="1"/>
          </p:nvPr>
        </p:nvSpPr>
        <p:spPr>
          <a:xfrm>
            <a:off x="235407" y="6996878"/>
            <a:ext cx="8946541" cy="4195481"/>
          </a:xfrm>
        </p:spPr>
        <p:txBody>
          <a:bodyPr/>
          <a:lstStyle/>
          <a:p>
            <a:endParaRPr lang="en-US"/>
          </a:p>
        </p:txBody>
      </p:sp>
    </p:spTree>
    <p:extLst>
      <p:ext uri="{BB962C8B-B14F-4D97-AF65-F5344CB8AC3E}">
        <p14:creationId xmlns:p14="http://schemas.microsoft.com/office/powerpoint/2010/main" val="4029072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83" y="6858000"/>
            <a:ext cx="9404723" cy="1400530"/>
          </a:xfrm>
        </p:spPr>
        <p:txBody>
          <a:bodyPr/>
          <a:lstStyle/>
          <a:p>
            <a:endParaRPr lang="en-US"/>
          </a:p>
        </p:txBody>
      </p:sp>
      <p:sp>
        <p:nvSpPr>
          <p:cNvPr id="3" name="Content Placeholder 2"/>
          <p:cNvSpPr>
            <a:spLocks noGrp="1"/>
          </p:cNvSpPr>
          <p:nvPr>
            <p:ph idx="1"/>
          </p:nvPr>
        </p:nvSpPr>
        <p:spPr>
          <a:xfrm>
            <a:off x="356460" y="449451"/>
            <a:ext cx="11561735" cy="6075335"/>
          </a:xfrm>
        </p:spPr>
        <p:txBody>
          <a:bodyPr>
            <a:noAutofit/>
          </a:bodyPr>
          <a:lstStyle/>
          <a:p>
            <a:pPr>
              <a:buFont typeface="Wingdings" charset="2"/>
              <a:buChar char="v"/>
            </a:pPr>
            <a:r>
              <a:rPr lang="en-US" sz="4000" b="1" i="1" dirty="0" smtClean="0"/>
              <a:t>Explain </a:t>
            </a:r>
            <a:r>
              <a:rPr lang="en-US" sz="4000" b="1" i="1" dirty="0"/>
              <a:t>why decision making is an important component of good management</a:t>
            </a:r>
            <a:r>
              <a:rPr lang="en-US" sz="3600" dirty="0"/>
              <a:t>? </a:t>
            </a:r>
            <a:endParaRPr lang="ar-SA" sz="3600" dirty="0" smtClean="0"/>
          </a:p>
          <a:p>
            <a:pPr>
              <a:buFont typeface="Wingdings" charset="2"/>
              <a:buChar char="v"/>
            </a:pPr>
            <a:r>
              <a:rPr lang="en-US" sz="3600" dirty="0" smtClean="0"/>
              <a:t>Decision </a:t>
            </a:r>
            <a:r>
              <a:rPr lang="en-US" sz="3600" dirty="0"/>
              <a:t>making is </a:t>
            </a:r>
            <a:r>
              <a:rPr lang="en-US" sz="3600" dirty="0" smtClean="0"/>
              <a:t>an essential factor to all </a:t>
            </a:r>
            <a:r>
              <a:rPr lang="en-US" sz="3600" dirty="0"/>
              <a:t>the management activities as it helps </a:t>
            </a:r>
            <a:r>
              <a:rPr lang="en-US" sz="3600" dirty="0" smtClean="0"/>
              <a:t>prepare </a:t>
            </a:r>
            <a:r>
              <a:rPr lang="en-US" sz="3600" dirty="0"/>
              <a:t>plans of action, determine </a:t>
            </a:r>
            <a:r>
              <a:rPr lang="en-US" sz="3600" dirty="0" err="1"/>
              <a:t>organisational</a:t>
            </a:r>
            <a:r>
              <a:rPr lang="en-US" sz="3600" dirty="0"/>
              <a:t> structure, motivate </a:t>
            </a:r>
            <a:r>
              <a:rPr lang="en-US" sz="3600" dirty="0" smtClean="0"/>
              <a:t>employees </a:t>
            </a:r>
            <a:r>
              <a:rPr lang="en-US" sz="3600" dirty="0"/>
              <a:t>and introduce </a:t>
            </a:r>
            <a:r>
              <a:rPr lang="en-US" sz="3600" dirty="0" smtClean="0"/>
              <a:t>new ideas.. </a:t>
            </a:r>
            <a:r>
              <a:rPr lang="en-US" sz="3600" dirty="0"/>
              <a:t>Every aspect of management functions is determined by decisions the result of which is the performance of the </a:t>
            </a:r>
            <a:r>
              <a:rPr lang="en-US" sz="3600" dirty="0" err="1"/>
              <a:t>organisation</a:t>
            </a:r>
            <a:r>
              <a:rPr lang="en-US" sz="3600" dirty="0"/>
              <a:t>.</a:t>
            </a:r>
          </a:p>
        </p:txBody>
      </p:sp>
    </p:spTree>
    <p:extLst>
      <p:ext uri="{BB962C8B-B14F-4D97-AF65-F5344CB8AC3E}">
        <p14:creationId xmlns:p14="http://schemas.microsoft.com/office/powerpoint/2010/main" val="18322739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60397" y="307575"/>
            <a:ext cx="9404723" cy="1400530"/>
          </a:xfrm>
        </p:spPr>
        <p:txBody>
          <a:bodyPr/>
          <a:lstStyle/>
          <a:p>
            <a:pPr algn="l" defTabSz="457200" rtl="0" eaLnBrk="1" latinLnBrk="0" hangingPunct="1">
              <a:spcBef>
                <a:spcPct val="0"/>
              </a:spcBef>
              <a:buNone/>
            </a:pPr>
            <a:r>
              <a:rPr lang="en-US" dirty="0" smtClean="0"/>
              <a:t>Why decision making is an important component:</a:t>
            </a:r>
            <a:endParaRPr lang="en-US" dirty="0"/>
          </a:p>
        </p:txBody>
      </p:sp>
      <p:sp>
        <p:nvSpPr>
          <p:cNvPr id="3" name="Content Placeholder 2"/>
          <p:cNvSpPr>
            <a:spLocks noGrp="1"/>
          </p:cNvSpPr>
          <p:nvPr>
            <p:ph idx="1"/>
          </p:nvPr>
        </p:nvSpPr>
        <p:spPr>
          <a:xfrm>
            <a:off x="943655" y="2314176"/>
            <a:ext cx="8946541" cy="4195481"/>
          </a:xfrm>
        </p:spPr>
        <p:txBody>
          <a:bodyPr>
            <a:normAutofit lnSpcReduction="10000"/>
          </a:bodyPr>
          <a:lstStyle/>
          <a:p>
            <a:pPr algn="l" defTabSz="457200" rtl="0" eaLnBrk="1" latinLnBrk="0" hangingPunct="1">
              <a:spcBef>
                <a:spcPts val="1000"/>
              </a:spcBef>
              <a:spcAft>
                <a:spcPts val="0"/>
              </a:spcAft>
              <a:buClr>
                <a:schemeClr val="bg2">
                  <a:lumMod val="40000"/>
                  <a:lumOff val="60000"/>
                </a:schemeClr>
              </a:buClr>
              <a:buSzPct val="80000"/>
              <a:buFont typeface="Wingdings" charset="2"/>
              <a:buChar char="v"/>
            </a:pPr>
            <a:r>
              <a:rPr lang="en-US" dirty="0" smtClean="0"/>
              <a:t>Carefully consider the circumstances.</a:t>
            </a:r>
          </a:p>
          <a:p>
            <a:pPr algn="l" defTabSz="457200" rtl="0" eaLnBrk="1" latinLnBrk="0" hangingPunct="1">
              <a:spcBef>
                <a:spcPts val="1000"/>
              </a:spcBef>
              <a:spcAft>
                <a:spcPts val="0"/>
              </a:spcAft>
              <a:buClr>
                <a:schemeClr val="bg2">
                  <a:lumMod val="40000"/>
                  <a:lumOff val="60000"/>
                </a:schemeClr>
              </a:buClr>
              <a:buSzPct val="80000"/>
              <a:buFont typeface="Wingdings" charset="2"/>
              <a:buChar char="v"/>
            </a:pPr>
            <a:r>
              <a:rPr lang="en-US" dirty="0" smtClean="0"/>
              <a:t>Define the question.</a:t>
            </a:r>
          </a:p>
          <a:p>
            <a:pPr algn="l" defTabSz="457200" rtl="0" eaLnBrk="1" latinLnBrk="0" hangingPunct="1">
              <a:spcBef>
                <a:spcPts val="1000"/>
              </a:spcBef>
              <a:spcAft>
                <a:spcPts val="0"/>
              </a:spcAft>
              <a:buClr>
                <a:schemeClr val="bg2">
                  <a:lumMod val="40000"/>
                  <a:lumOff val="60000"/>
                </a:schemeClr>
              </a:buClr>
              <a:buSzPct val="80000"/>
              <a:buFont typeface="Wingdings" charset="2"/>
              <a:buChar char="v"/>
            </a:pPr>
            <a:r>
              <a:rPr lang="en-US" dirty="0" smtClean="0"/>
              <a:t>Define the objective.</a:t>
            </a:r>
          </a:p>
          <a:p>
            <a:pPr algn="l" defTabSz="457200" rtl="0" eaLnBrk="1" latinLnBrk="0" hangingPunct="1">
              <a:spcBef>
                <a:spcPts val="1000"/>
              </a:spcBef>
              <a:spcAft>
                <a:spcPts val="0"/>
              </a:spcAft>
              <a:buClr>
                <a:schemeClr val="bg2">
                  <a:lumMod val="40000"/>
                  <a:lumOff val="60000"/>
                </a:schemeClr>
              </a:buClr>
              <a:buSzPct val="80000"/>
              <a:buFont typeface="Wingdings" charset="2"/>
              <a:buChar char="v"/>
            </a:pPr>
            <a:r>
              <a:rPr lang="en-US" dirty="0" smtClean="0"/>
              <a:t>Brainstorm.</a:t>
            </a:r>
          </a:p>
          <a:p>
            <a:pPr algn="l" defTabSz="457200" rtl="0" eaLnBrk="1" latinLnBrk="0" hangingPunct="1">
              <a:spcBef>
                <a:spcPts val="1000"/>
              </a:spcBef>
              <a:spcAft>
                <a:spcPts val="0"/>
              </a:spcAft>
              <a:buClr>
                <a:schemeClr val="bg2">
                  <a:lumMod val="40000"/>
                  <a:lumOff val="60000"/>
                </a:schemeClr>
              </a:buClr>
              <a:buSzPct val="80000"/>
              <a:buFont typeface="Wingdings" charset="2"/>
              <a:buChar char="v"/>
            </a:pPr>
            <a:r>
              <a:rPr lang="en-US" dirty="0" smtClean="0"/>
              <a:t>Organize Ideas.</a:t>
            </a:r>
          </a:p>
          <a:p>
            <a:pPr algn="l" defTabSz="457200" rtl="0" eaLnBrk="1" latinLnBrk="0" hangingPunct="1">
              <a:spcBef>
                <a:spcPts val="1000"/>
              </a:spcBef>
              <a:spcAft>
                <a:spcPts val="0"/>
              </a:spcAft>
              <a:buClr>
                <a:schemeClr val="bg2">
                  <a:lumMod val="40000"/>
                  <a:lumOff val="60000"/>
                </a:schemeClr>
              </a:buClr>
              <a:buSzPct val="80000"/>
              <a:buFont typeface="Wingdings" charset="2"/>
              <a:buChar char="v"/>
            </a:pPr>
            <a:r>
              <a:rPr lang="en-US" dirty="0" smtClean="0"/>
              <a:t>Seek opinions and feedback.</a:t>
            </a:r>
          </a:p>
          <a:p>
            <a:pPr algn="l" defTabSz="457200" rtl="0" eaLnBrk="1" latinLnBrk="0" hangingPunct="1">
              <a:spcBef>
                <a:spcPts val="1000"/>
              </a:spcBef>
              <a:spcAft>
                <a:spcPts val="0"/>
              </a:spcAft>
              <a:buClr>
                <a:schemeClr val="bg2">
                  <a:lumMod val="40000"/>
                  <a:lumOff val="60000"/>
                </a:schemeClr>
              </a:buClr>
              <a:buSzPct val="80000"/>
              <a:buFont typeface="Wingdings" charset="2"/>
              <a:buChar char="v"/>
            </a:pPr>
            <a:r>
              <a:rPr lang="en-US" dirty="0" smtClean="0"/>
              <a:t>Evaluate your options.</a:t>
            </a:r>
          </a:p>
          <a:p>
            <a:pPr algn="l" defTabSz="457200" rtl="0" eaLnBrk="1" latinLnBrk="0" hangingPunct="1">
              <a:spcBef>
                <a:spcPts val="1000"/>
              </a:spcBef>
              <a:spcAft>
                <a:spcPts val="0"/>
              </a:spcAft>
              <a:buClr>
                <a:schemeClr val="bg2">
                  <a:lumMod val="40000"/>
                  <a:lumOff val="60000"/>
                </a:schemeClr>
              </a:buClr>
              <a:buSzPct val="80000"/>
              <a:buFont typeface="Wingdings" charset="2"/>
              <a:buChar char="v"/>
            </a:pPr>
            <a:r>
              <a:rPr lang="en-US" dirty="0" smtClean="0"/>
              <a:t>Make a choice.</a:t>
            </a:r>
          </a:p>
          <a:p>
            <a:pPr algn="l" defTabSz="457200" rtl="0" eaLnBrk="1" latinLnBrk="0" hangingPunct="1">
              <a:spcBef>
                <a:spcPts val="1000"/>
              </a:spcBef>
              <a:spcAft>
                <a:spcPts val="0"/>
              </a:spcAft>
              <a:buClr>
                <a:schemeClr val="bg2">
                  <a:lumMod val="40000"/>
                  <a:lumOff val="60000"/>
                </a:schemeClr>
              </a:buClr>
              <a:buSzPct val="80000"/>
              <a:buFont typeface="Wingdings" charset="2"/>
              <a:buChar char="v"/>
            </a:pPr>
            <a:r>
              <a:rPr lang="en-US" dirty="0" smtClean="0"/>
              <a:t>Take action.</a:t>
            </a:r>
          </a:p>
          <a:p>
            <a:pPr algn="l" defTabSz="457200" rtl="0" eaLnBrk="1" latinLnBrk="0" hangingPunct="1">
              <a:spcBef>
                <a:spcPts val="1000"/>
              </a:spcBef>
              <a:spcAft>
                <a:spcPts val="0"/>
              </a:spcAft>
              <a:buClr>
                <a:schemeClr val="bg2">
                  <a:lumMod val="40000"/>
                  <a:lumOff val="60000"/>
                </a:schemeClr>
              </a:buClr>
              <a:buSzPct val="80000"/>
              <a:buFont typeface="Wingdings" charset="2"/>
              <a:buChar char="v"/>
            </a:pPr>
            <a:r>
              <a:rPr lang="en-US" dirty="0" smtClean="0"/>
              <a:t>Evaluate your decision.</a:t>
            </a:r>
            <a:endParaRPr lang="en-US" dirty="0"/>
          </a:p>
        </p:txBody>
      </p:sp>
    </p:spTree>
    <p:extLst>
      <p:ext uri="{BB962C8B-B14F-4D97-AF65-F5344CB8AC3E}">
        <p14:creationId xmlns:p14="http://schemas.microsoft.com/office/powerpoint/2010/main" val="11945220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14170" y="1132113"/>
            <a:ext cx="7336663" cy="4804229"/>
          </a:xfrm>
        </p:spPr>
        <p:txBody>
          <a:bodyPr/>
          <a:lstStyle/>
          <a:p>
            <a:r>
              <a:rPr lang="en-US" sz="9600" b="1" i="1" dirty="0" smtClean="0"/>
              <a:t>THANK YOU FOR YOUR ATTENTION</a:t>
            </a:r>
            <a:endParaRPr lang="en-US" sz="9600" b="1" i="1" dirty="0"/>
          </a:p>
        </p:txBody>
      </p:sp>
      <p:sp>
        <p:nvSpPr>
          <p:cNvPr id="3" name="Content Placeholder 2"/>
          <p:cNvSpPr>
            <a:spLocks noGrp="1"/>
          </p:cNvSpPr>
          <p:nvPr>
            <p:ph idx="1"/>
          </p:nvPr>
        </p:nvSpPr>
        <p:spPr>
          <a:xfrm>
            <a:off x="-333603" y="6858000"/>
            <a:ext cx="8946541" cy="4195481"/>
          </a:xfrm>
        </p:spPr>
        <p:txBody>
          <a:bodyPr/>
          <a:lstStyle/>
          <a:p>
            <a:endParaRPr lang="en-US"/>
          </a:p>
        </p:txBody>
      </p:sp>
    </p:spTree>
    <p:extLst>
      <p:ext uri="{BB962C8B-B14F-4D97-AF65-F5344CB8AC3E}">
        <p14:creationId xmlns:p14="http://schemas.microsoft.com/office/powerpoint/2010/main" val="405388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0596" y="420088"/>
            <a:ext cx="10910808" cy="2290482"/>
          </a:xfrm>
        </p:spPr>
        <p:txBody>
          <a:bodyPr/>
          <a:lstStyle/>
          <a:p>
            <a:r>
              <a:rPr lang="en-US" b="1" dirty="0" smtClean="0"/>
              <a:t>THE ADVANTAGES AND DISADVANTAGES OF PARTICIPATVE DECISION </a:t>
            </a:r>
            <a:r>
              <a:rPr lang="en-US" b="1" dirty="0" smtClean="0"/>
              <a:t>MAKING</a:t>
            </a:r>
            <a:endParaRPr lang="en-US" b="1" dirty="0"/>
          </a:p>
        </p:txBody>
      </p:sp>
      <p:sp>
        <p:nvSpPr>
          <p:cNvPr id="3" name="Content Placeholder 2"/>
          <p:cNvSpPr>
            <a:spLocks noGrp="1"/>
          </p:cNvSpPr>
          <p:nvPr>
            <p:ph idx="1"/>
          </p:nvPr>
        </p:nvSpPr>
        <p:spPr>
          <a:xfrm>
            <a:off x="170482" y="1565329"/>
            <a:ext cx="12021518" cy="5086027"/>
          </a:xfrm>
        </p:spPr>
        <p:txBody>
          <a:bodyPr>
            <a:normAutofit/>
          </a:bodyPr>
          <a:lstStyle/>
          <a:p>
            <a:pPr rtl="1"/>
            <a:endParaRPr lang="en-US" sz="3600" dirty="0"/>
          </a:p>
          <a:p>
            <a:pPr marL="0" indent="0" algn="l" defTabSz="457200" rtl="0" eaLnBrk="1" latinLnBrk="0" hangingPunct="1">
              <a:spcBef>
                <a:spcPts val="1000"/>
              </a:spcBef>
              <a:spcAft>
                <a:spcPts val="0"/>
              </a:spcAft>
              <a:buClr>
                <a:schemeClr val="bg2">
                  <a:lumMod val="40000"/>
                  <a:lumOff val="60000"/>
                </a:schemeClr>
              </a:buClr>
              <a:buSzPct val="80000"/>
              <a:buFont typeface="Wingdings 3" charset="2"/>
              <a:buNone/>
            </a:pPr>
            <a:endParaRPr lang="en-US" sz="3600" dirty="0"/>
          </a:p>
        </p:txBody>
      </p:sp>
      <p:sp>
        <p:nvSpPr>
          <p:cNvPr id="4" name="Rectangle 3"/>
          <p:cNvSpPr/>
          <p:nvPr/>
        </p:nvSpPr>
        <p:spPr>
          <a:xfrm>
            <a:off x="3048000" y="2274838"/>
            <a:ext cx="6096000" cy="369332"/>
          </a:xfrm>
          <a:prstGeom prst="rect">
            <a:avLst/>
          </a:prstGeom>
        </p:spPr>
        <p:txBody>
          <a:bodyPr>
            <a:spAutoFit/>
          </a:bodyPr>
          <a:lstStyle/>
          <a:p>
            <a:pPr algn="r" rtl="1"/>
            <a:r>
              <a:rPr lang="en-US" smtClean="0">
                <a:solidFill>
                  <a:srgbClr val="454545"/>
                </a:solidFill>
                <a:latin typeface="Helvetica Neue" charset="0"/>
              </a:rPr>
              <a:t>.</a:t>
            </a:r>
            <a:endParaRPr lang="en-US" dirty="0">
              <a:solidFill>
                <a:srgbClr val="454545"/>
              </a:solidFill>
              <a:effectLst/>
              <a:latin typeface="Helvetica Neue"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022476"/>
            <a:ext cx="12192000" cy="4864100"/>
          </a:xfrm>
          <a:prstGeom prst="rect">
            <a:avLst/>
          </a:prstGeom>
        </p:spPr>
      </p:pic>
    </p:spTree>
    <p:extLst>
      <p:ext uri="{BB962C8B-B14F-4D97-AF65-F5344CB8AC3E}">
        <p14:creationId xmlns:p14="http://schemas.microsoft.com/office/powerpoint/2010/main" val="18781225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94129" y="414337"/>
            <a:ext cx="6952548" cy="1233649"/>
          </a:xfrm>
        </p:spPr>
        <p:txBody>
          <a:bodyPr/>
          <a:lstStyle/>
          <a:p>
            <a:r>
              <a:rPr lang="en-US" b="1" i="1" dirty="0" smtClean="0"/>
              <a:t>THE ADVANTAGES</a:t>
            </a:r>
            <a:endParaRPr lang="en-US" b="1" i="1" dirty="0"/>
          </a:p>
        </p:txBody>
      </p:sp>
      <p:sp>
        <p:nvSpPr>
          <p:cNvPr id="3" name="Content Placeholder 2"/>
          <p:cNvSpPr>
            <a:spLocks noGrp="1"/>
          </p:cNvSpPr>
          <p:nvPr>
            <p:ph idx="1"/>
          </p:nvPr>
        </p:nvSpPr>
        <p:spPr>
          <a:xfrm>
            <a:off x="464951" y="1647987"/>
            <a:ext cx="11220772" cy="5210013"/>
          </a:xfrm>
        </p:spPr>
        <p:txBody>
          <a:bodyPr>
            <a:normAutofit fontScale="92500"/>
          </a:bodyPr>
          <a:lstStyle/>
          <a:p>
            <a:pPr>
              <a:buFont typeface="Wingdings" charset="2"/>
              <a:buChar char="v"/>
            </a:pPr>
            <a:r>
              <a:rPr lang="en-US" sz="4200" dirty="0" smtClean="0"/>
              <a:t> The </a:t>
            </a:r>
            <a:r>
              <a:rPr lang="en-US" sz="4200" dirty="0"/>
              <a:t>collective approach to decision-making results in a sense of satisfaction among the parties involved in the decision and improves the group's understanding of the decision-making mechanism and improves communication between individuals and administrative units in the enterprises in which they operate.</a:t>
            </a:r>
          </a:p>
          <a:p>
            <a:pPr>
              <a:buFont typeface="Wingdings" charset="2"/>
              <a:buChar char="v"/>
            </a:pPr>
            <a:endParaRPr lang="en-US" dirty="0"/>
          </a:p>
        </p:txBody>
      </p:sp>
    </p:spTree>
    <p:extLst>
      <p:ext uri="{BB962C8B-B14F-4D97-AF65-F5344CB8AC3E}">
        <p14:creationId xmlns:p14="http://schemas.microsoft.com/office/powerpoint/2010/main" val="10788910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6972" y="409175"/>
            <a:ext cx="9913256" cy="1376082"/>
          </a:xfrm>
        </p:spPr>
        <p:txBody>
          <a:bodyPr/>
          <a:lstStyle/>
          <a:p>
            <a:r>
              <a:rPr lang="en-US" sz="4000" b="1" i="1" dirty="0" smtClean="0"/>
              <a:t>THE MOST IMPOTRANT ADVANTAGE IS</a:t>
            </a:r>
            <a:endParaRPr lang="en-US" sz="4000" b="1" i="1" dirty="0"/>
          </a:p>
        </p:txBody>
      </p:sp>
      <p:sp>
        <p:nvSpPr>
          <p:cNvPr id="3" name="Content Placeholder 2"/>
          <p:cNvSpPr>
            <a:spLocks noGrp="1"/>
          </p:cNvSpPr>
          <p:nvPr>
            <p:ph idx="1"/>
          </p:nvPr>
        </p:nvSpPr>
        <p:spPr>
          <a:xfrm>
            <a:off x="387458" y="1611824"/>
            <a:ext cx="11406752" cy="4850969"/>
          </a:xfrm>
        </p:spPr>
        <p:txBody>
          <a:bodyPr>
            <a:normAutofit fontScale="70000" lnSpcReduction="20000"/>
          </a:bodyPr>
          <a:lstStyle/>
          <a:p>
            <a:pPr algn="r" rtl="1">
              <a:buFont typeface="Wingdings" charset="2"/>
              <a:buChar char="v"/>
            </a:pPr>
            <a:r>
              <a:rPr lang="ar-SA" sz="4600" dirty="0"/>
              <a:t>التأكيد على مبدأ الشورى:</a:t>
            </a:r>
          </a:p>
          <a:p>
            <a:pPr marL="0" indent="0" algn="r" rtl="1">
              <a:buNone/>
            </a:pPr>
            <a:r>
              <a:rPr lang="ar-SA" sz="4600" dirty="0"/>
              <a:t>الشورى هي أخذ رأي أهل العلم والحكمة، أو أي فرد على اطلاع كبير ومعمق بأمر ما، والشورى موجودة ومأخوذ بها من أيام الرسول عليه السلام، فكانوا يتشاورون في العديد من الأمور، مثل اتخاذ قرار بمسألة ما، أو اختيار قائد لفريق معين. ومن المهم معرفة أن الشورى شرط أساسي لنجاح أي مؤسسة مهما كانت، كما أنها طريقة مثلى لسلامة الأمة وحفظها من الانهيار. </a:t>
            </a:r>
          </a:p>
          <a:p>
            <a:pPr marL="0" indent="0" algn="r" rtl="1">
              <a:buNone/>
            </a:pPr>
            <a:r>
              <a:rPr lang="ar-SA" sz="4600" dirty="0"/>
              <a:t/>
            </a:r>
            <a:br>
              <a:rPr lang="ar-SA" sz="4600" dirty="0"/>
            </a:br>
            <a:endParaRPr lang="ar-SA" sz="4600" dirty="0"/>
          </a:p>
          <a:p>
            <a:pPr algn="r" rtl="1">
              <a:buFont typeface="Wingdings" charset="2"/>
              <a:buChar char="v"/>
            </a:pPr>
            <a:r>
              <a:rPr lang="ar-SA" sz="4600" dirty="0"/>
              <a:t>ويعتبر مبدأ الشورى في اتخاذ القرارات من المبادئ التي حث الإسلام عليها وهو إحدى مقومات وخصائص الإدارة في </a:t>
            </a:r>
            <a:r>
              <a:rPr lang="ar-SA" sz="4600" dirty="0" err="1"/>
              <a:t>الإسلام..يقول</a:t>
            </a:r>
            <a:r>
              <a:rPr lang="ar-SA" sz="4600" dirty="0"/>
              <a:t> </a:t>
            </a:r>
            <a:r>
              <a:rPr lang="ar-SA" sz="4600" dirty="0" smtClean="0"/>
              <a:t>الله </a:t>
            </a:r>
            <a:r>
              <a:rPr lang="ar-SA" sz="4600" dirty="0"/>
              <a:t>سبحانه وتعالى: (( وأمرهم شورى بينهم)).</a:t>
            </a:r>
          </a:p>
          <a:p>
            <a:pPr marL="0" indent="0" rtl="1">
              <a:buNone/>
            </a:pPr>
            <a:endParaRPr lang="ar-SA" dirty="0"/>
          </a:p>
        </p:txBody>
      </p:sp>
    </p:spTree>
    <p:extLst>
      <p:ext uri="{BB962C8B-B14F-4D97-AF65-F5344CB8AC3E}">
        <p14:creationId xmlns:p14="http://schemas.microsoft.com/office/powerpoint/2010/main" val="16447953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3137" y="7054996"/>
            <a:ext cx="9404723" cy="1400530"/>
          </a:xfrm>
        </p:spPr>
        <p:txBody>
          <a:bodyPr/>
          <a:lstStyle/>
          <a:p>
            <a:endParaRPr lang="en-US" dirty="0"/>
          </a:p>
        </p:txBody>
      </p:sp>
      <p:sp>
        <p:nvSpPr>
          <p:cNvPr id="3" name="Content Placeholder 2"/>
          <p:cNvSpPr>
            <a:spLocks noGrp="1"/>
          </p:cNvSpPr>
          <p:nvPr>
            <p:ph idx="1"/>
          </p:nvPr>
        </p:nvSpPr>
        <p:spPr>
          <a:xfrm>
            <a:off x="433953" y="402956"/>
            <a:ext cx="11127783" cy="7067227"/>
          </a:xfrm>
        </p:spPr>
        <p:txBody>
          <a:bodyPr>
            <a:noAutofit/>
          </a:bodyPr>
          <a:lstStyle/>
          <a:p>
            <a:pPr>
              <a:buFont typeface="Wingdings" charset="2"/>
              <a:buChar char="v"/>
            </a:pPr>
            <a:endParaRPr lang="en-US" sz="3600" dirty="0" smtClean="0"/>
          </a:p>
          <a:p>
            <a:pPr>
              <a:buFont typeface="Wingdings" charset="2"/>
              <a:buChar char="v"/>
            </a:pPr>
            <a:r>
              <a:rPr lang="en-US" sz="3600" dirty="0" smtClean="0"/>
              <a:t> </a:t>
            </a:r>
            <a:r>
              <a:rPr lang="en-US" sz="3600" dirty="0" smtClean="0"/>
              <a:t>Access </a:t>
            </a:r>
            <a:r>
              <a:rPr lang="en-US" sz="3600" dirty="0"/>
              <a:t>to better decisions: because the group usually plays a better role than the individual in solving complex problems.</a:t>
            </a:r>
          </a:p>
          <a:p>
            <a:pPr>
              <a:buFont typeface="Wingdings" charset="2"/>
              <a:buChar char="v"/>
            </a:pPr>
            <a:endParaRPr lang="en-US" sz="3600" dirty="0" smtClean="0"/>
          </a:p>
          <a:p>
            <a:pPr>
              <a:buFont typeface="Wingdings" charset="2"/>
              <a:buChar char="v"/>
            </a:pPr>
            <a:endParaRPr lang="en-US" sz="3600" dirty="0"/>
          </a:p>
          <a:p>
            <a:pPr>
              <a:buFont typeface="Wingdings" charset="2"/>
              <a:buChar char="v"/>
            </a:pPr>
            <a:r>
              <a:rPr lang="en-US" sz="3600" dirty="0"/>
              <a:t> </a:t>
            </a:r>
            <a:r>
              <a:rPr lang="en-US" sz="3600" dirty="0" smtClean="0"/>
              <a:t>Access </a:t>
            </a:r>
            <a:r>
              <a:rPr lang="en-US" sz="3600" dirty="0"/>
              <a:t>to more alternatives: The Community usually offers different views and a number of alternatives to the problem before them</a:t>
            </a:r>
            <a:r>
              <a:rPr lang="en-US" sz="3600" dirty="0" smtClean="0"/>
              <a:t>.</a:t>
            </a:r>
            <a:endParaRPr lang="en-US" sz="3600" dirty="0"/>
          </a:p>
        </p:txBody>
      </p:sp>
    </p:spTree>
    <p:extLst>
      <p:ext uri="{BB962C8B-B14F-4D97-AF65-F5344CB8AC3E}">
        <p14:creationId xmlns:p14="http://schemas.microsoft.com/office/powerpoint/2010/main" val="4357250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33997" y="6858000"/>
            <a:ext cx="9404723" cy="1400530"/>
          </a:xfrm>
        </p:spPr>
        <p:txBody>
          <a:bodyPr/>
          <a:lstStyle/>
          <a:p>
            <a:endParaRPr lang="en-US"/>
          </a:p>
        </p:txBody>
      </p:sp>
      <p:sp>
        <p:nvSpPr>
          <p:cNvPr id="3" name="Content Placeholder 2"/>
          <p:cNvSpPr>
            <a:spLocks noGrp="1"/>
          </p:cNvSpPr>
          <p:nvPr>
            <p:ph idx="1"/>
          </p:nvPr>
        </p:nvSpPr>
        <p:spPr>
          <a:xfrm>
            <a:off x="387458" y="557938"/>
            <a:ext cx="11499742" cy="5966847"/>
          </a:xfrm>
        </p:spPr>
        <p:txBody>
          <a:bodyPr>
            <a:normAutofit/>
          </a:bodyPr>
          <a:lstStyle/>
          <a:p>
            <a:pPr>
              <a:buFont typeface="Wingdings" charset="2"/>
              <a:buChar char="v"/>
            </a:pPr>
            <a:endParaRPr lang="en-US" sz="3600" dirty="0" smtClean="0"/>
          </a:p>
          <a:p>
            <a:pPr>
              <a:buFont typeface="Wingdings" charset="2"/>
              <a:buChar char="v"/>
            </a:pPr>
            <a:r>
              <a:rPr lang="en-US" sz="3600" dirty="0" smtClean="0"/>
              <a:t> Admission</a:t>
            </a:r>
            <a:r>
              <a:rPr lang="en-US" sz="3600" dirty="0"/>
              <a:t>: Studies have shown that the chances of implementing successes in decisions taken are often achieved if the affected parties have the opportunity to participate in the decision-making process, thus creating enthusiasm, ownership and commitment to the implementation of the resolution</a:t>
            </a:r>
            <a:r>
              <a:rPr lang="en-US" sz="3600" dirty="0" smtClean="0"/>
              <a:t>.</a:t>
            </a:r>
          </a:p>
          <a:p>
            <a:pPr>
              <a:buFont typeface="Wingdings" charset="2"/>
              <a:buChar char="v"/>
            </a:pPr>
            <a:endParaRPr lang="en-US" sz="3600" dirty="0"/>
          </a:p>
          <a:p>
            <a:pPr>
              <a:buFont typeface="Wingdings" charset="2"/>
              <a:buChar char="v"/>
            </a:pPr>
            <a:r>
              <a:rPr lang="en-US" sz="3600" dirty="0" smtClean="0"/>
              <a:t> Raising morale</a:t>
            </a:r>
            <a:endParaRPr lang="en-US" sz="3600" dirty="0"/>
          </a:p>
          <a:p>
            <a:pPr>
              <a:buFont typeface="Wingdings" charset="2"/>
              <a:buChar char="v"/>
            </a:pPr>
            <a:endParaRPr lang="en-US" sz="3600" dirty="0"/>
          </a:p>
          <a:p>
            <a:pPr marL="0" indent="0">
              <a:buNone/>
            </a:pPr>
            <a:endParaRPr lang="en-US" sz="3600" dirty="0"/>
          </a:p>
          <a:p>
            <a:endParaRPr lang="en-US" sz="3600" dirty="0" smtClean="0"/>
          </a:p>
          <a:p>
            <a:endParaRPr lang="en-US" dirty="0"/>
          </a:p>
          <a:p>
            <a:endParaRPr lang="en-US" dirty="0" smtClean="0"/>
          </a:p>
          <a:p>
            <a:endParaRPr lang="en-US" dirty="0"/>
          </a:p>
          <a:p>
            <a:endParaRPr lang="en-US" dirty="0" smtClean="0"/>
          </a:p>
          <a:p>
            <a:endParaRPr lang="en-US" dirty="0"/>
          </a:p>
        </p:txBody>
      </p:sp>
    </p:spTree>
    <p:extLst>
      <p:ext uri="{BB962C8B-B14F-4D97-AF65-F5344CB8AC3E}">
        <p14:creationId xmlns:p14="http://schemas.microsoft.com/office/powerpoint/2010/main" val="7460026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0560" y="6858000"/>
            <a:ext cx="9404723" cy="1400530"/>
          </a:xfrm>
        </p:spPr>
        <p:txBody>
          <a:bodyPr/>
          <a:lstStyle/>
          <a:p>
            <a:endParaRPr lang="en-US"/>
          </a:p>
        </p:txBody>
      </p:sp>
      <p:sp>
        <p:nvSpPr>
          <p:cNvPr id="3" name="Content Placeholder 2"/>
          <p:cNvSpPr>
            <a:spLocks noGrp="1"/>
          </p:cNvSpPr>
          <p:nvPr>
            <p:ph idx="1"/>
          </p:nvPr>
        </p:nvSpPr>
        <p:spPr>
          <a:xfrm>
            <a:off x="258871" y="1114426"/>
            <a:ext cx="11437749" cy="5335291"/>
          </a:xfrm>
        </p:spPr>
        <p:txBody>
          <a:bodyPr>
            <a:normAutofit/>
          </a:bodyPr>
          <a:lstStyle/>
          <a:p>
            <a:pPr>
              <a:buFont typeface="Wingdings" charset="2"/>
              <a:buChar char="v"/>
            </a:pPr>
            <a:r>
              <a:rPr lang="en-US" sz="3600" dirty="0"/>
              <a:t> </a:t>
            </a:r>
            <a:r>
              <a:rPr lang="en-US" sz="3600" dirty="0" smtClean="0"/>
              <a:t>Work </a:t>
            </a:r>
            <a:r>
              <a:rPr lang="en-US" sz="3600" dirty="0"/>
              <a:t>continuity, where work can continue if an emergency occurs for some team </a:t>
            </a:r>
            <a:r>
              <a:rPr lang="en-US" sz="3600" dirty="0" smtClean="0"/>
              <a:t>members.</a:t>
            </a:r>
            <a:endParaRPr lang="en-US" sz="3600" dirty="0"/>
          </a:p>
          <a:p>
            <a:pPr>
              <a:buFont typeface="Wingdings" charset="2"/>
              <a:buChar char="v"/>
            </a:pPr>
            <a:endParaRPr lang="en-US" sz="3600" dirty="0" smtClean="0"/>
          </a:p>
          <a:p>
            <a:pPr>
              <a:buFont typeface="Wingdings" charset="2"/>
              <a:buChar char="v"/>
            </a:pPr>
            <a:r>
              <a:rPr lang="en-US" sz="3600" dirty="0" smtClean="0"/>
              <a:t> </a:t>
            </a:r>
            <a:r>
              <a:rPr lang="en-US" sz="3600" dirty="0"/>
              <a:t>Ability to comply with project delivery dates</a:t>
            </a:r>
            <a:r>
              <a:rPr lang="en-US" sz="3600" dirty="0" smtClean="0"/>
              <a:t>.</a:t>
            </a:r>
          </a:p>
          <a:p>
            <a:pPr>
              <a:buFont typeface="Wingdings" charset="2"/>
              <a:buChar char="v"/>
            </a:pPr>
            <a:endParaRPr lang="en-US" sz="3600" dirty="0"/>
          </a:p>
          <a:p>
            <a:pPr>
              <a:buFont typeface="Wingdings" charset="2"/>
              <a:buChar char="v"/>
            </a:pPr>
            <a:r>
              <a:rPr lang="en-US" sz="3600" dirty="0" smtClean="0"/>
              <a:t> </a:t>
            </a:r>
            <a:r>
              <a:rPr lang="en-US" sz="3600" dirty="0"/>
              <a:t>To reassure the client or beneficiary of the project that behind this project is </a:t>
            </a:r>
            <a:r>
              <a:rPr lang="en-US" sz="3600" dirty="0" smtClean="0"/>
              <a:t>a large </a:t>
            </a:r>
            <a:r>
              <a:rPr lang="en-US" sz="3600" dirty="0"/>
              <a:t>number of people.</a:t>
            </a:r>
          </a:p>
          <a:p>
            <a:pPr>
              <a:buFont typeface="Wingdings" charset="2"/>
              <a:buChar char="v"/>
            </a:pPr>
            <a:endParaRPr lang="en-US" sz="3600" dirty="0"/>
          </a:p>
          <a:p>
            <a:pPr>
              <a:buFont typeface="Wingdings" charset="2"/>
              <a:buChar char="v"/>
            </a:pPr>
            <a:endParaRPr lang="en-US" sz="3600" dirty="0"/>
          </a:p>
        </p:txBody>
      </p:sp>
    </p:spTree>
    <p:extLst>
      <p:ext uri="{BB962C8B-B14F-4D97-AF65-F5344CB8AC3E}">
        <p14:creationId xmlns:p14="http://schemas.microsoft.com/office/powerpoint/2010/main" val="17314690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42678" y="496261"/>
            <a:ext cx="6451291" cy="1400530"/>
          </a:xfrm>
        </p:spPr>
        <p:txBody>
          <a:bodyPr/>
          <a:lstStyle/>
          <a:p>
            <a:r>
              <a:rPr lang="en-US" b="1" i="1" dirty="0" smtClean="0"/>
              <a:t>THE DISADVANTAGES</a:t>
            </a:r>
            <a:endParaRPr lang="en-US" b="1" i="1" dirty="0"/>
          </a:p>
        </p:txBody>
      </p:sp>
      <p:sp>
        <p:nvSpPr>
          <p:cNvPr id="3" name="Content Placeholder 2"/>
          <p:cNvSpPr>
            <a:spLocks noGrp="1"/>
          </p:cNvSpPr>
          <p:nvPr>
            <p:ph idx="1"/>
          </p:nvPr>
        </p:nvSpPr>
        <p:spPr>
          <a:xfrm>
            <a:off x="325463" y="2336800"/>
            <a:ext cx="11685723" cy="3911599"/>
          </a:xfrm>
        </p:spPr>
        <p:txBody>
          <a:bodyPr>
            <a:noAutofit/>
          </a:bodyPr>
          <a:lstStyle/>
          <a:p>
            <a:pPr algn="r" rtl="1">
              <a:buFont typeface="Wingdings" charset="2"/>
              <a:buChar char="v"/>
            </a:pPr>
            <a:r>
              <a:rPr lang="ar-SA" sz="3600" dirty="0" smtClean="0"/>
              <a:t> من </a:t>
            </a:r>
            <a:r>
              <a:rPr lang="ar-SA" sz="3600" dirty="0"/>
              <a:t>بين أهم العيوب هو صعوبة الوقوف على رأي واحد يرضي الجميع (إرضاء الناس غاية لا تدرك). كما أنه </a:t>
            </a:r>
            <a:r>
              <a:rPr lang="ar-SA" sz="3600" dirty="0" err="1"/>
              <a:t>يأخد</a:t>
            </a:r>
            <a:r>
              <a:rPr lang="ar-SA" sz="3600" dirty="0"/>
              <a:t> وقت طويل قد لا يكون في مصلحة الشركة مما تتسبب في معوقات أخرى. ومن جانب أخر قد  لا يكون مرجع يتحمل مسؤولية القرار في حالة وجود عواقب وخيمة </a:t>
            </a:r>
            <a:r>
              <a:rPr lang="ar-SA" sz="3600" dirty="0" err="1"/>
              <a:t>مثلا.بالإضافة</a:t>
            </a:r>
            <a:r>
              <a:rPr lang="ar-SA" sz="3600" dirty="0"/>
              <a:t> إلى </a:t>
            </a:r>
            <a:r>
              <a:rPr lang="ar-SA" sz="3600" dirty="0" err="1"/>
              <a:t>ذالك</a:t>
            </a:r>
            <a:r>
              <a:rPr lang="ar-SA" sz="3600" dirty="0"/>
              <a:t> لا يجب أن نهمل طبيعة البشر و فطرة بعض </a:t>
            </a:r>
            <a:r>
              <a:rPr lang="ar-SA" sz="3600" dirty="0" smtClean="0"/>
              <a:t>الاشخاص </a:t>
            </a:r>
            <a:r>
              <a:rPr lang="ar-SA" sz="3600" dirty="0"/>
              <a:t>في التعصب للرأي مما يِؤدي </a:t>
            </a:r>
            <a:r>
              <a:rPr lang="ar-SA" sz="3600" dirty="0" err="1" smtClean="0"/>
              <a:t>ذالك</a:t>
            </a:r>
            <a:r>
              <a:rPr lang="ar-SA" sz="3600" dirty="0" smtClean="0"/>
              <a:t> </a:t>
            </a:r>
            <a:r>
              <a:rPr lang="ar-SA" sz="3600" dirty="0"/>
              <a:t>إلى وجود خلافات دائمة بين الفريق</a:t>
            </a:r>
            <a:r>
              <a:rPr lang="ar-SA" sz="3600" dirty="0" smtClean="0"/>
              <a:t>.</a:t>
            </a:r>
            <a:endParaRPr lang="ar-SA" sz="3600" dirty="0"/>
          </a:p>
        </p:txBody>
      </p:sp>
    </p:spTree>
    <p:extLst>
      <p:ext uri="{BB962C8B-B14F-4D97-AF65-F5344CB8AC3E}">
        <p14:creationId xmlns:p14="http://schemas.microsoft.com/office/powerpoint/2010/main" val="19391809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5164" y="7039498"/>
            <a:ext cx="9404723" cy="1400530"/>
          </a:xfrm>
        </p:spPr>
        <p:txBody>
          <a:bodyPr/>
          <a:lstStyle/>
          <a:p>
            <a:endParaRPr lang="en-US"/>
          </a:p>
        </p:txBody>
      </p:sp>
      <p:sp>
        <p:nvSpPr>
          <p:cNvPr id="3" name="Content Placeholder 2"/>
          <p:cNvSpPr>
            <a:spLocks noGrp="1"/>
          </p:cNvSpPr>
          <p:nvPr>
            <p:ph idx="1"/>
          </p:nvPr>
        </p:nvSpPr>
        <p:spPr>
          <a:xfrm>
            <a:off x="464949" y="464950"/>
            <a:ext cx="11453247" cy="5783450"/>
          </a:xfrm>
        </p:spPr>
        <p:txBody>
          <a:bodyPr>
            <a:normAutofit/>
          </a:bodyPr>
          <a:lstStyle/>
          <a:p>
            <a:pPr>
              <a:buFont typeface="Wingdings" charset="2"/>
              <a:buChar char="v"/>
            </a:pPr>
            <a:r>
              <a:rPr lang="en-US" sz="3200" dirty="0"/>
              <a:t>If the team did not agree, </a:t>
            </a:r>
            <a:r>
              <a:rPr lang="en-US" sz="3200" dirty="0" smtClean="0"/>
              <a:t>then </a:t>
            </a:r>
            <a:r>
              <a:rPr lang="en-US" sz="3200" dirty="0" err="1" smtClean="0"/>
              <a:t>i</a:t>
            </a:r>
            <a:r>
              <a:rPr lang="mr-IN" sz="3200" dirty="0" err="1" smtClean="0"/>
              <a:t>t</a:t>
            </a:r>
            <a:r>
              <a:rPr lang="mr-IN" sz="3200" dirty="0" smtClean="0"/>
              <a:t>’</a:t>
            </a:r>
            <a:r>
              <a:rPr lang="en-US" sz="3200" dirty="0" smtClean="0"/>
              <a:t>s a loss for everyone.</a:t>
            </a:r>
          </a:p>
          <a:p>
            <a:pPr>
              <a:buFont typeface="Wingdings" charset="2"/>
              <a:buChar char="v"/>
            </a:pPr>
            <a:endParaRPr lang="en-US" sz="3200" dirty="0"/>
          </a:p>
          <a:p>
            <a:pPr>
              <a:buFont typeface="Wingdings" charset="2"/>
              <a:buChar char="v"/>
            </a:pPr>
            <a:r>
              <a:rPr lang="en-US" sz="3200" dirty="0" smtClean="0"/>
              <a:t>The team might rely too much on one another which could lead to laziness.</a:t>
            </a:r>
          </a:p>
          <a:p>
            <a:pPr>
              <a:buFont typeface="Wingdings" charset="2"/>
              <a:buChar char="v"/>
            </a:pPr>
            <a:endParaRPr lang="en-US" sz="3200" dirty="0" smtClean="0"/>
          </a:p>
          <a:p>
            <a:pPr>
              <a:buFont typeface="Wingdings" charset="2"/>
              <a:buChar char="v"/>
            </a:pPr>
            <a:r>
              <a:rPr lang="en-US" sz="3200" dirty="0" smtClean="0"/>
              <a:t>It could be time consuming.</a:t>
            </a:r>
          </a:p>
          <a:p>
            <a:pPr>
              <a:buFont typeface="Wingdings" charset="2"/>
              <a:buChar char="v"/>
            </a:pPr>
            <a:endParaRPr lang="en-US" sz="3200" dirty="0"/>
          </a:p>
          <a:p>
            <a:pPr>
              <a:buFont typeface="Wingdings" charset="2"/>
              <a:buChar char="v"/>
            </a:pPr>
            <a:r>
              <a:rPr lang="en-US" sz="3200" dirty="0" smtClean="0"/>
              <a:t>It could be sometimes be more costly because it involves more individuals.</a:t>
            </a:r>
          </a:p>
          <a:p>
            <a:pPr>
              <a:buFont typeface="Wingdings" charset="2"/>
              <a:buChar char="v"/>
            </a:pPr>
            <a:endParaRPr lang="en-US" sz="3200" dirty="0"/>
          </a:p>
          <a:p>
            <a:pPr>
              <a:buFont typeface="Wingdings" charset="2"/>
              <a:buChar char="v"/>
            </a:pPr>
            <a:endParaRPr lang="en-US" sz="3200" dirty="0"/>
          </a:p>
          <a:p>
            <a:pPr>
              <a:buFont typeface="Wingdings" charset="2"/>
              <a:buChar char="v"/>
            </a:pPr>
            <a:endParaRPr lang="en-US" sz="3200" dirty="0" smtClean="0"/>
          </a:p>
        </p:txBody>
      </p:sp>
    </p:spTree>
    <p:extLst>
      <p:ext uri="{BB962C8B-B14F-4D97-AF65-F5344CB8AC3E}">
        <p14:creationId xmlns:p14="http://schemas.microsoft.com/office/powerpoint/2010/main" val="69579833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211</TotalTime>
  <Words>544</Words>
  <Application>Microsoft Macintosh PowerPoint</Application>
  <PresentationFormat>Widescreen</PresentationFormat>
  <Paragraphs>63</Paragraphs>
  <Slides>14</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14</vt:i4>
      </vt:variant>
    </vt:vector>
  </HeadingPairs>
  <TitlesOfParts>
    <vt:vector size="22" baseType="lpstr">
      <vt:lpstr>Century Gothic</vt:lpstr>
      <vt:lpstr>Helvetica Neue</vt:lpstr>
      <vt:lpstr>Mangal</vt:lpstr>
      <vt:lpstr>Times New Roman</vt:lpstr>
      <vt:lpstr>Wingdings</vt:lpstr>
      <vt:lpstr>Wingdings 3</vt:lpstr>
      <vt:lpstr>Arial</vt:lpstr>
      <vt:lpstr>Ion</vt:lpstr>
      <vt:lpstr>OMAR ALSHUHOMY</vt:lpstr>
      <vt:lpstr>THE ADVANTAGES AND DISADVANTAGES OF PARTICIPATVE DECISION MAKING</vt:lpstr>
      <vt:lpstr>THE ADVANTAGES</vt:lpstr>
      <vt:lpstr>THE MOST IMPOTRANT ADVANTAGE IS</vt:lpstr>
      <vt:lpstr>PowerPoint Presentation</vt:lpstr>
      <vt:lpstr>PowerPoint Presentation</vt:lpstr>
      <vt:lpstr>PowerPoint Presentation</vt:lpstr>
      <vt:lpstr>THE DISADVANTAGES</vt:lpstr>
      <vt:lpstr>PowerPoint Presentation</vt:lpstr>
      <vt:lpstr>THE CONCLUCION</vt:lpstr>
      <vt:lpstr>TASNEEM MEHANA</vt:lpstr>
      <vt:lpstr>PowerPoint Presentation</vt:lpstr>
      <vt:lpstr>Why decision making is an important component:</vt:lpstr>
      <vt:lpstr>THANK YOU FOR YOUR ATTENTION</vt:lpstr>
    </vt:vector>
  </TitlesOfParts>
  <Company/>
  <LinksUpToDate>false</LinksUpToDate>
  <SharedDoc>false</SharedDoc>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OMAR ALSHUHOMY</dc:title>
  <dc:creator>Microsoft Office User</dc:creator>
  <cp:lastModifiedBy>Microsoft Office User</cp:lastModifiedBy>
  <cp:revision>22</cp:revision>
  <dcterms:created xsi:type="dcterms:W3CDTF">2018-01-15T21:31:11Z</dcterms:created>
  <dcterms:modified xsi:type="dcterms:W3CDTF">2018-01-16T07:38:23Z</dcterms:modified>
</cp:coreProperties>
</file>