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notesMasterIdLst>
    <p:notesMasterId r:id="rId77"/>
  </p:notesMasterIdLst>
  <p:sldIdLst>
    <p:sldId id="324" r:id="rId2"/>
    <p:sldId id="308" r:id="rId3"/>
    <p:sldId id="266" r:id="rId4"/>
    <p:sldId id="267" r:id="rId5"/>
    <p:sldId id="269" r:id="rId6"/>
    <p:sldId id="302" r:id="rId7"/>
    <p:sldId id="304" r:id="rId8"/>
    <p:sldId id="268" r:id="rId9"/>
    <p:sldId id="305" r:id="rId10"/>
    <p:sldId id="270" r:id="rId11"/>
    <p:sldId id="271" r:id="rId12"/>
    <p:sldId id="325" r:id="rId13"/>
    <p:sldId id="326" r:id="rId14"/>
    <p:sldId id="327" r:id="rId15"/>
    <p:sldId id="328" r:id="rId16"/>
    <p:sldId id="333" r:id="rId17"/>
    <p:sldId id="329" r:id="rId18"/>
    <p:sldId id="364" r:id="rId19"/>
    <p:sldId id="332" r:id="rId20"/>
    <p:sldId id="330" r:id="rId21"/>
    <p:sldId id="334" r:id="rId22"/>
    <p:sldId id="361" r:id="rId23"/>
    <p:sldId id="362" r:id="rId24"/>
    <p:sldId id="363" r:id="rId25"/>
    <p:sldId id="303" r:id="rId26"/>
    <p:sldId id="306" r:id="rId27"/>
    <p:sldId id="331" r:id="rId28"/>
    <p:sldId id="358" r:id="rId29"/>
    <p:sldId id="272" r:id="rId30"/>
    <p:sldId id="292" r:id="rId31"/>
    <p:sldId id="293" r:id="rId32"/>
    <p:sldId id="294" r:id="rId33"/>
    <p:sldId id="336" r:id="rId34"/>
    <p:sldId id="337" r:id="rId35"/>
    <p:sldId id="338" r:id="rId36"/>
    <p:sldId id="339" r:id="rId37"/>
    <p:sldId id="340" r:id="rId38"/>
    <p:sldId id="342" r:id="rId39"/>
    <p:sldId id="343" r:id="rId40"/>
    <p:sldId id="295" r:id="rId41"/>
    <p:sldId id="296" r:id="rId42"/>
    <p:sldId id="273" r:id="rId43"/>
    <p:sldId id="344" r:id="rId44"/>
    <p:sldId id="345" r:id="rId45"/>
    <p:sldId id="346" r:id="rId46"/>
    <p:sldId id="347" r:id="rId47"/>
    <p:sldId id="365" r:id="rId48"/>
    <p:sldId id="366" r:id="rId49"/>
    <p:sldId id="367" r:id="rId50"/>
    <p:sldId id="348" r:id="rId51"/>
    <p:sldId id="274" r:id="rId52"/>
    <p:sldId id="297" r:id="rId53"/>
    <p:sldId id="298" r:id="rId54"/>
    <p:sldId id="299" r:id="rId55"/>
    <p:sldId id="349" r:id="rId56"/>
    <p:sldId id="350" r:id="rId57"/>
    <p:sldId id="351" r:id="rId58"/>
    <p:sldId id="352" r:id="rId59"/>
    <p:sldId id="301" r:id="rId60"/>
    <p:sldId id="341" r:id="rId61"/>
    <p:sldId id="359" r:id="rId62"/>
    <p:sldId id="276" r:id="rId63"/>
    <p:sldId id="277" r:id="rId64"/>
    <p:sldId id="278" r:id="rId65"/>
    <p:sldId id="279" r:id="rId66"/>
    <p:sldId id="353" r:id="rId67"/>
    <p:sldId id="280" r:id="rId68"/>
    <p:sldId id="354" r:id="rId69"/>
    <p:sldId id="355" r:id="rId70"/>
    <p:sldId id="281" r:id="rId71"/>
    <p:sldId id="282" r:id="rId72"/>
    <p:sldId id="283" r:id="rId73"/>
    <p:sldId id="356" r:id="rId74"/>
    <p:sldId id="360" r:id="rId75"/>
    <p:sldId id="357" r:id="rId76"/>
  </p:sldIdLst>
  <p:sldSz cx="9144000" cy="6858000" type="screen4x3"/>
  <p:notesSz cx="6858000" cy="9144000"/>
  <p:defaultTextStyle>
    <a:defPPr>
      <a:defRPr lang="ar-LY"/>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0" d="100"/>
          <a:sy n="70" d="100"/>
        </p:scale>
        <p:origin x="1386"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viewProps" Target="viewProps.xml"/><Relationship Id="rId5" Type="http://schemas.openxmlformats.org/officeDocument/2006/relationships/slide" Target="slides/slide4.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LY"/>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8C250A67-5820-477C-BA93-CFF180EDF87D}" type="datetimeFigureOut">
              <a:rPr lang="ar-LY" smtClean="0"/>
              <a:pPr/>
              <a:t>12/01/1442</a:t>
            </a:fld>
            <a:endParaRPr lang="ar-LY"/>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LY"/>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LY"/>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LY"/>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2B03319C-F8B1-4405-A00D-C7E21A50B046}" type="slidenum">
              <a:rPr lang="ar-LY" smtClean="0"/>
              <a:pPr/>
              <a:t>‹#›</a:t>
            </a:fld>
            <a:endParaRPr lang="ar-LY"/>
          </a:p>
        </p:txBody>
      </p:sp>
    </p:spTree>
    <p:extLst>
      <p:ext uri="{BB962C8B-B14F-4D97-AF65-F5344CB8AC3E}">
        <p14:creationId xmlns:p14="http://schemas.microsoft.com/office/powerpoint/2010/main" val="792978828"/>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LY" dirty="0"/>
          </a:p>
        </p:txBody>
      </p:sp>
      <p:sp>
        <p:nvSpPr>
          <p:cNvPr id="4" name="عنصر نائب لرقم الشريحة 3"/>
          <p:cNvSpPr>
            <a:spLocks noGrp="1"/>
          </p:cNvSpPr>
          <p:nvPr>
            <p:ph type="sldNum" sz="quarter" idx="10"/>
          </p:nvPr>
        </p:nvSpPr>
        <p:spPr/>
        <p:txBody>
          <a:bodyPr/>
          <a:lstStyle/>
          <a:p>
            <a:fld id="{2B03319C-F8B1-4405-A00D-C7E21A50B046}" type="slidenum">
              <a:rPr lang="ar-LY" smtClean="0"/>
              <a:pPr/>
              <a:t>30</a:t>
            </a:fld>
            <a:endParaRPr lang="ar-LY"/>
          </a:p>
        </p:txBody>
      </p:sp>
    </p:spTree>
    <p:extLst>
      <p:ext uri="{BB962C8B-B14F-4D97-AF65-F5344CB8AC3E}">
        <p14:creationId xmlns:p14="http://schemas.microsoft.com/office/powerpoint/2010/main" val="35460299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شريحة عنوان">
    <p:spTree>
      <p:nvGrpSpPr>
        <p:cNvPr id="1" name=""/>
        <p:cNvGrpSpPr/>
        <p:nvPr/>
      </p:nvGrpSpPr>
      <p:grpSpPr>
        <a:xfrm>
          <a:off x="0" y="0"/>
          <a:ext cx="0" cy="0"/>
          <a:chOff x="0" y="0"/>
          <a:chExt cx="0" cy="0"/>
        </a:xfrm>
      </p:grpSpPr>
      <p:pic>
        <p:nvPicPr>
          <p:cNvPr id="4" name="Picture 6" descr="horizon.png"/>
          <p:cNvPicPr>
            <a:picLocks noChangeAspect="1"/>
          </p:cNvPicPr>
          <p:nvPr/>
        </p:nvPicPr>
        <p:blipFill>
          <a:blip r:embed="rId2" cstate="print">
            <a:extLst>
              <a:ext uri="{28A0092B-C50C-407E-A947-70E740481C1C}">
                <a14:useLocalDpi xmlns:a14="http://schemas.microsoft.com/office/drawing/2010/main" val="0"/>
              </a:ext>
            </a:extLst>
          </a:blip>
          <a:srcRect t="33333"/>
          <a:stretch>
            <a:fillRect/>
          </a:stretch>
        </p:blipFill>
        <p:spPr bwMode="auto">
          <a:xfrm>
            <a:off x="0" y="0"/>
            <a:ext cx="91440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ubtitle 2"/>
          <p:cNvSpPr>
            <a:spLocks noGrp="1"/>
          </p:cNvSpPr>
          <p:nvPr>
            <p:ph type="subTitle" idx="1"/>
          </p:nvPr>
        </p:nvSpPr>
        <p:spPr>
          <a:xfrm>
            <a:off x="1219200" y="3886200"/>
            <a:ext cx="6400800" cy="1752600"/>
          </a:xfrm>
        </p:spPr>
        <p:txBody>
          <a:bodyPr/>
          <a:lstStyle>
            <a:lvl1pPr marL="0" indent="0" algn="ctr">
              <a:buNone/>
              <a:defRPr sz="1700" baseline="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en-US" dirty="0"/>
          </a:p>
        </p:txBody>
      </p:sp>
      <p:sp>
        <p:nvSpPr>
          <p:cNvPr id="2" name="Title 1"/>
          <p:cNvSpPr>
            <a:spLocks noGrp="1"/>
          </p:cNvSpPr>
          <p:nvPr>
            <p:ph type="ctrTitle"/>
          </p:nvPr>
        </p:nvSpPr>
        <p:spPr>
          <a:xfrm>
            <a:off x="685800" y="2007888"/>
            <a:ext cx="7772400" cy="1470025"/>
          </a:xfrm>
        </p:spPr>
        <p:txBody>
          <a:bodyPr/>
          <a:lstStyle>
            <a:lvl1pPr algn="ctr">
              <a:defRPr sz="3200"/>
            </a:lvl1pPr>
          </a:lstStyle>
          <a:p>
            <a:r>
              <a:rPr lang="ar-SA" smtClean="0"/>
              <a:t>انقر لتحرير نمط العنوان الرئيسي</a:t>
            </a:r>
            <a:endParaRPr lang="en-US" dirty="0"/>
          </a:p>
        </p:txBody>
      </p:sp>
      <p:sp>
        <p:nvSpPr>
          <p:cNvPr id="5"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7" name="Slide Number Placeholder 5"/>
          <p:cNvSpPr>
            <a:spLocks noGrp="1"/>
          </p:cNvSpPr>
          <p:nvPr>
            <p:ph type="sldNum" sz="quarter" idx="12"/>
          </p:nvPr>
        </p:nvSpPr>
        <p:spPr/>
        <p:txBody>
          <a:bodyPr/>
          <a:lstStyle>
            <a:lvl1pPr>
              <a:defRPr/>
            </a:lvl1pPr>
          </a:lstStyle>
          <a:p>
            <a:pPr>
              <a:defRPr/>
            </a:pPr>
            <a:fld id="{2F5B6865-F352-48C3-82D8-E2A1AF62EC8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052654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8" name="Content Placeholder 7"/>
          <p:cNvSpPr>
            <a:spLocks noGrp="1"/>
          </p:cNvSpPr>
          <p:nvPr>
            <p:ph sz="quarter" idx="13"/>
          </p:nvPr>
        </p:nvSpPr>
        <p:spPr>
          <a:xfrm>
            <a:off x="609600" y="1600200"/>
            <a:ext cx="7924800" cy="411480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4" name="Date Placeholder 3"/>
          <p:cNvSpPr>
            <a:spLocks noGrp="1"/>
          </p:cNvSpPr>
          <p:nvPr>
            <p:ph type="dt" sz="half" idx="14"/>
          </p:nvPr>
        </p:nvSpPr>
        <p:spPr/>
        <p:txBody>
          <a:bodyPr/>
          <a:lstStyle>
            <a:lvl1pPr>
              <a:defRPr/>
            </a:lvl1pPr>
          </a:lstStyle>
          <a:p>
            <a:pPr>
              <a:defRPr/>
            </a:pPr>
            <a:endParaRPr lang="en-US">
              <a:solidFill>
                <a:srgbClr val="FFFFFF"/>
              </a:solidFill>
            </a:endParaRPr>
          </a:p>
        </p:txBody>
      </p:sp>
      <p:sp>
        <p:nvSpPr>
          <p:cNvPr id="5" name="Footer Placeholder 4"/>
          <p:cNvSpPr>
            <a:spLocks noGrp="1"/>
          </p:cNvSpPr>
          <p:nvPr>
            <p:ph type="ftr" sz="quarter" idx="15"/>
          </p:nvPr>
        </p:nvSpPr>
        <p:spPr/>
        <p:txBody>
          <a:bodyPr/>
          <a:lstStyle>
            <a:lvl1pPr>
              <a:defRPr/>
            </a:lvl1pPr>
          </a:lstStyle>
          <a:p>
            <a:pPr>
              <a:defRPr/>
            </a:pPr>
            <a:endParaRPr lang="en-US">
              <a:solidFill>
                <a:srgbClr val="FFFFFF"/>
              </a:solidFill>
            </a:endParaRPr>
          </a:p>
        </p:txBody>
      </p:sp>
      <p:sp>
        <p:nvSpPr>
          <p:cNvPr id="6" name="Slide Number Placeholder 5"/>
          <p:cNvSpPr>
            <a:spLocks noGrp="1"/>
          </p:cNvSpPr>
          <p:nvPr>
            <p:ph type="sldNum" sz="quarter" idx="16"/>
          </p:nvPr>
        </p:nvSpPr>
        <p:spPr/>
        <p:txBody>
          <a:bodyPr/>
          <a:lstStyle>
            <a:lvl1pPr>
              <a:defRPr/>
            </a:lvl1pPr>
          </a:lstStyle>
          <a:p>
            <a:pPr>
              <a:defRPr/>
            </a:pPr>
            <a:fld id="{0B749ECD-9D92-4C90-80B1-3626B15FDEA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1362041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عنوان المقطع">
    <p:spTree>
      <p:nvGrpSpPr>
        <p:cNvPr id="1" name=""/>
        <p:cNvGrpSpPr/>
        <p:nvPr/>
      </p:nvGrpSpPr>
      <p:grpSpPr>
        <a:xfrm>
          <a:off x="0" y="0"/>
          <a:ext cx="0" cy="0"/>
          <a:chOff x="0" y="0"/>
          <a:chExt cx="0" cy="0"/>
        </a:xfrm>
      </p:grpSpPr>
      <p:sp>
        <p:nvSpPr>
          <p:cNvPr id="2" name="Title 1"/>
          <p:cNvSpPr>
            <a:spLocks noGrp="1"/>
          </p:cNvSpPr>
          <p:nvPr>
            <p:ph type="title"/>
          </p:nvPr>
        </p:nvSpPr>
        <p:spPr>
          <a:xfrm>
            <a:off x="609600" y="4962525"/>
            <a:ext cx="7885113" cy="1362075"/>
          </a:xfrm>
        </p:spPr>
        <p:txBody>
          <a:bodyPr anchor="t"/>
          <a:lstStyle>
            <a:lvl1pPr algn="l">
              <a:defRPr sz="3200" b="0" i="0" cap="all" baseline="0"/>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09600" y="3462338"/>
            <a:ext cx="7885113" cy="1500187"/>
          </a:xfrm>
        </p:spPr>
        <p:txBody>
          <a:bodyPr anchor="b"/>
          <a:lstStyle>
            <a:lvl1pPr marL="0" indent="0">
              <a:buNone/>
              <a:defRPr sz="170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pPr>
              <a:defRPr/>
            </a:pPr>
            <a:fld id="{02988B4B-D2C6-4211-8A3A-FBE13215D48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34843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11" name="Content Placeholder 10"/>
          <p:cNvSpPr>
            <a:spLocks noGrp="1"/>
          </p:cNvSpPr>
          <p:nvPr>
            <p:ph sz="quarter" idx="13"/>
          </p:nvPr>
        </p:nvSpPr>
        <p:spPr>
          <a:xfrm>
            <a:off x="609600" y="1600200"/>
            <a:ext cx="3733800" cy="4114800"/>
          </a:xfrm>
        </p:spPr>
        <p:txBody>
          <a:bodyPr/>
          <a:lstStyle>
            <a:lvl5pPr>
              <a:defRPr/>
            </a:lvl5pPr>
            <a:lvl6pPr>
              <a:buClr>
                <a:schemeClr val="tx2"/>
              </a:buClr>
              <a:buFont typeface="Arial" pitchFamily="34" charset="0"/>
              <a:buChar char="•"/>
              <a:defRPr/>
            </a:lvl6pPr>
            <a:lvl7pPr>
              <a:buClr>
                <a:schemeClr val="tx2"/>
              </a:buClr>
              <a:buFont typeface="Arial" pitchFamily="34" charset="0"/>
              <a:buChar char="•"/>
              <a:defRPr/>
            </a:lvl7pPr>
            <a:lvl8pPr>
              <a:buClr>
                <a:schemeClr val="tx2"/>
              </a:buClr>
              <a:buFont typeface="Arial" pitchFamily="34" charset="0"/>
              <a:buChar char="•"/>
              <a:defRPr/>
            </a:lvl8pPr>
            <a:lvl9pPr>
              <a:buClr>
                <a:schemeClr val="tx2"/>
              </a:buClr>
              <a:buFont typeface="Arial" pitchFamily="34" charset="0"/>
              <a:buChar cha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13" name="Content Placeholder 12"/>
          <p:cNvSpPr>
            <a:spLocks noGrp="1"/>
          </p:cNvSpPr>
          <p:nvPr>
            <p:ph sz="quarter" idx="14"/>
          </p:nvPr>
        </p:nvSpPr>
        <p:spPr>
          <a:xfrm>
            <a:off x="4800600" y="1600200"/>
            <a:ext cx="3733800" cy="41148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5" name="Date Placeholder 3"/>
          <p:cNvSpPr>
            <a:spLocks noGrp="1"/>
          </p:cNvSpPr>
          <p:nvPr>
            <p:ph type="dt" sz="half" idx="15"/>
          </p:nvPr>
        </p:nvSpPr>
        <p:spPr/>
        <p:txBody>
          <a:bodyPr/>
          <a:lstStyle>
            <a:lvl1pPr>
              <a:defRPr/>
            </a:lvl1pPr>
          </a:lstStyle>
          <a:p>
            <a:pPr>
              <a:defRPr/>
            </a:pPr>
            <a:endParaRPr lang="en-US">
              <a:solidFill>
                <a:srgbClr val="FFFFFF"/>
              </a:solidFill>
            </a:endParaRPr>
          </a:p>
        </p:txBody>
      </p:sp>
      <p:sp>
        <p:nvSpPr>
          <p:cNvPr id="6" name="Footer Placeholder 4"/>
          <p:cNvSpPr>
            <a:spLocks noGrp="1"/>
          </p:cNvSpPr>
          <p:nvPr>
            <p:ph type="ftr" sz="quarter" idx="16"/>
          </p:nvPr>
        </p:nvSpPr>
        <p:spPr/>
        <p:txBody>
          <a:bodyPr/>
          <a:lstStyle>
            <a:lvl1pPr>
              <a:defRPr/>
            </a:lvl1pPr>
          </a:lstStyle>
          <a:p>
            <a:pPr>
              <a:defRPr/>
            </a:pPr>
            <a:endParaRPr lang="en-US">
              <a:solidFill>
                <a:srgbClr val="FFFFFF"/>
              </a:solidFill>
            </a:endParaRPr>
          </a:p>
        </p:txBody>
      </p:sp>
      <p:sp>
        <p:nvSpPr>
          <p:cNvPr id="7" name="Slide Number Placeholder 5"/>
          <p:cNvSpPr>
            <a:spLocks noGrp="1"/>
          </p:cNvSpPr>
          <p:nvPr>
            <p:ph type="sldNum" sz="quarter" idx="17"/>
          </p:nvPr>
        </p:nvSpPr>
        <p:spPr/>
        <p:txBody>
          <a:bodyPr/>
          <a:lstStyle>
            <a:lvl1pPr>
              <a:defRPr/>
            </a:lvl1pPr>
          </a:lstStyle>
          <a:p>
            <a:pPr>
              <a:defRPr/>
            </a:pPr>
            <a:fld id="{96B81999-DEEA-47D2-A5AD-8650330E4B94}"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6803257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13" name="Content Placeholder 12"/>
          <p:cNvSpPr>
            <a:spLocks noGrp="1"/>
          </p:cNvSpPr>
          <p:nvPr>
            <p:ph sz="quarter" idx="14"/>
          </p:nvPr>
        </p:nvSpPr>
        <p:spPr>
          <a:xfrm>
            <a:off x="4800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11" name="Content Placeholder 10"/>
          <p:cNvSpPr>
            <a:spLocks noGrp="1"/>
          </p:cNvSpPr>
          <p:nvPr>
            <p:ph sz="quarter" idx="13"/>
          </p:nvPr>
        </p:nvSpPr>
        <p:spPr>
          <a:xfrm>
            <a:off x="609600" y="2209800"/>
            <a:ext cx="3733800" cy="3505200"/>
          </a:xfrm>
        </p:spPr>
        <p:txBody>
          <a:bodyPr/>
          <a:lstStyle>
            <a:lvl6pPr>
              <a:buClr>
                <a:schemeClr val="tx2"/>
              </a:buClr>
              <a:defRPr/>
            </a:lvl6pPr>
            <a:lvl7pPr>
              <a:buClr>
                <a:schemeClr val="tx2"/>
              </a:buClr>
              <a:defRPr/>
            </a:lvl7pPr>
            <a:lvl8pPr>
              <a:buClr>
                <a:schemeClr val="tx2"/>
              </a:buClr>
              <a:defRPr/>
            </a:lvl8pPr>
            <a:lvl9pPr>
              <a:buClr>
                <a:schemeClr val="tx2"/>
              </a:buClr>
              <a:defRPr/>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smtClean="0"/>
          </a:p>
        </p:txBody>
      </p:sp>
      <p:sp>
        <p:nvSpPr>
          <p:cNvPr id="2" name="Title 1"/>
          <p:cNvSpPr>
            <a:spLocks noGrp="1"/>
          </p:cNvSpPr>
          <p:nvPr>
            <p:ph type="title"/>
          </p:nvPr>
        </p:nvSpPr>
        <p:spPr>
          <a:xfrm>
            <a:off x="609600" y="274638"/>
            <a:ext cx="7924800" cy="1143000"/>
          </a:xfrm>
        </p:spPr>
        <p:txBody>
          <a:bodyPr/>
          <a:lstStyle>
            <a:lvl1pPr>
              <a:defRPr/>
            </a:lvl1pPr>
          </a:lstStyle>
          <a:p>
            <a:r>
              <a:rPr lang="ar-SA" smtClean="0"/>
              <a:t>انقر لتحرير نمط العنوان الرئيسي</a:t>
            </a:r>
            <a:endParaRPr lang="en-US" dirty="0"/>
          </a:p>
        </p:txBody>
      </p:sp>
      <p:sp>
        <p:nvSpPr>
          <p:cNvPr id="3" name="Text Placeholder 2"/>
          <p:cNvSpPr>
            <a:spLocks noGrp="1"/>
          </p:cNvSpPr>
          <p:nvPr>
            <p:ph type="body" idx="1"/>
          </p:nvPr>
        </p:nvSpPr>
        <p:spPr>
          <a:xfrm>
            <a:off x="609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5" name="Text Placeholder 4"/>
          <p:cNvSpPr>
            <a:spLocks noGrp="1"/>
          </p:cNvSpPr>
          <p:nvPr>
            <p:ph type="body" sz="quarter" idx="3"/>
          </p:nvPr>
        </p:nvSpPr>
        <p:spPr>
          <a:xfrm>
            <a:off x="4800600" y="1600199"/>
            <a:ext cx="3733800" cy="574675"/>
          </a:xfrm>
        </p:spPr>
        <p:txBody>
          <a:bodyPr anchor="b"/>
          <a:lstStyle>
            <a:lvl1pPr marL="0" indent="0">
              <a:buNone/>
              <a:defRPr sz="1700" b="0" i="0"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7" name="Date Placeholder 3"/>
          <p:cNvSpPr>
            <a:spLocks noGrp="1"/>
          </p:cNvSpPr>
          <p:nvPr>
            <p:ph type="dt" sz="half" idx="15"/>
          </p:nvPr>
        </p:nvSpPr>
        <p:spPr/>
        <p:txBody>
          <a:bodyPr/>
          <a:lstStyle>
            <a:lvl1pPr>
              <a:defRPr/>
            </a:lvl1pPr>
          </a:lstStyle>
          <a:p>
            <a:pPr>
              <a:defRPr/>
            </a:pPr>
            <a:endParaRPr lang="en-US">
              <a:solidFill>
                <a:srgbClr val="FFFFFF"/>
              </a:solidFill>
            </a:endParaRPr>
          </a:p>
        </p:txBody>
      </p:sp>
      <p:sp>
        <p:nvSpPr>
          <p:cNvPr id="8" name="Footer Placeholder 4"/>
          <p:cNvSpPr>
            <a:spLocks noGrp="1"/>
          </p:cNvSpPr>
          <p:nvPr>
            <p:ph type="ftr" sz="quarter" idx="16"/>
          </p:nvPr>
        </p:nvSpPr>
        <p:spPr/>
        <p:txBody>
          <a:bodyPr/>
          <a:lstStyle>
            <a:lvl1pPr>
              <a:defRPr/>
            </a:lvl1pPr>
          </a:lstStyle>
          <a:p>
            <a:pPr>
              <a:defRPr/>
            </a:pPr>
            <a:endParaRPr lang="en-US">
              <a:solidFill>
                <a:srgbClr val="FFFFFF"/>
              </a:solidFill>
            </a:endParaRPr>
          </a:p>
        </p:txBody>
      </p:sp>
      <p:sp>
        <p:nvSpPr>
          <p:cNvPr id="9" name="Slide Number Placeholder 5"/>
          <p:cNvSpPr>
            <a:spLocks noGrp="1"/>
          </p:cNvSpPr>
          <p:nvPr>
            <p:ph type="sldNum" sz="quarter" idx="17"/>
          </p:nvPr>
        </p:nvSpPr>
        <p:spPr/>
        <p:txBody>
          <a:bodyPr/>
          <a:lstStyle>
            <a:lvl1pPr>
              <a:defRPr/>
            </a:lvl1pPr>
          </a:lstStyle>
          <a:p>
            <a:pPr>
              <a:defRPr/>
            </a:pPr>
            <a:fld id="{099531BC-1AE2-4AC2-8FB8-C44E92E0D0DE}"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713320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7924800" cy="1143000"/>
          </a:xfrm>
        </p:spPr>
        <p:txBody>
          <a:bodyPr/>
          <a:lstStyle/>
          <a:p>
            <a:r>
              <a:rPr lang="ar-SA" smtClean="0"/>
              <a:t>انقر لتحرير نمط العنوان الرئيسي</a:t>
            </a:r>
            <a:endParaRPr lang="en-US" dirty="0"/>
          </a:p>
        </p:txBody>
      </p:sp>
      <p:sp>
        <p:nvSpPr>
          <p:cNvPr id="3"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5" name="Slide Number Placeholder 5"/>
          <p:cNvSpPr>
            <a:spLocks noGrp="1"/>
          </p:cNvSpPr>
          <p:nvPr>
            <p:ph type="sldNum" sz="quarter" idx="12"/>
          </p:nvPr>
        </p:nvSpPr>
        <p:spPr/>
        <p:txBody>
          <a:bodyPr/>
          <a:lstStyle>
            <a:lvl1pPr>
              <a:defRPr/>
            </a:lvl1pPr>
          </a:lstStyle>
          <a:p>
            <a:pPr>
              <a:defRPr/>
            </a:pPr>
            <a:fld id="{F262D8BA-6488-47C0-988A-1A06EBF6D01A}"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5800580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4" name="Slide Number Placeholder 5"/>
          <p:cNvSpPr>
            <a:spLocks noGrp="1"/>
          </p:cNvSpPr>
          <p:nvPr>
            <p:ph type="sldNum" sz="quarter" idx="12"/>
          </p:nvPr>
        </p:nvSpPr>
        <p:spPr/>
        <p:txBody>
          <a:bodyPr/>
          <a:lstStyle>
            <a:lvl1pPr>
              <a:defRPr/>
            </a:lvl1pPr>
          </a:lstStyle>
          <a:p>
            <a:pPr>
              <a:defRPr/>
            </a:pPr>
            <a:fld id="{0E974867-98DC-4EB0-B4BF-40780D160499}"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9323065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9" name="Content Placeholder 8"/>
          <p:cNvSpPr>
            <a:spLocks noGrp="1"/>
          </p:cNvSpPr>
          <p:nvPr>
            <p:ph sz="quarter" idx="13"/>
          </p:nvPr>
        </p:nvSpPr>
        <p:spPr>
          <a:xfrm>
            <a:off x="3962400" y="1447800"/>
            <a:ext cx="4648200" cy="426720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dirty="0"/>
          </a:p>
        </p:txBody>
      </p:sp>
      <p:sp>
        <p:nvSpPr>
          <p:cNvPr id="2" name="Title 1"/>
          <p:cNvSpPr>
            <a:spLocks noGrp="1"/>
          </p:cNvSpPr>
          <p:nvPr>
            <p:ph type="title"/>
          </p:nvPr>
        </p:nvSpPr>
        <p:spPr>
          <a:xfrm>
            <a:off x="612648" y="1447800"/>
            <a:ext cx="2971800" cy="1097280"/>
          </a:xfrm>
        </p:spPr>
        <p:txBody>
          <a:bodyPr/>
          <a:lstStyle>
            <a:lvl1pPr algn="l">
              <a:defRPr sz="1800" b="0" i="0" cap="none" baseline="0">
                <a:solidFill>
                  <a:schemeClr val="tx2"/>
                </a:solidFill>
              </a:defRPr>
            </a:lvl1pPr>
          </a:lstStyle>
          <a:p>
            <a:r>
              <a:rPr lang="ar-SA" smtClean="0"/>
              <a:t>انقر لتحرير نمط العنوان الرئيسي</a:t>
            </a:r>
            <a:endParaRPr lang="en-US" dirty="0"/>
          </a:p>
        </p:txBody>
      </p:sp>
      <p:sp>
        <p:nvSpPr>
          <p:cNvPr id="4" name="Text Placeholder 3"/>
          <p:cNvSpPr>
            <a:spLocks noGrp="1"/>
          </p:cNvSpPr>
          <p:nvPr>
            <p:ph type="body" sz="half" idx="2"/>
          </p:nvPr>
        </p:nvSpPr>
        <p:spPr>
          <a:xfrm>
            <a:off x="612648" y="2547891"/>
            <a:ext cx="2971800" cy="3167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Date Placeholder 3"/>
          <p:cNvSpPr>
            <a:spLocks noGrp="1"/>
          </p:cNvSpPr>
          <p:nvPr>
            <p:ph type="dt" sz="half" idx="14"/>
          </p:nvPr>
        </p:nvSpPr>
        <p:spPr/>
        <p:txBody>
          <a:bodyPr/>
          <a:lstStyle>
            <a:lvl1pPr>
              <a:defRPr/>
            </a:lvl1pPr>
          </a:lstStyle>
          <a:p>
            <a:pPr>
              <a:defRPr/>
            </a:pPr>
            <a:endParaRPr lang="en-US">
              <a:solidFill>
                <a:srgbClr val="FFFFFF"/>
              </a:solidFill>
            </a:endParaRPr>
          </a:p>
        </p:txBody>
      </p:sp>
      <p:sp>
        <p:nvSpPr>
          <p:cNvPr id="6" name="Footer Placeholder 4"/>
          <p:cNvSpPr>
            <a:spLocks noGrp="1"/>
          </p:cNvSpPr>
          <p:nvPr>
            <p:ph type="ftr" sz="quarter" idx="15"/>
          </p:nvPr>
        </p:nvSpPr>
        <p:spPr/>
        <p:txBody>
          <a:bodyPr/>
          <a:lstStyle>
            <a:lvl1pPr>
              <a:defRPr/>
            </a:lvl1pPr>
          </a:lstStyle>
          <a:p>
            <a:pPr>
              <a:defRPr/>
            </a:pPr>
            <a:endParaRPr lang="en-US">
              <a:solidFill>
                <a:srgbClr val="FFFFFF"/>
              </a:solidFill>
            </a:endParaRPr>
          </a:p>
        </p:txBody>
      </p:sp>
      <p:sp>
        <p:nvSpPr>
          <p:cNvPr id="7" name="Slide Number Placeholder 5"/>
          <p:cNvSpPr>
            <a:spLocks noGrp="1"/>
          </p:cNvSpPr>
          <p:nvPr>
            <p:ph type="sldNum" sz="quarter" idx="16"/>
          </p:nvPr>
        </p:nvSpPr>
        <p:spPr/>
        <p:txBody>
          <a:bodyPr/>
          <a:lstStyle>
            <a:lvl1pPr>
              <a:defRPr/>
            </a:lvl1pPr>
          </a:lstStyle>
          <a:p>
            <a:pPr>
              <a:defRPr/>
            </a:pPr>
            <a:fld id="{41CF53A3-451F-4DDF-B501-A12B00DC1ACD}"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7028835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صورة ذو تسمية توضيحية">
    <p:spTree>
      <p:nvGrpSpPr>
        <p:cNvPr id="1" name=""/>
        <p:cNvGrpSpPr/>
        <p:nvPr/>
      </p:nvGrpSpPr>
      <p:grpSpPr>
        <a:xfrm>
          <a:off x="0" y="0"/>
          <a:ext cx="0" cy="0"/>
          <a:chOff x="0" y="0"/>
          <a:chExt cx="0" cy="0"/>
        </a:xfrm>
      </p:grpSpPr>
      <p:pic>
        <p:nvPicPr>
          <p:cNvPr id="5" name="Picture 10" descr="horizon.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09600" y="1447800"/>
            <a:ext cx="2971800" cy="1097280"/>
          </a:xfrm>
        </p:spPr>
        <p:txBody>
          <a:bodyPr/>
          <a:lstStyle>
            <a:lvl1pPr algn="l">
              <a:defRPr sz="1800" b="0" i="0" cap="none" baseline="0">
                <a:solidFill>
                  <a:schemeClr val="tx2"/>
                </a:solidFill>
              </a:defRPr>
            </a:lvl1pPr>
          </a:lstStyle>
          <a:p>
            <a:r>
              <a:rPr lang="ar-SA" smtClean="0"/>
              <a:t>انقر لتحرير نمط العنوان الرئيسي</a:t>
            </a:r>
            <a:endParaRPr lang="en-US" dirty="0"/>
          </a:p>
        </p:txBody>
      </p:sp>
      <p:sp>
        <p:nvSpPr>
          <p:cNvPr id="3" name="Picture Placeholder 2"/>
          <p:cNvSpPr>
            <a:spLocks noGrp="1"/>
          </p:cNvSpPr>
          <p:nvPr>
            <p:ph type="pic" idx="1"/>
          </p:nvPr>
        </p:nvSpPr>
        <p:spPr>
          <a:xfrm>
            <a:off x="4657344" y="1447800"/>
            <a:ext cx="3419856" cy="3474720"/>
          </a:xfrm>
          <a:custGeom>
            <a:avLst/>
            <a:gdLst>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74450 w 3419856"/>
              <a:gd name="connsiteY9" fmla="*/ 3429000 h 3429000"/>
              <a:gd name="connsiteX10" fmla="*/ 21806 w 3419856"/>
              <a:gd name="connsiteY10" fmla="*/ 3407194 h 3429000"/>
              <a:gd name="connsiteX11" fmla="*/ 0 w 3419856"/>
              <a:gd name="connsiteY11" fmla="*/ 3354550 h 3429000"/>
              <a:gd name="connsiteX12" fmla="*/ 0 w 3419856"/>
              <a:gd name="connsiteY12" fmla="*/ 74450 h 3429000"/>
              <a:gd name="connsiteX0" fmla="*/ 0 w 3419856"/>
              <a:gd name="connsiteY0" fmla="*/ 74450 h 3429000"/>
              <a:gd name="connsiteX1" fmla="*/ 21806 w 3419856"/>
              <a:gd name="connsiteY1" fmla="*/ 21806 h 3429000"/>
              <a:gd name="connsiteX2" fmla="*/ 74450 w 3419856"/>
              <a:gd name="connsiteY2" fmla="*/ 0 h 3429000"/>
              <a:gd name="connsiteX3" fmla="*/ 3345406 w 3419856"/>
              <a:gd name="connsiteY3" fmla="*/ 0 h 3429000"/>
              <a:gd name="connsiteX4" fmla="*/ 3398050 w 3419856"/>
              <a:gd name="connsiteY4" fmla="*/ 21806 h 3429000"/>
              <a:gd name="connsiteX5" fmla="*/ 3419856 w 3419856"/>
              <a:gd name="connsiteY5" fmla="*/ 74450 h 3429000"/>
              <a:gd name="connsiteX6" fmla="*/ 3419856 w 3419856"/>
              <a:gd name="connsiteY6" fmla="*/ 3354550 h 3429000"/>
              <a:gd name="connsiteX7" fmla="*/ 3398050 w 3419856"/>
              <a:gd name="connsiteY7" fmla="*/ 3407194 h 3429000"/>
              <a:gd name="connsiteX8" fmla="*/ 3345406 w 3419856"/>
              <a:gd name="connsiteY8" fmla="*/ 3429000 h 3429000"/>
              <a:gd name="connsiteX9" fmla="*/ 21806 w 3419856"/>
              <a:gd name="connsiteY9" fmla="*/ 3407194 h 3429000"/>
              <a:gd name="connsiteX10" fmla="*/ 0 w 3419856"/>
              <a:gd name="connsiteY10" fmla="*/ 3354550 h 3429000"/>
              <a:gd name="connsiteX11" fmla="*/ 0 w 3419856"/>
              <a:gd name="connsiteY11" fmla="*/ 74450 h 3429000"/>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4392"/>
              <a:gd name="connsiteY0" fmla="*/ 74450 h 3415968"/>
              <a:gd name="connsiteX1" fmla="*/ 21806 w 3964392"/>
              <a:gd name="connsiteY1" fmla="*/ 21806 h 3415968"/>
              <a:gd name="connsiteX2" fmla="*/ 74450 w 3964392"/>
              <a:gd name="connsiteY2" fmla="*/ 0 h 3415968"/>
              <a:gd name="connsiteX3" fmla="*/ 3345406 w 3964392"/>
              <a:gd name="connsiteY3" fmla="*/ 0 h 3415968"/>
              <a:gd name="connsiteX4" fmla="*/ 3398050 w 3964392"/>
              <a:gd name="connsiteY4" fmla="*/ 21806 h 3415968"/>
              <a:gd name="connsiteX5" fmla="*/ 3419856 w 3964392"/>
              <a:gd name="connsiteY5" fmla="*/ 74450 h 3415968"/>
              <a:gd name="connsiteX6" fmla="*/ 3419856 w 3964392"/>
              <a:gd name="connsiteY6" fmla="*/ 3354550 h 3415968"/>
              <a:gd name="connsiteX7" fmla="*/ 3398050 w 3964392"/>
              <a:gd name="connsiteY7" fmla="*/ 3407194 h 3415968"/>
              <a:gd name="connsiteX8" fmla="*/ 21806 w 3964392"/>
              <a:gd name="connsiteY8" fmla="*/ 3407194 h 3415968"/>
              <a:gd name="connsiteX9" fmla="*/ 0 w 3964392"/>
              <a:gd name="connsiteY9" fmla="*/ 3354550 h 3415968"/>
              <a:gd name="connsiteX10" fmla="*/ 0 w 3964392"/>
              <a:gd name="connsiteY10" fmla="*/ 74450 h 3415968"/>
              <a:gd name="connsiteX0" fmla="*/ 0 w 3968026"/>
              <a:gd name="connsiteY0" fmla="*/ 74450 h 3910007"/>
              <a:gd name="connsiteX1" fmla="*/ 21806 w 3968026"/>
              <a:gd name="connsiteY1" fmla="*/ 21806 h 3910007"/>
              <a:gd name="connsiteX2" fmla="*/ 74450 w 3968026"/>
              <a:gd name="connsiteY2" fmla="*/ 0 h 3910007"/>
              <a:gd name="connsiteX3" fmla="*/ 3345406 w 3968026"/>
              <a:gd name="connsiteY3" fmla="*/ 0 h 3910007"/>
              <a:gd name="connsiteX4" fmla="*/ 3398050 w 3968026"/>
              <a:gd name="connsiteY4" fmla="*/ 21806 h 3910007"/>
              <a:gd name="connsiteX5" fmla="*/ 3419856 w 3968026"/>
              <a:gd name="connsiteY5" fmla="*/ 74450 h 3910007"/>
              <a:gd name="connsiteX6" fmla="*/ 3419856 w 3968026"/>
              <a:gd name="connsiteY6" fmla="*/ 3354550 h 3910007"/>
              <a:gd name="connsiteX7" fmla="*/ 3398050 w 3968026"/>
              <a:gd name="connsiteY7" fmla="*/ 3407194 h 3910007"/>
              <a:gd name="connsiteX8" fmla="*/ 0 w 3968026"/>
              <a:gd name="connsiteY8" fmla="*/ 3354550 h 3910007"/>
              <a:gd name="connsiteX9" fmla="*/ 0 w 3968026"/>
              <a:gd name="connsiteY9" fmla="*/ 74450 h 3910007"/>
              <a:gd name="connsiteX0" fmla="*/ 0 w 3419856"/>
              <a:gd name="connsiteY0" fmla="*/ 74450 h 3901233"/>
              <a:gd name="connsiteX1" fmla="*/ 21806 w 3419856"/>
              <a:gd name="connsiteY1" fmla="*/ 21806 h 3901233"/>
              <a:gd name="connsiteX2" fmla="*/ 74450 w 3419856"/>
              <a:gd name="connsiteY2" fmla="*/ 0 h 3901233"/>
              <a:gd name="connsiteX3" fmla="*/ 3345406 w 3419856"/>
              <a:gd name="connsiteY3" fmla="*/ 0 h 3901233"/>
              <a:gd name="connsiteX4" fmla="*/ 3398050 w 3419856"/>
              <a:gd name="connsiteY4" fmla="*/ 21806 h 3901233"/>
              <a:gd name="connsiteX5" fmla="*/ 3419856 w 3419856"/>
              <a:gd name="connsiteY5" fmla="*/ 74450 h 3901233"/>
              <a:gd name="connsiteX6" fmla="*/ 3419856 w 3419856"/>
              <a:gd name="connsiteY6" fmla="*/ 3354550 h 3901233"/>
              <a:gd name="connsiteX7" fmla="*/ 0 w 3419856"/>
              <a:gd name="connsiteY7" fmla="*/ 3354550 h 3901233"/>
              <a:gd name="connsiteX8" fmla="*/ 0 w 3419856"/>
              <a:gd name="connsiteY8" fmla="*/ 74450 h 3901233"/>
              <a:gd name="connsiteX0" fmla="*/ 0 w 3419856"/>
              <a:gd name="connsiteY0" fmla="*/ 74450 h 3354550"/>
              <a:gd name="connsiteX1" fmla="*/ 21806 w 3419856"/>
              <a:gd name="connsiteY1" fmla="*/ 21806 h 3354550"/>
              <a:gd name="connsiteX2" fmla="*/ 74450 w 3419856"/>
              <a:gd name="connsiteY2" fmla="*/ 0 h 3354550"/>
              <a:gd name="connsiteX3" fmla="*/ 3345406 w 3419856"/>
              <a:gd name="connsiteY3" fmla="*/ 0 h 3354550"/>
              <a:gd name="connsiteX4" fmla="*/ 3398050 w 3419856"/>
              <a:gd name="connsiteY4" fmla="*/ 21806 h 3354550"/>
              <a:gd name="connsiteX5" fmla="*/ 3419856 w 3419856"/>
              <a:gd name="connsiteY5" fmla="*/ 74450 h 3354550"/>
              <a:gd name="connsiteX6" fmla="*/ 3419856 w 3419856"/>
              <a:gd name="connsiteY6" fmla="*/ 3354550 h 3354550"/>
              <a:gd name="connsiteX7" fmla="*/ 0 w 3419856"/>
              <a:gd name="connsiteY7" fmla="*/ 3354550 h 3354550"/>
              <a:gd name="connsiteX8" fmla="*/ 0 w 3419856"/>
              <a:gd name="connsiteY8" fmla="*/ 74450 h 3354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19856" h="3354550">
                <a:moveTo>
                  <a:pt x="0" y="74450"/>
                </a:moveTo>
                <a:cubicBezTo>
                  <a:pt x="0" y="54705"/>
                  <a:pt x="7844" y="35768"/>
                  <a:pt x="21806" y="21806"/>
                </a:cubicBezTo>
                <a:cubicBezTo>
                  <a:pt x="35768" y="7844"/>
                  <a:pt x="54705" y="0"/>
                  <a:pt x="74450" y="0"/>
                </a:cubicBezTo>
                <a:lnTo>
                  <a:pt x="3345406" y="0"/>
                </a:lnTo>
                <a:cubicBezTo>
                  <a:pt x="3365151" y="0"/>
                  <a:pt x="3384088" y="7844"/>
                  <a:pt x="3398050" y="21806"/>
                </a:cubicBezTo>
                <a:cubicBezTo>
                  <a:pt x="3412012" y="35768"/>
                  <a:pt x="3419856" y="54705"/>
                  <a:pt x="3419856" y="74450"/>
                </a:cubicBezTo>
                <a:lnTo>
                  <a:pt x="3419856" y="3354550"/>
                </a:lnTo>
                <a:lnTo>
                  <a:pt x="0" y="3354550"/>
                </a:lnTo>
                <a:lnTo>
                  <a:pt x="0" y="74450"/>
                </a:lnTo>
                <a:close/>
              </a:path>
            </a:pathLst>
          </a:custGeom>
        </p:spPr>
        <p:txBody>
          <a:bodyPr rtlCol="0"/>
          <a:lstStyle>
            <a:lvl1pPr marL="0" indent="0" algn="ctr">
              <a:buNone/>
              <a:defRPr sz="2000" baseline="0">
                <a:solidFill>
                  <a:schemeClr val="tx1">
                    <a:lumMod val="6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ar-SA" noProof="0" smtClean="0"/>
              <a:t>انقر فوق الأيقونة لإضافة صورة</a:t>
            </a:r>
            <a:endParaRPr lang="en-US" noProof="0" dirty="0"/>
          </a:p>
        </p:txBody>
      </p:sp>
      <p:sp>
        <p:nvSpPr>
          <p:cNvPr id="4" name="Text Placeholder 3"/>
          <p:cNvSpPr>
            <a:spLocks noGrp="1"/>
          </p:cNvSpPr>
          <p:nvPr>
            <p:ph type="body" sz="half" idx="2"/>
          </p:nvPr>
        </p:nvSpPr>
        <p:spPr>
          <a:xfrm>
            <a:off x="609600" y="2547890"/>
            <a:ext cx="2971800" cy="2405109"/>
          </a:xfrm>
        </p:spPr>
        <p:txBody>
          <a:bodyPr tIns="9144"/>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6" name="Date Placeholder 4"/>
          <p:cNvSpPr>
            <a:spLocks noGrp="1"/>
          </p:cNvSpPr>
          <p:nvPr>
            <p:ph type="dt" sz="half" idx="10"/>
          </p:nvPr>
        </p:nvSpPr>
        <p:spPr/>
        <p:txBody>
          <a:bodyPr/>
          <a:lstStyle>
            <a:lvl1pPr>
              <a:defRPr/>
            </a:lvl1pPr>
          </a:lstStyle>
          <a:p>
            <a:pPr>
              <a:defRPr/>
            </a:pPr>
            <a:endParaRPr lang="en-US">
              <a:solidFill>
                <a:srgbClr val="FFFFFF"/>
              </a:solidFill>
            </a:endParaRPr>
          </a:p>
        </p:txBody>
      </p:sp>
      <p:sp>
        <p:nvSpPr>
          <p:cNvPr id="7" name="Footer Placeholder 5"/>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8" name="Slide Number Placeholder 6"/>
          <p:cNvSpPr>
            <a:spLocks noGrp="1"/>
          </p:cNvSpPr>
          <p:nvPr>
            <p:ph type="sldNum" sz="quarter" idx="12"/>
          </p:nvPr>
        </p:nvSpPr>
        <p:spPr/>
        <p:txBody>
          <a:bodyPr/>
          <a:lstStyle>
            <a:lvl1pPr>
              <a:defRPr/>
            </a:lvl1pPr>
          </a:lstStyle>
          <a:p>
            <a:pPr>
              <a:defRPr/>
            </a:pPr>
            <a:fld id="{6B0CF0FB-134E-4BA8-9724-67A79198416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321030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pPr>
              <a:defRPr/>
            </a:pPr>
            <a:fld id="{239353E4-F85C-49D6-8AC4-038C49D9AF90}"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2850731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en-US"/>
          </a:p>
        </p:txBody>
      </p:sp>
      <p:sp>
        <p:nvSpPr>
          <p:cNvPr id="4" name="Date Placeholder 3"/>
          <p:cNvSpPr>
            <a:spLocks noGrp="1"/>
          </p:cNvSpPr>
          <p:nvPr>
            <p:ph type="dt" sz="half" idx="10"/>
          </p:nvPr>
        </p:nvSpPr>
        <p:spPr/>
        <p:txBody>
          <a:bodyPr/>
          <a:lstStyle>
            <a:lvl1pPr>
              <a:defRPr/>
            </a:lvl1pPr>
          </a:lstStyle>
          <a:p>
            <a:pPr>
              <a:defRPr/>
            </a:pPr>
            <a:endParaRPr lang="en-US">
              <a:solidFill>
                <a:srgbClr val="FFFFFF"/>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FFFFFF"/>
              </a:solidFill>
            </a:endParaRPr>
          </a:p>
        </p:txBody>
      </p:sp>
      <p:sp>
        <p:nvSpPr>
          <p:cNvPr id="6" name="Slide Number Placeholder 5"/>
          <p:cNvSpPr>
            <a:spLocks noGrp="1"/>
          </p:cNvSpPr>
          <p:nvPr>
            <p:ph type="sldNum" sz="quarter" idx="12"/>
          </p:nvPr>
        </p:nvSpPr>
        <p:spPr/>
        <p:txBody>
          <a:bodyPr/>
          <a:lstStyle>
            <a:lvl1pPr>
              <a:defRPr/>
            </a:lvl1pPr>
          </a:lstStyle>
          <a:p>
            <a:pPr>
              <a:defRPr/>
            </a:pPr>
            <a:fld id="{16ED148F-4711-4F45-AAE2-E528934E048C}"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19458864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clipArtAndTx">
  <p:cSld name="عنوان، وقصاصة فنية، ونص">
    <p:spTree>
      <p:nvGrpSpPr>
        <p:cNvPr id="1" name=""/>
        <p:cNvGrpSpPr/>
        <p:nvPr/>
      </p:nvGrpSpPr>
      <p:grpSpPr>
        <a:xfrm>
          <a:off x="0" y="0"/>
          <a:ext cx="0" cy="0"/>
          <a:chOff x="0" y="0"/>
          <a:chExt cx="0" cy="0"/>
        </a:xfrm>
      </p:grpSpPr>
      <p:sp>
        <p:nvSpPr>
          <p:cNvPr id="2" name="عنوان 1"/>
          <p:cNvSpPr>
            <a:spLocks noGrp="1"/>
          </p:cNvSpPr>
          <p:nvPr>
            <p:ph type="title"/>
          </p:nvPr>
        </p:nvSpPr>
        <p:spPr>
          <a:xfrm>
            <a:off x="317500" y="722313"/>
            <a:ext cx="8637588" cy="762000"/>
          </a:xfrm>
        </p:spPr>
        <p:txBody>
          <a:bodyPr/>
          <a:lstStyle/>
          <a:p>
            <a:r>
              <a:rPr lang="ar-SA" smtClean="0"/>
              <a:t>انقر لتحرير نمط العنوان الرئيسي</a:t>
            </a:r>
            <a:endParaRPr lang="ar-LY"/>
          </a:p>
        </p:txBody>
      </p:sp>
      <p:sp>
        <p:nvSpPr>
          <p:cNvPr id="3" name="عنصر نائب للقصاصة الفنية 2"/>
          <p:cNvSpPr>
            <a:spLocks noGrp="1"/>
          </p:cNvSpPr>
          <p:nvPr>
            <p:ph type="clipArt" sz="half" idx="1"/>
          </p:nvPr>
        </p:nvSpPr>
        <p:spPr>
          <a:xfrm>
            <a:off x="328613" y="1941513"/>
            <a:ext cx="4027487" cy="4114800"/>
          </a:xfrm>
        </p:spPr>
        <p:txBody>
          <a:bodyPr rtlCol="0"/>
          <a:lstStyle/>
          <a:p>
            <a:pPr lvl="0"/>
            <a:endParaRPr lang="ar-LY" noProof="0"/>
          </a:p>
        </p:txBody>
      </p:sp>
      <p:sp>
        <p:nvSpPr>
          <p:cNvPr id="4" name="عنصر نائب للنص 3"/>
          <p:cNvSpPr>
            <a:spLocks noGrp="1"/>
          </p:cNvSpPr>
          <p:nvPr>
            <p:ph type="body" sz="half" idx="2"/>
          </p:nvPr>
        </p:nvSpPr>
        <p:spPr>
          <a:xfrm>
            <a:off x="4508500" y="1941513"/>
            <a:ext cx="4029075" cy="4114800"/>
          </a:xfrm>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LY"/>
          </a:p>
        </p:txBody>
      </p:sp>
      <p:sp>
        <p:nvSpPr>
          <p:cNvPr id="5" name="عنصر نائب للتاريخ 4"/>
          <p:cNvSpPr>
            <a:spLocks noGrp="1"/>
          </p:cNvSpPr>
          <p:nvPr>
            <p:ph type="dt" sz="half" idx="10"/>
          </p:nvPr>
        </p:nvSpPr>
        <p:spPr>
          <a:xfrm>
            <a:off x="3433763" y="6343650"/>
            <a:ext cx="1905000" cy="457200"/>
          </a:xfrm>
        </p:spPr>
        <p:txBody>
          <a:bodyPr/>
          <a:lstStyle>
            <a:lvl1pPr>
              <a:defRPr/>
            </a:lvl1pPr>
          </a:lstStyle>
          <a:p>
            <a:pPr>
              <a:defRPr/>
            </a:pPr>
            <a:endParaRPr lang="en-US">
              <a:solidFill>
                <a:srgbClr val="FFFFFF"/>
              </a:solidFill>
            </a:endParaRPr>
          </a:p>
        </p:txBody>
      </p:sp>
      <p:sp>
        <p:nvSpPr>
          <p:cNvPr id="6" name="عنصر نائب للتذييل 5"/>
          <p:cNvSpPr>
            <a:spLocks noGrp="1"/>
          </p:cNvSpPr>
          <p:nvPr>
            <p:ph type="ftr" sz="quarter" idx="11"/>
          </p:nvPr>
        </p:nvSpPr>
        <p:spPr>
          <a:xfrm>
            <a:off x="6108700" y="6343650"/>
            <a:ext cx="2895600" cy="457200"/>
          </a:xfrm>
        </p:spPr>
        <p:txBody>
          <a:bodyPr/>
          <a:lstStyle>
            <a:lvl1pPr>
              <a:defRPr/>
            </a:lvl1pPr>
          </a:lstStyle>
          <a:p>
            <a:pPr>
              <a:defRPr/>
            </a:pPr>
            <a:endParaRPr lang="en-US">
              <a:solidFill>
                <a:srgbClr val="FFFFFF"/>
              </a:solidFill>
            </a:endParaRPr>
          </a:p>
        </p:txBody>
      </p:sp>
      <p:sp>
        <p:nvSpPr>
          <p:cNvPr id="7" name="عنصر نائب لرقم الشريحة 6"/>
          <p:cNvSpPr>
            <a:spLocks noGrp="1"/>
          </p:cNvSpPr>
          <p:nvPr>
            <p:ph type="sldNum" sz="quarter" idx="12"/>
          </p:nvPr>
        </p:nvSpPr>
        <p:spPr>
          <a:xfrm>
            <a:off x="146050" y="6361113"/>
            <a:ext cx="1905000" cy="457200"/>
          </a:xfrm>
        </p:spPr>
        <p:txBody>
          <a:bodyPr/>
          <a:lstStyle>
            <a:lvl1pPr>
              <a:defRPr/>
            </a:lvl1pPr>
          </a:lstStyle>
          <a:p>
            <a:pPr>
              <a:defRPr/>
            </a:pPr>
            <a:fld id="{37830E28-E1C6-40B6-B8FF-FC835E0A1267}" type="slidenum">
              <a:rPr lang="en-US">
                <a:solidFill>
                  <a:srgbClr val="FFFFFF"/>
                </a:solidFill>
              </a:rPr>
              <a:pPr>
                <a:defRPr/>
              </a:pPr>
              <a:t>‹#›</a:t>
            </a:fld>
            <a:endParaRPr lang="en-US">
              <a:solidFill>
                <a:srgbClr val="FFFFFF"/>
              </a:solidFill>
            </a:endParaRPr>
          </a:p>
        </p:txBody>
      </p:sp>
    </p:spTree>
    <p:extLst>
      <p:ext uri="{BB962C8B-B14F-4D97-AF65-F5344CB8AC3E}">
        <p14:creationId xmlns:p14="http://schemas.microsoft.com/office/powerpoint/2010/main" val="41693050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6" descr="horizon.png"/>
          <p:cNvPicPr>
            <a:picLocks noChangeAspect="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Placeholder 1"/>
          <p:cNvSpPr>
            <a:spLocks noGrp="1"/>
          </p:cNvSpPr>
          <p:nvPr>
            <p:ph type="title"/>
          </p:nvPr>
        </p:nvSpPr>
        <p:spPr>
          <a:xfrm>
            <a:off x="609600" y="274638"/>
            <a:ext cx="7924800" cy="1143000"/>
          </a:xfrm>
          <a:prstGeom prst="rect">
            <a:avLst/>
          </a:prstGeom>
        </p:spPr>
        <p:txBody>
          <a:bodyPr vert="horz" wrap="square" lIns="91440" tIns="45720" rIns="91440" bIns="45720" numCol="1" anchor="b" anchorCtr="0" compatLnSpc="1">
            <a:prstTxWarp prst="textNoShape">
              <a:avLst/>
            </a:prstTxWarp>
            <a:noAutofit/>
          </a:bodyPr>
          <a:lstStyle/>
          <a:p>
            <a:pPr lvl="0"/>
            <a:r>
              <a:rPr lang="ar-SA" smtClean="0"/>
              <a:t>انقر لتحرير نمط العنوان الرئيسي</a:t>
            </a:r>
          </a:p>
        </p:txBody>
      </p:sp>
      <p:sp>
        <p:nvSpPr>
          <p:cNvPr id="3" name="Text Placeholder 2"/>
          <p:cNvSpPr>
            <a:spLocks noGrp="1"/>
          </p:cNvSpPr>
          <p:nvPr>
            <p:ph type="body" idx="1"/>
          </p:nvPr>
        </p:nvSpPr>
        <p:spPr>
          <a:xfrm>
            <a:off x="609600" y="1600200"/>
            <a:ext cx="7924800" cy="4525963"/>
          </a:xfrm>
          <a:prstGeom prst="rect">
            <a:avLst/>
          </a:prstGeom>
        </p:spPr>
        <p:txBody>
          <a:bodyPr vert="horz" wrap="square" lIns="91440" tIns="45720" rIns="91440" bIns="45720" numCol="1" anchor="t" anchorCtr="0" compatLnSpc="1">
            <a:prstTxWarp prst="textNoShape">
              <a:avLst/>
            </a:prstTxWarp>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p>
        </p:txBody>
      </p:sp>
      <p:sp>
        <p:nvSpPr>
          <p:cNvPr id="4" name="Date Placeholder 3"/>
          <p:cNvSpPr>
            <a:spLocks noGrp="1"/>
          </p:cNvSpPr>
          <p:nvPr>
            <p:ph type="dt" sz="half" idx="2"/>
          </p:nvPr>
        </p:nvSpPr>
        <p:spPr>
          <a:xfrm>
            <a:off x="5715000" y="6356350"/>
            <a:ext cx="1524000" cy="365125"/>
          </a:xfrm>
          <a:prstGeom prst="rect">
            <a:avLst/>
          </a:prstGeom>
        </p:spPr>
        <p:txBody>
          <a:bodyPr vert="horz" lIns="91440" tIns="45720" rIns="91440" bIns="45720" rtlCol="0" anchor="ctr"/>
          <a:lstStyle>
            <a:lvl1pPr algn="r">
              <a:defRPr sz="1000" strike="noStrike" spc="60" baseline="0">
                <a:solidFill>
                  <a:schemeClr val="tx1"/>
                </a:solidFill>
              </a:defRPr>
            </a:lvl1pPr>
          </a:lstStyle>
          <a:p>
            <a:pPr rtl="0" fontAlgn="base">
              <a:spcBef>
                <a:spcPct val="0"/>
              </a:spcBef>
              <a:spcAft>
                <a:spcPct val="0"/>
              </a:spcAft>
              <a:defRPr/>
            </a:pPr>
            <a:endParaRPr lang="en-US">
              <a:solidFill>
                <a:srgbClr val="FFFFFF"/>
              </a:solidFill>
              <a:latin typeface="Times New Roman" pitchFamily="18" charset="0"/>
            </a:endParaRPr>
          </a:p>
        </p:txBody>
      </p:sp>
      <p:sp>
        <p:nvSpPr>
          <p:cNvPr id="5" name="Footer Placeholder 4"/>
          <p:cNvSpPr>
            <a:spLocks noGrp="1"/>
          </p:cNvSpPr>
          <p:nvPr>
            <p:ph type="ftr" sz="quarter" idx="3"/>
          </p:nvPr>
        </p:nvSpPr>
        <p:spPr>
          <a:xfrm>
            <a:off x="609600" y="6356350"/>
            <a:ext cx="2895600" cy="365125"/>
          </a:xfrm>
          <a:prstGeom prst="rect">
            <a:avLst/>
          </a:prstGeom>
        </p:spPr>
        <p:txBody>
          <a:bodyPr vert="horz" lIns="91440" tIns="45720" rIns="91440" bIns="45720" rtlCol="0" anchor="ctr"/>
          <a:lstStyle>
            <a:lvl1pPr algn="l">
              <a:defRPr sz="1000" cap="all" spc="60" baseline="0">
                <a:solidFill>
                  <a:schemeClr val="tx1"/>
                </a:solidFill>
              </a:defRPr>
            </a:lvl1pPr>
          </a:lstStyle>
          <a:p>
            <a:pPr rtl="0" fontAlgn="base">
              <a:spcBef>
                <a:spcPct val="0"/>
              </a:spcBef>
              <a:spcAft>
                <a:spcPct val="0"/>
              </a:spcAft>
              <a:defRPr/>
            </a:pPr>
            <a:endParaRPr lang="en-US">
              <a:solidFill>
                <a:srgbClr val="FFFFFF"/>
              </a:solidFill>
              <a:latin typeface="Times New Roman" pitchFamily="18" charset="0"/>
            </a:endParaRPr>
          </a:p>
        </p:txBody>
      </p:sp>
      <p:sp>
        <p:nvSpPr>
          <p:cNvPr id="6" name="Slide Number Placeholder 5"/>
          <p:cNvSpPr>
            <a:spLocks noGrp="1"/>
          </p:cNvSpPr>
          <p:nvPr>
            <p:ph type="sldNum" sz="quarter" idx="4"/>
          </p:nvPr>
        </p:nvSpPr>
        <p:spPr>
          <a:xfrm>
            <a:off x="7543800" y="6356350"/>
            <a:ext cx="990600" cy="365125"/>
          </a:xfrm>
          <a:prstGeom prst="rect">
            <a:avLst/>
          </a:prstGeom>
        </p:spPr>
        <p:txBody>
          <a:bodyPr vert="horz" lIns="91440" tIns="45720" rIns="91440" bIns="45720" rtlCol="0" anchor="ctr"/>
          <a:lstStyle>
            <a:lvl1pPr algn="r">
              <a:defRPr sz="1100" baseline="0">
                <a:solidFill>
                  <a:schemeClr val="tx1"/>
                </a:solidFill>
              </a:defRPr>
            </a:lvl1pPr>
          </a:lstStyle>
          <a:p>
            <a:pPr rtl="0" fontAlgn="base">
              <a:spcBef>
                <a:spcPct val="0"/>
              </a:spcBef>
              <a:spcAft>
                <a:spcPct val="0"/>
              </a:spcAft>
              <a:defRPr/>
            </a:pPr>
            <a:fld id="{5C6AC623-8D42-4B67-84B7-3E394205A6D2}" type="slidenum">
              <a:rPr lang="en-US">
                <a:solidFill>
                  <a:srgbClr val="FFFFFF"/>
                </a:solidFill>
                <a:latin typeface="Times New Roman" pitchFamily="18" charset="0"/>
              </a:rPr>
              <a:pPr rtl="0" fontAlgn="base">
                <a:spcBef>
                  <a:spcPct val="0"/>
                </a:spcBef>
                <a:spcAft>
                  <a:spcPct val="0"/>
                </a:spcAft>
                <a:defRPr/>
              </a:pPr>
              <a:t>‹#›</a:t>
            </a:fld>
            <a:endParaRPr lang="en-US">
              <a:solidFill>
                <a:srgbClr val="FFFFFF"/>
              </a:solidFill>
              <a:latin typeface="Times New Roman" pitchFamily="18" charset="0"/>
            </a:endParaRPr>
          </a:p>
        </p:txBody>
      </p:sp>
    </p:spTree>
    <p:extLst>
      <p:ext uri="{BB962C8B-B14F-4D97-AF65-F5344CB8AC3E}">
        <p14:creationId xmlns:p14="http://schemas.microsoft.com/office/powerpoint/2010/main" val="2905208840"/>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rtl="1" eaLnBrk="0" fontAlgn="base" hangingPunct="0">
        <a:spcBef>
          <a:spcPct val="0"/>
        </a:spcBef>
        <a:spcAft>
          <a:spcPct val="0"/>
        </a:spcAft>
        <a:defRPr sz="3000" kern="1200" cap="all" spc="50">
          <a:solidFill>
            <a:schemeClr val="tx1"/>
          </a:solidFill>
          <a:latin typeface="+mj-lt"/>
          <a:ea typeface="+mj-ea"/>
          <a:cs typeface="Arial" pitchFamily="34" charset="0"/>
        </a:defRPr>
      </a:lvl1pPr>
      <a:lvl2pPr algn="l" rtl="1" eaLnBrk="0" fontAlgn="base" hangingPunct="0">
        <a:spcBef>
          <a:spcPct val="0"/>
        </a:spcBef>
        <a:spcAft>
          <a:spcPct val="0"/>
        </a:spcAft>
        <a:defRPr sz="3000">
          <a:solidFill>
            <a:schemeClr val="tx1"/>
          </a:solidFill>
          <a:latin typeface="Arial Narrow" pitchFamily="34" charset="0"/>
          <a:cs typeface="Arial" pitchFamily="34" charset="0"/>
        </a:defRPr>
      </a:lvl2pPr>
      <a:lvl3pPr algn="l" rtl="1" eaLnBrk="0" fontAlgn="base" hangingPunct="0">
        <a:spcBef>
          <a:spcPct val="0"/>
        </a:spcBef>
        <a:spcAft>
          <a:spcPct val="0"/>
        </a:spcAft>
        <a:defRPr sz="3000">
          <a:solidFill>
            <a:schemeClr val="tx1"/>
          </a:solidFill>
          <a:latin typeface="Arial Narrow" pitchFamily="34" charset="0"/>
          <a:cs typeface="Arial" pitchFamily="34" charset="0"/>
        </a:defRPr>
      </a:lvl3pPr>
      <a:lvl4pPr algn="l" rtl="1" eaLnBrk="0" fontAlgn="base" hangingPunct="0">
        <a:spcBef>
          <a:spcPct val="0"/>
        </a:spcBef>
        <a:spcAft>
          <a:spcPct val="0"/>
        </a:spcAft>
        <a:defRPr sz="3000">
          <a:solidFill>
            <a:schemeClr val="tx1"/>
          </a:solidFill>
          <a:latin typeface="Arial Narrow" pitchFamily="34" charset="0"/>
          <a:cs typeface="Arial" pitchFamily="34" charset="0"/>
        </a:defRPr>
      </a:lvl4pPr>
      <a:lvl5pPr algn="l" rtl="1" eaLnBrk="0" fontAlgn="base" hangingPunct="0">
        <a:spcBef>
          <a:spcPct val="0"/>
        </a:spcBef>
        <a:spcAft>
          <a:spcPct val="0"/>
        </a:spcAft>
        <a:defRPr sz="3000">
          <a:solidFill>
            <a:schemeClr val="tx1"/>
          </a:solidFill>
          <a:latin typeface="Arial Narrow" pitchFamily="34" charset="0"/>
          <a:cs typeface="Arial" pitchFamily="34" charset="0"/>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342900" indent="-34290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1pPr>
      <a:lvl2pPr marL="742950" indent="-28575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2pPr>
      <a:lvl3pPr marL="1143000" indent="-22860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3pPr>
      <a:lvl4pPr marL="1600200" indent="-22860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4pPr>
      <a:lvl5pPr marL="2057400" indent="-228600" algn="r" rtl="1" eaLnBrk="0" fontAlgn="base" hangingPunct="0">
        <a:spcBef>
          <a:spcPct val="20000"/>
        </a:spcBef>
        <a:spcAft>
          <a:spcPts val="600"/>
        </a:spcAft>
        <a:buClr>
          <a:schemeClr val="tx2"/>
        </a:buClr>
        <a:buFont typeface="Arial" pitchFamily="34" charset="0"/>
        <a:buChar char="•"/>
        <a:defRPr sz="1700" kern="1200" spc="30">
          <a:solidFill>
            <a:schemeClr val="tx1"/>
          </a:solidFill>
          <a:latin typeface="+mn-lt"/>
          <a:ea typeface="+mn-ea"/>
          <a:cs typeface="Arial" pitchFamily="34" charset="0"/>
        </a:defRPr>
      </a:lvl5pPr>
      <a:lvl6pPr marL="25146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6pPr>
      <a:lvl7pPr marL="29718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7pPr>
      <a:lvl8pPr marL="34290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8pPr>
      <a:lvl9pPr marL="3886200" indent="-228600" algn="r" defTabSz="914400" rtl="1" eaLnBrk="1" latinLnBrk="0" hangingPunct="1">
        <a:lnSpc>
          <a:spcPct val="100000"/>
        </a:lnSpc>
        <a:spcBef>
          <a:spcPct val="20000"/>
        </a:spcBef>
        <a:spcAft>
          <a:spcPts val="600"/>
        </a:spcAft>
        <a:buClr>
          <a:schemeClr val="tx2"/>
        </a:buClr>
        <a:buFont typeface="Arial" pitchFamily="34" charset="0"/>
        <a:buChar char="•"/>
        <a:defRPr sz="1700" kern="1200">
          <a:solidFill>
            <a:schemeClr val="tx1"/>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image" Target="../media/image64.jpeg"/><Relationship Id="rId1" Type="http://schemas.openxmlformats.org/officeDocument/2006/relationships/slideLayout" Target="../slideLayouts/slideLayout7.xml"/><Relationship Id="rId4" Type="http://schemas.openxmlformats.org/officeDocument/2006/relationships/image" Target="../media/image66.png"/></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pn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3.pn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71472" y="5857892"/>
            <a:ext cx="2416111" cy="369332"/>
          </a:xfrm>
          <a:prstGeom prst="rect">
            <a:avLst/>
          </a:prstGeom>
          <a:noFill/>
        </p:spPr>
        <p:txBody>
          <a:bodyPr wrap="none" rtlCol="0">
            <a:spAutoFit/>
          </a:bodyPr>
          <a:lstStyle/>
          <a:p>
            <a:r>
              <a:rPr lang="en-US" sz="1800" dirty="0" smtClean="0">
                <a:solidFill>
                  <a:srgbClr val="FFC000"/>
                </a:solidFill>
              </a:rPr>
              <a:t>Dr. Nadya Ben Geweref</a:t>
            </a:r>
            <a:endParaRPr lang="en-US" sz="1800" dirty="0">
              <a:solidFill>
                <a:srgbClr val="FFC000"/>
              </a:solidFill>
            </a:endParaRPr>
          </a:p>
        </p:txBody>
      </p:sp>
      <p:sp>
        <p:nvSpPr>
          <p:cNvPr id="5" name="Rectangle 4"/>
          <p:cNvSpPr/>
          <p:nvPr/>
        </p:nvSpPr>
        <p:spPr>
          <a:xfrm>
            <a:off x="2214546" y="357166"/>
            <a:ext cx="3919663" cy="707886"/>
          </a:xfrm>
          <a:prstGeom prst="rect">
            <a:avLst/>
          </a:prstGeom>
        </p:spPr>
        <p:txBody>
          <a:bodyPr wrap="none">
            <a:spAutoFit/>
          </a:bodyPr>
          <a:lstStyle/>
          <a:p>
            <a:r>
              <a:rPr lang="en-US" sz="4000" dirty="0" smtClean="0">
                <a:solidFill>
                  <a:srgbClr val="FFC000"/>
                </a:solidFill>
                <a:latin typeface="Helvetica" charset="0"/>
                <a:ea typeface="Times New Roman" pitchFamily="18" charset="0"/>
                <a:cs typeface="Arial" pitchFamily="34" charset="0"/>
              </a:rPr>
              <a:t>Pleural Disease </a:t>
            </a:r>
            <a:endParaRPr lang="en-US" sz="4000" dirty="0">
              <a:solidFill>
                <a:srgbClr val="FFC000"/>
              </a:solidFill>
            </a:endParaRPr>
          </a:p>
        </p:txBody>
      </p:sp>
      <p:pic>
        <p:nvPicPr>
          <p:cNvPr id="2" name="Picture 2"/>
          <p:cNvPicPr>
            <a:picLocks noChangeAspect="1" noChangeArrowheads="1"/>
          </p:cNvPicPr>
          <p:nvPr/>
        </p:nvPicPr>
        <p:blipFill>
          <a:blip r:embed="rId2" cstate="print"/>
          <a:srcRect/>
          <a:stretch>
            <a:fillRect/>
          </a:stretch>
        </p:blipFill>
        <p:spPr bwMode="auto">
          <a:xfrm>
            <a:off x="2285984" y="1142984"/>
            <a:ext cx="4500594" cy="4500594"/>
          </a:xfrm>
          <a:prstGeom prst="rect">
            <a:avLst/>
          </a:prstGeom>
          <a:noFill/>
          <a:ln w="9525">
            <a:noFill/>
            <a:miter lim="800000"/>
            <a:headEnd/>
            <a:tailEnd/>
          </a:ln>
          <a:effectLst/>
        </p:spPr>
      </p:pic>
      <p:pic>
        <p:nvPicPr>
          <p:cNvPr id="120835" name="Picture 3"/>
          <p:cNvPicPr>
            <a:picLocks noChangeAspect="1" noChangeArrowheads="1"/>
          </p:cNvPicPr>
          <p:nvPr/>
        </p:nvPicPr>
        <p:blipFill>
          <a:blip r:embed="rId3" cstate="print"/>
          <a:srcRect/>
          <a:stretch>
            <a:fillRect/>
          </a:stretch>
        </p:blipFill>
        <p:spPr bwMode="auto">
          <a:xfrm>
            <a:off x="5004048" y="1340768"/>
            <a:ext cx="1687190" cy="1668140"/>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z-Keith 95"/>
          <p:cNvPicPr>
            <a:picLocks noChangeAspect="1" noChangeArrowheads="1"/>
          </p:cNvPicPr>
          <p:nvPr/>
        </p:nvPicPr>
        <p:blipFill>
          <a:blip r:embed="rId2" cstate="print"/>
          <a:srcRect/>
          <a:stretch>
            <a:fillRect/>
          </a:stretch>
        </p:blipFill>
        <p:spPr bwMode="auto">
          <a:xfrm>
            <a:off x="1547665" y="1722463"/>
            <a:ext cx="6048671" cy="4785761"/>
          </a:xfrm>
          <a:prstGeom prst="rect">
            <a:avLst/>
          </a:prstGeom>
          <a:noFill/>
          <a:ln w="9525">
            <a:noFill/>
            <a:miter lim="800000"/>
            <a:headEnd/>
            <a:tailEnd/>
          </a:ln>
        </p:spPr>
      </p:pic>
      <p:sp>
        <p:nvSpPr>
          <p:cNvPr id="12291" name="مربع نص 5"/>
          <p:cNvSpPr txBox="1">
            <a:spLocks noChangeArrowheads="1"/>
          </p:cNvSpPr>
          <p:nvPr/>
        </p:nvSpPr>
        <p:spPr bwMode="auto">
          <a:xfrm>
            <a:off x="0" y="71438"/>
            <a:ext cx="9144000" cy="1569660"/>
          </a:xfrm>
          <a:prstGeom prst="rect">
            <a:avLst/>
          </a:prstGeom>
          <a:noFill/>
          <a:ln w="9525">
            <a:noFill/>
            <a:miter lim="800000"/>
            <a:headEnd/>
            <a:tailEnd/>
          </a:ln>
        </p:spPr>
        <p:txBody>
          <a:bodyPr>
            <a:spAutoFit/>
          </a:bodyPr>
          <a:lstStyle/>
          <a:p>
            <a:pPr algn="ctr" rtl="0"/>
            <a:r>
              <a:rPr lang="en-US" sz="2400" b="1" dirty="0">
                <a:solidFill>
                  <a:srgbClr val="FFC000"/>
                </a:solidFill>
              </a:rPr>
              <a:t>PLEURA</a:t>
            </a:r>
          </a:p>
          <a:p>
            <a:pPr algn="l" rtl="0"/>
            <a:r>
              <a:rPr lang="en-US" sz="2400" dirty="0" smtClean="0">
                <a:solidFill>
                  <a:srgbClr val="FFC000"/>
                </a:solidFill>
              </a:rPr>
              <a:t>    Is </a:t>
            </a:r>
            <a:r>
              <a:rPr lang="en-US" sz="2400" dirty="0">
                <a:solidFill>
                  <a:srgbClr val="FFC000"/>
                </a:solidFill>
              </a:rPr>
              <a:t>a serous membrane that</a:t>
            </a:r>
            <a:r>
              <a:rPr lang="en-US" sz="2400" dirty="0" smtClean="0">
                <a:solidFill>
                  <a:srgbClr val="FFC000"/>
                </a:solidFill>
              </a:rPr>
              <a:t>:</a:t>
            </a:r>
          </a:p>
          <a:p>
            <a:pPr algn="l" rtl="0"/>
            <a:r>
              <a:rPr lang="en-US" sz="2400" dirty="0" smtClean="0">
                <a:solidFill>
                  <a:srgbClr val="FFC000"/>
                </a:solidFill>
              </a:rPr>
              <a:t>                     (</a:t>
            </a:r>
            <a:r>
              <a:rPr lang="en-US" sz="2400" dirty="0" err="1">
                <a:solidFill>
                  <a:srgbClr val="FFC000"/>
                </a:solidFill>
              </a:rPr>
              <a:t>i</a:t>
            </a:r>
            <a:r>
              <a:rPr lang="en-US" sz="2400" dirty="0">
                <a:solidFill>
                  <a:srgbClr val="FFC000"/>
                </a:solidFill>
              </a:rPr>
              <a:t>) covers the lung (the visceral pleura); and </a:t>
            </a:r>
            <a:endParaRPr lang="en-US" sz="2400" dirty="0" smtClean="0">
              <a:solidFill>
                <a:srgbClr val="FFC000"/>
              </a:solidFill>
            </a:endParaRPr>
          </a:p>
          <a:p>
            <a:pPr algn="l" rtl="0"/>
            <a:r>
              <a:rPr lang="en-US" sz="2400" dirty="0" smtClean="0">
                <a:solidFill>
                  <a:srgbClr val="FFC000"/>
                </a:solidFill>
              </a:rPr>
              <a:t>                     (</a:t>
            </a:r>
            <a:r>
              <a:rPr lang="en-US" sz="2400" dirty="0">
                <a:solidFill>
                  <a:srgbClr val="FFC000"/>
                </a:solidFill>
              </a:rPr>
              <a:t>ii) lines the thoracic cavity and mediastinum ( the parietal pleura).</a:t>
            </a:r>
          </a:p>
        </p:txBody>
      </p:sp>
      <p:pic>
        <p:nvPicPr>
          <p:cNvPr id="12292" name="Picture 7" descr="Image30"/>
          <p:cNvPicPr>
            <a:picLocks noChangeAspect="1" noChangeArrowheads="1"/>
          </p:cNvPicPr>
          <p:nvPr/>
        </p:nvPicPr>
        <p:blipFill>
          <a:blip r:embed="rId3" cstate="print"/>
          <a:srcRect/>
          <a:stretch>
            <a:fillRect/>
          </a:stretch>
        </p:blipFill>
        <p:spPr bwMode="auto">
          <a:xfrm>
            <a:off x="714348" y="3929066"/>
            <a:ext cx="2506663" cy="23209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مستطيل 1"/>
          <p:cNvSpPr>
            <a:spLocks noChangeArrowheads="1"/>
          </p:cNvSpPr>
          <p:nvPr/>
        </p:nvSpPr>
        <p:spPr bwMode="auto">
          <a:xfrm>
            <a:off x="0" y="2565400"/>
            <a:ext cx="903605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fontAlgn="base">
              <a:spcBef>
                <a:spcPct val="0"/>
              </a:spcBef>
              <a:spcAft>
                <a:spcPct val="0"/>
              </a:spcAft>
            </a:pPr>
            <a:r>
              <a:rPr lang="en-US" sz="2400" dirty="0">
                <a:solidFill>
                  <a:srgbClr val="FFC000"/>
                </a:solidFill>
                <a:latin typeface="Times New Roman" pitchFamily="18" charset="0"/>
              </a:rPr>
              <a:t>Pneumothorax is air in the pleural space.</a:t>
            </a:r>
          </a:p>
          <a:p>
            <a:pPr algn="l" rtl="0" fontAlgn="base">
              <a:spcBef>
                <a:spcPct val="0"/>
              </a:spcBef>
              <a:spcAft>
                <a:spcPct val="0"/>
              </a:spcAft>
            </a:pPr>
            <a:endParaRPr lang="en-US" sz="2400" dirty="0">
              <a:solidFill>
                <a:srgbClr val="FFC000"/>
              </a:solidFill>
              <a:latin typeface="Times New Roman" pitchFamily="18" charset="0"/>
            </a:endParaRPr>
          </a:p>
          <a:p>
            <a:pPr algn="l" rtl="0" fontAlgn="base">
              <a:spcBef>
                <a:spcPct val="0"/>
              </a:spcBef>
              <a:spcAft>
                <a:spcPct val="0"/>
              </a:spcAft>
            </a:pPr>
            <a:r>
              <a:rPr lang="en-US" sz="2400" dirty="0">
                <a:solidFill>
                  <a:srgbClr val="92D050"/>
                </a:solidFill>
                <a:latin typeface="Times New Roman" pitchFamily="18" charset="0"/>
              </a:rPr>
              <a:t>Radiological criteria: </a:t>
            </a:r>
          </a:p>
          <a:p>
            <a:pPr algn="l" rtl="0" fontAlgn="base">
              <a:spcBef>
                <a:spcPct val="0"/>
              </a:spcBef>
              <a:spcAft>
                <a:spcPct val="0"/>
              </a:spcAft>
            </a:pPr>
            <a:endParaRPr lang="en-US" sz="2400" dirty="0">
              <a:solidFill>
                <a:srgbClr val="FFC000"/>
              </a:solidFill>
              <a:latin typeface="Times New Roman" pitchFamily="18" charset="0"/>
            </a:endParaRPr>
          </a:p>
          <a:p>
            <a:pPr algn="l" rtl="0" fontAlgn="base">
              <a:spcBef>
                <a:spcPct val="0"/>
              </a:spcBef>
              <a:spcAft>
                <a:spcPct val="0"/>
              </a:spcAft>
            </a:pPr>
            <a:r>
              <a:rPr lang="en-US" sz="2400" dirty="0">
                <a:solidFill>
                  <a:srgbClr val="FFC000"/>
                </a:solidFill>
                <a:latin typeface="Times New Roman" pitchFamily="18" charset="0"/>
              </a:rPr>
              <a:t>Air (black) in pleural space. No lung markings in pleural space. </a:t>
            </a:r>
          </a:p>
          <a:p>
            <a:pPr algn="l" rtl="0" fontAlgn="base">
              <a:spcBef>
                <a:spcPct val="0"/>
              </a:spcBef>
              <a:spcAft>
                <a:spcPct val="0"/>
              </a:spcAft>
            </a:pPr>
            <a:r>
              <a:rPr lang="en-US" sz="2400" dirty="0">
                <a:solidFill>
                  <a:srgbClr val="FFC000"/>
                </a:solidFill>
                <a:latin typeface="Times New Roman" pitchFamily="18" charset="0"/>
              </a:rPr>
              <a:t>Recognition of atelectatic lung (lung margin). The lung recoils to a resting state as the negative pressure in the pleura is lost (relaxation atelectasis). </a:t>
            </a:r>
          </a:p>
        </p:txBody>
      </p:sp>
      <p:sp>
        <p:nvSpPr>
          <p:cNvPr id="59395" name="مستطيل 2"/>
          <p:cNvSpPr>
            <a:spLocks noChangeArrowheads="1"/>
          </p:cNvSpPr>
          <p:nvPr/>
        </p:nvSpPr>
        <p:spPr bwMode="auto">
          <a:xfrm>
            <a:off x="2843213" y="1341438"/>
            <a:ext cx="295465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rtl="0" fontAlgn="base">
              <a:spcBef>
                <a:spcPct val="0"/>
              </a:spcBef>
              <a:spcAft>
                <a:spcPct val="0"/>
              </a:spcAft>
            </a:pPr>
            <a:r>
              <a:rPr lang="en-US" sz="3600" dirty="0" err="1">
                <a:solidFill>
                  <a:srgbClr val="FF0000"/>
                </a:solidFill>
                <a:latin typeface="Times New Roman" pitchFamily="18" charset="0"/>
              </a:rPr>
              <a:t>Pneumothorax</a:t>
            </a:r>
            <a:r>
              <a:rPr lang="en-US" sz="2400" dirty="0">
                <a:solidFill>
                  <a:srgbClr val="FFC000"/>
                </a:solidFill>
                <a:latin typeface="Times New Roman" pitchFamily="18" charset="0"/>
              </a:rPr>
              <a:t> </a:t>
            </a:r>
            <a:endParaRPr lang="ar-LY" sz="2400" dirty="0">
              <a:solidFill>
                <a:srgbClr val="FFC000"/>
              </a:solidFill>
              <a:latin typeface="Times New Roman" pitchFamily="18" charset="0"/>
            </a:endParaRPr>
          </a:p>
        </p:txBody>
      </p:sp>
    </p:spTree>
    <p:extLst>
      <p:ext uri="{BB962C8B-B14F-4D97-AF65-F5344CB8AC3E}">
        <p14:creationId xmlns:p14="http://schemas.microsoft.com/office/powerpoint/2010/main" val="131416165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مستطيل 1"/>
          <p:cNvSpPr>
            <a:spLocks noChangeArrowheads="1"/>
          </p:cNvSpPr>
          <p:nvPr/>
        </p:nvSpPr>
        <p:spPr bwMode="auto">
          <a:xfrm>
            <a:off x="250825" y="1412875"/>
            <a:ext cx="83534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fontAlgn="base">
              <a:spcBef>
                <a:spcPct val="0"/>
              </a:spcBef>
              <a:spcAft>
                <a:spcPct val="0"/>
              </a:spcAft>
            </a:pPr>
            <a:r>
              <a:rPr lang="en-US" sz="2400">
                <a:solidFill>
                  <a:srgbClr val="FFC000"/>
                </a:solidFill>
                <a:latin typeface="Times New Roman" pitchFamily="18" charset="0"/>
              </a:rPr>
              <a:t>Shift of mediastinum to the opposite side. The mediastinum is held in the middle by balance between pleural pressures. When the negative pressure on the side of the pneumothorax is lost, the mediastinum gets pulled by the normal negative pressure from the opposite side. Progressive shift subsequently could result from a push secondary to tension pneumothorax. </a:t>
            </a:r>
          </a:p>
          <a:p>
            <a:pPr algn="l" rtl="0" fontAlgn="base">
              <a:spcBef>
                <a:spcPct val="0"/>
              </a:spcBef>
              <a:spcAft>
                <a:spcPct val="0"/>
              </a:spcAft>
            </a:pPr>
            <a:r>
              <a:rPr lang="en-US" sz="2400">
                <a:solidFill>
                  <a:srgbClr val="FFC000"/>
                </a:solidFill>
                <a:latin typeface="Times New Roman" pitchFamily="18" charset="0"/>
              </a:rPr>
              <a:t>Opposite lung gets the entire cardiac output and the vascular markings become prominent. </a:t>
            </a:r>
          </a:p>
          <a:p>
            <a:pPr algn="l" rtl="0" fontAlgn="base">
              <a:spcBef>
                <a:spcPct val="0"/>
              </a:spcBef>
              <a:spcAft>
                <a:spcPct val="0"/>
              </a:spcAft>
            </a:pPr>
            <a:endParaRPr lang="en-US" sz="2400">
              <a:solidFill>
                <a:srgbClr val="FFC000"/>
              </a:solidFill>
              <a:latin typeface="Times New Roman" pitchFamily="18" charset="0"/>
            </a:endParaRPr>
          </a:p>
        </p:txBody>
      </p:sp>
    </p:spTree>
    <p:extLst>
      <p:ext uri="{BB962C8B-B14F-4D97-AF65-F5344CB8AC3E}">
        <p14:creationId xmlns:p14="http://schemas.microsoft.com/office/powerpoint/2010/main" val="270589551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مستطيل 1"/>
          <p:cNvSpPr>
            <a:spLocks noChangeArrowheads="1"/>
          </p:cNvSpPr>
          <p:nvPr/>
        </p:nvSpPr>
        <p:spPr bwMode="auto">
          <a:xfrm>
            <a:off x="323528" y="1556792"/>
            <a:ext cx="8532813" cy="33547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fontAlgn="base">
              <a:spcBef>
                <a:spcPct val="0"/>
              </a:spcBef>
              <a:spcAft>
                <a:spcPct val="0"/>
              </a:spcAft>
            </a:pPr>
            <a:r>
              <a:rPr lang="en-US" sz="3200" dirty="0">
                <a:solidFill>
                  <a:srgbClr val="92D050"/>
                </a:solidFill>
                <a:latin typeface="Times New Roman" pitchFamily="18" charset="0"/>
              </a:rPr>
              <a:t>Tension </a:t>
            </a:r>
            <a:r>
              <a:rPr lang="en-US" sz="3200" dirty="0" err="1">
                <a:solidFill>
                  <a:srgbClr val="92D050"/>
                </a:solidFill>
                <a:latin typeface="Times New Roman" pitchFamily="18" charset="0"/>
              </a:rPr>
              <a:t>pneumothorax</a:t>
            </a:r>
            <a:r>
              <a:rPr lang="en-US" sz="3200" dirty="0">
                <a:solidFill>
                  <a:srgbClr val="92D050"/>
                </a:solidFill>
                <a:latin typeface="Times New Roman" pitchFamily="18" charset="0"/>
              </a:rPr>
              <a:t> :</a:t>
            </a:r>
          </a:p>
          <a:p>
            <a:pPr algn="l" rtl="0" fontAlgn="base">
              <a:spcBef>
                <a:spcPct val="0"/>
              </a:spcBef>
              <a:spcAft>
                <a:spcPct val="0"/>
              </a:spcAft>
            </a:pPr>
            <a:endParaRPr lang="en-US" sz="3600" dirty="0">
              <a:solidFill>
                <a:srgbClr val="FFC000"/>
              </a:solidFill>
              <a:latin typeface="Times New Roman" pitchFamily="18" charset="0"/>
            </a:endParaRPr>
          </a:p>
          <a:p>
            <a:pPr algn="l" rtl="0" fontAlgn="base">
              <a:spcBef>
                <a:spcPct val="0"/>
              </a:spcBef>
              <a:spcAft>
                <a:spcPct val="0"/>
              </a:spcAft>
            </a:pPr>
            <a:r>
              <a:rPr lang="en-US" sz="2000" dirty="0">
                <a:solidFill>
                  <a:srgbClr val="FFC000"/>
                </a:solidFill>
                <a:latin typeface="Times New Roman" pitchFamily="18" charset="0"/>
              </a:rPr>
              <a:t>is the progressive build-up of air within the pleural space, usually due to a lung laceration which allows air to escape into the pleural space but not to return. Positive pressure ventilation may exacerbate this 'one-way-valve' effect. Progressive build-up of pressure in the pleural space pushes the </a:t>
            </a:r>
            <a:r>
              <a:rPr lang="en-US" sz="2000" dirty="0" err="1">
                <a:solidFill>
                  <a:srgbClr val="FFC000"/>
                </a:solidFill>
                <a:latin typeface="Times New Roman" pitchFamily="18" charset="0"/>
              </a:rPr>
              <a:t>mediastinum</a:t>
            </a:r>
            <a:r>
              <a:rPr lang="en-US" sz="2000" dirty="0">
                <a:solidFill>
                  <a:srgbClr val="FFC000"/>
                </a:solidFill>
                <a:latin typeface="Times New Roman" pitchFamily="18" charset="0"/>
              </a:rPr>
              <a:t> to the opposite </a:t>
            </a:r>
            <a:r>
              <a:rPr lang="en-US" sz="2000" dirty="0" err="1">
                <a:solidFill>
                  <a:srgbClr val="FFC000"/>
                </a:solidFill>
                <a:latin typeface="Times New Roman" pitchFamily="18" charset="0"/>
              </a:rPr>
              <a:t>hemithorax</a:t>
            </a:r>
            <a:r>
              <a:rPr lang="en-US" sz="2000" dirty="0">
                <a:solidFill>
                  <a:srgbClr val="FFC000"/>
                </a:solidFill>
                <a:latin typeface="Times New Roman" pitchFamily="18" charset="0"/>
              </a:rPr>
              <a:t>, and obstructs venous return to the heart. This leads to circulatory instability and may result in traumatic arrest.</a:t>
            </a:r>
          </a:p>
          <a:p>
            <a:pPr algn="l" rtl="0" fontAlgn="base">
              <a:spcBef>
                <a:spcPct val="0"/>
              </a:spcBef>
              <a:spcAft>
                <a:spcPct val="0"/>
              </a:spcAft>
            </a:pPr>
            <a:endParaRPr lang="en-US" sz="2400" dirty="0">
              <a:solidFill>
                <a:srgbClr val="FFC000"/>
              </a:solidFill>
              <a:latin typeface="Times New Roman" pitchFamily="18" charset="0"/>
            </a:endParaRPr>
          </a:p>
        </p:txBody>
      </p:sp>
    </p:spTree>
    <p:extLst>
      <p:ext uri="{BB962C8B-B14F-4D97-AF65-F5344CB8AC3E}">
        <p14:creationId xmlns:p14="http://schemas.microsoft.com/office/powerpoint/2010/main" val="664087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مستطيل 1"/>
          <p:cNvSpPr/>
          <p:nvPr/>
        </p:nvSpPr>
        <p:spPr>
          <a:xfrm>
            <a:off x="611560" y="1412776"/>
            <a:ext cx="7488832" cy="3354765"/>
          </a:xfrm>
          <a:prstGeom prst="rect">
            <a:avLst/>
          </a:prstGeom>
        </p:spPr>
        <p:txBody>
          <a:bodyPr wrap="square">
            <a:spAutoFit/>
          </a:bodyPr>
          <a:lstStyle/>
          <a:p>
            <a:pPr algn="ctr" rtl="0"/>
            <a:r>
              <a:rPr lang="en-US" sz="3200" dirty="0" smtClean="0">
                <a:solidFill>
                  <a:srgbClr val="92D050"/>
                </a:solidFill>
              </a:rPr>
              <a:t>Causes of pneumothorax:</a:t>
            </a:r>
          </a:p>
          <a:p>
            <a:pPr algn="l" rtl="0"/>
            <a:endParaRPr lang="en-US" sz="3600" dirty="0" smtClean="0">
              <a:solidFill>
                <a:srgbClr val="FFC000"/>
              </a:solidFill>
            </a:endParaRPr>
          </a:p>
          <a:p>
            <a:pPr algn="l" rtl="0"/>
            <a:r>
              <a:rPr lang="en-US" sz="2400" dirty="0" smtClean="0">
                <a:solidFill>
                  <a:srgbClr val="FFC000"/>
                </a:solidFill>
              </a:rPr>
              <a:t>-Burst small blebs o bullae.</a:t>
            </a:r>
          </a:p>
          <a:p>
            <a:pPr algn="l" rtl="0"/>
            <a:r>
              <a:rPr lang="en-US" sz="2400" dirty="0" smtClean="0">
                <a:solidFill>
                  <a:srgbClr val="FFC000"/>
                </a:solidFill>
              </a:rPr>
              <a:t>-</a:t>
            </a:r>
            <a:r>
              <a:rPr lang="en-US" sz="2400" dirty="0" err="1" smtClean="0">
                <a:solidFill>
                  <a:srgbClr val="FFC000"/>
                </a:solidFill>
              </a:rPr>
              <a:t>Empyema</a:t>
            </a:r>
            <a:endParaRPr lang="en-US" sz="2400" dirty="0" smtClean="0">
              <a:solidFill>
                <a:srgbClr val="FFC000"/>
              </a:solidFill>
            </a:endParaRPr>
          </a:p>
          <a:p>
            <a:pPr algn="l" rtl="0"/>
            <a:r>
              <a:rPr lang="en-US" sz="2400" dirty="0" smtClean="0">
                <a:solidFill>
                  <a:srgbClr val="FFC000"/>
                </a:solidFill>
              </a:rPr>
              <a:t>-Trauma</a:t>
            </a:r>
          </a:p>
          <a:p>
            <a:pPr algn="l" rtl="0"/>
            <a:r>
              <a:rPr lang="en-US" sz="2400" dirty="0" smtClean="0">
                <a:solidFill>
                  <a:srgbClr val="FFC000"/>
                </a:solidFill>
              </a:rPr>
              <a:t>-Certain forms of interstitial pulmonary disease</a:t>
            </a:r>
          </a:p>
          <a:p>
            <a:pPr algn="l" rtl="0"/>
            <a:r>
              <a:rPr lang="en-US" sz="2400" dirty="0" smtClean="0">
                <a:solidFill>
                  <a:srgbClr val="FFC000"/>
                </a:solidFill>
              </a:rPr>
              <a:t>-</a:t>
            </a:r>
            <a:r>
              <a:rPr lang="en-US" sz="2400" dirty="0" err="1" smtClean="0">
                <a:solidFill>
                  <a:srgbClr val="FFC000"/>
                </a:solidFill>
              </a:rPr>
              <a:t>Pneumocytosis</a:t>
            </a:r>
            <a:r>
              <a:rPr lang="en-US" sz="2400" dirty="0" smtClean="0">
                <a:solidFill>
                  <a:srgbClr val="FFC000"/>
                </a:solidFill>
              </a:rPr>
              <a:t> carinii pneumonia</a:t>
            </a:r>
          </a:p>
          <a:p>
            <a:pPr algn="l" rtl="0"/>
            <a:r>
              <a:rPr lang="en-US" sz="2400" dirty="0" smtClean="0">
                <a:solidFill>
                  <a:srgbClr val="FFC000"/>
                </a:solidFill>
              </a:rPr>
              <a:t>-Metastasis (rarely)</a:t>
            </a:r>
            <a:endParaRPr lang="ar-LY" sz="2400" dirty="0">
              <a:solidFill>
                <a:srgbClr val="FFC000"/>
              </a:solidFill>
            </a:endParaRPr>
          </a:p>
        </p:txBody>
      </p:sp>
    </p:spTree>
    <p:extLst>
      <p:ext uri="{BB962C8B-B14F-4D97-AF65-F5344CB8AC3E}">
        <p14:creationId xmlns:p14="http://schemas.microsoft.com/office/powerpoint/2010/main" val="7604956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672" y="1916832"/>
            <a:ext cx="4968552"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7514235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جدول 1"/>
          <p:cNvGraphicFramePr>
            <a:graphicFrameLocks noGrp="1"/>
          </p:cNvGraphicFramePr>
          <p:nvPr>
            <p:extLst>
              <p:ext uri="{D42A27DB-BD31-4B8C-83A1-F6EECF244321}">
                <p14:modId xmlns:p14="http://schemas.microsoft.com/office/powerpoint/2010/main" val="3383618645"/>
              </p:ext>
            </p:extLst>
          </p:nvPr>
        </p:nvGraphicFramePr>
        <p:xfrm>
          <a:off x="1443038" y="1052513"/>
          <a:ext cx="7607300" cy="2743200"/>
        </p:xfrm>
        <a:graphic>
          <a:graphicData uri="http://schemas.openxmlformats.org/drawingml/2006/table">
            <a:tbl>
              <a:tblPr/>
              <a:tblGrid>
                <a:gridCol w="4134402"/>
                <a:gridCol w="3472898"/>
              </a:tblGrid>
              <a:tr h="0">
                <a:tc>
                  <a:txBody>
                    <a:bodyPr/>
                    <a:lstStyle/>
                    <a:p>
                      <a:pPr algn="l" rtl="0"/>
                      <a:endParaRPr lang="ar-LY" dirty="0">
                        <a:solidFill>
                          <a:srgbClr val="FFC000"/>
                        </a:solidFill>
                      </a:endParaRPr>
                    </a:p>
                  </a:txBody>
                  <a:tcPr marL="0" marR="0" marT="0" marB="0" anchor="ctr">
                    <a:lnL>
                      <a:noFill/>
                    </a:lnL>
                    <a:lnR>
                      <a:noFill/>
                    </a:lnR>
                    <a:lnT>
                      <a:noFill/>
                    </a:lnT>
                    <a:lnB>
                      <a:noFill/>
                    </a:lnB>
                  </a:tcPr>
                </a:tc>
                <a:tc>
                  <a:txBody>
                    <a:bodyPr/>
                    <a:lstStyle/>
                    <a:p>
                      <a:pPr algn="ctr" rtl="0"/>
                      <a:r>
                        <a:rPr lang="en-US" b="1" dirty="0">
                          <a:solidFill>
                            <a:srgbClr val="FFC000"/>
                          </a:solidFill>
                          <a:latin typeface="Arial"/>
                        </a:rPr>
                        <a:t>Pneumothorax</a:t>
                      </a:r>
                      <a:endParaRPr lang="en-US" dirty="0">
                        <a:solidFill>
                          <a:srgbClr val="FFC000"/>
                        </a:solidFill>
                      </a:endParaRPr>
                    </a:p>
                    <a:p>
                      <a:pPr algn="l" rtl="0">
                        <a:buFont typeface="Arial"/>
                        <a:buChar char="•"/>
                      </a:pPr>
                      <a:r>
                        <a:rPr lang="en-US" dirty="0">
                          <a:solidFill>
                            <a:srgbClr val="FFC000"/>
                          </a:solidFill>
                          <a:latin typeface="Arial"/>
                        </a:rPr>
                        <a:t>No vascular markings on right</a:t>
                      </a:r>
                      <a:r>
                        <a:rPr lang="en-US" dirty="0">
                          <a:solidFill>
                            <a:srgbClr val="FFC000"/>
                          </a:solidFill>
                        </a:rPr>
                        <a:t> </a:t>
                      </a:r>
                    </a:p>
                    <a:p>
                      <a:pPr algn="l" rtl="0">
                        <a:buFont typeface="Arial"/>
                        <a:buChar char="•"/>
                      </a:pPr>
                      <a:r>
                        <a:rPr lang="en-US" dirty="0">
                          <a:solidFill>
                            <a:srgbClr val="FFC000"/>
                          </a:solidFill>
                          <a:latin typeface="Arial"/>
                        </a:rPr>
                        <a:t>No shift of mediastinum to left</a:t>
                      </a:r>
                      <a:r>
                        <a:rPr lang="en-US" dirty="0">
                          <a:solidFill>
                            <a:srgbClr val="FFC000"/>
                          </a:solidFill>
                        </a:rPr>
                        <a:t> </a:t>
                      </a:r>
                    </a:p>
                    <a:p>
                      <a:pPr algn="l" rtl="0">
                        <a:buFont typeface="Arial"/>
                        <a:buChar char="•"/>
                      </a:pPr>
                      <a:r>
                        <a:rPr lang="en-US" dirty="0" smtClean="0">
                          <a:solidFill>
                            <a:srgbClr val="FFC000"/>
                          </a:solidFill>
                          <a:latin typeface="Arial"/>
                        </a:rPr>
                        <a:t>Atelectasis </a:t>
                      </a:r>
                      <a:r>
                        <a:rPr lang="en-US" dirty="0">
                          <a:solidFill>
                            <a:srgbClr val="FFC000"/>
                          </a:solidFill>
                          <a:latin typeface="Arial"/>
                        </a:rPr>
                        <a:t>right lung</a:t>
                      </a:r>
                      <a:r>
                        <a:rPr lang="en-US" dirty="0">
                          <a:solidFill>
                            <a:srgbClr val="FFC000"/>
                          </a:solidFill>
                        </a:rPr>
                        <a:t> </a:t>
                      </a:r>
                    </a:p>
                    <a:p>
                      <a:pPr algn="l" rtl="0">
                        <a:buFont typeface="Arial"/>
                        <a:buChar char="•"/>
                      </a:pPr>
                      <a:r>
                        <a:rPr lang="en-US" dirty="0">
                          <a:solidFill>
                            <a:srgbClr val="FFC000"/>
                          </a:solidFill>
                          <a:latin typeface="Arial"/>
                        </a:rPr>
                        <a:t>Increased haziness on left: Diversion of entire cardiac output</a:t>
                      </a:r>
                      <a:r>
                        <a:rPr lang="en-US" dirty="0">
                          <a:solidFill>
                            <a:srgbClr val="FFC000"/>
                          </a:solidFill>
                        </a:rPr>
                        <a:t> </a:t>
                      </a:r>
                    </a:p>
                    <a:p>
                      <a:pPr algn="l" rtl="0">
                        <a:buFont typeface="Arial"/>
                        <a:buChar char="•"/>
                      </a:pPr>
                      <a:r>
                        <a:rPr lang="en-US" dirty="0">
                          <a:solidFill>
                            <a:srgbClr val="FFC000"/>
                          </a:solidFill>
                          <a:latin typeface="Arial"/>
                        </a:rPr>
                        <a:t>Small fluid level near costophrenic angle: Hydro pneumothorax</a:t>
                      </a:r>
                      <a:r>
                        <a:rPr lang="en-US" dirty="0">
                          <a:solidFill>
                            <a:srgbClr val="FFC000"/>
                          </a:solidFill>
                        </a:rPr>
                        <a:t> </a:t>
                      </a:r>
                    </a:p>
                    <a:p>
                      <a:pPr algn="l" rtl="0"/>
                      <a:r>
                        <a:rPr lang="en-US" dirty="0">
                          <a:solidFill>
                            <a:srgbClr val="FFC000"/>
                          </a:solidFill>
                        </a:rPr>
                        <a:t> </a:t>
                      </a:r>
                    </a:p>
                  </a:txBody>
                  <a:tcPr marL="0" marR="0" marT="0" marB="0" anchor="ctr">
                    <a:lnL>
                      <a:noFill/>
                    </a:lnL>
                    <a:lnR>
                      <a:noFill/>
                    </a:lnR>
                    <a:lnT>
                      <a:noFill/>
                    </a:lnT>
                    <a:lnB>
                      <a:noFill/>
                    </a:lnB>
                  </a:tcPr>
                </a:tc>
              </a:tr>
            </a:tbl>
          </a:graphicData>
        </a:graphic>
      </p:graphicFrame>
      <p:pic>
        <p:nvPicPr>
          <p:cNvPr id="61445" name="Picture 1" descr="http://www.meddean.luc.edu/lumen/meded/medicine/pulmonar/cxr/atlas/images/112l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260350"/>
            <a:ext cx="50673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0901447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35696" y="1556792"/>
            <a:ext cx="5040560" cy="43204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528526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جدول 1"/>
          <p:cNvGraphicFramePr>
            <a:graphicFrameLocks noGrp="1"/>
          </p:cNvGraphicFramePr>
          <p:nvPr>
            <p:extLst>
              <p:ext uri="{D42A27DB-BD31-4B8C-83A1-F6EECF244321}">
                <p14:modId xmlns:p14="http://schemas.microsoft.com/office/powerpoint/2010/main" val="2120257318"/>
              </p:ext>
            </p:extLst>
          </p:nvPr>
        </p:nvGraphicFramePr>
        <p:xfrm>
          <a:off x="2124075" y="1627188"/>
          <a:ext cx="7291388" cy="3017837"/>
        </p:xfrm>
        <a:graphic>
          <a:graphicData uri="http://schemas.openxmlformats.org/drawingml/2006/table">
            <a:tbl>
              <a:tblPr/>
              <a:tblGrid>
                <a:gridCol w="3090914"/>
                <a:gridCol w="4200474"/>
              </a:tblGrid>
              <a:tr h="2286239">
                <a:tc>
                  <a:txBody>
                    <a:bodyPr/>
                    <a:lstStyle/>
                    <a:p>
                      <a:pPr algn="l" rtl="0"/>
                      <a:endParaRPr lang="ar-LY" sz="1800" dirty="0">
                        <a:solidFill>
                          <a:srgbClr val="FFC000"/>
                        </a:solidFill>
                      </a:endParaRPr>
                    </a:p>
                  </a:txBody>
                  <a:tcPr marL="91447" marR="91447" marT="45725" marB="45725" anchor="ctr">
                    <a:lnL>
                      <a:noFill/>
                    </a:lnL>
                    <a:lnR>
                      <a:noFill/>
                    </a:lnR>
                    <a:lnT>
                      <a:noFill/>
                    </a:lnT>
                    <a:lnB>
                      <a:noFill/>
                    </a:lnB>
                  </a:tcPr>
                </a:tc>
                <a:tc>
                  <a:txBody>
                    <a:bodyPr/>
                    <a:lstStyle/>
                    <a:p>
                      <a:pPr algn="l" rtl="0"/>
                      <a:r>
                        <a:rPr lang="en-US" sz="1800" b="1" dirty="0">
                          <a:solidFill>
                            <a:srgbClr val="FFC000"/>
                          </a:solidFill>
                          <a:latin typeface="Arial"/>
                        </a:rPr>
                        <a:t>Tension Pneumothorax</a:t>
                      </a:r>
                      <a:r>
                        <a:rPr lang="en-US" sz="1800" dirty="0">
                          <a:solidFill>
                            <a:srgbClr val="FFC000"/>
                          </a:solidFill>
                        </a:rPr>
                        <a:t> </a:t>
                      </a:r>
                    </a:p>
                    <a:p>
                      <a:pPr algn="l" rtl="0">
                        <a:buFont typeface="Arial"/>
                        <a:buChar char="•"/>
                      </a:pPr>
                      <a:r>
                        <a:rPr lang="en-US" sz="1800" dirty="0">
                          <a:solidFill>
                            <a:srgbClr val="FFC000"/>
                          </a:solidFill>
                          <a:latin typeface="Arial"/>
                        </a:rPr>
                        <a:t>No vascular markings on right</a:t>
                      </a:r>
                      <a:r>
                        <a:rPr lang="en-US" sz="1800" dirty="0">
                          <a:solidFill>
                            <a:srgbClr val="FFC000"/>
                          </a:solidFill>
                        </a:rPr>
                        <a:t> </a:t>
                      </a:r>
                    </a:p>
                    <a:p>
                      <a:pPr algn="l" rtl="0">
                        <a:buFont typeface="Arial"/>
                        <a:buChar char="•"/>
                      </a:pPr>
                      <a:r>
                        <a:rPr lang="en-US" sz="1800" dirty="0">
                          <a:solidFill>
                            <a:srgbClr val="FFC000"/>
                          </a:solidFill>
                          <a:latin typeface="Arial"/>
                        </a:rPr>
                        <a:t>Shift of mediastinum to left</a:t>
                      </a:r>
                      <a:r>
                        <a:rPr lang="en-US" sz="1800" dirty="0">
                          <a:solidFill>
                            <a:srgbClr val="FFC000"/>
                          </a:solidFill>
                        </a:rPr>
                        <a:t> </a:t>
                      </a:r>
                    </a:p>
                    <a:p>
                      <a:pPr algn="l" rtl="0">
                        <a:buFont typeface="Arial"/>
                        <a:buChar char="•"/>
                      </a:pPr>
                      <a:r>
                        <a:rPr lang="en-US" sz="1800" dirty="0" smtClean="0">
                          <a:solidFill>
                            <a:srgbClr val="FFC000"/>
                          </a:solidFill>
                          <a:latin typeface="Arial"/>
                        </a:rPr>
                        <a:t>Atelectasis </a:t>
                      </a:r>
                      <a:r>
                        <a:rPr lang="en-US" sz="1800" dirty="0">
                          <a:solidFill>
                            <a:srgbClr val="FFC000"/>
                          </a:solidFill>
                          <a:latin typeface="Arial"/>
                        </a:rPr>
                        <a:t>right lung</a:t>
                      </a:r>
                      <a:r>
                        <a:rPr lang="en-US" sz="1800" dirty="0">
                          <a:solidFill>
                            <a:srgbClr val="FFC000"/>
                          </a:solidFill>
                        </a:rPr>
                        <a:t> </a:t>
                      </a:r>
                    </a:p>
                    <a:p>
                      <a:pPr algn="l" rtl="0">
                        <a:buFont typeface="Arial"/>
                        <a:buChar char="•"/>
                      </a:pPr>
                      <a:r>
                        <a:rPr lang="en-US" sz="1800" dirty="0">
                          <a:solidFill>
                            <a:srgbClr val="FFC000"/>
                          </a:solidFill>
                          <a:latin typeface="Arial"/>
                        </a:rPr>
                        <a:t>Increased haziness on left: Diversion of entire cardiac output</a:t>
                      </a:r>
                      <a:r>
                        <a:rPr lang="en-US" sz="1800" dirty="0">
                          <a:solidFill>
                            <a:srgbClr val="FFC000"/>
                          </a:solidFill>
                        </a:rPr>
                        <a:t> </a:t>
                      </a:r>
                    </a:p>
                    <a:p>
                      <a:pPr algn="l" rtl="0"/>
                      <a:r>
                        <a:rPr lang="en-US" sz="1800" dirty="0">
                          <a:solidFill>
                            <a:srgbClr val="FFC000"/>
                          </a:solidFill>
                        </a:rPr>
                        <a:t> </a:t>
                      </a:r>
                    </a:p>
                  </a:txBody>
                  <a:tcPr marL="91447" marR="91447" marT="45725" marB="45725" anchor="ctr">
                    <a:lnL>
                      <a:noFill/>
                    </a:lnL>
                    <a:lnR>
                      <a:noFill/>
                    </a:lnR>
                    <a:lnT>
                      <a:noFill/>
                    </a:lnT>
                    <a:lnB>
                      <a:noFill/>
                    </a:lnB>
                  </a:tcPr>
                </a:tc>
              </a:tr>
              <a:tr h="365799">
                <a:tc>
                  <a:txBody>
                    <a:bodyPr/>
                    <a:lstStyle/>
                    <a:p>
                      <a:pPr algn="l" rtl="0"/>
                      <a:endParaRPr lang="ar-LY" sz="1800">
                        <a:solidFill>
                          <a:srgbClr val="FFC000"/>
                        </a:solidFill>
                      </a:endParaRPr>
                    </a:p>
                  </a:txBody>
                  <a:tcPr marL="91447" marR="91447" marT="45725" marB="45725" anchor="ctr">
                    <a:lnL>
                      <a:noFill/>
                    </a:lnL>
                    <a:lnR>
                      <a:noFill/>
                    </a:lnR>
                    <a:lnT>
                      <a:noFill/>
                    </a:lnT>
                    <a:lnB>
                      <a:noFill/>
                    </a:lnB>
                  </a:tcPr>
                </a:tc>
                <a:tc>
                  <a:txBody>
                    <a:bodyPr/>
                    <a:lstStyle/>
                    <a:p>
                      <a:pPr algn="l" rtl="0"/>
                      <a:r>
                        <a:rPr lang="ar-LY" sz="1800">
                          <a:solidFill>
                            <a:srgbClr val="FFC000"/>
                          </a:solidFill>
                        </a:rPr>
                        <a:t> </a:t>
                      </a:r>
                    </a:p>
                  </a:txBody>
                  <a:tcPr marL="91447" marR="91447" marT="45725" marB="45725" anchor="ctr">
                    <a:lnL>
                      <a:noFill/>
                    </a:lnL>
                    <a:lnR>
                      <a:noFill/>
                    </a:lnR>
                    <a:lnT>
                      <a:noFill/>
                    </a:lnT>
                    <a:lnB>
                      <a:noFill/>
                    </a:lnB>
                  </a:tcPr>
                </a:tc>
              </a:tr>
              <a:tr h="365799">
                <a:tc gridSpan="2">
                  <a:txBody>
                    <a:bodyPr/>
                    <a:lstStyle/>
                    <a:p>
                      <a:pPr algn="l" rtl="0"/>
                      <a:r>
                        <a:rPr lang="ar-LY" sz="1800" dirty="0">
                          <a:solidFill>
                            <a:srgbClr val="FFC000"/>
                          </a:solidFill>
                        </a:rPr>
                        <a:t>  </a:t>
                      </a:r>
                    </a:p>
                  </a:txBody>
                  <a:tcPr marL="91447" marR="91447" marT="45725" marB="45725" anchor="ctr">
                    <a:lnL>
                      <a:noFill/>
                    </a:lnL>
                    <a:lnR>
                      <a:noFill/>
                    </a:lnR>
                    <a:lnT>
                      <a:noFill/>
                    </a:lnT>
                    <a:lnB>
                      <a:noFill/>
                    </a:lnB>
                  </a:tcPr>
                </a:tc>
                <a:tc hMerge="1">
                  <a:txBody>
                    <a:bodyPr/>
                    <a:lstStyle/>
                    <a:p>
                      <a:pPr rtl="1"/>
                      <a:endParaRPr lang="ar-LY"/>
                    </a:p>
                  </a:txBody>
                  <a:tcPr/>
                </a:tc>
              </a:tr>
            </a:tbl>
          </a:graphicData>
        </a:graphic>
      </p:graphicFrame>
      <p:pic>
        <p:nvPicPr>
          <p:cNvPr id="63496" name="Picture 1" descr="http://www.meddean.luc.edu/lumen/meded/medicine/pulmonar/cxr/atlas/images/81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50" y="96838"/>
            <a:ext cx="5248275"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7" name="AutoShape 2" descr="http://www.meddean.luc.edu/lumen/meded/medicine/pulmonar/cxr/atlas/images/81l1.jpg"/>
          <p:cNvSpPr>
            <a:spLocks noChangeAspect="1" noChangeArrowheads="1"/>
          </p:cNvSpPr>
          <p:nvPr/>
        </p:nvSpPr>
        <p:spPr bwMode="auto">
          <a:xfrm>
            <a:off x="946150" y="1903413"/>
            <a:ext cx="52959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l" rtl="0" fontAlgn="base">
              <a:spcBef>
                <a:spcPct val="0"/>
              </a:spcBef>
              <a:spcAft>
                <a:spcPct val="0"/>
              </a:spcAft>
            </a:pPr>
            <a:endParaRPr lang="ar-LY" sz="2400">
              <a:solidFill>
                <a:srgbClr val="FFFFFF"/>
              </a:solidFill>
              <a:latin typeface="Times New Roman" pitchFamily="18" charset="0"/>
            </a:endParaRPr>
          </a:p>
        </p:txBody>
      </p:sp>
    </p:spTree>
    <p:extLst>
      <p:ext uri="{BB962C8B-B14F-4D97-AF65-F5344CB8AC3E}">
        <p14:creationId xmlns:p14="http://schemas.microsoft.com/office/powerpoint/2010/main" val="108332855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جدول 1"/>
          <p:cNvGraphicFramePr>
            <a:graphicFrameLocks noGrp="1"/>
          </p:cNvGraphicFramePr>
          <p:nvPr>
            <p:extLst>
              <p:ext uri="{D42A27DB-BD31-4B8C-83A1-F6EECF244321}">
                <p14:modId xmlns:p14="http://schemas.microsoft.com/office/powerpoint/2010/main" val="2084013732"/>
              </p:ext>
            </p:extLst>
          </p:nvPr>
        </p:nvGraphicFramePr>
        <p:xfrm>
          <a:off x="-900113" y="4714875"/>
          <a:ext cx="7924802" cy="2135188"/>
        </p:xfrm>
        <a:graphic>
          <a:graphicData uri="http://schemas.openxmlformats.org/drawingml/2006/table">
            <a:tbl>
              <a:tblPr/>
              <a:tblGrid>
                <a:gridCol w="3962401"/>
                <a:gridCol w="3962401"/>
              </a:tblGrid>
              <a:tr h="1769432">
                <a:tc>
                  <a:txBody>
                    <a:bodyPr/>
                    <a:lstStyle/>
                    <a:p>
                      <a:pPr algn="l" rtl="0"/>
                      <a:endParaRPr lang="ar-LY" sz="1800" dirty="0">
                        <a:solidFill>
                          <a:srgbClr val="FFC000"/>
                        </a:solidFill>
                      </a:endParaRPr>
                    </a:p>
                  </a:txBody>
                  <a:tcPr marT="45718" marB="45718" anchor="ctr">
                    <a:lnL>
                      <a:noFill/>
                    </a:lnL>
                    <a:lnR>
                      <a:noFill/>
                    </a:lnR>
                    <a:lnT>
                      <a:noFill/>
                    </a:lnT>
                    <a:lnB>
                      <a:noFill/>
                    </a:lnB>
                  </a:tcPr>
                </a:tc>
                <a:tc>
                  <a:txBody>
                    <a:bodyPr/>
                    <a:lstStyle/>
                    <a:p>
                      <a:pPr algn="ctr" rtl="0"/>
                      <a:r>
                        <a:rPr lang="en-US" sz="1800" b="1" dirty="0">
                          <a:solidFill>
                            <a:srgbClr val="FFC000"/>
                          </a:solidFill>
                          <a:latin typeface="Arial"/>
                        </a:rPr>
                        <a:t>Spontaneous Pneumothorax</a:t>
                      </a:r>
                      <a:endParaRPr lang="en-US" sz="1800" dirty="0">
                        <a:solidFill>
                          <a:srgbClr val="FFC000"/>
                        </a:solidFill>
                      </a:endParaRPr>
                    </a:p>
                    <a:p>
                      <a:pPr algn="l" rtl="0">
                        <a:buFont typeface="Arial"/>
                        <a:buChar char="•"/>
                      </a:pPr>
                      <a:r>
                        <a:rPr lang="en-US" sz="1800" dirty="0">
                          <a:solidFill>
                            <a:srgbClr val="FFC000"/>
                          </a:solidFill>
                          <a:latin typeface="Arial"/>
                        </a:rPr>
                        <a:t>Air in pleural space</a:t>
                      </a:r>
                      <a:r>
                        <a:rPr lang="en-US" sz="1800" dirty="0">
                          <a:solidFill>
                            <a:srgbClr val="FFC000"/>
                          </a:solidFill>
                        </a:rPr>
                        <a:t> </a:t>
                      </a:r>
                    </a:p>
                    <a:p>
                      <a:pPr algn="l" rtl="0">
                        <a:buFont typeface="Arial"/>
                        <a:buChar char="•"/>
                      </a:pPr>
                      <a:r>
                        <a:rPr lang="en-US" sz="1800" dirty="0">
                          <a:solidFill>
                            <a:srgbClr val="FFC000"/>
                          </a:solidFill>
                          <a:latin typeface="Arial"/>
                        </a:rPr>
                        <a:t>Lung margin</a:t>
                      </a:r>
                      <a:r>
                        <a:rPr lang="en-US" sz="1800" dirty="0">
                          <a:solidFill>
                            <a:srgbClr val="FFC000"/>
                          </a:solidFill>
                        </a:rPr>
                        <a:t> </a:t>
                      </a:r>
                    </a:p>
                    <a:p>
                      <a:pPr algn="l" rtl="0">
                        <a:buFont typeface="Arial"/>
                        <a:buChar char="•"/>
                      </a:pPr>
                      <a:r>
                        <a:rPr lang="en-US" sz="1800" dirty="0">
                          <a:solidFill>
                            <a:srgbClr val="FFC000"/>
                          </a:solidFill>
                          <a:latin typeface="Arial"/>
                        </a:rPr>
                        <a:t>"Normal lungs":  Note the radiolucency of atelectatic lung is the same as the opposite lung</a:t>
                      </a:r>
                      <a:r>
                        <a:rPr lang="en-US" sz="1800" dirty="0">
                          <a:solidFill>
                            <a:srgbClr val="FFC000"/>
                          </a:solidFill>
                        </a:rPr>
                        <a:t> </a:t>
                      </a:r>
                    </a:p>
                  </a:txBody>
                  <a:tcPr marT="45718" marB="45718" anchor="ctr">
                    <a:lnL>
                      <a:noFill/>
                    </a:lnL>
                    <a:lnR>
                      <a:noFill/>
                    </a:lnR>
                    <a:lnT>
                      <a:noFill/>
                    </a:lnT>
                    <a:lnB>
                      <a:noFill/>
                    </a:lnB>
                  </a:tcPr>
                </a:tc>
              </a:tr>
              <a:tr h="365756">
                <a:tc gridSpan="2">
                  <a:txBody>
                    <a:bodyPr/>
                    <a:lstStyle/>
                    <a:p>
                      <a:pPr algn="l" rtl="0"/>
                      <a:endParaRPr lang="ar-LY" sz="1800" dirty="0">
                        <a:solidFill>
                          <a:srgbClr val="FFC000"/>
                        </a:solidFill>
                      </a:endParaRPr>
                    </a:p>
                  </a:txBody>
                  <a:tcPr marT="45718" marB="45718" anchor="ctr">
                    <a:lnL>
                      <a:noFill/>
                    </a:lnL>
                    <a:lnR>
                      <a:noFill/>
                    </a:lnR>
                    <a:lnT>
                      <a:noFill/>
                    </a:lnT>
                    <a:lnB>
                      <a:noFill/>
                    </a:lnB>
                  </a:tcPr>
                </a:tc>
                <a:tc hMerge="1">
                  <a:txBody>
                    <a:bodyPr/>
                    <a:lstStyle/>
                    <a:p>
                      <a:pPr rtl="1"/>
                      <a:endParaRPr lang="ar-LY"/>
                    </a:p>
                  </a:txBody>
                  <a:tcPr/>
                </a:tc>
              </a:tr>
            </a:tbl>
          </a:graphicData>
        </a:graphic>
      </p:graphicFrame>
      <p:pic>
        <p:nvPicPr>
          <p:cNvPr id="64518" name="Picture 1" descr="http://www.meddean.luc.edu/lumen/meded/medicine/pulmonar/cxr/atlas/images/329a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692150"/>
            <a:ext cx="4067175" cy="403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4519" name="Picture 2" descr="http://www.meddean.luc.edu/lumen/meded/medicine/pulmonar/cxr/atlas/images/329c.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83050" y="681038"/>
            <a:ext cx="4867275" cy="4033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35466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9266" name="Picture 2" descr="G:\Mohamed Zitoun 1\chest truma\diagnostic-imaging-of-chest-trauma-21-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0290" name="Picture 2" descr="G:\Mohamed Zitoun 1\chest truma\diagnostic-imaging-of-chest-trauma-22-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1314" name="Picture 2" descr="G:\Mohamed Zitoun 1\chest truma\diagnostic-imaging-of-chest-trauma-23-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2338" name="Picture 2" descr="G:\Mohamed Zitoun 1\chest truma\diagnostic-imaging-of-chest-trauma-24-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6674" name="Picture 2" descr="G:\Mohamed Zitoun 1\chest truma\diagnostic-imaging-of-chest-trauma-44-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62" name="Picture 2" descr="G:\Mohamed Zitoun 1\chest truma\diagnostic-imaging-of-chest-trauma-25-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صورة 1"/>
          <p:cNvPicPr>
            <a:picLocks noChangeAspect="1"/>
          </p:cNvPicPr>
          <p:nvPr/>
        </p:nvPicPr>
        <p:blipFill>
          <a:blip r:embed="rId2" cstate="print"/>
          <a:stretch>
            <a:fillRect/>
          </a:stretch>
        </p:blipFill>
        <p:spPr>
          <a:xfrm>
            <a:off x="691800" y="1782468"/>
            <a:ext cx="7760399" cy="3293063"/>
          </a:xfrm>
          <a:prstGeom prst="rect">
            <a:avLst/>
          </a:prstGeom>
        </p:spPr>
      </p:pic>
      <p:sp>
        <p:nvSpPr>
          <p:cNvPr id="3" name="مستطيل 2"/>
          <p:cNvSpPr/>
          <p:nvPr/>
        </p:nvSpPr>
        <p:spPr>
          <a:xfrm>
            <a:off x="1043608" y="5661248"/>
            <a:ext cx="6565204" cy="523220"/>
          </a:xfrm>
          <a:prstGeom prst="rect">
            <a:avLst/>
          </a:prstGeom>
        </p:spPr>
        <p:txBody>
          <a:bodyPr wrap="square">
            <a:spAutoFit/>
          </a:bodyPr>
          <a:lstStyle/>
          <a:p>
            <a:r>
              <a:rPr lang="en-US" dirty="0" smtClean="0"/>
              <a:t>Inspiratory                                   Expiratory</a:t>
            </a:r>
            <a:endParaRPr lang="ar-LY" dirty="0"/>
          </a:p>
        </p:txBody>
      </p:sp>
    </p:spTree>
    <p:extLst>
      <p:ext uri="{BB962C8B-B14F-4D97-AF65-F5344CB8AC3E}">
        <p14:creationId xmlns:p14="http://schemas.microsoft.com/office/powerpoint/2010/main" val="215421483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1554" name="Picture 2" descr="G:\Mohamed Zitoun 1\chest truma\diagnostic-imaging-of-chest-trauma-35-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5410" name="Picture 2" descr="G:\Mohamed Zitoun 1\chest truma\diagnostic-imaging-of-chest-trauma-27-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7698" name="Picture 2" descr="G:\Mohamed Zitoun 1\chest truma\diagnostic-imaging-of-chest-trauma-45-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8482" name="Picture 2" descr="G:\Mohamed Zitoun 1\chest truma\diagnostic-imaging-of-chest-trauma-31-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extLst>
      <p:ext uri="{BB962C8B-B14F-4D97-AF65-F5344CB8AC3E}">
        <p14:creationId xmlns:p14="http://schemas.microsoft.com/office/powerpoint/2010/main" val="4972266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صورة 2"/>
          <p:cNvPicPr>
            <a:picLocks noChangeAspect="1"/>
          </p:cNvPicPr>
          <p:nvPr/>
        </p:nvPicPr>
        <p:blipFill>
          <a:blip r:embed="rId2" cstate="print"/>
          <a:stretch>
            <a:fillRect/>
          </a:stretch>
        </p:blipFill>
        <p:spPr>
          <a:xfrm>
            <a:off x="2411760" y="1484784"/>
            <a:ext cx="3677635" cy="3816424"/>
          </a:xfrm>
          <a:prstGeom prst="rect">
            <a:avLst/>
          </a:prstGeom>
        </p:spPr>
      </p:pic>
    </p:spTree>
    <p:extLst>
      <p:ext uri="{BB962C8B-B14F-4D97-AF65-F5344CB8AC3E}">
        <p14:creationId xmlns:p14="http://schemas.microsoft.com/office/powerpoint/2010/main" val="37791376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2" descr="G:\Mohamed Zitoun 1\chest truma\diagnostic-imaging-of-chest-trauma-33-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extLst>
      <p:ext uri="{BB962C8B-B14F-4D97-AF65-F5344CB8AC3E}">
        <p14:creationId xmlns:p14="http://schemas.microsoft.com/office/powerpoint/2010/main" val="41631548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23728" y="1268760"/>
            <a:ext cx="4320480"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ستطيل 1"/>
          <p:cNvSpPr/>
          <p:nvPr/>
        </p:nvSpPr>
        <p:spPr>
          <a:xfrm>
            <a:off x="1835697" y="6237312"/>
            <a:ext cx="5112568" cy="523220"/>
          </a:xfrm>
          <a:prstGeom prst="rect">
            <a:avLst/>
          </a:prstGeom>
        </p:spPr>
        <p:txBody>
          <a:bodyPr wrap="square">
            <a:spAutoFit/>
          </a:bodyPr>
          <a:lstStyle/>
          <a:p>
            <a:pPr algn="ctr"/>
            <a:r>
              <a:rPr lang="en-US" sz="2800" dirty="0">
                <a:solidFill>
                  <a:srgbClr val="FFC000"/>
                </a:solidFill>
              </a:rPr>
              <a:t>Hydropneumothorax</a:t>
            </a:r>
            <a:endParaRPr lang="ar-LY" sz="2800" dirty="0">
              <a:solidFill>
                <a:srgbClr val="FFC000"/>
              </a:solidFill>
            </a:endParaRPr>
          </a:p>
        </p:txBody>
      </p:sp>
    </p:spTree>
    <p:extLst>
      <p:ext uri="{BB962C8B-B14F-4D97-AF65-F5344CB8AC3E}">
        <p14:creationId xmlns:p14="http://schemas.microsoft.com/office/powerpoint/2010/main" val="45630569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80" y="1412776"/>
            <a:ext cx="4896544" cy="44644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2629025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6434" name="Picture 2" descr="G:\Mohamed Zitoun 1\chest truma\diagnostic-imaging-of-chest-trauma-28-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0146" name="Picture 2" descr="ÙØªÙØ¬Ø© Ø¨Ø­Ø« Ø§ÙØµÙØ± Ø¹Ù âªnature picâ¬â"/>
          <p:cNvPicPr>
            <a:picLocks noChangeAspect="1" noChangeArrowheads="1"/>
          </p:cNvPicPr>
          <p:nvPr/>
        </p:nvPicPr>
        <p:blipFill>
          <a:blip r:embed="rId2" cstate="print"/>
          <a:srcRect/>
          <a:stretch>
            <a:fillRect/>
          </a:stretch>
        </p:blipFill>
        <p:spPr bwMode="auto">
          <a:xfrm>
            <a:off x="1475656" y="1628800"/>
            <a:ext cx="6048672" cy="3528392"/>
          </a:xfrm>
          <a:prstGeom prst="rect">
            <a:avLst/>
          </a:prstGeom>
          <a:noFill/>
        </p:spPr>
      </p:pic>
      <p:sp>
        <p:nvSpPr>
          <p:cNvPr id="9" name="TextBox 8"/>
          <p:cNvSpPr txBox="1"/>
          <p:nvPr/>
        </p:nvSpPr>
        <p:spPr>
          <a:xfrm>
            <a:off x="4211960" y="5445224"/>
            <a:ext cx="3403496" cy="338554"/>
          </a:xfrm>
          <a:prstGeom prst="rect">
            <a:avLst/>
          </a:prstGeom>
          <a:noFill/>
        </p:spPr>
        <p:txBody>
          <a:bodyPr wrap="none" rtlCol="0">
            <a:spAutoFit/>
          </a:bodyPr>
          <a:lstStyle/>
          <a:p>
            <a:r>
              <a:rPr lang="ar-LY" sz="1600" b="1" dirty="0" smtClean="0">
                <a:solidFill>
                  <a:srgbClr val="DA6C8E"/>
                </a:solidFill>
              </a:rPr>
              <a:t>الصمت... يمنحك فرصة التنزه فى عقول الاخرين</a:t>
            </a:r>
            <a:endParaRPr lang="en-US" sz="1600" b="1" dirty="0">
              <a:solidFill>
                <a:srgbClr val="DA6C8E"/>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مستطيل 1"/>
          <p:cNvSpPr>
            <a:spLocks noChangeArrowheads="1"/>
          </p:cNvSpPr>
          <p:nvPr/>
        </p:nvSpPr>
        <p:spPr bwMode="auto">
          <a:xfrm>
            <a:off x="382588" y="981075"/>
            <a:ext cx="84963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rtl="0" fontAlgn="base">
              <a:spcBef>
                <a:spcPct val="0"/>
              </a:spcBef>
              <a:spcAft>
                <a:spcPct val="0"/>
              </a:spcAft>
            </a:pPr>
            <a:r>
              <a:rPr lang="en-US" sz="3600" dirty="0">
                <a:solidFill>
                  <a:srgbClr val="FF0000"/>
                </a:solidFill>
                <a:latin typeface="Times New Roman" pitchFamily="18" charset="0"/>
              </a:rPr>
              <a:t>Pleural Effusion</a:t>
            </a:r>
          </a:p>
          <a:p>
            <a:pPr algn="l" rtl="0" fontAlgn="base">
              <a:spcBef>
                <a:spcPct val="0"/>
              </a:spcBef>
              <a:spcAft>
                <a:spcPct val="0"/>
              </a:spcAft>
            </a:pPr>
            <a:endParaRPr lang="en-US" sz="2400" dirty="0">
              <a:solidFill>
                <a:srgbClr val="FFC000"/>
              </a:solidFill>
              <a:latin typeface="Times New Roman" pitchFamily="18" charset="0"/>
            </a:endParaRPr>
          </a:p>
          <a:p>
            <a:pPr algn="l" rtl="0" fontAlgn="base">
              <a:spcBef>
                <a:spcPct val="0"/>
              </a:spcBef>
              <a:spcAft>
                <a:spcPct val="0"/>
              </a:spcAft>
            </a:pPr>
            <a:r>
              <a:rPr lang="en-US" sz="2400" dirty="0">
                <a:solidFill>
                  <a:srgbClr val="FFC000"/>
                </a:solidFill>
                <a:latin typeface="Times New Roman" pitchFamily="18" charset="0"/>
              </a:rPr>
              <a:t>Fluid accumulates in the pleural space.</a:t>
            </a:r>
          </a:p>
          <a:p>
            <a:pPr algn="l" rtl="0" fontAlgn="base">
              <a:spcBef>
                <a:spcPct val="0"/>
              </a:spcBef>
              <a:spcAft>
                <a:spcPct val="0"/>
              </a:spcAft>
            </a:pPr>
            <a:endParaRPr lang="en-US" sz="2400" dirty="0">
              <a:solidFill>
                <a:srgbClr val="FFC000"/>
              </a:solidFill>
              <a:latin typeface="Times New Roman" pitchFamily="18" charset="0"/>
            </a:endParaRPr>
          </a:p>
          <a:p>
            <a:pPr algn="l" rtl="0" fontAlgn="base">
              <a:spcBef>
                <a:spcPct val="0"/>
              </a:spcBef>
              <a:spcAft>
                <a:spcPct val="0"/>
              </a:spcAft>
            </a:pPr>
            <a:r>
              <a:rPr lang="en-US" sz="2400" dirty="0">
                <a:solidFill>
                  <a:srgbClr val="FFC000"/>
                </a:solidFill>
                <a:latin typeface="Times New Roman" pitchFamily="18" charset="0"/>
              </a:rPr>
              <a:t>Irrespective of the nature of fluid, </a:t>
            </a:r>
            <a:r>
              <a:rPr lang="en-US" sz="2400" dirty="0" err="1">
                <a:solidFill>
                  <a:srgbClr val="FFC000"/>
                </a:solidFill>
                <a:latin typeface="Times New Roman" pitchFamily="18" charset="0"/>
              </a:rPr>
              <a:t>radiologically</a:t>
            </a:r>
            <a:r>
              <a:rPr lang="en-US" sz="2400" dirty="0">
                <a:solidFill>
                  <a:srgbClr val="FFC000"/>
                </a:solidFill>
                <a:latin typeface="Times New Roman" pitchFamily="18" charset="0"/>
              </a:rPr>
              <a:t> they will look similar.</a:t>
            </a:r>
          </a:p>
          <a:p>
            <a:pPr algn="l" rtl="0" fontAlgn="base">
              <a:spcBef>
                <a:spcPct val="0"/>
              </a:spcBef>
              <a:spcAft>
                <a:spcPct val="0"/>
              </a:spcAft>
            </a:pPr>
            <a:r>
              <a:rPr lang="en-US" sz="2400" dirty="0">
                <a:solidFill>
                  <a:srgbClr val="92D050"/>
                </a:solidFill>
                <a:latin typeface="Times New Roman" pitchFamily="18" charset="0"/>
              </a:rPr>
              <a:t> </a:t>
            </a:r>
            <a:r>
              <a:rPr lang="en-US" sz="3200" dirty="0">
                <a:solidFill>
                  <a:srgbClr val="92D050"/>
                </a:solidFill>
                <a:latin typeface="Times New Roman" pitchFamily="18" charset="0"/>
              </a:rPr>
              <a:t>Radiological criteria are:</a:t>
            </a:r>
          </a:p>
          <a:p>
            <a:pPr algn="l" rtl="0" fontAlgn="base">
              <a:spcBef>
                <a:spcPct val="0"/>
              </a:spcBef>
              <a:spcAft>
                <a:spcPct val="0"/>
              </a:spcAft>
            </a:pPr>
            <a:r>
              <a:rPr lang="en-US" sz="2400" dirty="0">
                <a:solidFill>
                  <a:srgbClr val="FFC000"/>
                </a:solidFill>
                <a:latin typeface="Times New Roman" pitchFamily="18" charset="0"/>
              </a:rPr>
              <a:t>Density In dependent portion (</a:t>
            </a:r>
            <a:r>
              <a:rPr lang="en-US" sz="2400" dirty="0" err="1">
                <a:solidFill>
                  <a:srgbClr val="FFC000"/>
                </a:solidFill>
                <a:latin typeface="Times New Roman" pitchFamily="18" charset="0"/>
              </a:rPr>
              <a:t>Costophrenic</a:t>
            </a:r>
            <a:r>
              <a:rPr lang="en-US" sz="2400" dirty="0">
                <a:solidFill>
                  <a:srgbClr val="FFC000"/>
                </a:solidFill>
                <a:latin typeface="Times New Roman" pitchFamily="18" charset="0"/>
              </a:rPr>
              <a:t> angle in PA view).</a:t>
            </a:r>
          </a:p>
          <a:p>
            <a:pPr algn="l" rtl="0" fontAlgn="base">
              <a:spcBef>
                <a:spcPct val="0"/>
              </a:spcBef>
              <a:spcAft>
                <a:spcPct val="0"/>
              </a:spcAft>
            </a:pPr>
            <a:r>
              <a:rPr lang="en-US" sz="2400" dirty="0">
                <a:solidFill>
                  <a:srgbClr val="FFC000"/>
                </a:solidFill>
                <a:latin typeface="Times New Roman" pitchFamily="18" charset="0"/>
              </a:rPr>
              <a:t> </a:t>
            </a:r>
          </a:p>
          <a:p>
            <a:pPr algn="l" rtl="0" fontAlgn="base">
              <a:spcBef>
                <a:spcPct val="0"/>
              </a:spcBef>
              <a:spcAft>
                <a:spcPct val="0"/>
              </a:spcAft>
            </a:pPr>
            <a:r>
              <a:rPr lang="en-US" sz="2400" dirty="0">
                <a:solidFill>
                  <a:srgbClr val="FFC000"/>
                </a:solidFill>
                <a:latin typeface="Times New Roman" pitchFamily="18" charset="0"/>
              </a:rPr>
              <a:t>Blunting of </a:t>
            </a:r>
            <a:r>
              <a:rPr lang="en-US" sz="2400" dirty="0" err="1">
                <a:solidFill>
                  <a:srgbClr val="FFC000"/>
                </a:solidFill>
                <a:latin typeface="Times New Roman" pitchFamily="18" charset="0"/>
              </a:rPr>
              <a:t>costophrenic</a:t>
            </a:r>
            <a:r>
              <a:rPr lang="en-US" sz="2400" dirty="0">
                <a:solidFill>
                  <a:srgbClr val="FFC000"/>
                </a:solidFill>
                <a:latin typeface="Times New Roman" pitchFamily="18" charset="0"/>
              </a:rPr>
              <a:t> angle  </a:t>
            </a:r>
          </a:p>
          <a:p>
            <a:pPr algn="l" rtl="0" fontAlgn="base">
              <a:spcBef>
                <a:spcPct val="0"/>
              </a:spcBef>
              <a:spcAft>
                <a:spcPct val="0"/>
              </a:spcAft>
            </a:pPr>
            <a:r>
              <a:rPr lang="en-US" sz="2400" dirty="0">
                <a:solidFill>
                  <a:srgbClr val="FFC000"/>
                </a:solidFill>
                <a:latin typeface="Times New Roman" pitchFamily="18" charset="0"/>
              </a:rPr>
              <a:t>Lack of identifiable diaphragm  (silhouette sign principle). </a:t>
            </a:r>
          </a:p>
          <a:p>
            <a:pPr algn="l" rtl="0" fontAlgn="base">
              <a:spcBef>
                <a:spcPct val="0"/>
              </a:spcBef>
              <a:spcAft>
                <a:spcPct val="0"/>
              </a:spcAft>
            </a:pPr>
            <a:r>
              <a:rPr lang="en-US" sz="2400" dirty="0">
                <a:solidFill>
                  <a:srgbClr val="FFC000"/>
                </a:solidFill>
                <a:latin typeface="Times New Roman" pitchFamily="18" charset="0"/>
              </a:rPr>
              <a:t> </a:t>
            </a:r>
          </a:p>
          <a:p>
            <a:pPr algn="l" rtl="0" fontAlgn="base">
              <a:spcBef>
                <a:spcPct val="0"/>
              </a:spcBef>
              <a:spcAft>
                <a:spcPct val="0"/>
              </a:spcAft>
            </a:pPr>
            <a:endParaRPr lang="en-US" sz="2400" dirty="0">
              <a:solidFill>
                <a:srgbClr val="FFC000"/>
              </a:solidFill>
              <a:latin typeface="Times New Roman" pitchFamily="18" charset="0"/>
            </a:endParaRPr>
          </a:p>
          <a:p>
            <a:pPr algn="l" rtl="0" fontAlgn="base">
              <a:spcBef>
                <a:spcPct val="0"/>
              </a:spcBef>
              <a:spcAft>
                <a:spcPct val="0"/>
              </a:spcAft>
            </a:pPr>
            <a:endParaRPr lang="en-US" sz="2400" dirty="0">
              <a:solidFill>
                <a:srgbClr val="FFC000"/>
              </a:solidFill>
              <a:latin typeface="Times New Roman" pitchFamily="18" charset="0"/>
            </a:endParaRPr>
          </a:p>
        </p:txBody>
      </p:sp>
    </p:spTree>
    <p:extLst>
      <p:ext uri="{BB962C8B-B14F-4D97-AF65-F5344CB8AC3E}">
        <p14:creationId xmlns:p14="http://schemas.microsoft.com/office/powerpoint/2010/main" val="113446660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مستطيل 2"/>
          <p:cNvSpPr/>
          <p:nvPr/>
        </p:nvSpPr>
        <p:spPr>
          <a:xfrm>
            <a:off x="395536" y="557133"/>
            <a:ext cx="7776864" cy="5663089"/>
          </a:xfrm>
          <a:prstGeom prst="rect">
            <a:avLst/>
          </a:prstGeom>
        </p:spPr>
        <p:txBody>
          <a:bodyPr wrap="square">
            <a:spAutoFit/>
          </a:bodyPr>
          <a:lstStyle/>
          <a:p>
            <a:pPr lvl="0" algn="l"/>
            <a:r>
              <a:rPr lang="en-US" sz="2800" dirty="0">
                <a:solidFill>
                  <a:srgbClr val="92D050"/>
                </a:solidFill>
              </a:rPr>
              <a:t>Causes of pleural effusion</a:t>
            </a:r>
            <a:r>
              <a:rPr lang="en-US" sz="2800" dirty="0">
                <a:solidFill>
                  <a:srgbClr val="FFC000"/>
                </a:solidFill>
              </a:rPr>
              <a:t>:</a:t>
            </a:r>
          </a:p>
          <a:p>
            <a:pPr lvl="0" algn="l"/>
            <a:endParaRPr lang="en-US" dirty="0">
              <a:solidFill>
                <a:srgbClr val="FFC000"/>
              </a:solidFill>
            </a:endParaRPr>
          </a:p>
          <a:p>
            <a:pPr lvl="0" algn="l"/>
            <a:r>
              <a:rPr lang="en-US" dirty="0" smtClean="0">
                <a:solidFill>
                  <a:srgbClr val="FFC000"/>
                </a:solidFill>
              </a:rPr>
              <a:t>-I</a:t>
            </a:r>
            <a:r>
              <a:rPr lang="en-US" sz="2400" dirty="0" smtClean="0">
                <a:solidFill>
                  <a:srgbClr val="FFC000"/>
                </a:solidFill>
              </a:rPr>
              <a:t>nfection</a:t>
            </a:r>
            <a:endParaRPr lang="en-US" sz="2400" dirty="0">
              <a:solidFill>
                <a:srgbClr val="FFC000"/>
              </a:solidFill>
            </a:endParaRPr>
          </a:p>
          <a:p>
            <a:pPr lvl="0" algn="l"/>
            <a:r>
              <a:rPr lang="en-US" sz="2400" dirty="0" smtClean="0">
                <a:solidFill>
                  <a:srgbClr val="FFC000"/>
                </a:solidFill>
              </a:rPr>
              <a:t>-</a:t>
            </a:r>
            <a:r>
              <a:rPr lang="en-US" sz="2400" dirty="0" err="1" smtClean="0">
                <a:solidFill>
                  <a:srgbClr val="FFC000"/>
                </a:solidFill>
              </a:rPr>
              <a:t>Subphrenic</a:t>
            </a:r>
            <a:r>
              <a:rPr lang="en-US" sz="2400" dirty="0" smtClean="0">
                <a:solidFill>
                  <a:srgbClr val="FFC000"/>
                </a:solidFill>
              </a:rPr>
              <a:t> abscess</a:t>
            </a:r>
            <a:r>
              <a:rPr lang="en-US" sz="2400" dirty="0">
                <a:solidFill>
                  <a:srgbClr val="FFC000"/>
                </a:solidFill>
              </a:rPr>
              <a:t>.</a:t>
            </a:r>
          </a:p>
          <a:p>
            <a:pPr lvl="0" algn="l"/>
            <a:r>
              <a:rPr lang="en-US" sz="2400" dirty="0" smtClean="0">
                <a:solidFill>
                  <a:srgbClr val="FFC000"/>
                </a:solidFill>
              </a:rPr>
              <a:t>-Malignant neoplasm</a:t>
            </a:r>
            <a:endParaRPr lang="en-US" sz="2400" dirty="0">
              <a:solidFill>
                <a:srgbClr val="FFC000"/>
              </a:solidFill>
            </a:endParaRPr>
          </a:p>
          <a:p>
            <a:pPr lvl="0" algn="l"/>
            <a:r>
              <a:rPr lang="en-US" sz="2400" dirty="0" smtClean="0">
                <a:solidFill>
                  <a:srgbClr val="FFC000"/>
                </a:solidFill>
              </a:rPr>
              <a:t>-Cardiac </a:t>
            </a:r>
            <a:r>
              <a:rPr lang="en-US" sz="2400" dirty="0">
                <a:solidFill>
                  <a:srgbClr val="FFC000"/>
                </a:solidFill>
              </a:rPr>
              <a:t>failure</a:t>
            </a:r>
          </a:p>
          <a:p>
            <a:pPr lvl="0" algn="l"/>
            <a:r>
              <a:rPr lang="en-US" sz="2400" dirty="0" smtClean="0">
                <a:solidFill>
                  <a:srgbClr val="FFC000"/>
                </a:solidFill>
              </a:rPr>
              <a:t>-Pulmonary </a:t>
            </a:r>
            <a:r>
              <a:rPr lang="en-US" sz="2400" dirty="0">
                <a:solidFill>
                  <a:srgbClr val="FFC000"/>
                </a:solidFill>
              </a:rPr>
              <a:t>infarction</a:t>
            </a:r>
          </a:p>
          <a:p>
            <a:pPr lvl="0" algn="l"/>
            <a:r>
              <a:rPr lang="en-US" sz="2400" dirty="0" smtClean="0">
                <a:solidFill>
                  <a:srgbClr val="FFC000"/>
                </a:solidFill>
              </a:rPr>
              <a:t>-Collagen </a:t>
            </a:r>
            <a:r>
              <a:rPr lang="en-US" sz="2400" dirty="0">
                <a:solidFill>
                  <a:srgbClr val="FFC000"/>
                </a:solidFill>
              </a:rPr>
              <a:t>vascular disease </a:t>
            </a:r>
          </a:p>
          <a:p>
            <a:pPr lvl="0" algn="l" rtl="0"/>
            <a:r>
              <a:rPr lang="en-US" sz="2400" dirty="0" smtClean="0">
                <a:solidFill>
                  <a:srgbClr val="FFC000"/>
                </a:solidFill>
              </a:rPr>
              <a:t>-</a:t>
            </a:r>
            <a:r>
              <a:rPr lang="en-US" sz="2400" dirty="0" err="1" smtClean="0">
                <a:solidFill>
                  <a:srgbClr val="FFC000"/>
                </a:solidFill>
              </a:rPr>
              <a:t>Nephrotic</a:t>
            </a:r>
            <a:r>
              <a:rPr lang="en-US" sz="2400" dirty="0" smtClean="0">
                <a:solidFill>
                  <a:srgbClr val="FFC000"/>
                </a:solidFill>
              </a:rPr>
              <a:t> syndrom</a:t>
            </a:r>
            <a:endParaRPr lang="en-US" sz="2400" dirty="0">
              <a:solidFill>
                <a:srgbClr val="FFC000"/>
              </a:solidFill>
            </a:endParaRPr>
          </a:p>
          <a:p>
            <a:pPr lvl="0" algn="l" rtl="0"/>
            <a:endParaRPr lang="en-US" sz="2400" dirty="0" smtClean="0">
              <a:solidFill>
                <a:srgbClr val="FFC000"/>
              </a:solidFill>
            </a:endParaRPr>
          </a:p>
          <a:p>
            <a:pPr lvl="0" algn="ctr"/>
            <a:r>
              <a:rPr lang="en-US" sz="2800" dirty="0" smtClean="0">
                <a:solidFill>
                  <a:srgbClr val="92D050"/>
                </a:solidFill>
              </a:rPr>
              <a:t>Modalities </a:t>
            </a:r>
            <a:r>
              <a:rPr lang="en-US" sz="2800" dirty="0">
                <a:solidFill>
                  <a:srgbClr val="92D050"/>
                </a:solidFill>
              </a:rPr>
              <a:t>for pl. effusion diagnosis</a:t>
            </a:r>
            <a:r>
              <a:rPr lang="en-US" dirty="0" smtClean="0">
                <a:solidFill>
                  <a:srgbClr val="92D050"/>
                </a:solidFill>
              </a:rPr>
              <a:t>:</a:t>
            </a:r>
          </a:p>
          <a:p>
            <a:pPr lvl="0" algn="l"/>
            <a:endParaRPr lang="en-US" sz="2400" dirty="0" smtClean="0">
              <a:solidFill>
                <a:srgbClr val="FFC000"/>
              </a:solidFill>
            </a:endParaRPr>
          </a:p>
          <a:p>
            <a:pPr lvl="0" algn="l"/>
            <a:r>
              <a:rPr lang="en-US" sz="2400" dirty="0" smtClean="0">
                <a:solidFill>
                  <a:srgbClr val="FFC000"/>
                </a:solidFill>
              </a:rPr>
              <a:t>-Plain chest chest x ray.</a:t>
            </a:r>
          </a:p>
          <a:p>
            <a:pPr lvl="0" algn="l"/>
            <a:r>
              <a:rPr lang="en-US" sz="2400" dirty="0" smtClean="0">
                <a:solidFill>
                  <a:srgbClr val="FFC000"/>
                </a:solidFill>
              </a:rPr>
              <a:t>-Ultrasound</a:t>
            </a:r>
          </a:p>
          <a:p>
            <a:pPr lvl="0" algn="l"/>
            <a:r>
              <a:rPr lang="en-US" sz="2400" dirty="0" smtClean="0">
                <a:solidFill>
                  <a:srgbClr val="FFC000"/>
                </a:solidFill>
              </a:rPr>
              <a:t>-Computed tomograph</a:t>
            </a:r>
            <a:r>
              <a:rPr lang="en-US" dirty="0" smtClean="0">
                <a:solidFill>
                  <a:srgbClr val="FFC000"/>
                </a:solidFill>
              </a:rPr>
              <a:t>y</a:t>
            </a:r>
            <a:endParaRPr lang="ar-LY" dirty="0">
              <a:solidFill>
                <a:srgbClr val="FFC000"/>
              </a:solidFill>
            </a:endParaRPr>
          </a:p>
        </p:txBody>
      </p:sp>
    </p:spTree>
    <p:extLst>
      <p:ext uri="{BB962C8B-B14F-4D97-AF65-F5344CB8AC3E}">
        <p14:creationId xmlns:p14="http://schemas.microsoft.com/office/powerpoint/2010/main" val="356685775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7704" y="1412776"/>
            <a:ext cx="5328592" cy="46805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5719646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1720" y="1196752"/>
            <a:ext cx="5184576" cy="45365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00527701"/>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1" name="Rectangle 1"/>
          <p:cNvSpPr>
            <a:spLocks noChangeArrowheads="1"/>
          </p:cNvSpPr>
          <p:nvPr/>
        </p:nvSpPr>
        <p:spPr bwMode="auto">
          <a:xfrm>
            <a:off x="285720" y="214290"/>
            <a:ext cx="5279009" cy="1661993"/>
          </a:xfrm>
          <a:prstGeom prst="rect">
            <a:avLst/>
          </a:prstGeom>
          <a:noFill/>
          <a:ln w="9525">
            <a:noFill/>
            <a:miter lim="800000"/>
            <a:headEnd/>
            <a:tailEnd/>
          </a:ln>
          <a:effectLst/>
        </p:spPr>
        <p:txBody>
          <a:bodyPr vert="horz" wrap="none" lIns="91440" tIns="0" rIns="9144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sz="2400" b="0" i="0" u="none" strike="noStrike" cap="none" normalizeH="0" baseline="0" dirty="0" smtClean="0">
                <a:ln>
                  <a:noFill/>
                </a:ln>
                <a:solidFill>
                  <a:srgbClr val="92D050"/>
                </a:solidFill>
                <a:effectLst/>
                <a:latin typeface="Helvetica" charset="0"/>
                <a:ea typeface="Times New Roman" pitchFamily="18" charset="0"/>
                <a:cs typeface="Arial" pitchFamily="34" charset="0"/>
              </a:rPr>
              <a:t>Lateral </a:t>
            </a:r>
            <a:r>
              <a:rPr kumimoji="0" lang="en-US" sz="2400" b="0" i="0" u="none" strike="noStrike" cap="none" normalizeH="0" baseline="0" dirty="0" err="1" smtClean="0">
                <a:ln>
                  <a:noFill/>
                </a:ln>
                <a:solidFill>
                  <a:srgbClr val="92D050"/>
                </a:solidFill>
                <a:effectLst/>
                <a:latin typeface="Helvetica" charset="0"/>
                <a:ea typeface="Times New Roman" pitchFamily="18" charset="0"/>
                <a:cs typeface="Arial" pitchFamily="34" charset="0"/>
              </a:rPr>
              <a:t>Decubitus</a:t>
            </a:r>
            <a:r>
              <a:rPr kumimoji="0" lang="en-US" sz="2400" b="0" i="0" u="none" strike="noStrike" cap="none" normalizeH="0" baseline="0" dirty="0" smtClean="0">
                <a:ln>
                  <a:noFill/>
                </a:ln>
                <a:solidFill>
                  <a:srgbClr val="92D050"/>
                </a:solidFill>
                <a:effectLst/>
                <a:latin typeface="Helvetica" charset="0"/>
                <a:ea typeface="Times New Roman" pitchFamily="18" charset="0"/>
                <a:cs typeface="Arial" pitchFamily="34" charset="0"/>
              </a:rPr>
              <a:t> : </a:t>
            </a:r>
          </a:p>
          <a:p>
            <a:pPr marL="0" marR="0" lvl="0" indent="0" algn="l" defTabSz="914400" rtl="0" eaLnBrk="0" fontAlgn="base" latinLnBrk="0" hangingPunct="0">
              <a:lnSpc>
                <a:spcPct val="100000"/>
              </a:lnSpc>
              <a:spcBef>
                <a:spcPct val="0"/>
              </a:spcBef>
              <a:spcAft>
                <a:spcPct val="0"/>
              </a:spcAft>
              <a:buClrTx/>
              <a:buSzTx/>
              <a:tabLst/>
            </a:pPr>
            <a:endParaRPr lang="en-US" sz="2400" dirty="0" smtClean="0">
              <a:solidFill>
                <a:srgbClr val="92D050"/>
              </a:solidFill>
              <a:latin typeface="Helvetica"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tabLst/>
            </a:pPr>
            <a:r>
              <a:rPr kumimoji="0" lang="en-US" sz="2000" b="0" i="0" u="none" strike="noStrike" cap="none" normalizeH="0" baseline="0" dirty="0" smtClean="0">
                <a:ln>
                  <a:noFill/>
                </a:ln>
                <a:solidFill>
                  <a:srgbClr val="FFC000"/>
                </a:solidFill>
                <a:effectLst/>
                <a:latin typeface="Helvetica" charset="0"/>
                <a:ea typeface="Times New Roman" pitchFamily="18" charset="0"/>
                <a:cs typeface="Arial" pitchFamily="34" charset="0"/>
              </a:rPr>
              <a:t>Most sensitive, may detect as little as 25 </a:t>
            </a:r>
            <a:r>
              <a:rPr kumimoji="0" lang="en-US" sz="2000" b="0" i="0" u="none" strike="noStrike" cap="none" normalizeH="0" baseline="0" dirty="0" err="1" smtClean="0">
                <a:ln>
                  <a:noFill/>
                </a:ln>
                <a:solidFill>
                  <a:srgbClr val="FFC000"/>
                </a:solidFill>
                <a:effectLst/>
                <a:latin typeface="Helvetica" charset="0"/>
                <a:ea typeface="Times New Roman" pitchFamily="18" charset="0"/>
                <a:cs typeface="Arial" pitchFamily="34" charset="0"/>
              </a:rPr>
              <a:t>mL</a:t>
            </a:r>
            <a:endParaRPr kumimoji="0" lang="en-US" sz="2000" b="0" i="0" u="none" strike="noStrike" cap="none" normalizeH="0" baseline="0" dirty="0" smtClean="0">
              <a:ln>
                <a:noFill/>
              </a:ln>
              <a:solidFill>
                <a:srgbClr val="FFC000"/>
              </a:solidFill>
              <a:effectLst/>
              <a:latin typeface="Calibri"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2000" b="0" i="0" u="none" strike="noStrike" cap="none" normalizeH="0" baseline="0" dirty="0" smtClean="0">
              <a:ln>
                <a:noFill/>
              </a:ln>
              <a:solidFill>
                <a:srgbClr val="FFC000"/>
              </a:solidFill>
              <a:effectLst/>
              <a:latin typeface="Arial" pitchFamily="34" charset="0"/>
              <a:cs typeface="Arial" pitchFamily="34" charset="0"/>
            </a:endParaRPr>
          </a:p>
        </p:txBody>
      </p:sp>
      <p:pic>
        <p:nvPicPr>
          <p:cNvPr id="107522" name="Picture 2" descr="G:\Mohamed Zitoun 1\pleural lesion\diagnostic-imaging-of-pleural-lesions-20-638.jpg"/>
          <p:cNvPicPr>
            <a:picLocks noChangeAspect="1" noChangeArrowheads="1"/>
          </p:cNvPicPr>
          <p:nvPr/>
        </p:nvPicPr>
        <p:blipFill>
          <a:blip r:embed="rId2" cstate="print"/>
          <a:srcRect/>
          <a:stretch>
            <a:fillRect/>
          </a:stretch>
        </p:blipFill>
        <p:spPr bwMode="auto">
          <a:xfrm>
            <a:off x="1285852" y="2000240"/>
            <a:ext cx="6076950" cy="4562475"/>
          </a:xfrm>
          <a:prstGeom prst="rect">
            <a:avLst/>
          </a:prstGeo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8546" name="Picture 2" descr="G:\Mohamed Zitoun 1\pleural lesion\diagnostic-imaging-of-pleural-lesions-21-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5473" name="Picture 1" descr="G:\Mohamed Zitoun 1\pleural lesion\diagnostic-imaging-of-pleural-lesions-23-638.jpg"/>
          <p:cNvPicPr>
            <a:picLocks noChangeAspect="1" noChangeArrowheads="1"/>
          </p:cNvPicPr>
          <p:nvPr/>
        </p:nvPicPr>
        <p:blipFill>
          <a:blip r:embed="rId2" cstate="print"/>
          <a:srcRect/>
          <a:stretch>
            <a:fillRect/>
          </a:stretch>
        </p:blipFill>
        <p:spPr bwMode="auto">
          <a:xfrm>
            <a:off x="1331640" y="1772816"/>
            <a:ext cx="6076950" cy="4562475"/>
          </a:xfrm>
          <a:prstGeom prst="rect">
            <a:avLst/>
          </a:prstGeom>
          <a:noFill/>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9570" name="Picture 2" descr="G:\Mohamed Zitoun 1\pleural lesion\diagnostic-imaging-of-pleural-lesions-24-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4" name="Picture 2" descr="G:\Mohamed Zitoun 1\pleural lesion\diagnostic-imaging-of-pleural-lesions-25-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42" name="Picture 2" descr="G:\Mohamed Zitoun 1\pleural lesion\diagnostic-imaging-of-pleural-lesions-28-638.jpg"/>
          <p:cNvPicPr>
            <a:picLocks noChangeAspect="1" noChangeArrowheads="1"/>
          </p:cNvPicPr>
          <p:nvPr/>
        </p:nvPicPr>
        <p:blipFill>
          <a:blip r:embed="rId2" cstate="print"/>
          <a:srcRect/>
          <a:stretch>
            <a:fillRect/>
          </a:stretch>
        </p:blipFill>
        <p:spPr bwMode="auto">
          <a:xfrm>
            <a:off x="1763688" y="1916832"/>
            <a:ext cx="5253053" cy="3852873"/>
          </a:xfrm>
          <a:prstGeom prst="rect">
            <a:avLst/>
          </a:prstGeom>
          <a:noFill/>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G:\Mohamed Zitoun 1\pleural lesion\diagnostic-imaging-of-pleural-lesions-29-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712" y="1268760"/>
            <a:ext cx="5184576" cy="4968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1266365"/>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cstate="print"/>
          <a:srcRect/>
          <a:stretch>
            <a:fillRect/>
          </a:stretch>
        </p:blipFill>
        <p:spPr bwMode="auto">
          <a:xfrm>
            <a:off x="1475656" y="836712"/>
            <a:ext cx="6200775" cy="5100836"/>
          </a:xfrm>
          <a:prstGeom prst="rect">
            <a:avLst/>
          </a:prstGeom>
          <a:noFill/>
          <a:ln w="9525">
            <a:noFill/>
            <a:miter lim="800000"/>
            <a:headEnd/>
            <a:tailEnd/>
          </a:ln>
        </p:spPr>
      </p:pic>
    </p:spTree>
    <p:extLst>
      <p:ext uri="{BB962C8B-B14F-4D97-AF65-F5344CB8AC3E}">
        <p14:creationId xmlns:p14="http://schemas.microsoft.com/office/powerpoint/2010/main" val="210057785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جدول 1"/>
          <p:cNvGraphicFramePr>
            <a:graphicFrameLocks noGrp="1"/>
          </p:cNvGraphicFramePr>
          <p:nvPr/>
        </p:nvGraphicFramePr>
        <p:xfrm>
          <a:off x="1763713" y="2708275"/>
          <a:ext cx="7924800" cy="1738313"/>
        </p:xfrm>
        <a:graphic>
          <a:graphicData uri="http://schemas.openxmlformats.org/drawingml/2006/table">
            <a:tbl>
              <a:tblPr/>
              <a:tblGrid>
                <a:gridCol w="3962400"/>
                <a:gridCol w="3962400"/>
              </a:tblGrid>
              <a:tr h="1738313">
                <a:tc>
                  <a:txBody>
                    <a:bodyPr/>
                    <a:lstStyle/>
                    <a:p>
                      <a:pPr algn="l" rtl="0"/>
                      <a:endParaRPr lang="ar-LY" sz="1800" dirty="0">
                        <a:solidFill>
                          <a:srgbClr val="FFC000"/>
                        </a:solidFill>
                      </a:endParaRPr>
                    </a:p>
                  </a:txBody>
                  <a:tcPr marT="45745" marB="45745" anchor="ctr">
                    <a:lnL>
                      <a:noFill/>
                    </a:lnL>
                    <a:lnR>
                      <a:noFill/>
                    </a:lnR>
                    <a:lnT>
                      <a:noFill/>
                    </a:lnT>
                    <a:lnB>
                      <a:noFill/>
                    </a:lnB>
                  </a:tcPr>
                </a:tc>
                <a:tc>
                  <a:txBody>
                    <a:bodyPr/>
                    <a:lstStyle/>
                    <a:p>
                      <a:pPr algn="ctr" rtl="0"/>
                      <a:r>
                        <a:rPr lang="en-US" sz="1800" b="1" dirty="0">
                          <a:solidFill>
                            <a:srgbClr val="FFC000"/>
                          </a:solidFill>
                          <a:latin typeface="Arial"/>
                        </a:rPr>
                        <a:t>Pleural Effusion</a:t>
                      </a:r>
                      <a:endParaRPr lang="en-US" sz="1800" dirty="0">
                        <a:solidFill>
                          <a:srgbClr val="FFC000"/>
                        </a:solidFill>
                      </a:endParaRPr>
                    </a:p>
                    <a:p>
                      <a:pPr algn="l" rtl="0">
                        <a:buFont typeface="Arial"/>
                        <a:buChar char="•"/>
                      </a:pPr>
                      <a:r>
                        <a:rPr lang="en-US" sz="1800" dirty="0">
                          <a:solidFill>
                            <a:srgbClr val="FFC000"/>
                          </a:solidFill>
                          <a:latin typeface="Arial"/>
                        </a:rPr>
                        <a:t>Homogenous density</a:t>
                      </a:r>
                      <a:r>
                        <a:rPr lang="en-US" sz="1800" dirty="0">
                          <a:solidFill>
                            <a:srgbClr val="FFC000"/>
                          </a:solidFill>
                        </a:rPr>
                        <a:t> </a:t>
                      </a:r>
                      <a:r>
                        <a:rPr lang="en-US" sz="1800" dirty="0" smtClean="0">
                          <a:solidFill>
                            <a:srgbClr val="FFC000"/>
                          </a:solidFill>
                        </a:rPr>
                        <a:t> </a:t>
                      </a:r>
                      <a:endParaRPr lang="en-US" sz="1800" dirty="0">
                        <a:solidFill>
                          <a:srgbClr val="FFC000"/>
                        </a:solidFill>
                      </a:endParaRPr>
                    </a:p>
                    <a:p>
                      <a:pPr algn="l" rtl="0">
                        <a:buFont typeface="Arial"/>
                        <a:buChar char="•"/>
                      </a:pPr>
                      <a:r>
                        <a:rPr lang="en-US" sz="1800" dirty="0">
                          <a:solidFill>
                            <a:srgbClr val="FFC000"/>
                          </a:solidFill>
                          <a:latin typeface="Arial"/>
                        </a:rPr>
                        <a:t>Loss of cardiophrenic angle</a:t>
                      </a:r>
                      <a:r>
                        <a:rPr lang="en-US" sz="1800" dirty="0">
                          <a:solidFill>
                            <a:srgbClr val="FFC000"/>
                          </a:solidFill>
                        </a:rPr>
                        <a:t> </a:t>
                      </a:r>
                    </a:p>
                    <a:p>
                      <a:pPr algn="l" rtl="0">
                        <a:buFont typeface="Arial"/>
                        <a:buChar char="•"/>
                      </a:pPr>
                      <a:r>
                        <a:rPr lang="en-US" sz="1800" dirty="0">
                          <a:solidFill>
                            <a:srgbClr val="FFC000"/>
                          </a:solidFill>
                          <a:latin typeface="Arial"/>
                        </a:rPr>
                        <a:t>Loss of diaphragmatic and right cardiac silhouette</a:t>
                      </a:r>
                      <a:r>
                        <a:rPr lang="en-US" sz="1800" dirty="0">
                          <a:solidFill>
                            <a:srgbClr val="FFC000"/>
                          </a:solidFill>
                        </a:rPr>
                        <a:t> </a:t>
                      </a:r>
                    </a:p>
                    <a:p>
                      <a:pPr algn="l" rtl="0"/>
                      <a:r>
                        <a:rPr lang="en-US" sz="1800" dirty="0">
                          <a:solidFill>
                            <a:srgbClr val="FFC000"/>
                          </a:solidFill>
                        </a:rPr>
                        <a:t>  </a:t>
                      </a:r>
                    </a:p>
                  </a:txBody>
                  <a:tcPr marT="45745" marB="45745" anchor="ctr">
                    <a:lnL>
                      <a:noFill/>
                    </a:lnL>
                    <a:lnR>
                      <a:noFill/>
                    </a:lnR>
                    <a:lnT>
                      <a:noFill/>
                    </a:lnT>
                    <a:lnB>
                      <a:noFill/>
                    </a:lnB>
                  </a:tcPr>
                </a:tc>
              </a:tr>
            </a:tbl>
          </a:graphicData>
        </a:graphic>
      </p:graphicFrame>
      <p:pic>
        <p:nvPicPr>
          <p:cNvPr id="66565" name="Picture 1" descr="http://www.meddean.luc.edu/lumen/meded/medicine/pulmonar/cxr/atlas/images/368a.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225" y="476250"/>
            <a:ext cx="58293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24133907"/>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G:\Mohamed Zitoun 1\pleural lesion\diagnostic-imaging-of-pleural-lesions-36-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G:\Mohamed Zitoun 1\pleural lesion\diagnostic-imaging-of-pleural-lesions-38-638.jpg"/>
          <p:cNvPicPr>
            <a:picLocks noChangeAspect="1" noChangeArrowheads="1"/>
          </p:cNvPicPr>
          <p:nvPr/>
        </p:nvPicPr>
        <p:blipFill>
          <a:blip r:embed="rId2" cstate="print"/>
          <a:srcRect/>
          <a:stretch>
            <a:fillRect/>
          </a:stretch>
        </p:blipFill>
        <p:spPr bwMode="auto">
          <a:xfrm>
            <a:off x="1763688" y="836712"/>
            <a:ext cx="5832648" cy="4498447"/>
          </a:xfrm>
          <a:prstGeom prst="rect">
            <a:avLst/>
          </a:prstGeom>
          <a:noFill/>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G:\Mohamed Zitoun 1\pleural lesion\diagnostic-imaging-of-pleural-lesions-39-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G:\Mohamed Zitoun 1\pleural lesion\diagnostic-imaging-of-pleural-lesions-40-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prod-images-static.radiopaedia.org/images/39031801/7cca71ed7c0f7fdb6e363dc87313bd_jumbo.jpe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2352" y="1052736"/>
            <a:ext cx="4176464" cy="43924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prod-images-static.radiopaedia.org/images/39032124/ffbd293cd00bcbfc6b306d2fd11717_big_gallery.jpe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58816" y="774675"/>
            <a:ext cx="4704308" cy="32204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7151696"/>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prod-images-static.radiopaedia.org/images/11147947/77cbc9b4528cb28f755519551abd6a_jumb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3528" y="546331"/>
            <a:ext cx="3840361" cy="4392488"/>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prod-images-static.radiopaedia.org/images/11147949/24fa7aca7031df39e1b37d500ac5da_jumb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4008" y="470751"/>
            <a:ext cx="3840361" cy="4506974"/>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2"/>
          <p:cNvSpPr/>
          <p:nvPr/>
        </p:nvSpPr>
        <p:spPr>
          <a:xfrm>
            <a:off x="1229296" y="5373216"/>
            <a:ext cx="2190575" cy="338554"/>
          </a:xfrm>
          <a:prstGeom prst="rect">
            <a:avLst/>
          </a:prstGeom>
        </p:spPr>
        <p:txBody>
          <a:bodyPr wrap="square">
            <a:spAutoFit/>
          </a:bodyPr>
          <a:lstStyle/>
          <a:p>
            <a:r>
              <a:rPr lang="en-US" sz="1600" dirty="0" smtClean="0">
                <a:solidFill>
                  <a:srgbClr val="FFC000"/>
                </a:solidFill>
                <a:latin typeface="Open Sans"/>
              </a:rPr>
              <a:t>Supine projection</a:t>
            </a:r>
            <a:endParaRPr lang="ar-LY" sz="1600" dirty="0">
              <a:solidFill>
                <a:srgbClr val="FFC000"/>
              </a:solidFill>
              <a:latin typeface="Open Sans"/>
            </a:endParaRPr>
          </a:p>
        </p:txBody>
      </p:sp>
      <p:sp>
        <p:nvSpPr>
          <p:cNvPr id="2" name="مستطيل 1"/>
          <p:cNvSpPr/>
          <p:nvPr/>
        </p:nvSpPr>
        <p:spPr>
          <a:xfrm>
            <a:off x="5292080" y="5373216"/>
            <a:ext cx="1645002" cy="338554"/>
          </a:xfrm>
          <a:prstGeom prst="rect">
            <a:avLst/>
          </a:prstGeom>
        </p:spPr>
        <p:txBody>
          <a:bodyPr wrap="none">
            <a:spAutoFit/>
          </a:bodyPr>
          <a:lstStyle/>
          <a:p>
            <a:r>
              <a:rPr lang="en-US" sz="1600" dirty="0">
                <a:solidFill>
                  <a:srgbClr val="FFC000"/>
                </a:solidFill>
                <a:latin typeface="Open Sans"/>
              </a:rPr>
              <a:t>erect  projection</a:t>
            </a:r>
            <a:endParaRPr lang="ar-LY" sz="1600" dirty="0">
              <a:solidFill>
                <a:srgbClr val="FFC000"/>
              </a:solidFill>
              <a:latin typeface="Open Sans"/>
            </a:endParaRPr>
          </a:p>
        </p:txBody>
      </p:sp>
    </p:spTree>
    <p:extLst>
      <p:ext uri="{BB962C8B-B14F-4D97-AF65-F5344CB8AC3E}">
        <p14:creationId xmlns:p14="http://schemas.microsoft.com/office/powerpoint/2010/main" val="1702700069"/>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4690" name="Picture 2" descr="G:\Mohamed Zitoun 1\pleural lesion\diagnostic-imaging-of-pleural-lesions-30-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extLst>
      <p:ext uri="{BB962C8B-B14F-4D97-AF65-F5344CB8AC3E}">
        <p14:creationId xmlns:p14="http://schemas.microsoft.com/office/powerpoint/2010/main" val="30238337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28926" y="857232"/>
            <a:ext cx="1978427" cy="523220"/>
          </a:xfrm>
          <a:prstGeom prst="rect">
            <a:avLst/>
          </a:prstGeom>
        </p:spPr>
        <p:txBody>
          <a:bodyPr wrap="none">
            <a:spAutoFit/>
          </a:bodyPr>
          <a:lstStyle/>
          <a:p>
            <a:r>
              <a:rPr lang="en-US" dirty="0" err="1" smtClean="0">
                <a:solidFill>
                  <a:srgbClr val="FF0000"/>
                </a:solidFill>
              </a:rPr>
              <a:t>Hemothorax</a:t>
            </a:r>
            <a:endParaRPr lang="en-US" dirty="0">
              <a:solidFill>
                <a:srgbClr val="FF0000"/>
              </a:solidFill>
            </a:endParaRPr>
          </a:p>
        </p:txBody>
      </p:sp>
      <p:pic>
        <p:nvPicPr>
          <p:cNvPr id="7170" name="Picture 2" descr="G:\Mohamed Zitoun 1\pleural lesion\diagnostic-imaging-of-pleural-lesions-43-638.jpg"/>
          <p:cNvPicPr>
            <a:picLocks noChangeAspect="1" noChangeArrowheads="1"/>
          </p:cNvPicPr>
          <p:nvPr/>
        </p:nvPicPr>
        <p:blipFill>
          <a:blip r:embed="rId2" cstate="print"/>
          <a:srcRect/>
          <a:stretch>
            <a:fillRect/>
          </a:stretch>
        </p:blipFill>
        <p:spPr bwMode="auto">
          <a:xfrm>
            <a:off x="1403648" y="1484784"/>
            <a:ext cx="6076950" cy="4562475"/>
          </a:xfrm>
          <a:prstGeom prst="rect">
            <a:avLst/>
          </a:prstGeom>
          <a:noFill/>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76375" y="981075"/>
            <a:ext cx="5688013" cy="4392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9137798"/>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9672" y="1340768"/>
            <a:ext cx="5688632"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1016162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80" y="1124744"/>
            <a:ext cx="5904656" cy="36724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0078077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1680" y="908720"/>
            <a:ext cx="5328592" cy="33843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ستطيل 1"/>
          <p:cNvSpPr/>
          <p:nvPr/>
        </p:nvSpPr>
        <p:spPr>
          <a:xfrm>
            <a:off x="1043608" y="4293096"/>
            <a:ext cx="6408712" cy="461665"/>
          </a:xfrm>
          <a:prstGeom prst="rect">
            <a:avLst/>
          </a:prstGeom>
        </p:spPr>
        <p:txBody>
          <a:bodyPr wrap="square">
            <a:spAutoFit/>
          </a:bodyPr>
          <a:lstStyle/>
          <a:p>
            <a:r>
              <a:rPr lang="en-US" sz="2400" dirty="0">
                <a:solidFill>
                  <a:srgbClr val="FFC000"/>
                </a:solidFill>
              </a:rPr>
              <a:t>CT scan of left empyema with pleural enhancement </a:t>
            </a:r>
            <a:endParaRPr lang="ar-LY" sz="2400" dirty="0">
              <a:solidFill>
                <a:srgbClr val="FFC000"/>
              </a:solidFill>
            </a:endParaRPr>
          </a:p>
        </p:txBody>
      </p:sp>
    </p:spTree>
    <p:extLst>
      <p:ext uri="{BB962C8B-B14F-4D97-AF65-F5344CB8AC3E}">
        <p14:creationId xmlns:p14="http://schemas.microsoft.com/office/powerpoint/2010/main" val="3018407962"/>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G:\Mohamed Zitoun 1\pleural lesion\diagnostic-imaging-of-pleural-lesions-50-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G:\Mohamed Zitoun 1\pleural lesion\diagnostic-imaging-of-pleural-lesions-56-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G:\Mohamed Zitoun 1\pleural lesion\diagnostic-imaging-of-pleural-lesions-62-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G:\Mohamed Zitoun 1\pleural lesion\diagnostic-imaging-of-pleural-lesions-64-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67544" y="260648"/>
            <a:ext cx="7632848" cy="4608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مستطيل 1"/>
          <p:cNvSpPr/>
          <p:nvPr/>
        </p:nvSpPr>
        <p:spPr>
          <a:xfrm>
            <a:off x="1187624" y="5085183"/>
            <a:ext cx="5256584" cy="461665"/>
          </a:xfrm>
          <a:prstGeom prst="rect">
            <a:avLst/>
          </a:prstGeom>
        </p:spPr>
        <p:txBody>
          <a:bodyPr wrap="square">
            <a:spAutoFit/>
          </a:bodyPr>
          <a:lstStyle/>
          <a:p>
            <a:r>
              <a:rPr lang="en-US" sz="2400" dirty="0">
                <a:solidFill>
                  <a:srgbClr val="FFC000"/>
                </a:solidFill>
              </a:rPr>
              <a:t>loculated pleural effusion</a:t>
            </a:r>
            <a:endParaRPr lang="ar-LY" sz="2400" dirty="0">
              <a:solidFill>
                <a:srgbClr val="FFC000"/>
              </a:solidFill>
            </a:endParaRPr>
          </a:p>
        </p:txBody>
      </p:sp>
    </p:spTree>
    <p:extLst>
      <p:ext uri="{BB962C8B-B14F-4D97-AF65-F5344CB8AC3E}">
        <p14:creationId xmlns:p14="http://schemas.microsoft.com/office/powerpoint/2010/main" val="378380211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1618" name="Picture 2" descr="G:\Mohamed Zitoun 1\pleural lesion\diagnostic-imaging-of-pleural-lesions-26-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8098" name="Picture 2" descr="ÙØªÙØ¬Ø© Ø¨Ø­Ø« Ø§ÙØµÙØ± Ø¹Ù âªnature picâ¬â"/>
          <p:cNvPicPr>
            <a:picLocks noChangeAspect="1" noChangeArrowheads="1"/>
          </p:cNvPicPr>
          <p:nvPr/>
        </p:nvPicPr>
        <p:blipFill>
          <a:blip r:embed="rId2" cstate="print"/>
          <a:srcRect/>
          <a:stretch>
            <a:fillRect/>
          </a:stretch>
        </p:blipFill>
        <p:spPr bwMode="auto">
          <a:xfrm>
            <a:off x="2214546" y="1571612"/>
            <a:ext cx="5143536" cy="3643338"/>
          </a:xfrm>
          <a:prstGeom prst="rect">
            <a:avLst/>
          </a:prstGeom>
          <a:noFill/>
        </p:spPr>
      </p:pic>
      <p:sp>
        <p:nvSpPr>
          <p:cNvPr id="5" name="Rectangle 4"/>
          <p:cNvSpPr/>
          <p:nvPr/>
        </p:nvSpPr>
        <p:spPr>
          <a:xfrm>
            <a:off x="2857488" y="5214950"/>
            <a:ext cx="4572000" cy="461665"/>
          </a:xfrm>
          <a:prstGeom prst="rect">
            <a:avLst/>
          </a:prstGeom>
        </p:spPr>
        <p:txBody>
          <a:bodyPr>
            <a:spAutoFit/>
          </a:bodyPr>
          <a:lstStyle/>
          <a:p>
            <a:pPr algn="r" rtl="1"/>
            <a:r>
              <a:rPr lang="ar-SA" sz="1200" b="1" dirty="0" smtClean="0">
                <a:solidFill>
                  <a:srgbClr val="DA6C8E"/>
                </a:solidFill>
              </a:rPr>
              <a:t>كن في الحياة كلاعب وليس كحكم </a:t>
            </a:r>
            <a:r>
              <a:rPr lang="ar-LY" sz="1200" b="1" dirty="0" smtClean="0">
                <a:solidFill>
                  <a:srgbClr val="DA6C8E"/>
                </a:solidFill>
              </a:rPr>
              <a:t>...</a:t>
            </a:r>
            <a:r>
              <a:rPr lang="ar-SA" sz="1200" b="1" dirty="0" smtClean="0">
                <a:solidFill>
                  <a:srgbClr val="DA6C8E"/>
                </a:solidFill>
              </a:rPr>
              <a:t> </a:t>
            </a:r>
            <a:endParaRPr lang="ar-LY" sz="1200" b="1" dirty="0" smtClean="0">
              <a:solidFill>
                <a:srgbClr val="DA6C8E"/>
              </a:solidFill>
            </a:endParaRPr>
          </a:p>
          <a:p>
            <a:pPr algn="r" rtl="1"/>
            <a:r>
              <a:rPr lang="ar-LY" sz="1200" b="1" dirty="0" smtClean="0">
                <a:solidFill>
                  <a:srgbClr val="DA6C8E"/>
                </a:solidFill>
              </a:rPr>
              <a:t>ف</a:t>
            </a:r>
            <a:r>
              <a:rPr lang="ar-SA" sz="1200" b="1" dirty="0" smtClean="0">
                <a:solidFill>
                  <a:srgbClr val="DA6C8E"/>
                </a:solidFill>
              </a:rPr>
              <a:t>الأول يبحث عن هدف، والآخر يبحث عن خطأ</a:t>
            </a:r>
            <a:endParaRPr lang="en-US" sz="1200" b="1" dirty="0">
              <a:solidFill>
                <a:srgbClr val="DA6C8E"/>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مستطيل 1"/>
          <p:cNvSpPr>
            <a:spLocks noChangeArrowheads="1"/>
          </p:cNvSpPr>
          <p:nvPr/>
        </p:nvSpPr>
        <p:spPr bwMode="auto">
          <a:xfrm>
            <a:off x="827088" y="982663"/>
            <a:ext cx="7561262" cy="403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rtl="0" fontAlgn="base">
              <a:spcBef>
                <a:spcPct val="0"/>
              </a:spcBef>
              <a:spcAft>
                <a:spcPct val="0"/>
              </a:spcAft>
            </a:pPr>
            <a:r>
              <a:rPr lang="en-US" sz="4000">
                <a:solidFill>
                  <a:srgbClr val="FFC000"/>
                </a:solidFill>
                <a:latin typeface="Times New Roman" pitchFamily="18" charset="0"/>
              </a:rPr>
              <a:t>Pleural Fibrosis</a:t>
            </a:r>
          </a:p>
          <a:p>
            <a:pPr algn="l" rtl="0" fontAlgn="base">
              <a:spcBef>
                <a:spcPct val="0"/>
              </a:spcBef>
              <a:spcAft>
                <a:spcPct val="0"/>
              </a:spcAft>
            </a:pPr>
            <a:endParaRPr lang="en-US" sz="2400">
              <a:solidFill>
                <a:srgbClr val="FFC000"/>
              </a:solidFill>
              <a:latin typeface="Times New Roman" pitchFamily="18" charset="0"/>
            </a:endParaRPr>
          </a:p>
          <a:p>
            <a:pPr algn="l" rtl="0" fontAlgn="base">
              <a:spcBef>
                <a:spcPct val="0"/>
              </a:spcBef>
              <a:spcAft>
                <a:spcPct val="0"/>
              </a:spcAft>
            </a:pPr>
            <a:r>
              <a:rPr lang="en-US" sz="2400">
                <a:solidFill>
                  <a:srgbClr val="FFC000"/>
                </a:solidFill>
                <a:latin typeface="Times New Roman" pitchFamily="18" charset="0"/>
              </a:rPr>
              <a:t>Diffuse haziness </a:t>
            </a:r>
          </a:p>
          <a:p>
            <a:pPr algn="l" rtl="0" fontAlgn="base">
              <a:spcBef>
                <a:spcPct val="0"/>
              </a:spcBef>
              <a:spcAft>
                <a:spcPct val="0"/>
              </a:spcAft>
            </a:pPr>
            <a:endParaRPr lang="en-US" sz="2400">
              <a:solidFill>
                <a:srgbClr val="FFC000"/>
              </a:solidFill>
              <a:latin typeface="Times New Roman" pitchFamily="18" charset="0"/>
            </a:endParaRPr>
          </a:p>
          <a:p>
            <a:pPr algn="l" rtl="0" fontAlgn="base">
              <a:spcBef>
                <a:spcPct val="0"/>
              </a:spcBef>
              <a:spcAft>
                <a:spcPct val="0"/>
              </a:spcAft>
            </a:pPr>
            <a:r>
              <a:rPr lang="en-US" sz="2400">
                <a:solidFill>
                  <a:srgbClr val="FFC000"/>
                </a:solidFill>
                <a:latin typeface="Times New Roman" pitchFamily="18" charset="0"/>
              </a:rPr>
              <a:t>Apical cap thickening </a:t>
            </a:r>
          </a:p>
          <a:p>
            <a:pPr algn="l" rtl="0" fontAlgn="base">
              <a:spcBef>
                <a:spcPct val="0"/>
              </a:spcBef>
              <a:spcAft>
                <a:spcPct val="0"/>
              </a:spcAft>
            </a:pPr>
            <a:endParaRPr lang="en-US" sz="2400">
              <a:solidFill>
                <a:srgbClr val="FFC000"/>
              </a:solidFill>
              <a:latin typeface="Times New Roman" pitchFamily="18" charset="0"/>
            </a:endParaRPr>
          </a:p>
          <a:p>
            <a:pPr algn="l" rtl="0" fontAlgn="base">
              <a:spcBef>
                <a:spcPct val="0"/>
              </a:spcBef>
              <a:spcAft>
                <a:spcPct val="0"/>
              </a:spcAft>
            </a:pPr>
            <a:r>
              <a:rPr lang="en-US" sz="2400">
                <a:solidFill>
                  <a:srgbClr val="FFC000"/>
                </a:solidFill>
                <a:latin typeface="Times New Roman" pitchFamily="18" charset="0"/>
              </a:rPr>
              <a:t>Blunting of costophrenic angle </a:t>
            </a:r>
          </a:p>
          <a:p>
            <a:pPr algn="l" rtl="0" fontAlgn="base">
              <a:spcBef>
                <a:spcPct val="0"/>
              </a:spcBef>
              <a:spcAft>
                <a:spcPct val="0"/>
              </a:spcAft>
            </a:pPr>
            <a:endParaRPr lang="en-US" sz="2400">
              <a:solidFill>
                <a:srgbClr val="FFC000"/>
              </a:solidFill>
              <a:latin typeface="Times New Roman" pitchFamily="18" charset="0"/>
            </a:endParaRPr>
          </a:p>
          <a:p>
            <a:pPr algn="l" rtl="0" fontAlgn="base">
              <a:spcBef>
                <a:spcPct val="0"/>
              </a:spcBef>
              <a:spcAft>
                <a:spcPct val="0"/>
              </a:spcAft>
            </a:pPr>
            <a:r>
              <a:rPr lang="en-US" sz="2400">
                <a:solidFill>
                  <a:srgbClr val="FFC000"/>
                </a:solidFill>
                <a:latin typeface="Times New Roman" pitchFamily="18" charset="0"/>
              </a:rPr>
              <a:t>Loss of lung volume </a:t>
            </a:r>
          </a:p>
          <a:p>
            <a:pPr algn="l" rtl="0" fontAlgn="base">
              <a:spcBef>
                <a:spcPct val="0"/>
              </a:spcBef>
              <a:spcAft>
                <a:spcPct val="0"/>
              </a:spcAft>
            </a:pPr>
            <a:endParaRPr lang="en-US" sz="2400">
              <a:solidFill>
                <a:srgbClr val="FFC000"/>
              </a:solidFill>
              <a:latin typeface="Times New Roman" pitchFamily="18" charset="0"/>
            </a:endParaRPr>
          </a:p>
        </p:txBody>
      </p:sp>
    </p:spTree>
    <p:extLst>
      <p:ext uri="{BB962C8B-B14F-4D97-AF65-F5344CB8AC3E}">
        <p14:creationId xmlns:p14="http://schemas.microsoft.com/office/powerpoint/2010/main" val="864013607"/>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جدول 1"/>
          <p:cNvGraphicFramePr>
            <a:graphicFrameLocks noGrp="1"/>
          </p:cNvGraphicFramePr>
          <p:nvPr>
            <p:extLst>
              <p:ext uri="{D42A27DB-BD31-4B8C-83A1-F6EECF244321}">
                <p14:modId xmlns:p14="http://schemas.microsoft.com/office/powerpoint/2010/main" val="2016164265"/>
              </p:ext>
            </p:extLst>
          </p:nvPr>
        </p:nvGraphicFramePr>
        <p:xfrm>
          <a:off x="609600" y="1804988"/>
          <a:ext cx="7924800" cy="2743200"/>
        </p:xfrm>
        <a:graphic>
          <a:graphicData uri="http://schemas.openxmlformats.org/drawingml/2006/table">
            <a:tbl>
              <a:tblPr/>
              <a:tblGrid>
                <a:gridCol w="4596384"/>
                <a:gridCol w="3328416"/>
              </a:tblGrid>
              <a:tr h="0">
                <a:tc>
                  <a:txBody>
                    <a:bodyPr/>
                    <a:lstStyle/>
                    <a:p>
                      <a:pPr algn="l" rtl="0"/>
                      <a:endParaRPr lang="ar-LY" dirty="0">
                        <a:solidFill>
                          <a:srgbClr val="FFC000"/>
                        </a:solidFill>
                      </a:endParaRPr>
                    </a:p>
                  </a:txBody>
                  <a:tcPr anchor="ctr">
                    <a:lnL>
                      <a:noFill/>
                    </a:lnL>
                    <a:lnR>
                      <a:noFill/>
                    </a:lnR>
                    <a:lnT>
                      <a:noFill/>
                    </a:lnT>
                    <a:lnB>
                      <a:noFill/>
                    </a:lnB>
                  </a:tcPr>
                </a:tc>
                <a:tc>
                  <a:txBody>
                    <a:bodyPr/>
                    <a:lstStyle/>
                    <a:p>
                      <a:pPr algn="l" rtl="0"/>
                      <a:r>
                        <a:rPr lang="en-US" b="1" dirty="0">
                          <a:solidFill>
                            <a:srgbClr val="FFC000"/>
                          </a:solidFill>
                          <a:latin typeface="Arial"/>
                        </a:rPr>
                        <a:t>Pleural Fibrosis</a:t>
                      </a:r>
                      <a:endParaRPr lang="en-US" dirty="0">
                        <a:solidFill>
                          <a:srgbClr val="FFC000"/>
                        </a:solidFill>
                      </a:endParaRPr>
                    </a:p>
                    <a:p>
                      <a:pPr algn="l" rtl="0">
                        <a:buFont typeface="Arial"/>
                        <a:buChar char="•"/>
                      </a:pPr>
                      <a:r>
                        <a:rPr lang="en-US" dirty="0">
                          <a:solidFill>
                            <a:srgbClr val="FFC000"/>
                          </a:solidFill>
                          <a:latin typeface="Arial"/>
                        </a:rPr>
                        <a:t>Small right hemithorax</a:t>
                      </a:r>
                      <a:r>
                        <a:rPr lang="en-US" dirty="0">
                          <a:solidFill>
                            <a:srgbClr val="FFC000"/>
                          </a:solidFill>
                        </a:rPr>
                        <a:t> </a:t>
                      </a:r>
                    </a:p>
                    <a:p>
                      <a:pPr algn="l" rtl="0">
                        <a:buFont typeface="Arial"/>
                        <a:buChar char="•"/>
                      </a:pPr>
                      <a:r>
                        <a:rPr lang="en-US" dirty="0">
                          <a:solidFill>
                            <a:srgbClr val="FFC000"/>
                          </a:solidFill>
                          <a:latin typeface="Arial"/>
                        </a:rPr>
                        <a:t>Diffuse haziness</a:t>
                      </a:r>
                      <a:r>
                        <a:rPr lang="en-US" dirty="0">
                          <a:solidFill>
                            <a:srgbClr val="FFC000"/>
                          </a:solidFill>
                        </a:rPr>
                        <a:t> </a:t>
                      </a:r>
                    </a:p>
                    <a:p>
                      <a:pPr algn="l" rtl="0">
                        <a:buFont typeface="Arial"/>
                        <a:buChar char="•"/>
                      </a:pPr>
                      <a:r>
                        <a:rPr lang="en-US" dirty="0">
                          <a:solidFill>
                            <a:srgbClr val="FFC000"/>
                          </a:solidFill>
                          <a:latin typeface="Arial"/>
                        </a:rPr>
                        <a:t>Blunted costophrenic angle</a:t>
                      </a:r>
                      <a:r>
                        <a:rPr lang="en-US" dirty="0">
                          <a:solidFill>
                            <a:srgbClr val="FFC000"/>
                          </a:solidFill>
                        </a:rPr>
                        <a:t> </a:t>
                      </a:r>
                    </a:p>
                    <a:p>
                      <a:pPr algn="l" rtl="0"/>
                      <a:r>
                        <a:rPr lang="en-US" dirty="0">
                          <a:solidFill>
                            <a:srgbClr val="FFC000"/>
                          </a:solidFill>
                        </a:rPr>
                        <a:t>  </a:t>
                      </a:r>
                    </a:p>
                    <a:p>
                      <a:pPr algn="l" rtl="0"/>
                      <a:r>
                        <a:rPr lang="en-US" dirty="0">
                          <a:solidFill>
                            <a:srgbClr val="FFC000"/>
                          </a:solidFill>
                        </a:rPr>
                        <a:t> </a:t>
                      </a:r>
                    </a:p>
                  </a:txBody>
                  <a:tcPr anchor="ctr">
                    <a:lnL>
                      <a:noFill/>
                    </a:lnL>
                    <a:lnR>
                      <a:noFill/>
                    </a:lnR>
                    <a:lnT>
                      <a:noFill/>
                    </a:lnT>
                    <a:lnB>
                      <a:noFill/>
                    </a:lnB>
                  </a:tcPr>
                </a:tc>
              </a:tr>
              <a:tr h="0">
                <a:tc>
                  <a:txBody>
                    <a:bodyPr/>
                    <a:lstStyle/>
                    <a:p>
                      <a:pPr algn="l" rtl="0"/>
                      <a:endParaRPr lang="ar-LY">
                        <a:solidFill>
                          <a:srgbClr val="FFC000"/>
                        </a:solidFill>
                      </a:endParaRPr>
                    </a:p>
                  </a:txBody>
                  <a:tcPr anchor="ctr">
                    <a:lnL>
                      <a:noFill/>
                    </a:lnL>
                    <a:lnR>
                      <a:noFill/>
                    </a:lnR>
                    <a:lnT>
                      <a:noFill/>
                    </a:lnT>
                    <a:lnB>
                      <a:noFill/>
                    </a:lnB>
                  </a:tcPr>
                </a:tc>
                <a:tc>
                  <a:txBody>
                    <a:bodyPr/>
                    <a:lstStyle/>
                    <a:p>
                      <a:pPr algn="l" rtl="0"/>
                      <a:r>
                        <a:rPr lang="ar-LY">
                          <a:solidFill>
                            <a:srgbClr val="FFC000"/>
                          </a:solidFill>
                          <a:latin typeface="Arial"/>
                        </a:rPr>
                        <a:t> </a:t>
                      </a:r>
                      <a:endParaRPr lang="ar-LY">
                        <a:solidFill>
                          <a:srgbClr val="FFC000"/>
                        </a:solidFill>
                      </a:endParaRPr>
                    </a:p>
                  </a:txBody>
                  <a:tcPr anchor="ctr">
                    <a:lnL>
                      <a:noFill/>
                    </a:lnL>
                    <a:lnR>
                      <a:noFill/>
                    </a:lnR>
                    <a:lnT>
                      <a:noFill/>
                    </a:lnT>
                    <a:lnB>
                      <a:noFill/>
                    </a:lnB>
                  </a:tcPr>
                </a:tc>
              </a:tr>
              <a:tr h="0">
                <a:tc gridSpan="2">
                  <a:txBody>
                    <a:bodyPr/>
                    <a:lstStyle/>
                    <a:p>
                      <a:pPr algn="l" rtl="0"/>
                      <a:r>
                        <a:rPr lang="ar-LY" dirty="0">
                          <a:solidFill>
                            <a:srgbClr val="FFC000"/>
                          </a:solidFill>
                        </a:rPr>
                        <a:t> </a:t>
                      </a:r>
                    </a:p>
                    <a:p>
                      <a:pPr algn="l" rtl="0"/>
                      <a:r>
                        <a:rPr lang="ar-LY" dirty="0">
                          <a:solidFill>
                            <a:srgbClr val="FFC000"/>
                          </a:solidFill>
                        </a:rPr>
                        <a:t> </a:t>
                      </a:r>
                    </a:p>
                  </a:txBody>
                  <a:tcPr anchor="ctr">
                    <a:lnL>
                      <a:noFill/>
                    </a:lnL>
                    <a:lnR>
                      <a:noFill/>
                    </a:lnR>
                    <a:lnT>
                      <a:noFill/>
                    </a:lnT>
                    <a:lnB>
                      <a:noFill/>
                    </a:lnB>
                  </a:tcPr>
                </a:tc>
                <a:tc hMerge="1">
                  <a:txBody>
                    <a:bodyPr/>
                    <a:lstStyle/>
                    <a:p>
                      <a:pPr rtl="1"/>
                      <a:endParaRPr lang="ar-LY"/>
                    </a:p>
                  </a:txBody>
                  <a:tcPr/>
                </a:tc>
              </a:tr>
            </a:tbl>
          </a:graphicData>
        </a:graphic>
      </p:graphicFrame>
      <p:pic>
        <p:nvPicPr>
          <p:cNvPr id="70664" name="Picture 1" descr="http://www.meddean.luc.edu/lumen/meded/medicine/pulmonar/cxr/atlas/images/193a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88913"/>
            <a:ext cx="491490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58639129"/>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مستطيل 1"/>
          <p:cNvSpPr>
            <a:spLocks noChangeArrowheads="1"/>
          </p:cNvSpPr>
          <p:nvPr/>
        </p:nvSpPr>
        <p:spPr bwMode="auto">
          <a:xfrm>
            <a:off x="19050" y="333375"/>
            <a:ext cx="9144000" cy="51398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fontAlgn="base">
              <a:spcBef>
                <a:spcPct val="0"/>
              </a:spcBef>
              <a:spcAft>
                <a:spcPct val="0"/>
              </a:spcAft>
            </a:pPr>
            <a:endParaRPr lang="en-US" sz="2400" dirty="0">
              <a:solidFill>
                <a:srgbClr val="FFC000"/>
              </a:solidFill>
              <a:latin typeface="Times New Roman" pitchFamily="18" charset="0"/>
            </a:endParaRPr>
          </a:p>
          <a:p>
            <a:pPr algn="ctr" rtl="0" fontAlgn="base">
              <a:spcBef>
                <a:spcPct val="0"/>
              </a:spcBef>
              <a:spcAft>
                <a:spcPct val="0"/>
              </a:spcAft>
            </a:pPr>
            <a:r>
              <a:rPr lang="en-US" sz="2400" dirty="0">
                <a:solidFill>
                  <a:srgbClr val="FFC000"/>
                </a:solidFill>
                <a:latin typeface="Times New Roman" pitchFamily="18" charset="0"/>
              </a:rPr>
              <a:t>   </a:t>
            </a:r>
            <a:r>
              <a:rPr lang="en-US" sz="4000" dirty="0">
                <a:solidFill>
                  <a:srgbClr val="FFC000"/>
                </a:solidFill>
                <a:latin typeface="Times New Roman" pitchFamily="18" charset="0"/>
              </a:rPr>
              <a:t>pleural masses</a:t>
            </a:r>
          </a:p>
          <a:p>
            <a:pPr algn="l" rtl="0" fontAlgn="base">
              <a:spcBef>
                <a:spcPct val="0"/>
              </a:spcBef>
              <a:spcAft>
                <a:spcPct val="0"/>
              </a:spcAft>
            </a:pPr>
            <a:r>
              <a:rPr lang="en-US" sz="2400" u="sng" dirty="0">
                <a:solidFill>
                  <a:srgbClr val="FFC000"/>
                </a:solidFill>
                <a:latin typeface="Times New Roman" pitchFamily="18" charset="0"/>
              </a:rPr>
              <a:t>Multiple</a:t>
            </a:r>
          </a:p>
          <a:p>
            <a:pPr algn="l" rtl="0" fontAlgn="base">
              <a:spcBef>
                <a:spcPct val="0"/>
              </a:spcBef>
              <a:spcAft>
                <a:spcPct val="0"/>
              </a:spcAft>
            </a:pPr>
            <a:r>
              <a:rPr lang="en-US" sz="2400" dirty="0">
                <a:solidFill>
                  <a:srgbClr val="FFC000"/>
                </a:solidFill>
                <a:latin typeface="Times New Roman" pitchFamily="18" charset="0"/>
              </a:rPr>
              <a:t>•Pleural metastases.</a:t>
            </a:r>
          </a:p>
          <a:p>
            <a:pPr algn="l" rtl="0" fontAlgn="base">
              <a:spcBef>
                <a:spcPct val="0"/>
              </a:spcBef>
              <a:spcAft>
                <a:spcPct val="0"/>
              </a:spcAft>
            </a:pPr>
            <a:r>
              <a:rPr lang="en-US" sz="2400" dirty="0">
                <a:solidFill>
                  <a:srgbClr val="FFC000"/>
                </a:solidFill>
                <a:latin typeface="Times New Roman" pitchFamily="18" charset="0"/>
              </a:rPr>
              <a:t>•Asbestos related pleural disease: Look for calcifications. </a:t>
            </a:r>
          </a:p>
          <a:p>
            <a:pPr algn="l" rtl="0" fontAlgn="base">
              <a:spcBef>
                <a:spcPct val="0"/>
              </a:spcBef>
              <a:spcAft>
                <a:spcPct val="0"/>
              </a:spcAft>
            </a:pPr>
            <a:r>
              <a:rPr lang="en-US" sz="2400" dirty="0">
                <a:solidFill>
                  <a:srgbClr val="FFC000"/>
                </a:solidFill>
                <a:latin typeface="Times New Roman" pitchFamily="18" charset="0"/>
              </a:rPr>
              <a:t>•Malignant </a:t>
            </a:r>
            <a:r>
              <a:rPr lang="en-US" sz="2400" dirty="0" smtClean="0">
                <a:solidFill>
                  <a:srgbClr val="FFC000"/>
                </a:solidFill>
                <a:latin typeface="Times New Roman" pitchFamily="18" charset="0"/>
              </a:rPr>
              <a:t>mesothelioma.</a:t>
            </a:r>
          </a:p>
          <a:p>
            <a:pPr algn="l" rtl="0" fontAlgn="base">
              <a:spcBef>
                <a:spcPct val="0"/>
              </a:spcBef>
              <a:spcAft>
                <a:spcPct val="0"/>
              </a:spcAft>
            </a:pPr>
            <a:endParaRPr lang="en-US" sz="2400" dirty="0">
              <a:solidFill>
                <a:srgbClr val="FFC000"/>
              </a:solidFill>
              <a:latin typeface="Times New Roman" pitchFamily="18" charset="0"/>
            </a:endParaRPr>
          </a:p>
          <a:p>
            <a:pPr algn="l" rtl="0" fontAlgn="base">
              <a:spcBef>
                <a:spcPct val="0"/>
              </a:spcBef>
              <a:spcAft>
                <a:spcPct val="0"/>
              </a:spcAft>
            </a:pPr>
            <a:r>
              <a:rPr lang="en-US" sz="2400" u="sng" dirty="0">
                <a:solidFill>
                  <a:srgbClr val="FFC000"/>
                </a:solidFill>
                <a:latin typeface="Times New Roman" pitchFamily="18" charset="0"/>
              </a:rPr>
              <a:t>Solitary</a:t>
            </a:r>
          </a:p>
          <a:p>
            <a:pPr algn="l" rtl="0" fontAlgn="base">
              <a:spcBef>
                <a:spcPct val="0"/>
              </a:spcBef>
              <a:spcAft>
                <a:spcPct val="0"/>
              </a:spcAft>
            </a:pPr>
            <a:r>
              <a:rPr lang="en-US" sz="2400" dirty="0">
                <a:solidFill>
                  <a:srgbClr val="FFC000"/>
                </a:solidFill>
                <a:latin typeface="Times New Roman" pitchFamily="18" charset="0"/>
              </a:rPr>
              <a:t>•Pleural metastases: </a:t>
            </a:r>
          </a:p>
          <a:p>
            <a:pPr algn="l" rtl="0" fontAlgn="base">
              <a:spcBef>
                <a:spcPct val="0"/>
              </a:spcBef>
              <a:spcAft>
                <a:spcPct val="0"/>
              </a:spcAft>
            </a:pPr>
            <a:r>
              <a:rPr lang="en-US" sz="2400" dirty="0">
                <a:solidFill>
                  <a:srgbClr val="FFC000"/>
                </a:solidFill>
                <a:latin typeface="Times New Roman" pitchFamily="18" charset="0"/>
              </a:rPr>
              <a:t>•Solitary fibrous tumor of the pleura. </a:t>
            </a:r>
          </a:p>
          <a:p>
            <a:pPr algn="l" rtl="0" fontAlgn="base">
              <a:spcBef>
                <a:spcPct val="0"/>
              </a:spcBef>
              <a:spcAft>
                <a:spcPct val="0"/>
              </a:spcAft>
            </a:pPr>
            <a:r>
              <a:rPr lang="en-US" sz="2400" dirty="0">
                <a:solidFill>
                  <a:srgbClr val="FFC000"/>
                </a:solidFill>
                <a:latin typeface="Times New Roman" pitchFamily="18" charset="0"/>
              </a:rPr>
              <a:t>•</a:t>
            </a:r>
            <a:r>
              <a:rPr lang="en-US" sz="2400" dirty="0" err="1">
                <a:solidFill>
                  <a:srgbClr val="FFC000"/>
                </a:solidFill>
                <a:latin typeface="Times New Roman" pitchFamily="18" charset="0"/>
              </a:rPr>
              <a:t>Lipoma</a:t>
            </a:r>
            <a:r>
              <a:rPr lang="en-US" sz="2400" dirty="0">
                <a:solidFill>
                  <a:srgbClr val="FFC000"/>
                </a:solidFill>
                <a:latin typeface="Times New Roman" pitchFamily="18" charset="0"/>
              </a:rPr>
              <a:t>. </a:t>
            </a:r>
          </a:p>
          <a:p>
            <a:pPr algn="l" rtl="0" fontAlgn="base">
              <a:spcBef>
                <a:spcPct val="0"/>
              </a:spcBef>
              <a:spcAft>
                <a:spcPct val="0"/>
              </a:spcAft>
            </a:pPr>
            <a:r>
              <a:rPr lang="en-US" sz="2400" dirty="0">
                <a:solidFill>
                  <a:srgbClr val="FFC000"/>
                </a:solidFill>
                <a:latin typeface="Times New Roman" pitchFamily="18" charset="0"/>
              </a:rPr>
              <a:t>•Malignant mesothelioma: </a:t>
            </a:r>
          </a:p>
          <a:p>
            <a:pPr algn="l" rtl="0" fontAlgn="base">
              <a:spcBef>
                <a:spcPct val="0"/>
              </a:spcBef>
              <a:spcAft>
                <a:spcPct val="0"/>
              </a:spcAft>
            </a:pPr>
            <a:endParaRPr lang="en-US" sz="2400" dirty="0">
              <a:solidFill>
                <a:srgbClr val="FFC000"/>
              </a:solidFill>
              <a:latin typeface="Times New Roman" pitchFamily="18" charset="0"/>
            </a:endParaRPr>
          </a:p>
        </p:txBody>
      </p:sp>
    </p:spTree>
    <p:extLst>
      <p:ext uri="{BB962C8B-B14F-4D97-AF65-F5344CB8AC3E}">
        <p14:creationId xmlns:p14="http://schemas.microsoft.com/office/powerpoint/2010/main" val="60191543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t1.gstatic.com/images?q=tbn:ANd9GcTi8S5biXXecufyHHOTINApIbSEtgxaeikLMfhwiU9SFo20OrO4DQ"/>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8018125" y="-995363"/>
            <a:ext cx="2228850" cy="1676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7950" y="0"/>
            <a:ext cx="3671888" cy="3273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270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79838" y="2276475"/>
            <a:ext cx="4895850" cy="3455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2709" name="مستطيل 1"/>
          <p:cNvSpPr>
            <a:spLocks noChangeArrowheads="1"/>
          </p:cNvSpPr>
          <p:nvPr/>
        </p:nvSpPr>
        <p:spPr bwMode="auto">
          <a:xfrm>
            <a:off x="3744913" y="981075"/>
            <a:ext cx="557688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rtl="0" fontAlgn="base">
              <a:spcBef>
                <a:spcPct val="0"/>
              </a:spcBef>
              <a:spcAft>
                <a:spcPct val="0"/>
              </a:spcAft>
            </a:pPr>
            <a:r>
              <a:rPr lang="en-US" sz="2400">
                <a:solidFill>
                  <a:srgbClr val="FFC000"/>
                </a:solidFill>
                <a:latin typeface="Times New Roman" pitchFamily="18" charset="0"/>
              </a:rPr>
              <a:t>Multiple pulmonary, and pleural metastasis </a:t>
            </a:r>
            <a:endParaRPr lang="ar-LY" sz="2400">
              <a:solidFill>
                <a:srgbClr val="FFC000"/>
              </a:solidFill>
              <a:latin typeface="Times New Roman" pitchFamily="18" charset="0"/>
            </a:endParaRPr>
          </a:p>
        </p:txBody>
      </p:sp>
    </p:spTree>
    <p:extLst>
      <p:ext uri="{BB962C8B-B14F-4D97-AF65-F5344CB8AC3E}">
        <p14:creationId xmlns:p14="http://schemas.microsoft.com/office/powerpoint/2010/main" val="3321447073"/>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G:\Mohamed Zitoun 1\pleural lesion\diagnostic-imaging-of-pleural-lesions-105-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16013" y="260350"/>
            <a:ext cx="5543550" cy="402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3731" name="مستطيل 1"/>
          <p:cNvSpPr>
            <a:spLocks noChangeArrowheads="1"/>
          </p:cNvSpPr>
          <p:nvPr/>
        </p:nvSpPr>
        <p:spPr bwMode="auto">
          <a:xfrm>
            <a:off x="3203575" y="4797425"/>
            <a:ext cx="19431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l" rtl="0" fontAlgn="base">
              <a:spcBef>
                <a:spcPct val="0"/>
              </a:spcBef>
              <a:spcAft>
                <a:spcPct val="0"/>
              </a:spcAft>
            </a:pPr>
            <a:r>
              <a:rPr lang="en-US" sz="2400">
                <a:solidFill>
                  <a:srgbClr val="FFC000"/>
                </a:solidFill>
                <a:latin typeface="Times New Roman" pitchFamily="18" charset="0"/>
              </a:rPr>
              <a:t>Mesothelioma</a:t>
            </a:r>
            <a:endParaRPr lang="ar-LY" sz="2400">
              <a:solidFill>
                <a:srgbClr val="FFC000"/>
              </a:solidFill>
              <a:latin typeface="Times New Roman" pitchFamily="18" charset="0"/>
            </a:endParaRPr>
          </a:p>
        </p:txBody>
      </p:sp>
    </p:spTree>
    <p:extLst>
      <p:ext uri="{BB962C8B-B14F-4D97-AF65-F5344CB8AC3E}">
        <p14:creationId xmlns:p14="http://schemas.microsoft.com/office/powerpoint/2010/main" val="3369602515"/>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G:\Mohamed Zitoun 1\pleural lesion\diagnostic-imaging-of-pleural-lesions-110-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G:\Mohamed Zitoun 1\pleural lesion\diagnostic-imaging-of-pleural-lesions-116-638.jpg"/>
          <p:cNvPicPr>
            <a:picLocks noChangeAspect="1" noChangeArrowheads="1"/>
          </p:cNvPicPr>
          <p:nvPr/>
        </p:nvPicPr>
        <p:blipFill>
          <a:blip r:embed="rId2" cstate="print"/>
          <a:srcRect/>
          <a:stretch>
            <a:fillRect/>
          </a:stretch>
        </p:blipFill>
        <p:spPr bwMode="auto">
          <a:xfrm>
            <a:off x="1533525" y="1147762"/>
            <a:ext cx="6076950" cy="4562475"/>
          </a:xfrm>
          <a:prstGeom prst="rect">
            <a:avLst/>
          </a:prstGeom>
          <a:noFill/>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مستطيل 1"/>
          <p:cNvSpPr>
            <a:spLocks noChangeArrowheads="1"/>
          </p:cNvSpPr>
          <p:nvPr/>
        </p:nvSpPr>
        <p:spPr bwMode="auto">
          <a:xfrm>
            <a:off x="539750" y="796925"/>
            <a:ext cx="8064500"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fontAlgn="base">
              <a:spcBef>
                <a:spcPct val="0"/>
              </a:spcBef>
              <a:spcAft>
                <a:spcPct val="0"/>
              </a:spcAft>
            </a:pPr>
            <a:r>
              <a:rPr lang="en-US" sz="3600">
                <a:solidFill>
                  <a:srgbClr val="FFC000"/>
                </a:solidFill>
                <a:latin typeface="Times New Roman" pitchFamily="18" charset="0"/>
              </a:rPr>
              <a:t>Pleural calcification:</a:t>
            </a:r>
          </a:p>
          <a:p>
            <a:pPr algn="l" rtl="0" fontAlgn="base">
              <a:spcBef>
                <a:spcPct val="0"/>
              </a:spcBef>
              <a:spcAft>
                <a:spcPct val="0"/>
              </a:spcAft>
            </a:pPr>
            <a:endParaRPr lang="en-US" sz="3600">
              <a:solidFill>
                <a:srgbClr val="FFC000"/>
              </a:solidFill>
              <a:latin typeface="Times New Roman" pitchFamily="18" charset="0"/>
            </a:endParaRPr>
          </a:p>
          <a:p>
            <a:pPr algn="l" rtl="0" fontAlgn="base">
              <a:spcBef>
                <a:spcPct val="0"/>
              </a:spcBef>
              <a:spcAft>
                <a:spcPct val="0"/>
              </a:spcAft>
            </a:pPr>
            <a:r>
              <a:rPr lang="en-US" sz="2400">
                <a:solidFill>
                  <a:srgbClr val="FFC000"/>
                </a:solidFill>
                <a:latin typeface="Times New Roman" pitchFamily="18" charset="0"/>
              </a:rPr>
              <a:t>Pleural calcification can result from many causes</a:t>
            </a:r>
          </a:p>
          <a:p>
            <a:pPr algn="l" rtl="0" fontAlgn="base">
              <a:spcBef>
                <a:spcPct val="0"/>
              </a:spcBef>
              <a:spcAft>
                <a:spcPct val="0"/>
              </a:spcAft>
            </a:pPr>
            <a:endParaRPr lang="en-US" sz="2400">
              <a:solidFill>
                <a:srgbClr val="FFC000"/>
              </a:solidFill>
              <a:latin typeface="Times New Roman" pitchFamily="18" charset="0"/>
            </a:endParaRPr>
          </a:p>
          <a:p>
            <a:pPr algn="l" rtl="0" fontAlgn="base">
              <a:spcBef>
                <a:spcPct val="0"/>
              </a:spcBef>
              <a:spcAft>
                <a:spcPct val="0"/>
              </a:spcAft>
            </a:pPr>
            <a:r>
              <a:rPr lang="en-US" sz="2400">
                <a:solidFill>
                  <a:srgbClr val="FFC000"/>
                </a:solidFill>
                <a:latin typeface="Times New Roman" pitchFamily="18" charset="0"/>
              </a:rPr>
              <a:t>•calcified pleural plaque from asbestos exposure : typically has sparing of costophernic angles</a:t>
            </a:r>
          </a:p>
          <a:p>
            <a:pPr algn="l" rtl="0" fontAlgn="base">
              <a:spcBef>
                <a:spcPct val="0"/>
              </a:spcBef>
              <a:spcAft>
                <a:spcPct val="0"/>
              </a:spcAft>
            </a:pPr>
            <a:r>
              <a:rPr lang="en-US" sz="2400">
                <a:solidFill>
                  <a:srgbClr val="FFC000"/>
                </a:solidFill>
                <a:latin typeface="Times New Roman" pitchFamily="18" charset="0"/>
              </a:rPr>
              <a:t>•previous haemothorax</a:t>
            </a:r>
          </a:p>
          <a:p>
            <a:pPr algn="l" rtl="0" fontAlgn="base">
              <a:spcBef>
                <a:spcPct val="0"/>
              </a:spcBef>
              <a:spcAft>
                <a:spcPct val="0"/>
              </a:spcAft>
            </a:pPr>
            <a:r>
              <a:rPr lang="en-US" sz="2400">
                <a:solidFill>
                  <a:srgbClr val="FFC000"/>
                </a:solidFill>
                <a:latin typeface="Times New Roman" pitchFamily="18" charset="0"/>
              </a:rPr>
              <a:t>•previous infection involving the pleura : e.g pyothorax</a:t>
            </a:r>
          </a:p>
          <a:p>
            <a:pPr algn="l" rtl="0" fontAlgn="base">
              <a:spcBef>
                <a:spcPct val="0"/>
              </a:spcBef>
              <a:spcAft>
                <a:spcPct val="0"/>
              </a:spcAft>
            </a:pPr>
            <a:r>
              <a:rPr lang="en-US" sz="2400">
                <a:solidFill>
                  <a:srgbClr val="FFC000"/>
                </a:solidFill>
                <a:latin typeface="Times New Roman" pitchFamily="18" charset="0"/>
              </a:rPr>
              <a:t>•tuberculous pleuritis </a:t>
            </a:r>
          </a:p>
          <a:p>
            <a:pPr algn="l" rtl="0" fontAlgn="base">
              <a:spcBef>
                <a:spcPct val="0"/>
              </a:spcBef>
              <a:spcAft>
                <a:spcPct val="0"/>
              </a:spcAft>
            </a:pPr>
            <a:endParaRPr lang="en-US" sz="2400">
              <a:solidFill>
                <a:srgbClr val="FFC000"/>
              </a:solidFill>
              <a:latin typeface="Times New Roman" pitchFamily="18" charset="0"/>
            </a:endParaRPr>
          </a:p>
        </p:txBody>
      </p:sp>
    </p:spTree>
    <p:extLst>
      <p:ext uri="{BB962C8B-B14F-4D97-AF65-F5344CB8AC3E}">
        <p14:creationId xmlns:p14="http://schemas.microsoft.com/office/powerpoint/2010/main" val="37454658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71550" y="765175"/>
            <a:ext cx="6048375" cy="417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5779" name="مستطيل 5"/>
          <p:cNvSpPr>
            <a:spLocks noChangeArrowheads="1"/>
          </p:cNvSpPr>
          <p:nvPr/>
        </p:nvSpPr>
        <p:spPr bwMode="auto">
          <a:xfrm>
            <a:off x="971550" y="5157788"/>
            <a:ext cx="6840538"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fontAlgn="base">
              <a:spcBef>
                <a:spcPct val="0"/>
              </a:spcBef>
              <a:spcAft>
                <a:spcPct val="0"/>
              </a:spcAft>
            </a:pPr>
            <a:r>
              <a:rPr lang="en-US" sz="2400">
                <a:solidFill>
                  <a:srgbClr val="FFC000"/>
                </a:solidFill>
                <a:latin typeface="Times New Roman" pitchFamily="18" charset="0"/>
              </a:rPr>
              <a:t>Calcified tuberculous empyema. Axial CT scan of the chest </a:t>
            </a:r>
            <a:endParaRPr lang="ar-LY" sz="2400">
              <a:solidFill>
                <a:srgbClr val="FFC000"/>
              </a:solidFill>
              <a:latin typeface="Times New Roman" pitchFamily="18" charset="0"/>
            </a:endParaRPr>
          </a:p>
        </p:txBody>
      </p:sp>
    </p:spTree>
    <p:extLst>
      <p:ext uri="{BB962C8B-B14F-4D97-AF65-F5344CB8AC3E}">
        <p14:creationId xmlns:p14="http://schemas.microsoft.com/office/powerpoint/2010/main" val="1561945521"/>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68538" y="692150"/>
            <a:ext cx="4319587" cy="3689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6803" name="مستطيل 1"/>
          <p:cNvSpPr>
            <a:spLocks noChangeArrowheads="1"/>
          </p:cNvSpPr>
          <p:nvPr/>
        </p:nvSpPr>
        <p:spPr bwMode="auto">
          <a:xfrm>
            <a:off x="1908175" y="4724400"/>
            <a:ext cx="54006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l" rtl="0" fontAlgn="base">
              <a:spcBef>
                <a:spcPct val="0"/>
              </a:spcBef>
              <a:spcAft>
                <a:spcPct val="0"/>
              </a:spcAft>
            </a:pPr>
            <a:r>
              <a:rPr lang="en-US" sz="2400">
                <a:solidFill>
                  <a:srgbClr val="FFC000"/>
                </a:solidFill>
                <a:latin typeface="Times New Roman" pitchFamily="18" charset="0"/>
              </a:rPr>
              <a:t>Pleural calcification occurs in about 50% with asbestos</a:t>
            </a:r>
            <a:endParaRPr lang="ar-LY" sz="2400">
              <a:solidFill>
                <a:srgbClr val="FFC000"/>
              </a:solidFill>
              <a:latin typeface="Times New Roman" pitchFamily="18" charset="0"/>
            </a:endParaRPr>
          </a:p>
        </p:txBody>
      </p:sp>
    </p:spTree>
    <p:extLst>
      <p:ext uri="{BB962C8B-B14F-4D97-AF65-F5344CB8AC3E}">
        <p14:creationId xmlns:p14="http://schemas.microsoft.com/office/powerpoint/2010/main" val="208327729"/>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cstate="print"/>
          <a:srcRect/>
          <a:stretch>
            <a:fillRect/>
          </a:stretch>
        </p:blipFill>
        <p:spPr bwMode="auto">
          <a:xfrm>
            <a:off x="1571625" y="452438"/>
            <a:ext cx="6000750" cy="5953125"/>
          </a:xfrm>
          <a:prstGeom prst="rect">
            <a:avLst/>
          </a:prstGeom>
          <a:noFill/>
          <a:ln w="9525">
            <a:noFill/>
            <a:miter lim="800000"/>
            <a:headEnd/>
            <a:tailEnd/>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22" name="Picture 2" descr="ÙØªÙØ¬Ø© Ø¨Ø­Ø« Ø§ÙØµÙØ± Ø¹Ù âªnature picâ¬â"/>
          <p:cNvPicPr>
            <a:picLocks noChangeAspect="1" noChangeArrowheads="1"/>
          </p:cNvPicPr>
          <p:nvPr/>
        </p:nvPicPr>
        <p:blipFill>
          <a:blip r:embed="rId2" cstate="print"/>
          <a:srcRect/>
          <a:stretch>
            <a:fillRect/>
          </a:stretch>
        </p:blipFill>
        <p:spPr bwMode="auto">
          <a:xfrm>
            <a:off x="1571605" y="1357298"/>
            <a:ext cx="5929354" cy="3714776"/>
          </a:xfrm>
          <a:prstGeom prst="rect">
            <a:avLst/>
          </a:prstGeom>
          <a:noFill/>
        </p:spPr>
      </p:pic>
      <p:sp>
        <p:nvSpPr>
          <p:cNvPr id="4" name="Rectangle 3"/>
          <p:cNvSpPr/>
          <p:nvPr/>
        </p:nvSpPr>
        <p:spPr>
          <a:xfrm>
            <a:off x="3143240" y="5072074"/>
            <a:ext cx="4572000" cy="276999"/>
          </a:xfrm>
          <a:prstGeom prst="rect">
            <a:avLst/>
          </a:prstGeom>
        </p:spPr>
        <p:txBody>
          <a:bodyPr>
            <a:spAutoFit/>
          </a:bodyPr>
          <a:lstStyle/>
          <a:p>
            <a:pPr algn="r" rtl="1"/>
            <a:r>
              <a:rPr lang="ar-SA" sz="1200" dirty="0" smtClean="0">
                <a:solidFill>
                  <a:srgbClr val="DA6C8E"/>
                </a:solidFill>
              </a:rPr>
              <a:t>فظنَي فيكَ ياربَي جُميل.</a:t>
            </a:r>
            <a:r>
              <a:rPr lang="ar-LY" sz="1200" dirty="0" smtClean="0">
                <a:solidFill>
                  <a:srgbClr val="DA6C8E"/>
                </a:solidFill>
              </a:rPr>
              <a:t>...</a:t>
            </a:r>
            <a:r>
              <a:rPr lang="ar-SA" sz="1200" dirty="0" smtClean="0">
                <a:solidFill>
                  <a:srgbClr val="DA6C8E"/>
                </a:solidFill>
              </a:rPr>
              <a:t>فحققُ يا إلهُي حسنَ ظني.</a:t>
            </a:r>
            <a:endParaRPr lang="en-US" sz="1200" dirty="0">
              <a:solidFill>
                <a:srgbClr val="DA6C8E"/>
              </a:solidFill>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339752" y="2852936"/>
            <a:ext cx="4104456" cy="830997"/>
          </a:xfrm>
          <a:prstGeom prst="rect">
            <a:avLst/>
          </a:prstGeom>
          <a:noFill/>
        </p:spPr>
        <p:txBody>
          <a:bodyPr wrap="square" rtlCol="0">
            <a:spAutoFit/>
          </a:bodyPr>
          <a:lstStyle/>
          <a:p>
            <a:pPr algn="ctr"/>
            <a:r>
              <a:rPr lang="en-US" sz="4800" dirty="0" smtClean="0">
                <a:solidFill>
                  <a:srgbClr val="FF0000"/>
                </a:solidFill>
              </a:rPr>
              <a:t>Thank you</a:t>
            </a:r>
            <a:endParaRPr lang="en-US" sz="4800" dirty="0">
              <a:solidFill>
                <a:srgbClr val="FF0000"/>
              </a:solidFill>
            </a:endParaRPr>
          </a:p>
        </p:txBody>
      </p:sp>
    </p:spTree>
  </p:cSld>
  <p:clrMapOvr>
    <a:masterClrMapping/>
  </p:clrMapOvr>
</p:sld>
</file>

<file path=ppt/theme/theme1.xml><?xml version="1.0" encoding="utf-8"?>
<a:theme xmlns:a="http://schemas.openxmlformats.org/drawingml/2006/main" name="أفق">
  <a:themeElements>
    <a:clrScheme name="أفق">
      <a:dk1>
        <a:srgbClr val="000000"/>
      </a:dk1>
      <a:lt1>
        <a:srgbClr val="FFFFFF"/>
      </a:lt1>
      <a:dk2>
        <a:srgbClr val="1F2123"/>
      </a:dk2>
      <a:lt2>
        <a:srgbClr val="DC9E1F"/>
      </a:lt2>
      <a:accent1>
        <a:srgbClr val="7E97AD"/>
      </a:accent1>
      <a:accent2>
        <a:srgbClr val="CC8E60"/>
      </a:accent2>
      <a:accent3>
        <a:srgbClr val="7A6A60"/>
      </a:accent3>
      <a:accent4>
        <a:srgbClr val="B4936D"/>
      </a:accent4>
      <a:accent5>
        <a:srgbClr val="67787B"/>
      </a:accent5>
      <a:accent6>
        <a:srgbClr val="9D936F"/>
      </a:accent6>
      <a:hlink>
        <a:srgbClr val="646464"/>
      </a:hlink>
      <a:folHlink>
        <a:srgbClr val="969696"/>
      </a:folHlink>
    </a:clrScheme>
    <a:fontScheme name="أفق">
      <a:maj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rial Narrow"/>
        <a:ea typeface=""/>
        <a:cs typeface=""/>
        <a:font script="Jpan" typeface="HGｺﾞｼｯｸM"/>
        <a:font script="Hang" typeface="HY얕은샘물M"/>
        <a:font script="Hans" typeface="方正姚体"/>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أفق">
      <a:fillStyleLst>
        <a:solidFill>
          <a:schemeClr val="phClr"/>
        </a:solidFill>
        <a:gradFill rotWithShape="1">
          <a:gsLst>
            <a:gs pos="0">
              <a:schemeClr val="phClr">
                <a:tint val="83000"/>
                <a:shade val="100000"/>
                <a:satMod val="100000"/>
              </a:schemeClr>
            </a:gs>
            <a:gs pos="100000">
              <a:schemeClr val="phClr">
                <a:tint val="61000"/>
                <a:alpha val="100000"/>
                <a:satMod val="200000"/>
              </a:schemeClr>
            </a:gs>
          </a:gsLst>
          <a:path path="circle">
            <a:fillToRect l="100000" t="100000" r="100000" b="100000"/>
          </a:path>
        </a:gradFill>
        <a:gradFill rotWithShape="1">
          <a:gsLst>
            <a:gs pos="0">
              <a:schemeClr val="phClr">
                <a:shade val="85000"/>
              </a:schemeClr>
            </a:gs>
            <a:gs pos="100000">
              <a:schemeClr val="phClr">
                <a:tint val="90000"/>
                <a:alpha val="100000"/>
                <a:satMod val="200000"/>
              </a:schemeClr>
            </a:gs>
          </a:gsLst>
          <a:path path="circle">
            <a:fillToRect l="100000" t="100000" r="100000" b="100000"/>
          </a:path>
        </a:gradFill>
      </a:fillStyleLst>
      <a:lnStyleLst>
        <a:ln w="9525" cap="flat" cmpd="sng" algn="ctr">
          <a:solidFill>
            <a:schemeClr val="phClr"/>
          </a:solidFill>
          <a:prstDash val="solid"/>
        </a:ln>
        <a:ln w="10795" cap="flat" cmpd="sng" algn="ctr">
          <a:solidFill>
            <a:schemeClr val="phClr"/>
          </a:solidFill>
          <a:prstDash val="solid"/>
        </a:ln>
        <a:ln w="15240" cap="flat" cmpd="sng" algn="ctr">
          <a:solidFill>
            <a:schemeClr val="phClr">
              <a:tint val="25000"/>
              <a:alpha val="25000"/>
            </a:schemeClr>
          </a:solidFill>
          <a:prstDash val="solid"/>
        </a:ln>
      </a:lnStyleLst>
      <a:effectStyleLst>
        <a:effectStyle>
          <a:effectLst>
            <a:outerShdw blurRad="38100" dist="25400" dir="5400000" rotWithShape="0">
              <a:srgbClr val="000000">
                <a:alpha val="40000"/>
              </a:srgbClr>
            </a:outerShdw>
          </a:effectLst>
        </a:effectStyle>
        <a:effectStyle>
          <a:effectLst>
            <a:outerShdw blurRad="50800" dist="42924" dir="5400000" rotWithShape="0">
              <a:srgbClr val="000000">
                <a:alpha val="40000"/>
              </a:srgbClr>
            </a:outerShdw>
          </a:effectLst>
        </a:effectStyle>
        <a:effectStyle>
          <a:effectLst>
            <a:outerShdw blurRad="50800" dist="25400" dir="5400000" rotWithShape="0">
              <a:srgbClr val="000000">
                <a:alpha val="40000"/>
              </a:srgbClr>
            </a:outerShdw>
          </a:effectLst>
          <a:scene3d>
            <a:camera prst="orthographicFront">
              <a:rot lat="0" lon="0" rev="0"/>
            </a:camera>
            <a:lightRig rig="flat" dir="t">
              <a:rot lat="0" lon="0" rev="3600000"/>
            </a:lightRig>
          </a:scene3d>
          <a:sp3d prstMaterial="flat">
            <a:bevelT w="34925" h="47625" prst="coolSlant"/>
          </a:sp3d>
        </a:effectStyle>
      </a:effectStyleLst>
      <a:bgFillStyleLst>
        <a:solidFill>
          <a:schemeClr val="phClr"/>
        </a:solidFill>
        <a:gradFill rotWithShape="1">
          <a:gsLst>
            <a:gs pos="0">
              <a:schemeClr val="phClr">
                <a:tint val="96000"/>
                <a:shade val="100000"/>
                <a:alpha val="100000"/>
                <a:satMod val="140000"/>
              </a:schemeClr>
            </a:gs>
            <a:gs pos="31000">
              <a:schemeClr val="phClr">
                <a:tint val="100000"/>
                <a:shade val="90000"/>
                <a:alpha val="100000"/>
              </a:schemeClr>
            </a:gs>
            <a:gs pos="100000">
              <a:schemeClr val="phClr">
                <a:tint val="100000"/>
                <a:shade val="80000"/>
                <a:alpha val="100000"/>
              </a:schemeClr>
            </a:gs>
          </a:gsLst>
          <a:lin ang="5400000" scaled="0"/>
        </a:gradFill>
        <a:gradFill rotWithShape="1">
          <a:gsLst>
            <a:gs pos="0">
              <a:schemeClr val="phClr">
                <a:tint val="96000"/>
                <a:shade val="100000"/>
                <a:alpha val="100000"/>
                <a:satMod val="180000"/>
              </a:schemeClr>
            </a:gs>
            <a:gs pos="41000">
              <a:schemeClr val="phClr">
                <a:tint val="100000"/>
                <a:shade val="100000"/>
                <a:alpha val="100000"/>
                <a:satMod val="150000"/>
              </a:schemeClr>
            </a:gs>
            <a:gs pos="100000">
              <a:schemeClr val="phClr">
                <a:tint val="100000"/>
                <a:shade val="65000"/>
                <a:alpha val="100000"/>
              </a:schemeClr>
            </a:gs>
          </a:gsLst>
          <a:path path="circle">
            <a:fillToRect l="50000" t="80000" r="100000" b="10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356</TotalTime>
  <Words>673</Words>
  <Application>Microsoft Office PowerPoint</Application>
  <PresentationFormat>عرض على الشاشة (3:4)‏</PresentationFormat>
  <Paragraphs>135</Paragraphs>
  <Slides>75</Slides>
  <Notes>1</Notes>
  <HiddenSlides>0</HiddenSlides>
  <MMClips>0</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75</vt:i4>
      </vt:variant>
    </vt:vector>
  </HeadingPairs>
  <TitlesOfParts>
    <vt:vector size="82" baseType="lpstr">
      <vt:lpstr>Arial</vt:lpstr>
      <vt:lpstr>Arial Narrow</vt:lpstr>
      <vt:lpstr>Calibri</vt:lpstr>
      <vt:lpstr>Helvetica</vt:lpstr>
      <vt:lpstr>Open Sans</vt:lpstr>
      <vt:lpstr>Times New Roman</vt:lpstr>
      <vt:lpstr>أفق</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Company>Naim Al Hussaini</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proBook</dc:creator>
  <cp:lastModifiedBy>PIXEL-PC</cp:lastModifiedBy>
  <cp:revision>37</cp:revision>
  <dcterms:created xsi:type="dcterms:W3CDTF">2012-01-04T19:19:46Z</dcterms:created>
  <dcterms:modified xsi:type="dcterms:W3CDTF">2020-08-30T05:15:27Z</dcterms:modified>
</cp:coreProperties>
</file>