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32918400" cy="43891200"/>
  <p:notesSz cx="5800725" cy="9094788"/>
  <p:embeddedFontLst>
    <p:embeddedFont>
      <p:font typeface="Amaranth" panose="020B0604020202020204" charset="0"/>
      <p:regular r:id="rId3"/>
    </p:embeddedFont>
    <p:embeddedFont>
      <p:font typeface="Titillium Web" panose="00000500000000000000" pitchFamily="2" charset="0"/>
      <p:regular r:id="rId4"/>
      <p:bold r:id="rId5"/>
      <p:italic r:id="rId6"/>
      <p:boldItalic r:id="rId7"/>
    </p:embeddedFont>
  </p:embeddedFontLst>
  <p:custDataLst>
    <p:tags r:id="rId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9300" kern="1200">
        <a:solidFill>
          <a:schemeClr val="tx1"/>
        </a:solidFill>
        <a:latin typeface="Arial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9300" kern="1200">
        <a:solidFill>
          <a:schemeClr val="tx1"/>
        </a:solidFill>
        <a:latin typeface="Arial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9300" kern="1200">
        <a:solidFill>
          <a:schemeClr val="tx1"/>
        </a:solidFill>
        <a:latin typeface="Arial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9300" kern="1200">
        <a:solidFill>
          <a:schemeClr val="tx1"/>
        </a:solidFill>
        <a:latin typeface="Arial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93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9300" kern="1200">
        <a:solidFill>
          <a:schemeClr val="tx1"/>
        </a:solidFill>
        <a:latin typeface="Arial"/>
        <a:ea typeface="+mn-ea"/>
        <a:cs typeface="+mn-cs"/>
      </a:defRPr>
    </a:lvl6pPr>
    <a:lvl7pPr marL="2743200" algn="l" defTabSz="914400" rtl="0" eaLnBrk="1" latinLnBrk="0" hangingPunct="1">
      <a:defRPr sz="9300" kern="1200">
        <a:solidFill>
          <a:schemeClr val="tx1"/>
        </a:solidFill>
        <a:latin typeface="Arial"/>
        <a:ea typeface="+mn-ea"/>
        <a:cs typeface="+mn-cs"/>
      </a:defRPr>
    </a:lvl7pPr>
    <a:lvl8pPr marL="3200400" algn="l" defTabSz="914400" rtl="0" eaLnBrk="1" latinLnBrk="0" hangingPunct="1">
      <a:defRPr sz="9300" kern="1200">
        <a:solidFill>
          <a:schemeClr val="tx1"/>
        </a:solidFill>
        <a:latin typeface="Arial"/>
        <a:ea typeface="+mn-ea"/>
        <a:cs typeface="+mn-cs"/>
      </a:defRPr>
    </a:lvl8pPr>
    <a:lvl9pPr marL="3657600" algn="l" defTabSz="914400" rtl="0" eaLnBrk="1" latinLnBrk="0" hangingPunct="1">
      <a:defRPr sz="9300" kern="1200">
        <a:solidFill>
          <a:schemeClr val="tx1"/>
        </a:solidFill>
        <a:latin typeface="Arial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24" userDrawn="1">
          <p15:clr>
            <a:srgbClr val="A4A3A4"/>
          </p15:clr>
        </p15:guide>
        <p15:guide id="2" pos="10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5078"/>
    <a:srgbClr val="B4D3E2"/>
    <a:srgbClr val="666666"/>
    <a:srgbClr val="AECFE0"/>
    <a:srgbClr val="A4C9DC"/>
    <a:srgbClr val="A7D1D9"/>
    <a:srgbClr val="AEC9D2"/>
    <a:srgbClr val="D1E0E5"/>
    <a:srgbClr val="CEECF2"/>
    <a:srgbClr val="1482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 varScale="1">
        <p:scale>
          <a:sx n="16" d="100"/>
          <a:sy n="16" d="100"/>
        </p:scale>
        <p:origin x="1866" y="72"/>
      </p:cViewPr>
      <p:guideLst>
        <p:guide orient="horz" pos="13824"/>
        <p:guide pos="10368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heme" Target="theme/theme1.xml"/><Relationship Id="rId5" Type="http://schemas.openxmlformats.org/officeDocument/2006/relationships/font" Target="fonts/font3.fntdata"/><Relationship Id="rId10" Type="http://schemas.openxmlformats.org/officeDocument/2006/relationships/viewProps" Target="viewProps.xml"/><Relationship Id="rId4" Type="http://schemas.openxmlformats.org/officeDocument/2006/relationships/font" Target="fonts/font2.fntdata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9356" y="13635568"/>
            <a:ext cx="27979688" cy="9406467"/>
          </a:xfr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523" y="24870834"/>
            <a:ext cx="23043356" cy="11218333"/>
          </a:xfrm>
        </p:spPr>
        <p:txBody>
          <a:bodyPr/>
          <a:lstStyle>
            <a:defPPr>
              <a:defRPr kern="1200" smtId="4294967295"/>
            </a:defPPr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E9E44D62-E9B9-4A1F-9D60-78A1B8BD21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12747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8A277C51-0625-40F0-8A02-D153CC2D70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85903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866080" y="1756833"/>
            <a:ext cx="7406878" cy="37450185"/>
          </a:xfrm>
        </p:spPr>
        <p:txBody>
          <a:bodyPr vert="eaVert"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45444" y="1756833"/>
            <a:ext cx="22106334" cy="37450185"/>
          </a:xfrm>
        </p:spPr>
        <p:txBody>
          <a:bodyPr vert="eaVert"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6C9A1A37-7051-412A-8F35-8483CD8F4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170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D772C493-C7EB-4BEF-9EB3-C72AA1A173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92216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5" y="28204585"/>
            <a:ext cx="27980878" cy="8716433"/>
          </a:xfrm>
        </p:spPr>
        <p:txBody>
          <a:bodyPr anchor="t"/>
          <a:lstStyle>
            <a:defPPr>
              <a:defRPr kern="1200" smtId="4294967295"/>
            </a:defPPr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5" y="18603384"/>
            <a:ext cx="27980878" cy="9601200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3239EF23-2AC5-4B50-8C9E-5F8D49668A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62582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45444" y="10240433"/>
            <a:ext cx="14756606" cy="28966585"/>
          </a:xfrm>
        </p:spPr>
        <p:txBody>
          <a:bodyPr/>
          <a:lstStyle>
            <a:defPPr>
              <a:defRPr kern="1200" smtId="4294967295"/>
            </a:defPPr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516352" y="10240433"/>
            <a:ext cx="14756606" cy="28966585"/>
          </a:xfrm>
        </p:spPr>
        <p:txBody>
          <a:bodyPr/>
          <a:lstStyle>
            <a:defPPr>
              <a:defRPr kern="1200" smtId="4294967295"/>
            </a:defPPr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0BBD8762-0F6F-41F2-8E1E-C5EF6CE7F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39722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444" y="9825568"/>
            <a:ext cx="14544675" cy="4093633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5444" y="13919200"/>
            <a:ext cx="14544675" cy="25287816"/>
          </a:xfrm>
        </p:spPr>
        <p:txBody>
          <a:bodyPr/>
          <a:lstStyle>
            <a:defPPr>
              <a:defRPr kern="1200" smtId="4294967295"/>
            </a:defPPr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2328" y="9825568"/>
            <a:ext cx="14550630" cy="4093633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2328" y="13919200"/>
            <a:ext cx="14550630" cy="25287816"/>
          </a:xfrm>
        </p:spPr>
        <p:txBody>
          <a:bodyPr/>
          <a:lstStyle>
            <a:defPPr>
              <a:defRPr kern="1200" smtId="4294967295"/>
            </a:defPPr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C245EB89-E1F0-4213-BFCF-D6A06A13C4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35668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F9249905-9305-4041-8B60-8DE0824E81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81219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97C76933-D99D-4DC1-BD09-1072CC92B2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49367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444" y="1748367"/>
            <a:ext cx="10829925" cy="7435851"/>
          </a:xfrm>
        </p:spPr>
        <p:txBody>
          <a:bodyPr anchor="b"/>
          <a:lstStyle>
            <a:defPPr>
              <a:defRPr kern="1200" smtId="4294967295"/>
            </a:defPPr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656" y="1748367"/>
            <a:ext cx="18402300" cy="37458650"/>
          </a:xfrm>
        </p:spPr>
        <p:txBody>
          <a:bodyPr/>
          <a:lstStyle>
            <a:defPPr>
              <a:defRPr kern="1200" smtId="4294967295"/>
            </a:defPPr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444" y="9184217"/>
            <a:ext cx="10829925" cy="30022800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EF6A5529-8465-4E7D-9DB8-D374C51CD7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1111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1997" y="30723418"/>
            <a:ext cx="19751280" cy="3627967"/>
          </a:xfrm>
        </p:spPr>
        <p:txBody>
          <a:bodyPr anchor="b"/>
          <a:lstStyle>
            <a:defPPr>
              <a:defRPr kern="1200" smtId="4294967295"/>
            </a:defPPr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1997" y="3922184"/>
            <a:ext cx="19751280" cy="26333450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1997" y="34351385"/>
            <a:ext cx="19751280" cy="5149849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3C022C6C-C3BF-4CE1-8842-0AC5970173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81050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45444" y="1756833"/>
            <a:ext cx="29627512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8" tIns="235129" rIns="470258" bIns="235129" anchor="ctr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45444" y="10240433"/>
            <a:ext cx="29627512" cy="28966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8" tIns="235129" rIns="470258" bIns="235129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45444" y="39969015"/>
            <a:ext cx="768191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8" tIns="235129" rIns="470258" bIns="235129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defTabSz="3526631">
              <a:defRPr sz="5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246644" y="39969015"/>
            <a:ext cx="1042511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8" tIns="235129" rIns="470258" bIns="235129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ctr" defTabSz="3526631">
              <a:defRPr sz="5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3591044" y="39969015"/>
            <a:ext cx="768191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8" tIns="235129" rIns="470258" bIns="235129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3526631">
              <a:defRPr sz="5400" smtClean="0">
                <a:latin typeface="Arial" pitchFamily="34" charset="0"/>
              </a:defRPr>
            </a:lvl1pPr>
          </a:lstStyle>
          <a:p>
            <a:pPr>
              <a:defRPr/>
            </a:pPr>
            <a:fld id="{25043CB6-A91D-4176-912B-555F54C38C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New picture"/>
          <p:cNvPicPr/>
          <p:nvPr/>
        </p:nvPicPr>
        <p:blipFill>
          <a:blip r:embed="rId13"/>
          <a:stretch>
            <a:fillRect/>
          </a:stretch>
        </p:blipFill>
        <p:spPr>
          <a:xfrm rot="16200000">
            <a:off x="-11506200" y="21945600"/>
            <a:ext cx="14274800" cy="4368800"/>
          </a:xfrm>
          <a:prstGeom prst="rect">
            <a:avLst/>
          </a:prstGeom>
        </p:spPr>
      </p:pic>
      <p:pic>
        <p:nvPicPr>
          <p:cNvPr id="1032" name="New picture"/>
          <p:cNvPicPr/>
          <p:nvPr/>
        </p:nvPicPr>
        <p:blipFill>
          <a:blip r:embed="rId13"/>
          <a:stretch>
            <a:fillRect/>
          </a:stretch>
        </p:blipFill>
        <p:spPr>
          <a:xfrm rot="5400000">
            <a:off x="30149800" y="21945600"/>
            <a:ext cx="14274800" cy="4368800"/>
          </a:xfrm>
          <a:prstGeom prst="rect">
            <a:avLst/>
          </a:prstGeom>
        </p:spPr>
      </p:pic>
      <p:pic>
        <p:nvPicPr>
          <p:cNvPr id="1033" name="New picture"/>
          <p:cNvPicPr/>
          <p:nvPr/>
        </p:nvPicPr>
        <p:blipFill>
          <a:blip r:embed="rId14"/>
          <a:stretch>
            <a:fillRect/>
          </a:stretch>
        </p:blipFill>
        <p:spPr>
          <a:xfrm>
            <a:off x="1473200" y="44399200"/>
            <a:ext cx="29972000" cy="1549400"/>
          </a:xfrm>
          <a:prstGeom prst="rect">
            <a:avLst/>
          </a:prstGeom>
        </p:spPr>
      </p:pic>
      <p:sp>
        <p:nvSpPr>
          <p:cNvPr id="1034" name="New shape"/>
          <p:cNvSpPr/>
          <p:nvPr/>
        </p:nvSpPr>
        <p:spPr>
          <a:xfrm>
            <a:off x="1473200" y="44970700"/>
            <a:ext cx="16459200" cy="127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4880">
                <a:solidFill>
                  <a:srgbClr val="808080"/>
                </a:solidFill>
              </a:rPr>
              <a:t>Template ID: conceptualizingcobalt  Size: 36x48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defPPr>
        <a:defRPr kern="1200" smtId="4294967295"/>
      </a:defPPr>
      <a:lvl1pPr algn="ctr" defTabSz="3526631" rtl="0" eaLnBrk="0" fontAlgn="base" hangingPunct="0">
        <a:spcBef>
          <a:spcPct val="0"/>
        </a:spcBef>
        <a:spcAft>
          <a:spcPct val="0"/>
        </a:spcAft>
        <a:defRPr sz="16950">
          <a:solidFill>
            <a:schemeClr val="tx2"/>
          </a:solidFill>
          <a:latin typeface="+mj-lt"/>
          <a:ea typeface="+mj-ea"/>
          <a:cs typeface="+mj-cs"/>
        </a:defRPr>
      </a:lvl1pPr>
      <a:lvl2pPr algn="ctr" defTabSz="3526631" rtl="0" eaLnBrk="0" fontAlgn="base" hangingPunct="0">
        <a:spcBef>
          <a:spcPct val="0"/>
        </a:spcBef>
        <a:spcAft>
          <a:spcPct val="0"/>
        </a:spcAft>
        <a:defRPr sz="16950">
          <a:solidFill>
            <a:schemeClr val="tx2"/>
          </a:solidFill>
          <a:latin typeface="Arial" pitchFamily="34" charset="0"/>
        </a:defRPr>
      </a:lvl2pPr>
      <a:lvl3pPr algn="ctr" defTabSz="3526631" rtl="0" eaLnBrk="0" fontAlgn="base" hangingPunct="0">
        <a:spcBef>
          <a:spcPct val="0"/>
        </a:spcBef>
        <a:spcAft>
          <a:spcPct val="0"/>
        </a:spcAft>
        <a:defRPr sz="16950">
          <a:solidFill>
            <a:schemeClr val="tx2"/>
          </a:solidFill>
          <a:latin typeface="Arial" pitchFamily="34" charset="0"/>
        </a:defRPr>
      </a:lvl3pPr>
      <a:lvl4pPr algn="ctr" defTabSz="3526631" rtl="0" eaLnBrk="0" fontAlgn="base" hangingPunct="0">
        <a:spcBef>
          <a:spcPct val="0"/>
        </a:spcBef>
        <a:spcAft>
          <a:spcPct val="0"/>
        </a:spcAft>
        <a:defRPr sz="16950">
          <a:solidFill>
            <a:schemeClr val="tx2"/>
          </a:solidFill>
          <a:latin typeface="Arial" pitchFamily="34" charset="0"/>
        </a:defRPr>
      </a:lvl4pPr>
      <a:lvl5pPr algn="ctr" defTabSz="3526631" rtl="0" eaLnBrk="0" fontAlgn="base" hangingPunct="0">
        <a:spcBef>
          <a:spcPct val="0"/>
        </a:spcBef>
        <a:spcAft>
          <a:spcPct val="0"/>
        </a:spcAft>
        <a:defRPr sz="16950">
          <a:solidFill>
            <a:schemeClr val="tx2"/>
          </a:solidFill>
          <a:latin typeface="Arial" pitchFamily="34" charset="0"/>
        </a:defRPr>
      </a:lvl5pPr>
      <a:lvl6pPr marL="342900" algn="ctr" defTabSz="3526631" rtl="0" fontAlgn="base">
        <a:spcBef>
          <a:spcPct val="0"/>
        </a:spcBef>
        <a:spcAft>
          <a:spcPct val="0"/>
        </a:spcAft>
        <a:defRPr sz="16950">
          <a:solidFill>
            <a:schemeClr val="tx2"/>
          </a:solidFill>
          <a:latin typeface="Arial" pitchFamily="34" charset="0"/>
        </a:defRPr>
      </a:lvl6pPr>
      <a:lvl7pPr marL="685800" algn="ctr" defTabSz="3526631" rtl="0" fontAlgn="base">
        <a:spcBef>
          <a:spcPct val="0"/>
        </a:spcBef>
        <a:spcAft>
          <a:spcPct val="0"/>
        </a:spcAft>
        <a:defRPr sz="16950">
          <a:solidFill>
            <a:schemeClr val="tx2"/>
          </a:solidFill>
          <a:latin typeface="Arial" pitchFamily="34" charset="0"/>
        </a:defRPr>
      </a:lvl7pPr>
      <a:lvl8pPr marL="1028700" algn="ctr" defTabSz="3526631" rtl="0" fontAlgn="base">
        <a:spcBef>
          <a:spcPct val="0"/>
        </a:spcBef>
        <a:spcAft>
          <a:spcPct val="0"/>
        </a:spcAft>
        <a:defRPr sz="16950">
          <a:solidFill>
            <a:schemeClr val="tx2"/>
          </a:solidFill>
          <a:latin typeface="Arial" pitchFamily="34" charset="0"/>
        </a:defRPr>
      </a:lvl8pPr>
      <a:lvl9pPr marL="1371600" algn="ctr" defTabSz="3526631" rtl="0" fontAlgn="base">
        <a:spcBef>
          <a:spcPct val="0"/>
        </a:spcBef>
        <a:spcAft>
          <a:spcPct val="0"/>
        </a:spcAft>
        <a:defRPr sz="16950">
          <a:solidFill>
            <a:schemeClr val="tx2"/>
          </a:solidFill>
          <a:latin typeface="Arial" pitchFamily="34" charset="0"/>
        </a:defRPr>
      </a:lvl9pPr>
    </p:titleStyle>
    <p:bodyStyle>
      <a:defPPr>
        <a:defRPr kern="1200" smtId="4294967295"/>
      </a:defPPr>
      <a:lvl1pPr marL="1322785" indent="-1322785" algn="l" defTabSz="3526631" rtl="0" eaLnBrk="0" fontAlgn="base" hangingPunct="0">
        <a:spcBef>
          <a:spcPct val="20000"/>
        </a:spcBef>
        <a:spcAft>
          <a:spcPct val="0"/>
        </a:spcAft>
        <a:buChar char="•"/>
        <a:defRPr sz="12375">
          <a:solidFill>
            <a:schemeClr val="tx1"/>
          </a:solidFill>
          <a:latin typeface="+mn-lt"/>
          <a:ea typeface="+mn-ea"/>
          <a:cs typeface="+mn-cs"/>
        </a:defRPr>
      </a:lvl1pPr>
      <a:lvl2pPr marL="2865835" indent="-1102519" algn="l" defTabSz="3526631" rtl="0" eaLnBrk="0" fontAlgn="base" hangingPunct="0">
        <a:spcBef>
          <a:spcPct val="20000"/>
        </a:spcBef>
        <a:spcAft>
          <a:spcPct val="0"/>
        </a:spcAft>
        <a:buChar char="–"/>
        <a:defRPr sz="10800">
          <a:solidFill>
            <a:schemeClr val="tx1"/>
          </a:solidFill>
          <a:latin typeface="+mn-lt"/>
        </a:defRPr>
      </a:lvl2pPr>
      <a:lvl3pPr marL="4408885" indent="-882254" algn="l" defTabSz="3526631" rtl="0" eaLnBrk="0" fontAlgn="base" hangingPunct="0">
        <a:spcBef>
          <a:spcPct val="20000"/>
        </a:spcBef>
        <a:spcAft>
          <a:spcPct val="0"/>
        </a:spcAft>
        <a:buChar char="•"/>
        <a:defRPr sz="9225">
          <a:solidFill>
            <a:schemeClr val="tx1"/>
          </a:solidFill>
          <a:latin typeface="+mn-lt"/>
        </a:defRPr>
      </a:lvl3pPr>
      <a:lvl4pPr marL="6172200" indent="-882254" algn="l" defTabSz="3526631" rtl="0" eaLnBrk="0" fontAlgn="base" hangingPunct="0">
        <a:spcBef>
          <a:spcPct val="20000"/>
        </a:spcBef>
        <a:spcAft>
          <a:spcPct val="0"/>
        </a:spcAft>
        <a:buChar char="–"/>
        <a:defRPr sz="7725">
          <a:solidFill>
            <a:schemeClr val="tx1"/>
          </a:solidFill>
          <a:latin typeface="+mn-lt"/>
        </a:defRPr>
      </a:lvl4pPr>
      <a:lvl5pPr marL="7935516" indent="-881063" algn="l" defTabSz="3526631" rtl="0" eaLnBrk="0" fontAlgn="base" hangingPunct="0">
        <a:spcBef>
          <a:spcPct val="20000"/>
        </a:spcBef>
        <a:spcAft>
          <a:spcPct val="0"/>
        </a:spcAft>
        <a:buChar char="»"/>
        <a:defRPr sz="7725">
          <a:solidFill>
            <a:schemeClr val="tx1"/>
          </a:solidFill>
          <a:latin typeface="+mn-lt"/>
        </a:defRPr>
      </a:lvl5pPr>
      <a:lvl6pPr marL="8278416" indent="-881063" algn="l" defTabSz="3526631" rtl="0" fontAlgn="base">
        <a:spcBef>
          <a:spcPct val="20000"/>
        </a:spcBef>
        <a:spcAft>
          <a:spcPct val="0"/>
        </a:spcAft>
        <a:buChar char="»"/>
        <a:defRPr sz="7725">
          <a:solidFill>
            <a:schemeClr val="tx1"/>
          </a:solidFill>
          <a:latin typeface="+mn-lt"/>
        </a:defRPr>
      </a:lvl6pPr>
      <a:lvl7pPr marL="8621316" indent="-881063" algn="l" defTabSz="3526631" rtl="0" fontAlgn="base">
        <a:spcBef>
          <a:spcPct val="20000"/>
        </a:spcBef>
        <a:spcAft>
          <a:spcPct val="0"/>
        </a:spcAft>
        <a:buChar char="»"/>
        <a:defRPr sz="7725">
          <a:solidFill>
            <a:schemeClr val="tx1"/>
          </a:solidFill>
          <a:latin typeface="+mn-lt"/>
        </a:defRPr>
      </a:lvl7pPr>
      <a:lvl8pPr marL="8964216" indent="-881063" algn="l" defTabSz="3526631" rtl="0" fontAlgn="base">
        <a:spcBef>
          <a:spcPct val="20000"/>
        </a:spcBef>
        <a:spcAft>
          <a:spcPct val="0"/>
        </a:spcAft>
        <a:buChar char="»"/>
        <a:defRPr sz="7725">
          <a:solidFill>
            <a:schemeClr val="tx1"/>
          </a:solidFill>
          <a:latin typeface="+mn-lt"/>
        </a:defRPr>
      </a:lvl8pPr>
      <a:lvl9pPr marL="9307116" indent="-881063" algn="l" defTabSz="3526631" rtl="0" fontAlgn="base">
        <a:spcBef>
          <a:spcPct val="20000"/>
        </a:spcBef>
        <a:spcAft>
          <a:spcPct val="0"/>
        </a:spcAft>
        <a:buChar char="»"/>
        <a:defRPr sz="7725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1E0E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7"/>
          <p:cNvSpPr>
            <a:spLocks noChangeArrowheads="1"/>
          </p:cNvSpPr>
          <p:nvPr/>
        </p:nvSpPr>
        <p:spPr bwMode="auto">
          <a:xfrm>
            <a:off x="-36371" y="-38227"/>
            <a:ext cx="32954770" cy="4899786"/>
          </a:xfrm>
          <a:prstGeom prst="rect">
            <a:avLst/>
          </a:prstGeom>
          <a:gradFill>
            <a:gsLst>
              <a:gs pos="5000">
                <a:srgbClr val="235078"/>
              </a:gs>
              <a:gs pos="100000">
                <a:srgbClr val="1482A5"/>
              </a:gs>
            </a:gsLst>
            <a:lin ang="0" scaled="1"/>
          </a:gradFill>
          <a:ln>
            <a:noFill/>
          </a:ln>
        </p:spPr>
        <p:txBody>
          <a:bodyPr wrap="none" anchor="ctr"/>
          <a:lstStyle>
            <a:defPPr>
              <a:defRPr kern="1200" smtId="4294967295"/>
            </a:defPPr>
          </a:lstStyle>
          <a:p>
            <a:endParaRPr lang="en-US" sz="6975"/>
          </a:p>
        </p:txBody>
      </p:sp>
      <p:sp>
        <p:nvSpPr>
          <p:cNvPr id="33" name="Rectangle 29"/>
          <p:cNvSpPr>
            <a:spLocks noChangeArrowheads="1"/>
          </p:cNvSpPr>
          <p:nvPr/>
        </p:nvSpPr>
        <p:spPr bwMode="auto">
          <a:xfrm>
            <a:off x="-36369" y="42787853"/>
            <a:ext cx="32954770" cy="1103348"/>
          </a:xfrm>
          <a:prstGeom prst="rect">
            <a:avLst/>
          </a:prstGeom>
          <a:gradFill>
            <a:gsLst>
              <a:gs pos="5000">
                <a:srgbClr val="235078"/>
              </a:gs>
              <a:gs pos="100000">
                <a:srgbClr val="1482A5"/>
              </a:gs>
            </a:gsLst>
            <a:lin ang="0" scaled="1"/>
          </a:gradFill>
          <a:ln>
            <a:noFill/>
          </a:ln>
        </p:spPr>
        <p:txBody>
          <a:bodyPr lIns="102870" tIns="51435" rIns="102870" bIns="51435" anchor="ctr"/>
          <a:lstStyle>
            <a:defPPr>
              <a:defRPr kern="1200" smtId="4294967295"/>
            </a:defPPr>
          </a:lstStyle>
          <a:p>
            <a:pPr defTabSz="3527822"/>
            <a:endParaRPr lang="en-US" sz="6975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31" name="Title 11">
            <a:extLst>
              <a:ext uri="{FF2B5EF4-FFF2-40B4-BE49-F238E27FC236}">
                <a16:creationId xmlns:a16="http://schemas.microsoft.com/office/drawing/2014/main" id="{A3F6428D-1FA6-42BA-BAEA-3577E1620F6B}"/>
              </a:ext>
            </a:extLst>
          </p:cNvPr>
          <p:cNvSpPr txBox="1"/>
          <p:nvPr/>
        </p:nvSpPr>
        <p:spPr>
          <a:xfrm>
            <a:off x="1428862" y="556062"/>
            <a:ext cx="30460838" cy="2060201"/>
          </a:xfrm>
          <a:prstGeom prst="rect">
            <a:avLst/>
          </a:prstGeom>
        </p:spPr>
        <p:txBody>
          <a:bodyPr lIns="96012" tIns="48006" rIns="96012" bIns="48006"/>
          <a:lstStyle>
            <a:defPPr>
              <a:defRPr kern="1200" smtId="4294967295"/>
            </a:defPPr>
            <a:lvl1pPr algn="ctr" defTabSz="4389028" rtl="0" eaLnBrk="1" latinLnBrk="0" hangingPunct="1">
              <a:spcBef>
                <a:spcPct val="0"/>
              </a:spcBef>
              <a:buNone/>
              <a:defRPr sz="1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dirty="0">
                <a:solidFill>
                  <a:schemeClr val="bg1"/>
                </a:solidFill>
                <a:latin typeface="Amaranth" panose="02000503050000020004" pitchFamily="2" charset="0"/>
              </a:rPr>
              <a:t>Dentist sitting position</a:t>
            </a:r>
          </a:p>
        </p:txBody>
      </p:sp>
      <p:sp>
        <p:nvSpPr>
          <p:cNvPr id="35" name="Text Placeholder 16">
            <a:extLst>
              <a:ext uri="{FF2B5EF4-FFF2-40B4-BE49-F238E27FC236}">
                <a16:creationId xmlns:a16="http://schemas.microsoft.com/office/drawing/2014/main" id="{30C08963-BE29-4B96-B122-F15F02A3F7E3}"/>
              </a:ext>
            </a:extLst>
          </p:cNvPr>
          <p:cNvSpPr txBox="1"/>
          <p:nvPr/>
        </p:nvSpPr>
        <p:spPr>
          <a:xfrm>
            <a:off x="1028700" y="2366281"/>
            <a:ext cx="30460838" cy="775946"/>
          </a:xfrm>
          <a:prstGeom prst="rect">
            <a:avLst/>
          </a:prstGeom>
        </p:spPr>
        <p:txBody>
          <a:bodyPr lIns="96012" tIns="48006" rIns="96012" bIns="48006"/>
          <a:lstStyle>
            <a:defPPr>
              <a:defRPr kern="1200" smtId="4294967295"/>
            </a:defPPr>
            <a:lvl1pPr marL="0" indent="0" algn="l" defTabSz="4389028" rtl="0" eaLnBrk="1" latinLnBrk="0" hangingPunct="1">
              <a:spcBef>
                <a:spcPct val="20000"/>
              </a:spcBef>
              <a:buFont typeface="Arial" pitchFamily="34" charset="0"/>
              <a:buNone/>
              <a:defRPr sz="13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086" indent="-1371572" algn="l" defTabSz="4389028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86286" indent="-1097257" algn="l" defTabSz="438902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680800" indent="-1097257" algn="l" defTabSz="4389028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75314" indent="-1097257" algn="l" defTabSz="4389028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9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69828" indent="-1097257" algn="l" defTabSz="438902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4342" indent="-1097257" algn="l" defTabSz="438902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8857" indent="-1097257" algn="l" defTabSz="438902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3371" indent="-1097257" algn="l" defTabSz="438902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7200" dirty="0" err="1">
                <a:solidFill>
                  <a:schemeClr val="bg1"/>
                </a:solidFill>
                <a:latin typeface="Titillium Web" panose="00000500000000000000" pitchFamily="2" charset="0"/>
              </a:rPr>
              <a:t>Alzahra</a:t>
            </a:r>
            <a:r>
              <a:rPr lang="en-US" sz="7200" dirty="0">
                <a:solidFill>
                  <a:schemeClr val="bg1"/>
                </a:solidFill>
                <a:latin typeface="Titillium Web" panose="00000500000000000000" pitchFamily="2" charset="0"/>
              </a:rPr>
              <a:t> </a:t>
            </a:r>
            <a:r>
              <a:rPr lang="en-US" sz="7200" dirty="0" err="1">
                <a:solidFill>
                  <a:schemeClr val="bg1"/>
                </a:solidFill>
                <a:latin typeface="Titillium Web" panose="00000500000000000000" pitchFamily="2" charset="0"/>
              </a:rPr>
              <a:t>Elbijou</a:t>
            </a:r>
            <a:r>
              <a:rPr lang="en-US" sz="7200" dirty="0">
                <a:solidFill>
                  <a:schemeClr val="bg1"/>
                </a:solidFill>
                <a:latin typeface="Titillium Web" panose="00000500000000000000" pitchFamily="2" charset="0"/>
              </a:rPr>
              <a:t> 3126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628538" y="5713377"/>
            <a:ext cx="14824821" cy="16345147"/>
          </a:xfrm>
          <a:prstGeom prst="roundRect">
            <a:avLst>
              <a:gd name="adj" fmla="val 1380"/>
            </a:avLst>
          </a:prstGeom>
          <a:solidFill>
            <a:srgbClr val="B4D3E2"/>
          </a:solidFill>
          <a:ln>
            <a:noFill/>
          </a:ln>
          <a:effectLst/>
        </p:spPr>
        <p:txBody>
          <a:bodyPr wrap="none" lIns="205740" tIns="51435" rIns="205740" bIns="51435" anchor="ctr"/>
          <a:lstStyle>
            <a:defPPr>
              <a:defRPr kern="1200" smtId="4294967295"/>
            </a:defPPr>
          </a:lstStyle>
          <a:p>
            <a:pPr defTabSz="3527822"/>
            <a:r>
              <a:rPr lang="en-US" sz="6000" dirty="0"/>
              <a:t> </a:t>
            </a:r>
            <a:endParaRPr lang="en-US" sz="6000" dirty="0">
              <a:noFill/>
              <a:latin typeface="Amaranth" panose="02000503050000020004" pitchFamily="2" charset="0"/>
            </a:endParaRPr>
          </a:p>
        </p:txBody>
      </p:sp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1418290" y="7570360"/>
            <a:ext cx="14024497" cy="4720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2870" tIns="51435" rIns="102870" bIns="51435">
            <a:spAutoFit/>
          </a:bodyPr>
          <a:lstStyle>
            <a:defPPr>
              <a:defRPr kern="1200" smtId="4294967295"/>
            </a:defPPr>
            <a:lvl1pPr defTabSz="4703763" eaLnBrk="0" hangingPunct="0">
              <a:defRPr sz="9300">
                <a:solidFill>
                  <a:schemeClr val="tx1"/>
                </a:solidFill>
                <a:latin typeface="Arial"/>
              </a:defRPr>
            </a:lvl1pPr>
            <a:lvl2pPr marL="742950" indent="-28575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2pPr>
            <a:lvl3pPr marL="1143000" indent="-22860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3pPr>
            <a:lvl4pPr marL="1600200" indent="-22860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4pPr>
            <a:lvl5pPr marL="2057400" indent="-22860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9pPr>
          </a:lstStyle>
          <a:p>
            <a:r>
              <a:rPr lang="en-US" sz="6000" dirty="0">
                <a:latin typeface="Titillium Web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-Dentist professional causes muscle pain, and the dentist usually neglect the symptoms into chronic condition and become permanent injury to incorrect site of position </a:t>
            </a:r>
          </a:p>
        </p:txBody>
      </p:sp>
      <p:sp>
        <p:nvSpPr>
          <p:cNvPr id="42" name="Rectangle 5">
            <a:extLst>
              <a:ext uri="{FF2B5EF4-FFF2-40B4-BE49-F238E27FC236}">
                <a16:creationId xmlns:a16="http://schemas.microsoft.com/office/drawing/2014/main" id="{C08CCD14-6632-49E3-A19B-81E98D465D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64878" y="5257844"/>
            <a:ext cx="14824821" cy="914400"/>
          </a:xfrm>
          <a:prstGeom prst="rect">
            <a:avLst/>
          </a:prstGeom>
          <a:solidFill>
            <a:srgbClr val="1482A5"/>
          </a:solidFill>
          <a:ln>
            <a:noFill/>
          </a:ln>
          <a:effectLst/>
        </p:spPr>
        <p:txBody>
          <a:bodyPr wrap="none" lIns="205740" tIns="51435" rIns="205740" bIns="51435" anchor="ctr"/>
          <a:lstStyle>
            <a:defPPr>
              <a:defRPr kern="1200" smtId="4294967295"/>
            </a:defPPr>
          </a:lstStyle>
          <a:p>
            <a:pPr defTabSz="3527822"/>
            <a:r>
              <a:rPr lang="en-US" sz="9600" dirty="0">
                <a:solidFill>
                  <a:schemeClr val="bg1"/>
                </a:solidFill>
                <a:latin typeface="Amaranth" panose="02000503050000020004" pitchFamily="2" charset="0"/>
              </a:rPr>
              <a:t>Results</a:t>
            </a:r>
          </a:p>
        </p:txBody>
      </p:sp>
      <p:sp>
        <p:nvSpPr>
          <p:cNvPr id="46" name="Rectangle 5">
            <a:extLst>
              <a:ext uri="{FF2B5EF4-FFF2-40B4-BE49-F238E27FC236}">
                <a16:creationId xmlns:a16="http://schemas.microsoft.com/office/drawing/2014/main" id="{88D57C6D-9B7C-4799-9EEF-AD493DF30E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64878" y="19287551"/>
            <a:ext cx="14824821" cy="914400"/>
          </a:xfrm>
          <a:prstGeom prst="rect">
            <a:avLst/>
          </a:prstGeom>
          <a:solidFill>
            <a:srgbClr val="1482A5"/>
          </a:solidFill>
          <a:ln>
            <a:noFill/>
          </a:ln>
          <a:effectLst/>
        </p:spPr>
        <p:txBody>
          <a:bodyPr wrap="none" lIns="205740" tIns="51435" rIns="205740" bIns="51435" anchor="ctr"/>
          <a:lstStyle>
            <a:defPPr>
              <a:defRPr kern="1200" smtId="4294967295"/>
            </a:defPPr>
          </a:lstStyle>
          <a:p>
            <a:pPr defTabSz="3527822"/>
            <a:r>
              <a:rPr lang="en-US" sz="9600" dirty="0">
                <a:solidFill>
                  <a:schemeClr val="bg1"/>
                </a:solidFill>
                <a:latin typeface="Amaranth" panose="02000503050000020004" pitchFamily="2" charset="0"/>
              </a:rPr>
              <a:t>Conclusion</a:t>
            </a:r>
          </a:p>
        </p:txBody>
      </p:sp>
      <p:sp>
        <p:nvSpPr>
          <p:cNvPr id="16" name="Rectangle 5">
            <a:extLst>
              <a:ext uri="{FF2B5EF4-FFF2-40B4-BE49-F238E27FC236}">
                <a16:creationId xmlns:a16="http://schemas.microsoft.com/office/drawing/2014/main" id="{620C51D2-3423-4C6C-A077-34B27F321D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966" y="27429720"/>
            <a:ext cx="14824821" cy="1095191"/>
          </a:xfrm>
          <a:prstGeom prst="rect">
            <a:avLst/>
          </a:prstGeom>
          <a:solidFill>
            <a:srgbClr val="1482A5"/>
          </a:solidFill>
          <a:ln>
            <a:noFill/>
          </a:ln>
          <a:effectLst/>
        </p:spPr>
        <p:txBody>
          <a:bodyPr wrap="none" lIns="205740" tIns="51435" rIns="205740" bIns="51435" anchor="ctr"/>
          <a:lstStyle>
            <a:defPPr>
              <a:defRPr kern="1200" smtId="4294967295"/>
            </a:defPPr>
          </a:lstStyle>
          <a:p>
            <a:pPr defTabSz="3527822"/>
            <a:r>
              <a:rPr lang="en-US" sz="9600" dirty="0">
                <a:solidFill>
                  <a:schemeClr val="bg1"/>
                </a:solidFill>
                <a:latin typeface="Amaranth" panose="02000503050000020004" pitchFamily="2" charset="0"/>
              </a:rPr>
              <a:t>Methodology</a:t>
            </a:r>
          </a:p>
        </p:txBody>
      </p:sp>
      <p:sp>
        <p:nvSpPr>
          <p:cNvPr id="17" name="Text Box 6">
            <a:extLst>
              <a:ext uri="{FF2B5EF4-FFF2-40B4-BE49-F238E27FC236}">
                <a16:creationId xmlns:a16="http://schemas.microsoft.com/office/drawing/2014/main" id="{8AE8A03B-3762-4AF2-A9FC-B088E0736F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8687" y="12238353"/>
            <a:ext cx="13601700" cy="3797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2870" tIns="51435" rIns="102870" bIns="51435">
            <a:spAutoFit/>
          </a:bodyPr>
          <a:lstStyle>
            <a:defPPr>
              <a:defRPr kern="1200" smtId="4294967295"/>
            </a:defPPr>
            <a:lvl1pPr defTabSz="4703763" eaLnBrk="0" hangingPunct="0">
              <a:defRPr sz="9300">
                <a:solidFill>
                  <a:schemeClr val="tx1"/>
                </a:solidFill>
                <a:latin typeface="Arial"/>
              </a:defRPr>
            </a:lvl1pPr>
            <a:lvl2pPr marL="742950" indent="-28575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2pPr>
            <a:lvl3pPr marL="1143000" indent="-22860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3pPr>
            <a:lvl4pPr marL="1600200" indent="-22860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4pPr>
            <a:lvl5pPr marL="2057400" indent="-22860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9pPr>
          </a:lstStyle>
          <a:p>
            <a:r>
              <a:rPr lang="en-US" sz="6000" dirty="0"/>
              <a:t>-During procedure , the forearms and thighs should remain parallel to the floor, the hip angle should be of 90 degrees</a:t>
            </a:r>
            <a:endParaRPr lang="en-US" sz="6000" dirty="0">
              <a:latin typeface="Titillium Web" panose="00000500000000000000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Rectangle 5">
            <a:extLst>
              <a:ext uri="{FF2B5EF4-FFF2-40B4-BE49-F238E27FC236}">
                <a16:creationId xmlns:a16="http://schemas.microsoft.com/office/drawing/2014/main" id="{88133C58-052D-4585-823B-31740DB45A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8862" y="6172528"/>
            <a:ext cx="14024497" cy="837586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102870" tIns="51435" rIns="102870" bIns="51435" anchor="ctr"/>
          <a:lstStyle>
            <a:defPPr>
              <a:defRPr kern="1200" smtId="4294967295"/>
            </a:defPPr>
          </a:lstStyle>
          <a:p>
            <a:pPr defTabSz="3527822"/>
            <a:r>
              <a:rPr lang="en-US" sz="9600" dirty="0">
                <a:solidFill>
                  <a:srgbClr val="235078"/>
                </a:solidFill>
                <a:latin typeface="Amaranth" panose="02000503050000020004" pitchFamily="2" charset="0"/>
              </a:rPr>
              <a:t>Introduction</a:t>
            </a: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AD2E301E-E7B3-4BB5-B48D-F76D6F65BBE3}"/>
              </a:ext>
            </a:extLst>
          </p:cNvPr>
          <p:cNvSpPr txBox="1"/>
          <p:nvPr/>
        </p:nvSpPr>
        <p:spPr>
          <a:xfrm>
            <a:off x="17580861" y="15189204"/>
            <a:ext cx="1452803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1200" smtId="4294967295"/>
            </a:defPPr>
          </a:lstStyle>
          <a:p>
            <a:r>
              <a:rPr lang="en-US" sz="7200" dirty="0"/>
              <a:t> </a:t>
            </a:r>
            <a:r>
              <a:rPr lang="en-US" sz="6600" dirty="0"/>
              <a:t>-</a:t>
            </a:r>
            <a:r>
              <a:rPr lang="en-US" sz="5400" dirty="0"/>
              <a:t>Dentist are prone to musculoskeletal disorders, due to their job characteristics such as the need for high attention,  concentration and being in the one posture for a long time . </a:t>
            </a:r>
            <a:endParaRPr lang="en-US" sz="7200" dirty="0"/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id="{1D190742-CABF-42B7-98F1-0542A6A25B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8320" y="33228844"/>
            <a:ext cx="14824821" cy="914400"/>
          </a:xfrm>
          <a:prstGeom prst="rect">
            <a:avLst/>
          </a:prstGeom>
          <a:solidFill>
            <a:srgbClr val="1482A5"/>
          </a:solidFill>
          <a:ln>
            <a:noFill/>
          </a:ln>
          <a:effectLst/>
        </p:spPr>
        <p:txBody>
          <a:bodyPr wrap="none" lIns="205740" tIns="51435" rIns="205740" bIns="51435" anchor="ctr"/>
          <a:lstStyle>
            <a:defPPr>
              <a:defRPr kern="1200" smtId="4294967295"/>
            </a:defPPr>
          </a:lstStyle>
          <a:p>
            <a:pPr defTabSz="3527822"/>
            <a:r>
              <a:rPr lang="en-US" sz="9600" dirty="0">
                <a:solidFill>
                  <a:schemeClr val="bg1"/>
                </a:solidFill>
                <a:latin typeface="Amaranth" panose="02000503050000020004" pitchFamily="2" charset="0"/>
              </a:rPr>
              <a:t>References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0E24C6-4906-4D34-BA71-F03C8FD1076A}"/>
              </a:ext>
            </a:extLst>
          </p:cNvPr>
          <p:cNvSpPr txBox="1"/>
          <p:nvPr/>
        </p:nvSpPr>
        <p:spPr>
          <a:xfrm>
            <a:off x="1177093" y="15900674"/>
            <a:ext cx="14528034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1200" smtId="4294967295"/>
            </a:defPPr>
          </a:lstStyle>
          <a:p>
            <a:r>
              <a:rPr lang="en-US" sz="6000" dirty="0"/>
              <a:t>- the correct positioning when treating the patient: </a:t>
            </a:r>
          </a:p>
          <a:p>
            <a:r>
              <a:rPr lang="en-US" sz="6000" dirty="0"/>
              <a:t>7 o clock, 9 o clock, 10 to 11 or 12 o clock positions when right handed.</a:t>
            </a:r>
          </a:p>
          <a:p>
            <a:r>
              <a:rPr lang="en-US" sz="6000" dirty="0"/>
              <a:t>5 o clock, 3 o clock, 2 to 10 o clock or 12 o clock positions when left handed</a:t>
            </a:r>
            <a:r>
              <a:rPr lang="en-US" sz="6600" dirty="0"/>
              <a:t>.</a:t>
            </a:r>
          </a:p>
        </p:txBody>
      </p:sp>
      <p:sp>
        <p:nvSpPr>
          <p:cNvPr id="3" name="Rectangle 2"/>
          <p:cNvSpPr/>
          <p:nvPr/>
        </p:nvSpPr>
        <p:spPr>
          <a:xfrm>
            <a:off x="17064878" y="20323960"/>
            <a:ext cx="13716000" cy="1228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7200" dirty="0"/>
              <a:t>A dentist can spend up to 60.000 hours in a lifetime working in tense and distorted position, with consequent musculoskeletal problems.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7200" dirty="0"/>
              <a:t>Dentistry does not lend itself to good posture; however, it is possible with instruction and practice to correct the harmful posture habits that may be the causes of such stress and pain.</a:t>
            </a:r>
          </a:p>
        </p:txBody>
      </p:sp>
      <p:pic>
        <p:nvPicPr>
          <p:cNvPr id="19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8538" y="36992312"/>
            <a:ext cx="14122015" cy="4480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 flipV="1">
            <a:off x="40457108" y="12465403"/>
            <a:ext cx="246612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9600" dirty="0"/>
              <a:t>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192357" y="35064559"/>
            <a:ext cx="14845963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</a:p>
          <a:p>
            <a:r>
              <a:rPr lang="en-US" sz="7200" dirty="0"/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17140676" y="34224013"/>
            <a:ext cx="1577772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dirty="0"/>
              <a:t>1</a:t>
            </a:r>
            <a:r>
              <a:rPr lang="en-US" sz="6000" dirty="0"/>
              <a:t>. Gupta G, Gupta A, Mohammed T, Bansal N. Ergonomics in Dentistry. International Journal of Clinical Dentistry. 2014;7(1):30-34.</a:t>
            </a:r>
          </a:p>
        </p:txBody>
      </p:sp>
      <p:sp>
        <p:nvSpPr>
          <p:cNvPr id="7" name="Rectangle 6"/>
          <p:cNvSpPr/>
          <p:nvPr/>
        </p:nvSpPr>
        <p:spPr>
          <a:xfrm>
            <a:off x="17140676" y="38378997"/>
            <a:ext cx="1577772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/>
              <a:t>2. </a:t>
            </a:r>
            <a:r>
              <a:rPr lang="en-US" sz="5400" dirty="0" err="1"/>
              <a:t>Naseem</a:t>
            </a:r>
            <a:r>
              <a:rPr lang="en-US" sz="5400" dirty="0"/>
              <a:t> M, </a:t>
            </a:r>
            <a:r>
              <a:rPr lang="en-US" sz="5400" dirty="0" err="1"/>
              <a:t>Khurshid</a:t>
            </a:r>
            <a:r>
              <a:rPr lang="en-US" sz="5400" dirty="0"/>
              <a:t> Z, Khan H, </a:t>
            </a:r>
            <a:r>
              <a:rPr lang="en-US" sz="5400" dirty="0" err="1"/>
              <a:t>Niazi</a:t>
            </a:r>
            <a:r>
              <a:rPr lang="en-US" sz="5400" dirty="0"/>
              <a:t> F, </a:t>
            </a:r>
            <a:r>
              <a:rPr lang="en-US" sz="5400" dirty="0" err="1"/>
              <a:t>Zohaib</a:t>
            </a:r>
            <a:r>
              <a:rPr lang="en-US" sz="5400" dirty="0"/>
              <a:t> S, Zafar M. Oral health challenges in pregnant women: Recommendations for dental care professionals. The Saudi Journal for Dental Research. 2016;7(2):138-146.</a:t>
            </a:r>
          </a:p>
        </p:txBody>
      </p:sp>
      <p:pic>
        <p:nvPicPr>
          <p:cNvPr id="23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38" y="22086984"/>
            <a:ext cx="14814249" cy="51713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7189238-60FD-4EE0-A5F1-A42F1003F3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8912" y="631435"/>
            <a:ext cx="3871296" cy="34384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CCCD70-D72E-4791-A2ED-3DECC1C73E31}"/>
              </a:ext>
            </a:extLst>
          </p:cNvPr>
          <p:cNvSpPr txBox="1"/>
          <p:nvPr/>
        </p:nvSpPr>
        <p:spPr>
          <a:xfrm>
            <a:off x="6158921" y="3232298"/>
            <a:ext cx="2100072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Libyan international medical university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6301C88-95A0-4AC0-814E-E85ED65EDBA0}"/>
              </a:ext>
            </a:extLst>
          </p:cNvPr>
          <p:cNvSpPr txBox="1"/>
          <p:nvPr/>
        </p:nvSpPr>
        <p:spPr>
          <a:xfrm>
            <a:off x="409629" y="28058817"/>
            <a:ext cx="16062961" cy="8402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6000" dirty="0"/>
          </a:p>
          <a:p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Good working ergonomics is essential so that work capability, Efficiency and high clinical level of treatment can be maintained throughout the working life of dental professional</a:t>
            </a:r>
          </a:p>
          <a:p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Statistics of a group of dentists who suffer from problems as a result of incorrect sitting on the dental chair during work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BCCA5A9-4796-4F31-AB1F-153C5DF86A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64441" y="692445"/>
            <a:ext cx="3944454" cy="343844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E36FC91-4E45-4914-B946-1859C68BC632}"/>
              </a:ext>
            </a:extLst>
          </p:cNvPr>
          <p:cNvSpPr txBox="1"/>
          <p:nvPr/>
        </p:nvSpPr>
        <p:spPr>
          <a:xfrm>
            <a:off x="11361420" y="22418293"/>
            <a:ext cx="35829240" cy="15234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E02C0DC-8240-4AF1-AE4F-677F9C2F2B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140676" y="6965219"/>
            <a:ext cx="14359434" cy="835399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6.09.30"/>
  <p:tag name="AS_TITLE" val="Aspose.Slides for .NET 4.0"/>
  <p:tag name="AS_VERSION" val="16.9.0.0"/>
  <p:tag name="MAKESIGNSTEMPLATE" val="conceptualizingcobalt|09-2018"/>
</p:tagLst>
</file>

<file path=ppt/theme/theme1.xml><?xml version="1.0" encoding="utf-8"?>
<a:theme xmlns:a="http://schemas.openxmlformats.org/drawingml/2006/main" name="Default Design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Default Desig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702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702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332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Amaranth</vt:lpstr>
      <vt:lpstr>Titillium Web</vt:lpstr>
      <vt:lpstr>Default Design</vt:lpstr>
      <vt:lpstr>PowerPoint Presentation</vt:lpstr>
    </vt:vector>
  </TitlesOfParts>
  <Company>Graphicsland/MAKESIGNS.COM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to create a scientific poster</dc:title>
  <dc:subject>Example Of A Sample Research Poster</dc:subject>
  <dc:creator>Graphicsland/MakeSigns.com</dc:creator>
  <cp:keywords>scientific, research, template, custom, poster, presentation, symposium, printing, PowerPoint, create, design, example, sample, download</cp:keywords>
  <dc:description>Download our scientific poster templates at no cost to you and get one step closer to making a great research poster.</dc:description>
  <cp:lastModifiedBy>jana.arnaouti@outlook.com</cp:lastModifiedBy>
  <cp:revision>37</cp:revision>
  <dcterms:modified xsi:type="dcterms:W3CDTF">2022-06-11T21:40:36Z</dcterms:modified>
  <cp:category>scientific poster PowerPoint</cp:category>
</cp:coreProperties>
</file>