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4" r:id="rId2"/>
    <p:sldId id="256" r:id="rId3"/>
    <p:sldId id="276" r:id="rId4"/>
    <p:sldId id="277" r:id="rId5"/>
    <p:sldId id="257" r:id="rId6"/>
    <p:sldId id="258" r:id="rId7"/>
    <p:sldId id="259" r:id="rId8"/>
    <p:sldId id="278" r:id="rId9"/>
    <p:sldId id="260" r:id="rId10"/>
    <p:sldId id="279" r:id="rId11"/>
    <p:sldId id="262" r:id="rId12"/>
    <p:sldId id="264" r:id="rId13"/>
    <p:sldId id="263" r:id="rId14"/>
    <p:sldId id="261" r:id="rId15"/>
    <p:sldId id="265" r:id="rId16"/>
    <p:sldId id="280" r:id="rId17"/>
    <p:sldId id="282" r:id="rId18"/>
    <p:sldId id="266" r:id="rId19"/>
    <p:sldId id="267" r:id="rId20"/>
    <p:sldId id="281" r:id="rId21"/>
    <p:sldId id="274" r:id="rId22"/>
    <p:sldId id="268" r:id="rId23"/>
    <p:sldId id="283" r:id="rId24"/>
    <p:sldId id="269" r:id="rId25"/>
    <p:sldId id="270" r:id="rId26"/>
    <p:sldId id="271" r:id="rId27"/>
    <p:sldId id="272" r:id="rId28"/>
    <p:sldId id="275" r:id="rId29"/>
    <p:sldId id="273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12" autoAdjust="0"/>
    <p:restoredTop sz="94660"/>
  </p:normalViewPr>
  <p:slideViewPr>
    <p:cSldViewPr>
      <p:cViewPr varScale="1">
        <p:scale>
          <a:sx n="52" d="100"/>
          <a:sy n="52" d="100"/>
        </p:scale>
        <p:origin x="9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4C65-9CD3-4515-968E-6E908AA068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B7EAF-AFB0-45A4-BF2B-B333AD83D4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3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A3B85-08E2-447E-B4E1-E8A85660FA0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9F1B3-7251-4F12-AD1B-78B1316C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3074" name="Picture 2" descr="C:\Users\سالم كرداش\Desktop\child-with-pallor-jaundice-hemolytic-anemia-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sony\Desktop\lab-work-up-for-hemolytic-anemia-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PBF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sony\Desktop\2 segs_orig_TEXT_Bette Jamie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7724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FF00"/>
                </a:solidFill>
              </a:rPr>
              <a:t>PBF shows Spherocytes, polychromsia 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4098" name="Picture 2" descr="C:\Users\sony\Desktop\imagesSPHEROCY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6781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C:\Users\sony\Desktop\sol_16181-14998DC6FC07BC76E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3962400" cy="5257800"/>
          </a:xfrm>
          <a:prstGeom prst="rect">
            <a:avLst/>
          </a:prstGeom>
          <a:noFill/>
        </p:spPr>
      </p:pic>
      <p:pic>
        <p:nvPicPr>
          <p:cNvPr id="3075" name="Picture 3" descr="C:\Users\sony\Desktop\image1011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762000"/>
            <a:ext cx="4267200" cy="5257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According to etiological cause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supportive &amp; symptomatic.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Folic acid.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Corticosteroids.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Blood transfusion.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Surgical.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 </a:t>
            </a:r>
            <a:r>
              <a:rPr lang="en-US" sz="3600" b="1" i="1" dirty="0" smtClean="0">
                <a:solidFill>
                  <a:srgbClr val="FF0000"/>
                </a:solidFill>
              </a:rPr>
              <a:t>Hereditary  Spherocytosis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          Hemolytic anemia occurs secondary to RBCs </a:t>
            </a:r>
          </a:p>
          <a:p>
            <a:pPr>
              <a:buNone/>
            </a:pPr>
            <a:r>
              <a:rPr lang="en-US" sz="2800" dirty="0" smtClean="0"/>
              <a:t>           membrane defect , inherited as autosomal      </a:t>
            </a:r>
          </a:p>
          <a:p>
            <a:pPr>
              <a:buNone/>
            </a:pPr>
            <a:r>
              <a:rPr lang="en-US" sz="2800" dirty="0" smtClean="0"/>
              <a:t>           dominant , presents at any age , both sexes</a:t>
            </a:r>
          </a:p>
          <a:p>
            <a:pPr>
              <a:buNone/>
            </a:pPr>
            <a:r>
              <a:rPr lang="en-US" sz="2800" dirty="0" smtClean="0"/>
              <a:t>           are affected.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Clinically :</a:t>
            </a:r>
          </a:p>
          <a:p>
            <a:pPr>
              <a:buNone/>
            </a:pPr>
            <a:r>
              <a:rPr lang="en-US" sz="2800" dirty="0" smtClean="0"/>
              <a:t>             pallor,  jaundice,  mild to moderate  splenomegaly.</a:t>
            </a:r>
          </a:p>
          <a:p>
            <a:pPr>
              <a:buNone/>
            </a:pPr>
            <a:r>
              <a:rPr lang="en-US" sz="2800" dirty="0" smtClean="0"/>
              <a:t>             leg ulceration 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Pathphysiology :</a:t>
            </a:r>
          </a:p>
          <a:p>
            <a:pPr>
              <a:buNone/>
            </a:pPr>
            <a:r>
              <a:rPr lang="en-US" sz="3600" dirty="0" smtClean="0"/>
              <a:t>           The abnormal RBCs lysis is caused by</a:t>
            </a:r>
          </a:p>
          <a:p>
            <a:pPr>
              <a:buNone/>
            </a:pPr>
            <a:r>
              <a:rPr lang="en-US" sz="3600" dirty="0" smtClean="0"/>
              <a:t>           a defect in cytoskeleton ; involves a </a:t>
            </a:r>
          </a:p>
          <a:p>
            <a:pPr>
              <a:buNone/>
            </a:pPr>
            <a:r>
              <a:rPr lang="en-US" sz="3600" dirty="0" smtClean="0"/>
              <a:t>           partial deficiency of Spectrin , the </a:t>
            </a:r>
          </a:p>
          <a:p>
            <a:pPr>
              <a:buNone/>
            </a:pPr>
            <a:r>
              <a:rPr lang="en-US" sz="3600" dirty="0" smtClean="0"/>
              <a:t>           spherical shape has two effects on RBC</a:t>
            </a:r>
          </a:p>
          <a:p>
            <a:pPr>
              <a:buNone/>
            </a:pPr>
            <a:r>
              <a:rPr lang="en-US" sz="3600" dirty="0" smtClean="0"/>
              <a:t>                *trapped in the spleen (shorten</a:t>
            </a:r>
          </a:p>
          <a:p>
            <a:pPr>
              <a:buNone/>
            </a:pPr>
            <a:r>
              <a:rPr lang="en-US" sz="3600" dirty="0" smtClean="0"/>
              <a:t>                   life span ) .</a:t>
            </a:r>
          </a:p>
          <a:p>
            <a:pPr>
              <a:buNone/>
            </a:pPr>
            <a:r>
              <a:rPr lang="en-US" sz="3600" dirty="0" smtClean="0"/>
              <a:t>                * the abn.memb. Also increases the</a:t>
            </a:r>
          </a:p>
          <a:p>
            <a:pPr>
              <a:buNone/>
            </a:pPr>
            <a:r>
              <a:rPr lang="en-US" sz="3600" dirty="0" smtClean="0"/>
              <a:t>                   permeability of sodium .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0" y="0"/>
            <a:ext cx="9100039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sony\Desktop\anemia-2011-6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  Symptoms :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sz="3000" dirty="0" smtClean="0"/>
              <a:t>- Anemia (compensated to symptomatic).</a:t>
            </a:r>
          </a:p>
          <a:p>
            <a:pPr>
              <a:buNone/>
            </a:pPr>
            <a:r>
              <a:rPr lang="en-US" sz="3000" dirty="0" smtClean="0"/>
              <a:t>          - Gallstones with cholecystitis.</a:t>
            </a:r>
          </a:p>
          <a:p>
            <a:pPr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    The clinical course may be complicated by crisis. </a:t>
            </a:r>
          </a:p>
          <a:p>
            <a:pPr>
              <a:buNone/>
            </a:pPr>
            <a:r>
              <a:rPr lang="en-US" sz="3000" dirty="0" smtClean="0"/>
              <a:t>       - Hemolytic crisis – associated with infection.</a:t>
            </a:r>
          </a:p>
          <a:p>
            <a:pPr>
              <a:buNone/>
            </a:pPr>
            <a:r>
              <a:rPr lang="en-US" sz="3000" dirty="0" smtClean="0"/>
              <a:t>       - Megaloblastic crisis – following folic acid.</a:t>
            </a:r>
          </a:p>
          <a:p>
            <a:pPr>
              <a:buNone/>
            </a:pPr>
            <a:r>
              <a:rPr lang="en-US" sz="3000" dirty="0" smtClean="0"/>
              <a:t>                     deficiency especially in pregnancy. </a:t>
            </a:r>
          </a:p>
          <a:p>
            <a:pPr>
              <a:buNone/>
            </a:pPr>
            <a:r>
              <a:rPr lang="en-US" sz="3000" dirty="0" smtClean="0"/>
              <a:t>          -  Aplastic crisis – associated with parvovirus</a:t>
            </a:r>
          </a:p>
          <a:p>
            <a:pPr>
              <a:buNone/>
            </a:pPr>
            <a:r>
              <a:rPr lang="en-US" sz="3000" dirty="0" smtClean="0"/>
              <a:t>                                          infection.</a:t>
            </a:r>
            <a:endParaRPr lang="en-US" sz="3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Investigations: 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- CBC &amp; PBF : spherocytes ,reticulocytosis.</a:t>
            </a:r>
          </a:p>
          <a:p>
            <a:pPr>
              <a:buNone/>
            </a:pPr>
            <a:r>
              <a:rPr lang="en-US" sz="2800" dirty="0" smtClean="0"/>
              <a:t>            - Increased total bilirubin (uncojugated) , high</a:t>
            </a:r>
          </a:p>
          <a:p>
            <a:pPr>
              <a:buNone/>
            </a:pPr>
            <a:r>
              <a:rPr lang="en-US" sz="2800" dirty="0" smtClean="0"/>
              <a:t>                 s. LDH ,+ve. Urinary urobilinogen.</a:t>
            </a:r>
          </a:p>
          <a:p>
            <a:pPr>
              <a:buNone/>
            </a:pPr>
            <a:r>
              <a:rPr lang="en-US" sz="2800" dirty="0" smtClean="0"/>
              <a:t>              -  (- ve. )Coombs test.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 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sz="2800" dirty="0" smtClean="0"/>
              <a:t>- Folic acid 5 mg/day life long .</a:t>
            </a:r>
          </a:p>
          <a:p>
            <a:pPr>
              <a:buNone/>
            </a:pPr>
            <a:r>
              <a:rPr lang="en-US" sz="2800" dirty="0" smtClean="0"/>
              <a:t>                - Blood transfusion .</a:t>
            </a:r>
          </a:p>
          <a:p>
            <a:pPr>
              <a:buNone/>
            </a:pPr>
            <a:r>
              <a:rPr lang="en-US" sz="2800" dirty="0" smtClean="0"/>
              <a:t>                - Splenectomy .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HEMOLYTIC  ANAEMIA</a:t>
            </a:r>
          </a:p>
          <a:p>
            <a:endParaRPr lang="en-US" dirty="0"/>
          </a:p>
          <a:p>
            <a:pPr algn="l"/>
            <a:r>
              <a:rPr lang="en-US" dirty="0" smtClean="0"/>
              <a:t>      </a:t>
            </a:r>
            <a:r>
              <a:rPr lang="en-US" i="1" dirty="0" smtClean="0">
                <a:solidFill>
                  <a:srgbClr val="0070C0"/>
                </a:solidFill>
              </a:rPr>
              <a:t>Definition:-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Anemia develops in situations were there is 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a reduction in RBCs life span due to increase in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RBCs  destruction associated with failure of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compensatory marrow hematopoiesis 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Epidemiology :-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not common disease ,  the incidence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varying  0.8:1000,000  ---3:1000,000 /  year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both males &amp; females are equally affected , no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definite age of occurrence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ny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b="1" i="1" dirty="0" smtClean="0">
                <a:solidFill>
                  <a:srgbClr val="FFFF00"/>
                </a:solidFill>
              </a:rPr>
              <a:t>Spherocytes</a:t>
            </a:r>
            <a:r>
              <a:rPr lang="en-US" dirty="0" smtClean="0">
                <a:solidFill>
                  <a:srgbClr val="FFFF00"/>
                </a:solidFill>
              </a:rPr>
              <a:t>           </a:t>
            </a:r>
            <a:r>
              <a:rPr lang="en-US" b="1" i="1" dirty="0" smtClean="0">
                <a:solidFill>
                  <a:srgbClr val="FFFF00"/>
                </a:solidFill>
              </a:rPr>
              <a:t>Reticulocytes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sony\Desktop\imagesSPHEROCY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429000" cy="3962400"/>
          </a:xfrm>
          <a:prstGeom prst="rect">
            <a:avLst/>
          </a:prstGeom>
          <a:noFill/>
        </p:spPr>
      </p:pic>
      <p:pic>
        <p:nvPicPr>
          <p:cNvPr id="2051" name="Picture 3" descr="C:\Users\sony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76400"/>
            <a:ext cx="3657600" cy="3733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Autoimmune Hemolytic Anemia :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    Anemia occurred as a result of presence of</a:t>
            </a:r>
          </a:p>
          <a:p>
            <a:pPr>
              <a:buNone/>
            </a:pPr>
            <a:r>
              <a:rPr lang="en-US" sz="2800" dirty="0" smtClean="0"/>
              <a:t>                RBCs autoantibodies which will coat the </a:t>
            </a:r>
          </a:p>
          <a:p>
            <a:pPr>
              <a:buNone/>
            </a:pPr>
            <a:r>
              <a:rPr lang="en-US" sz="2800" dirty="0" smtClean="0"/>
              <a:t>                RBCs leading to their destruction, it is</a:t>
            </a:r>
          </a:p>
          <a:p>
            <a:pPr>
              <a:buNone/>
            </a:pPr>
            <a:r>
              <a:rPr lang="en-US" sz="2800" dirty="0" smtClean="0"/>
              <a:t>                either warm antibody (IgG) or cold antibody</a:t>
            </a:r>
          </a:p>
          <a:p>
            <a:pPr>
              <a:buNone/>
            </a:pPr>
            <a:r>
              <a:rPr lang="en-US" sz="2800" dirty="0" smtClean="0"/>
              <a:t>                (IgM).</a:t>
            </a:r>
          </a:p>
          <a:p>
            <a:pPr>
              <a:buNone/>
            </a:pPr>
            <a:r>
              <a:rPr lang="en-US" sz="2800" dirty="0" smtClean="0"/>
              <a:t>            </a:t>
            </a:r>
          </a:p>
          <a:p>
            <a:pPr>
              <a:buNone/>
            </a:pPr>
            <a:r>
              <a:rPr lang="en-US" sz="2800" dirty="0" smtClean="0"/>
              <a:t>              Occurs either idiopathic or associated with</a:t>
            </a:r>
          </a:p>
          <a:p>
            <a:pPr>
              <a:buNone/>
            </a:pPr>
            <a:r>
              <a:rPr lang="en-US" sz="2800" dirty="0" smtClean="0"/>
              <a:t>                 connective tissue diseases or lymphoma or</a:t>
            </a:r>
          </a:p>
          <a:p>
            <a:pPr>
              <a:buNone/>
            </a:pPr>
            <a:r>
              <a:rPr lang="en-US" sz="2800" dirty="0" smtClean="0"/>
              <a:t>                 other lymphoproliferative disorders, Drugs .</a:t>
            </a:r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سالم كرداش\Desktop\Drug-Induced+Hemolytic+Ane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563" y="-738188"/>
            <a:ext cx="10215563" cy="7596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/>
              <a:t>   </a:t>
            </a:r>
            <a:r>
              <a:rPr lang="en-US" sz="3600" b="1" i="1" dirty="0" smtClean="0">
                <a:solidFill>
                  <a:srgbClr val="FF0000"/>
                </a:solidFill>
              </a:rPr>
              <a:t>Warm autoimmune H. A.</a:t>
            </a:r>
          </a:p>
          <a:p>
            <a:pPr>
              <a:buNone/>
            </a:pPr>
            <a:r>
              <a:rPr lang="en-US" sz="2800" dirty="0" smtClean="0"/>
              <a:t>                   </a:t>
            </a:r>
            <a:r>
              <a:rPr lang="en-US" sz="3000" dirty="0" smtClean="0"/>
              <a:t>IgG binds RBCs in 37◦c ,will be hemolysed</a:t>
            </a:r>
          </a:p>
          <a:p>
            <a:pPr>
              <a:buNone/>
            </a:pPr>
            <a:r>
              <a:rPr lang="en-US" sz="3000" dirty="0" smtClean="0"/>
              <a:t>            it accounts 80% of cases, occurs at all ages</a:t>
            </a:r>
          </a:p>
          <a:p>
            <a:pPr>
              <a:buNone/>
            </a:pPr>
            <a:r>
              <a:rPr lang="en-US" sz="3000" dirty="0" smtClean="0"/>
              <a:t>            but common in middle ages and females.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clinical features :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sz="3000" dirty="0" smtClean="0"/>
              <a:t>- symptoms of anemia .</a:t>
            </a:r>
          </a:p>
          <a:p>
            <a:pPr>
              <a:buNone/>
            </a:pPr>
            <a:r>
              <a:rPr lang="en-US" sz="3000" dirty="0" smtClean="0"/>
              <a:t>                  - pallor + jaundice .</a:t>
            </a:r>
          </a:p>
          <a:p>
            <a:pPr>
              <a:buNone/>
            </a:pPr>
            <a:r>
              <a:rPr lang="en-US" sz="3000" dirty="0" smtClean="0"/>
              <a:t>                  - splenomegaly . </a:t>
            </a:r>
          </a:p>
          <a:p>
            <a:pPr>
              <a:buNone/>
            </a:pPr>
            <a:r>
              <a:rPr lang="en-US" sz="3000" dirty="0" smtClean="0"/>
              <a:t>                   </a:t>
            </a:r>
          </a:p>
          <a:p>
            <a:pPr>
              <a:buNone/>
            </a:pPr>
            <a:r>
              <a:rPr lang="en-US" dirty="0" smtClean="0"/>
              <a:t>             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Investigations :       </a:t>
            </a:r>
          </a:p>
          <a:p>
            <a:pPr>
              <a:buNone/>
            </a:pPr>
            <a:r>
              <a:rPr lang="en-US" dirty="0" smtClean="0"/>
              <a:t>        -  CBC &amp; PBF  ( spherocytes , reticulocytosis).</a:t>
            </a:r>
          </a:p>
          <a:p>
            <a:pPr>
              <a:buNone/>
            </a:pPr>
            <a:r>
              <a:rPr lang="en-US" dirty="0" smtClean="0"/>
              <a:t>        -   Unconjugated  hyperbilirubinemia.</a:t>
            </a:r>
          </a:p>
          <a:p>
            <a:pPr>
              <a:buNone/>
            </a:pPr>
            <a:r>
              <a:rPr lang="en-US" dirty="0" smtClean="0"/>
              <a:t>        -   Raised s. LDH levels , reduced haptoglobulins </a:t>
            </a:r>
          </a:p>
          <a:p>
            <a:pPr>
              <a:buNone/>
            </a:pPr>
            <a:r>
              <a:rPr lang="en-US" dirty="0" smtClean="0"/>
              <a:t>        -   +ve direct coomb</a:t>
            </a:r>
            <a:r>
              <a:rPr lang="ar-LY" dirty="0" smtClean="0"/>
              <a:t>’</a:t>
            </a:r>
            <a:r>
              <a:rPr lang="en-US" dirty="0" smtClean="0"/>
              <a:t>s test.</a:t>
            </a:r>
          </a:p>
          <a:p>
            <a:pPr>
              <a:buNone/>
            </a:pPr>
            <a:r>
              <a:rPr lang="en-US" dirty="0" smtClean="0"/>
              <a:t>        - </a:t>
            </a:r>
            <a:r>
              <a:rPr lang="en-US" b="1" i="1" dirty="0" smtClean="0">
                <a:solidFill>
                  <a:srgbClr val="FFFF00"/>
                </a:solidFill>
              </a:rPr>
              <a:t>NB:</a:t>
            </a:r>
            <a:r>
              <a:rPr lang="en-US" b="1" i="1" dirty="0" smtClean="0"/>
              <a:t> </a:t>
            </a:r>
            <a:r>
              <a:rPr lang="en-US" dirty="0" smtClean="0"/>
              <a:t>connective tissue diseases and</a:t>
            </a:r>
          </a:p>
          <a:p>
            <a:pPr>
              <a:buNone/>
            </a:pPr>
            <a:r>
              <a:rPr lang="en-US" dirty="0" smtClean="0"/>
              <a:t>                  lymphoma should be excluded.</a:t>
            </a:r>
            <a:endParaRPr lang="en-US" dirty="0"/>
          </a:p>
        </p:txBody>
      </p:sp>
    </p:spTree>
  </p:cSld>
  <p:clrMapOvr>
    <a:masterClrMapping/>
  </p:clrMapOvr>
  <p:transition>
    <p:wipe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sz="3000" dirty="0" smtClean="0"/>
              <a:t>-  Prednisolone 1mg /kg  + folic acid .</a:t>
            </a:r>
          </a:p>
          <a:p>
            <a:pPr>
              <a:buNone/>
            </a:pPr>
            <a:r>
              <a:rPr lang="en-US" sz="3000" dirty="0" smtClean="0"/>
              <a:t>       -  Splenectomy.</a:t>
            </a:r>
          </a:p>
          <a:p>
            <a:pPr>
              <a:buNone/>
            </a:pPr>
            <a:r>
              <a:rPr lang="en-US" sz="3000" dirty="0" smtClean="0"/>
              <a:t>       -  Rituximab (anti CD20) .</a:t>
            </a:r>
          </a:p>
          <a:p>
            <a:pPr>
              <a:buNone/>
            </a:pPr>
            <a:r>
              <a:rPr lang="en-US" sz="3000" dirty="0" smtClean="0"/>
              <a:t>       -  Immunosuppression ( cyclophosphamide ,</a:t>
            </a:r>
          </a:p>
          <a:p>
            <a:pPr>
              <a:buNone/>
            </a:pPr>
            <a:r>
              <a:rPr lang="en-US" sz="3000" dirty="0" smtClean="0"/>
              <a:t>                   azathioprine , ciclosporine ) .</a:t>
            </a:r>
            <a:endParaRPr lang="en-US" sz="3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3500" b="1" i="1" dirty="0" smtClean="0">
                <a:solidFill>
                  <a:srgbClr val="FF0000"/>
                </a:solidFill>
              </a:rPr>
              <a:t>Cold  Autoimmune  H. A. :</a:t>
            </a:r>
          </a:p>
          <a:p>
            <a:pPr>
              <a:buNone/>
            </a:pPr>
            <a:r>
              <a:rPr lang="en-US" dirty="0" smtClean="0"/>
              <a:t>                  RBCs are coated by IgM antibodies in 32 ˚c</a:t>
            </a:r>
          </a:p>
          <a:p>
            <a:pPr>
              <a:buNone/>
            </a:pPr>
            <a:r>
              <a:rPr lang="en-US" dirty="0" smtClean="0"/>
              <a:t>             represents  20 % of cases , commoner in</a:t>
            </a:r>
          </a:p>
          <a:p>
            <a:pPr>
              <a:buNone/>
            </a:pPr>
            <a:r>
              <a:rPr lang="en-US" dirty="0" smtClean="0"/>
              <a:t>             elderly patients.</a:t>
            </a:r>
          </a:p>
          <a:p>
            <a:pPr>
              <a:buNone/>
            </a:pPr>
            <a:r>
              <a:rPr lang="en-US" dirty="0" smtClean="0"/>
              <a:t>             either  idiopathic  or occurs in association </a:t>
            </a:r>
          </a:p>
          <a:p>
            <a:pPr>
              <a:buNone/>
            </a:pPr>
            <a:r>
              <a:rPr lang="en-US" dirty="0" smtClean="0"/>
              <a:t>             of lymphoma , infectious mononucleosis</a:t>
            </a:r>
          </a:p>
          <a:p>
            <a:pPr>
              <a:buNone/>
            </a:pPr>
            <a:r>
              <a:rPr lang="en-US" dirty="0" smtClean="0"/>
              <a:t>             or mycoplasma infection 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3500" i="1" dirty="0" smtClean="0">
                <a:solidFill>
                  <a:schemeClr val="accent1">
                    <a:lumMod val="75000"/>
                  </a:schemeClr>
                </a:solidFill>
              </a:rPr>
              <a:t>Clinical presentation :</a:t>
            </a:r>
          </a:p>
          <a:p>
            <a:pPr>
              <a:buNone/>
            </a:pPr>
            <a:r>
              <a:rPr lang="en-US" dirty="0" smtClean="0"/>
              <a:t>              - Pallor, +/- jaundice,  splenomegaly.</a:t>
            </a:r>
          </a:p>
          <a:p>
            <a:pPr>
              <a:buNone/>
            </a:pPr>
            <a:r>
              <a:rPr lang="en-US" dirty="0" smtClean="0"/>
              <a:t>              - Acrocyanosis ; painfull, blue fingers, toes,</a:t>
            </a:r>
          </a:p>
          <a:p>
            <a:pPr>
              <a:buNone/>
            </a:pPr>
            <a:r>
              <a:rPr lang="en-US" dirty="0" smtClean="0"/>
              <a:t>                        nose, ears on exposure to cold.</a:t>
            </a:r>
          </a:p>
          <a:p>
            <a:pPr>
              <a:buNone/>
            </a:pPr>
            <a:r>
              <a:rPr lang="en-US" dirty="0" smtClean="0"/>
              <a:t>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0"/>
            <a:ext cx="8229600" cy="1219200"/>
          </a:xfrm>
        </p:spPr>
        <p:txBody>
          <a:bodyPr/>
          <a:lstStyle/>
          <a:p>
            <a:r>
              <a:rPr lang="en-US" b="1" i="1" dirty="0" smtClean="0">
                <a:solidFill>
                  <a:srgbClr val="FFFF00"/>
                </a:solidFill>
              </a:rPr>
              <a:t>RBCs agglutination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1"/>
            <a:ext cx="8229600" cy="403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C:\Users\sony\Desktop\AA3237_0603Myelo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14400"/>
            <a:ext cx="64770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Investigation :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sz="3000" dirty="0" smtClean="0"/>
              <a:t>-CBCs &amp; PBF (agglutination of RBCs)</a:t>
            </a:r>
          </a:p>
          <a:p>
            <a:pPr>
              <a:buNone/>
            </a:pPr>
            <a:r>
              <a:rPr lang="en-US" sz="3000" dirty="0" smtClean="0"/>
              <a:t>              - other inv . Same as in warm AIHA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Treatment : </a:t>
            </a:r>
          </a:p>
          <a:p>
            <a:pPr>
              <a:buNone/>
            </a:pPr>
            <a:r>
              <a:rPr lang="en-US" sz="2800" dirty="0" smtClean="0"/>
              <a:t>              - Folic acid 5mg.</a:t>
            </a:r>
          </a:p>
          <a:p>
            <a:pPr>
              <a:buNone/>
            </a:pPr>
            <a:r>
              <a:rPr lang="en-US" sz="2800" dirty="0" smtClean="0"/>
              <a:t>              - Blood trasfusion.</a:t>
            </a:r>
          </a:p>
          <a:p>
            <a:pPr>
              <a:buNone/>
            </a:pPr>
            <a:r>
              <a:rPr lang="en-US" sz="2800" dirty="0" smtClean="0"/>
              <a:t>              - Prednisolone.</a:t>
            </a:r>
          </a:p>
          <a:p>
            <a:pPr>
              <a:buNone/>
            </a:pPr>
            <a:r>
              <a:rPr lang="en-US" sz="2800" dirty="0" smtClean="0"/>
              <a:t>              - Rituximab.</a:t>
            </a:r>
          </a:p>
          <a:p>
            <a:pPr>
              <a:buNone/>
            </a:pPr>
            <a:r>
              <a:rPr lang="en-US" sz="2800" dirty="0" smtClean="0"/>
              <a:t>              - Treat the underling cause.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2202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ony\Desktop\HEMOLYTIC+ANEMIA+Epidemiolo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6588"/>
            <a:ext cx="9464675" cy="7799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سالم كرداش\Desktop\bunn1_c003f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1150" y="-2209800"/>
            <a:ext cx="11353800" cy="1013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sz="4000" dirty="0" smtClean="0">
                <a:solidFill>
                  <a:srgbClr val="FF0000"/>
                </a:solidFill>
              </a:rPr>
              <a:t>THANK  YOU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2050" name="Picture 2" descr="C:\Users\سالم كرداش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457200"/>
            <a:ext cx="41148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ony\Desktop\hemolytic-anemia-cell-membrane-defect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599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78486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/>
          <a:p>
            <a:pPr>
              <a:buNone/>
            </a:pPr>
            <a:endParaRPr lang="en-US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A. Etiology &amp; Causes:-</a:t>
            </a:r>
          </a:p>
          <a:p>
            <a:pPr>
              <a:buNone/>
            </a:pPr>
            <a:r>
              <a:rPr lang="en-US" b="1" i="1" dirty="0" smtClean="0"/>
              <a:t>  </a:t>
            </a:r>
            <a:r>
              <a:rPr lang="en-US" sz="3000" b="1" i="1" dirty="0" smtClean="0"/>
              <a:t> </a:t>
            </a:r>
            <a:r>
              <a:rPr lang="en-US" sz="3000" i="1" dirty="0" smtClean="0">
                <a:solidFill>
                  <a:schemeClr val="accent2"/>
                </a:solidFill>
              </a:rPr>
              <a:t>A- CONGENITAL (hereditary) :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1- Membrane abnormality :-  hereditary.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spherocytosis, hereditary elliptocytosis.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2-Hemoglobinopathies :-   Thalassemia, sickle cell          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disease.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3- </a:t>
            </a:r>
            <a:r>
              <a:rPr lang="en-US" sz="2800" dirty="0"/>
              <a:t>R</a:t>
            </a:r>
            <a:r>
              <a:rPr lang="en-US" sz="2800" dirty="0" smtClean="0"/>
              <a:t>ed cell enzymopathies :-  glucose -6-PD def.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pyruvate  kinase  def. 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</a:t>
            </a:r>
            <a:r>
              <a:rPr lang="en-US" sz="3000" i="1" dirty="0" smtClean="0">
                <a:solidFill>
                  <a:schemeClr val="accent2"/>
                </a:solidFill>
              </a:rPr>
              <a:t>B- AQUIRED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2800" dirty="0" smtClean="0"/>
              <a:t>1- Immune  :- AIHA ( warm Ab , cold Ab ).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alloimmune(HDN , RBCs transfusion </a:t>
            </a:r>
          </a:p>
          <a:p>
            <a:pPr>
              <a:buNone/>
            </a:pPr>
            <a:r>
              <a:rPr lang="en-US" sz="2800" dirty="0" smtClean="0"/>
              <a:t>                               incompatibility).</a:t>
            </a:r>
          </a:p>
          <a:p>
            <a:pPr>
              <a:buNone/>
            </a:pPr>
            <a:r>
              <a:rPr lang="en-US" sz="2800" dirty="0" smtClean="0"/>
              <a:t>                              ,  isoimmune 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 2- Non-immune :-</a:t>
            </a:r>
          </a:p>
          <a:p>
            <a:pPr>
              <a:buNone/>
            </a:pPr>
            <a:r>
              <a:rPr lang="en-US" sz="2800" dirty="0" smtClean="0"/>
              <a:t>          a- Mechanical :-  artificial cardiac valves, burns,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microangiopathic( sepsis, TTP ).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b- </a:t>
            </a:r>
            <a:r>
              <a:rPr lang="en-US" sz="2800" dirty="0"/>
              <a:t>I</a:t>
            </a:r>
            <a:r>
              <a:rPr lang="en-US" sz="2800" dirty="0" smtClean="0"/>
              <a:t>nfectiuos :-  malaria, clostridium welchi.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c- Drugs  :-  penicillins, quinidin.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d- Chemicals.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e-  Dyserythropoietic :-  paroxysmal nocturnal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           hemoglobinuria.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sz="51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5100" i="1" dirty="0" smtClean="0">
                <a:solidFill>
                  <a:srgbClr val="0070C0"/>
                </a:solidFill>
              </a:rPr>
              <a:t>    </a:t>
            </a:r>
            <a:r>
              <a:rPr lang="en-US" sz="7500" i="1" dirty="0" smtClean="0">
                <a:solidFill>
                  <a:srgbClr val="0070C0"/>
                </a:solidFill>
              </a:rPr>
              <a:t>Pathphysiology :-</a:t>
            </a:r>
          </a:p>
          <a:p>
            <a:pPr>
              <a:buNone/>
            </a:pPr>
            <a:r>
              <a:rPr lang="en-US" sz="5100" dirty="0"/>
              <a:t> </a:t>
            </a:r>
            <a:r>
              <a:rPr lang="en-US" sz="5100" dirty="0" smtClean="0"/>
              <a:t>    </a:t>
            </a:r>
            <a:r>
              <a:rPr lang="en-US" sz="6300" dirty="0" smtClean="0"/>
              <a:t>      depends on the cause  ?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eg. AIHA , RBCs will be coated by antibodies 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which is recognised by  RES, and will be hemolysed  </a:t>
            </a:r>
          </a:p>
          <a:p>
            <a:pPr>
              <a:buNone/>
            </a:pPr>
            <a:r>
              <a:rPr lang="en-US" sz="5100" dirty="0"/>
              <a:t> </a:t>
            </a:r>
            <a:r>
              <a:rPr lang="en-US" sz="5100" dirty="0" smtClean="0"/>
              <a:t>                       </a:t>
            </a:r>
            <a:endParaRPr lang="en-US" sz="5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5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5800" i="1" dirty="0" smtClean="0">
                <a:solidFill>
                  <a:srgbClr val="0070C0"/>
                </a:solidFill>
              </a:rPr>
              <a:t>   </a:t>
            </a:r>
            <a:r>
              <a:rPr lang="en-US" sz="7500" i="1" dirty="0" smtClean="0">
                <a:solidFill>
                  <a:srgbClr val="0070C0"/>
                </a:solidFill>
              </a:rPr>
              <a:t>Clinical Features </a:t>
            </a:r>
            <a:r>
              <a:rPr lang="en-US" sz="5800" i="1" dirty="0" smtClean="0">
                <a:solidFill>
                  <a:srgbClr val="0070C0"/>
                </a:solidFill>
              </a:rPr>
              <a:t>:-</a:t>
            </a:r>
          </a:p>
          <a:p>
            <a:pPr>
              <a:buNone/>
            </a:pPr>
            <a:r>
              <a:rPr lang="en-US" sz="4000" dirty="0" smtClean="0"/>
              <a:t>          </a:t>
            </a:r>
            <a:r>
              <a:rPr lang="en-US" sz="5500" i="1" dirty="0" smtClean="0">
                <a:solidFill>
                  <a:schemeClr val="accent2"/>
                </a:solidFill>
              </a:rPr>
              <a:t>Symptoms </a:t>
            </a:r>
            <a:r>
              <a:rPr lang="en-US" sz="6300" i="1" dirty="0" smtClean="0">
                <a:solidFill>
                  <a:schemeClr val="accent2"/>
                </a:solidFill>
              </a:rPr>
              <a:t>:-   </a:t>
            </a:r>
            <a:r>
              <a:rPr lang="en-US" sz="6300" dirty="0" smtClean="0"/>
              <a:t>asymptomatic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fatigue , headaches , loss of conc.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palpitation , SOB , angina , HF.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abdominal pain (GB stones , spleenic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 infarction).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 urinary symptoms “ red or dark brown” </a:t>
            </a:r>
          </a:p>
          <a:p>
            <a:pPr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   </a:t>
            </a:r>
            <a:r>
              <a:rPr lang="en-US" sz="5500" dirty="0" smtClean="0">
                <a:solidFill>
                  <a:schemeClr val="accent2"/>
                </a:solidFill>
              </a:rPr>
              <a:t>clinically </a:t>
            </a:r>
            <a:r>
              <a:rPr lang="en-US" sz="5900" dirty="0" smtClean="0">
                <a:solidFill>
                  <a:schemeClr val="accent2"/>
                </a:solidFill>
              </a:rPr>
              <a:t>:-      </a:t>
            </a:r>
            <a:r>
              <a:rPr lang="en-US" sz="6300" dirty="0" smtClean="0"/>
              <a:t>pallor , jaundice </a:t>
            </a:r>
          </a:p>
          <a:p>
            <a:pPr>
              <a:buNone/>
            </a:pPr>
            <a:r>
              <a:rPr lang="en-US" sz="6300" dirty="0"/>
              <a:t> </a:t>
            </a:r>
            <a:r>
              <a:rPr lang="en-US" sz="6300" dirty="0" smtClean="0"/>
              <a:t>                              splenomegally ± hepatomegally ± LAP</a:t>
            </a:r>
            <a:r>
              <a:rPr lang="en-US" sz="5900" dirty="0" smtClean="0"/>
              <a:t>.</a:t>
            </a:r>
          </a:p>
          <a:p>
            <a:pPr>
              <a:buNone/>
            </a:pPr>
            <a:r>
              <a:rPr lang="en-US" sz="5900" dirty="0"/>
              <a:t> </a:t>
            </a:r>
            <a:r>
              <a:rPr lang="en-US" sz="5900" dirty="0" smtClean="0"/>
              <a:t>                       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sony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i="1" dirty="0" smtClean="0">
                <a:solidFill>
                  <a:schemeClr val="accent1"/>
                </a:solidFill>
              </a:rPr>
              <a:t>Investigation 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800" dirty="0" smtClean="0"/>
              <a:t>CBC ē PBF reticutocytes &amp; ESR.</a:t>
            </a:r>
          </a:p>
          <a:p>
            <a:pPr>
              <a:buNone/>
            </a:pPr>
            <a:r>
              <a:rPr lang="en-US" sz="2800" dirty="0" smtClean="0"/>
              <a:t>      LFT : including total billirubin “ D &amp; I”,  LDH.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S. ferritin , RFT &amp; coomb’s test (antiglobulin test )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D &amp; I.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S. Haptoglobin  “  ” 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Radilogical assessment CXR &amp; ultrasound abdomen, 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C.T. scan or MRI &amp; Echo.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Urine : hemoglobinuria  , urobilinogenuria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3048000" y="2667000"/>
            <a:ext cx="762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1011</Words>
  <Application>Microsoft Office PowerPoint</Application>
  <PresentationFormat>On-screen Show (4:3)</PresentationFormat>
  <Paragraphs>191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Normal PBF</vt:lpstr>
      <vt:lpstr>PBF shows Spherocytes, polychromsia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Spherocytes           Reticulocytes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RBCs agglutination</vt:lpstr>
      <vt:lpstr>PowerPoint Presentation</vt:lpstr>
      <vt:lpstr>PowerPoint Presentation</vt:lpstr>
      <vt:lpstr>PowerPoint Presentation</vt:lpstr>
    </vt:vector>
  </TitlesOfParts>
  <Company>ALKHEBRA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 ZALITANI</dc:creator>
  <cp:lastModifiedBy>SARA</cp:lastModifiedBy>
  <cp:revision>123</cp:revision>
  <dcterms:created xsi:type="dcterms:W3CDTF">2018-05-31T22:56:10Z</dcterms:created>
  <dcterms:modified xsi:type="dcterms:W3CDTF">2020-06-20T10:03:20Z</dcterms:modified>
</cp:coreProperties>
</file>