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embeddedFontLst>
    <p:embeddedFont>
      <p:font typeface="Impact" panose="020B0806030902050204" pitchFamily="34" charset="0"/>
      <p:regular r:id="rId14"/>
    </p:embeddedFont>
    <p:embeddedFont>
      <p:font typeface="Lora" panose="020B0604020202020204" charset="0"/>
      <p:regular r:id="rId15"/>
      <p:bold r:id="rId16"/>
      <p:italic r:id="rId17"/>
      <p:boldItalic r:id="rId18"/>
    </p:embeddedFont>
    <p:embeddedFont>
      <p:font typeface="Ultra" panose="020B0604020202020204" charset="0"/>
      <p:regular r:id="rId19"/>
    </p:embeddedFont>
    <p:embeddedFont>
      <p:font typeface="Georgia" panose="02040502050405020303" pitchFamily="18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0975081c26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0975081c26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0975081c26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10975081c26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0975081c26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0975081c26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0975081c26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0975081c26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0975081c26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0975081c26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0975081c26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0975081c26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0975081c26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0975081c26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0975081c26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0975081c26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0975081c26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10975081c26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0975081c26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0975081c26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1722750" y="322225"/>
            <a:ext cx="62961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Libyan International Medical University</a:t>
            </a:r>
            <a:endParaRPr sz="20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Faculty of Business Administration</a:t>
            </a:r>
            <a:endParaRPr sz="20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648400" cy="164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10375" y="0"/>
            <a:ext cx="2433625" cy="173515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0" y="4358400"/>
            <a:ext cx="2367300" cy="7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FF0000"/>
                </a:solidFill>
                <a:latin typeface="Lora"/>
                <a:ea typeface="Lora"/>
                <a:cs typeface="Lora"/>
                <a:sym typeface="Lora"/>
              </a:rPr>
              <a:t>Name : Shatha wail werfalli </a:t>
            </a:r>
            <a:endParaRPr sz="1300">
              <a:solidFill>
                <a:srgbClr val="FF0000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FF0000"/>
                </a:solidFill>
                <a:latin typeface="Lora"/>
                <a:ea typeface="Lora"/>
                <a:cs typeface="Lora"/>
                <a:sym typeface="Lora"/>
              </a:rPr>
              <a:t>Number : 3299</a:t>
            </a:r>
            <a:endParaRPr sz="1300">
              <a:solidFill>
                <a:srgbClr val="FF0000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FF0000"/>
                </a:solidFill>
                <a:latin typeface="Lora"/>
                <a:ea typeface="Lora"/>
                <a:cs typeface="Lora"/>
                <a:sym typeface="Lora"/>
              </a:rPr>
              <a:t>Date : 21st/ Dec / 2021</a:t>
            </a:r>
            <a:endParaRPr sz="1300">
              <a:solidFill>
                <a:srgbClr val="FF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144150" y="2440363"/>
            <a:ext cx="4734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Realist and Idealist Theories</a:t>
            </a:r>
            <a:r>
              <a:rPr lang="en" sz="2700" dirty="0" smtClean="0">
                <a:solidFill>
                  <a:schemeClr val="lt1"/>
                </a:solidFill>
              </a:rPr>
              <a:t> </a:t>
            </a:r>
            <a:endParaRPr sz="2700" dirty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2"/>
          <p:cNvSpPr txBox="1">
            <a:spLocks noGrp="1"/>
          </p:cNvSpPr>
          <p:nvPr>
            <p:ph type="title"/>
          </p:nvPr>
        </p:nvSpPr>
        <p:spPr>
          <a:xfrm>
            <a:off x="3075550" y="345875"/>
            <a:ext cx="2662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11">
                <a:solidFill>
                  <a:srgbClr val="FF0000"/>
                </a:solidFill>
                <a:latin typeface="Ultra"/>
                <a:ea typeface="Ultra"/>
                <a:cs typeface="Ultra"/>
                <a:sym typeface="Ultra"/>
              </a:rPr>
              <a:t>References</a:t>
            </a:r>
            <a:r>
              <a:rPr lang="en">
                <a:solidFill>
                  <a:srgbClr val="FF0000"/>
                </a:solidFill>
              </a:rPr>
              <a:t> 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21" name="Google Shape;121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91">
                <a:solidFill>
                  <a:schemeClr val="lt1"/>
                </a:solidFill>
              </a:rPr>
              <a:t>Realist theory meaning. Realist Meaning  Best 9 Definitions of Realist theory. (n.d.). Retrieved December 21, 2021</a:t>
            </a:r>
            <a:endParaRPr sz="1791">
              <a:solidFill>
                <a:schemeClr val="lt1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endParaRPr sz="1791">
              <a:solidFill>
                <a:schemeClr val="lt1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791">
                <a:solidFill>
                  <a:schemeClr val="lt1"/>
                </a:solidFill>
              </a:rPr>
              <a:t>Idealism: Idealism in international relations. Your Article Library. (2015, April 7). Retrieved December 21, 2021</a:t>
            </a:r>
            <a:endParaRPr sz="1791">
              <a:solidFill>
                <a:schemeClr val="lt1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endParaRPr sz="1791">
              <a:solidFill>
                <a:schemeClr val="lt1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791">
                <a:solidFill>
                  <a:schemeClr val="lt1"/>
                </a:solidFill>
              </a:rPr>
              <a:t>Julita. (2010, February 23). Difference between idealism and realism. Difference Between Similar Terms and Objects. Retrieved December 21, 2021, </a:t>
            </a:r>
            <a:endParaRPr sz="1791">
              <a:solidFill>
                <a:schemeClr val="lt1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endParaRPr sz="1900">
              <a:solidFill>
                <a:schemeClr val="lt1"/>
              </a:solidFill>
            </a:endParaRPr>
          </a:p>
        </p:txBody>
      </p:sp>
      <p:sp>
        <p:nvSpPr>
          <p:cNvPr id="122" name="Google Shape;122;p22"/>
          <p:cNvSpPr txBox="1"/>
          <p:nvPr/>
        </p:nvSpPr>
        <p:spPr>
          <a:xfrm>
            <a:off x="8514650" y="4523800"/>
            <a:ext cx="396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9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3"/>
          <p:cNvSpPr txBox="1"/>
          <p:nvPr/>
        </p:nvSpPr>
        <p:spPr>
          <a:xfrm>
            <a:off x="8747400" y="4743300"/>
            <a:ext cx="396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62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Objectives :</a:t>
            </a:r>
            <a:endParaRPr sz="262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Lora"/>
              <a:buChar char="●"/>
            </a:pPr>
            <a:r>
              <a:rPr lang="en" sz="1900" dirty="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Understand the concept of Realist and Idealist Theories .</a:t>
            </a:r>
            <a:endParaRPr sz="1900" dirty="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Lora"/>
              <a:buChar char="●"/>
            </a:pPr>
            <a:r>
              <a:rPr lang="en" sz="1900" dirty="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Get to know more about them .</a:t>
            </a:r>
            <a:endParaRPr sz="1900" dirty="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8390725" y="4585775"/>
            <a:ext cx="49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1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/>
        </p:nvSpPr>
        <p:spPr>
          <a:xfrm>
            <a:off x="904750" y="929550"/>
            <a:ext cx="7138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5"/>
          <p:cNvSpPr txBox="1"/>
          <p:nvPr/>
        </p:nvSpPr>
        <p:spPr>
          <a:xfrm>
            <a:off x="2615125" y="483375"/>
            <a:ext cx="44619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FFFF00"/>
                </a:solidFill>
                <a:latin typeface="Ultra"/>
                <a:ea typeface="Ultra"/>
                <a:cs typeface="Ultra"/>
                <a:sym typeface="Ultra"/>
              </a:rPr>
              <a:t>Table of Contents </a:t>
            </a:r>
            <a:endParaRPr sz="2100">
              <a:solidFill>
                <a:srgbClr val="FFFF00"/>
              </a:solidFill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557725" y="1375725"/>
            <a:ext cx="7932300" cy="20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6550" algn="just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Lora"/>
              <a:buAutoNum type="arabicPeriod"/>
            </a:pPr>
            <a:r>
              <a:rPr lang="en" sz="17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What is the concept of Realist Theory </a:t>
            </a:r>
            <a:endParaRPr sz="17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36550" algn="just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Lora"/>
              <a:buAutoNum type="arabicPeriod"/>
            </a:pPr>
            <a:r>
              <a:rPr lang="en" sz="17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Example</a:t>
            </a:r>
            <a:endParaRPr sz="17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36550" algn="just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Lora"/>
              <a:buAutoNum type="arabicPeriod"/>
            </a:pPr>
            <a:r>
              <a:rPr lang="en" sz="17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What is the concept of Idealist Theory </a:t>
            </a:r>
            <a:endParaRPr sz="17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36550" algn="just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Lora"/>
              <a:buAutoNum type="arabicPeriod"/>
            </a:pPr>
            <a:r>
              <a:rPr lang="en" sz="17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Example</a:t>
            </a:r>
            <a:endParaRPr sz="17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36550" algn="just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Lora"/>
              <a:buAutoNum type="arabicPeriod"/>
            </a:pPr>
            <a:r>
              <a:rPr lang="en" sz="17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The differences between them </a:t>
            </a:r>
            <a:endParaRPr sz="17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36550" algn="just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Lora"/>
              <a:buAutoNum type="arabicPeriod"/>
            </a:pPr>
            <a:r>
              <a:rPr lang="en" sz="17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Conclusion</a:t>
            </a:r>
            <a:endParaRPr sz="17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36550" algn="just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Lora"/>
              <a:buAutoNum type="arabicPeriod"/>
            </a:pPr>
            <a:r>
              <a:rPr lang="en" sz="17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Reference</a:t>
            </a:r>
            <a:endParaRPr sz="17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73" name="Google Shape;73;p15"/>
          <p:cNvSpPr txBox="1"/>
          <p:nvPr/>
        </p:nvSpPr>
        <p:spPr>
          <a:xfrm>
            <a:off x="8613825" y="4684900"/>
            <a:ext cx="681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2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620">
                <a:solidFill>
                  <a:schemeClr val="lt1"/>
                </a:solidFill>
                <a:latin typeface="Ultra"/>
                <a:ea typeface="Ultra"/>
                <a:cs typeface="Ultra"/>
                <a:sym typeface="Ultra"/>
              </a:rPr>
              <a:t>Realist Theory :</a:t>
            </a:r>
            <a:endParaRPr sz="2620">
              <a:solidFill>
                <a:schemeClr val="lt1"/>
              </a:solidFill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79" name="Google Shape;79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5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Realism is a representation of how things really are or being practical and facing facts and also claims to explain the reality of international politics.</a:t>
            </a:r>
            <a:endParaRPr sz="25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80" name="Google Shape;80;p16"/>
          <p:cNvSpPr txBox="1"/>
          <p:nvPr/>
        </p:nvSpPr>
        <p:spPr>
          <a:xfrm>
            <a:off x="8539500" y="4703625"/>
            <a:ext cx="604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3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Example :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86" name="Google Shape;86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ora"/>
              <a:buChar char="●"/>
            </a:pPr>
            <a:r>
              <a:rPr lang="en" sz="20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The rejection of mythical beings.</a:t>
            </a:r>
            <a:endParaRPr sz="20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ora"/>
              <a:buChar char="●"/>
            </a:pPr>
            <a:r>
              <a:rPr lang="en" sz="20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Predictions .</a:t>
            </a:r>
            <a:endParaRPr sz="20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87" name="Google Shape;87;p17"/>
          <p:cNvSpPr txBox="1"/>
          <p:nvPr/>
        </p:nvSpPr>
        <p:spPr>
          <a:xfrm>
            <a:off x="8576625" y="4759275"/>
            <a:ext cx="49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4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>
            <a:spLocks noGrp="1"/>
          </p:cNvSpPr>
          <p:nvPr>
            <p:ph type="title"/>
          </p:nvPr>
        </p:nvSpPr>
        <p:spPr>
          <a:xfrm>
            <a:off x="311700" y="5441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620">
                <a:solidFill>
                  <a:schemeClr val="lt1"/>
                </a:solidFill>
                <a:latin typeface="Ultra"/>
                <a:ea typeface="Ultra"/>
                <a:cs typeface="Ultra"/>
                <a:sym typeface="Ultra"/>
              </a:rPr>
              <a:t>Idealist Theory :</a:t>
            </a:r>
            <a:endParaRPr sz="2620">
              <a:solidFill>
                <a:schemeClr val="lt1"/>
              </a:solidFill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93" name="Google Shape;93;p18"/>
          <p:cNvSpPr txBox="1">
            <a:spLocks noGrp="1"/>
          </p:cNvSpPr>
          <p:nvPr>
            <p:ph type="body" idx="1"/>
          </p:nvPr>
        </p:nvSpPr>
        <p:spPr>
          <a:xfrm>
            <a:off x="373675" y="1217475"/>
            <a:ext cx="8277300" cy="225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This is the view that the only reality is the ideal world. This would be the world of ideas.</a:t>
            </a:r>
            <a:endParaRPr sz="19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9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 It is the view that there is no external reality composed of matter and energy. There are only ideas existing within minds.</a:t>
            </a:r>
            <a:endParaRPr sz="19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94" name="Google Shape;94;p18"/>
          <p:cNvSpPr txBox="1"/>
          <p:nvPr/>
        </p:nvSpPr>
        <p:spPr>
          <a:xfrm>
            <a:off x="8564225" y="4734500"/>
            <a:ext cx="57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5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>
                <a:solidFill>
                  <a:schemeClr val="lt1"/>
                </a:solidFill>
                <a:latin typeface="Ultra"/>
                <a:ea typeface="Ultra"/>
                <a:cs typeface="Ultra"/>
                <a:sym typeface="Ultra"/>
              </a:rPr>
              <a:t>Example :</a:t>
            </a:r>
            <a:endParaRPr sz="2720">
              <a:solidFill>
                <a:schemeClr val="lt1"/>
              </a:solidFill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100" name="Google Shape;100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highlight>
                  <a:schemeClr val="dk1"/>
                </a:highlight>
                <a:latin typeface="Lora"/>
                <a:ea typeface="Lora"/>
                <a:cs typeface="Lora"/>
                <a:sym typeface="Lora"/>
              </a:rPr>
              <a:t>-The saying </a:t>
            </a:r>
            <a:r>
              <a:rPr lang="en" sz="2000" b="1">
                <a:solidFill>
                  <a:schemeClr val="lt1"/>
                </a:solidFill>
                <a:highlight>
                  <a:schemeClr val="dk1"/>
                </a:highlight>
                <a:latin typeface="Lora"/>
                <a:ea typeface="Lora"/>
                <a:cs typeface="Lora"/>
                <a:sym typeface="Lora"/>
              </a:rPr>
              <a:t>"mind over matter"</a:t>
            </a:r>
            <a:r>
              <a:rPr lang="en" sz="2000">
                <a:solidFill>
                  <a:schemeClr val="lt1"/>
                </a:solidFill>
                <a:highlight>
                  <a:schemeClr val="dk1"/>
                </a:highlight>
                <a:latin typeface="Lora"/>
                <a:ea typeface="Lora"/>
                <a:cs typeface="Lora"/>
                <a:sym typeface="Lora"/>
              </a:rPr>
              <a:t>  provides an example of idealism in everyday life .</a:t>
            </a:r>
            <a:endParaRPr sz="2000">
              <a:solidFill>
                <a:schemeClr val="lt1"/>
              </a:solidFill>
              <a:highlight>
                <a:schemeClr val="dk1"/>
              </a:highlight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chemeClr val="lt1"/>
                </a:solidFill>
                <a:highlight>
                  <a:schemeClr val="dk1"/>
                </a:highlight>
                <a:latin typeface="Lora"/>
                <a:ea typeface="Lora"/>
                <a:cs typeface="Lora"/>
                <a:sym typeface="Lora"/>
              </a:rPr>
              <a:t> The idea behind that saying is that if you believe something to be true and focus on that then ultimately it will come to reflect your reality.</a:t>
            </a:r>
            <a:endParaRPr sz="2600">
              <a:solidFill>
                <a:schemeClr val="lt1"/>
              </a:solidFill>
              <a:highlight>
                <a:schemeClr val="dk1"/>
              </a:highlight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01" name="Google Shape;101;p19"/>
          <p:cNvSpPr txBox="1"/>
          <p:nvPr/>
        </p:nvSpPr>
        <p:spPr>
          <a:xfrm>
            <a:off x="8564225" y="4709700"/>
            <a:ext cx="371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6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Differences between Idealist and Realist Theories :</a:t>
            </a:r>
            <a:endParaRPr sz="272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07" name="Google Shape;107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-Idealism is when you envision or see things in an ideal or perfect manner. </a:t>
            </a:r>
            <a:endParaRPr sz="20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-Realism on the other hand, tends toward a more pragmatic and actual view of a situation and deals with the fact that reality has an absolute existence independent from our thoughts, ideas .</a:t>
            </a:r>
            <a:endParaRPr sz="20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08" name="Google Shape;108;p20"/>
          <p:cNvSpPr txBox="1"/>
          <p:nvPr/>
        </p:nvSpPr>
        <p:spPr>
          <a:xfrm>
            <a:off x="8514650" y="4703625"/>
            <a:ext cx="716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7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>
            <a:spLocks noGrp="1"/>
          </p:cNvSpPr>
          <p:nvPr>
            <p:ph type="title"/>
          </p:nvPr>
        </p:nvSpPr>
        <p:spPr>
          <a:xfrm>
            <a:off x="2988800" y="383050"/>
            <a:ext cx="2576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620">
                <a:solidFill>
                  <a:srgbClr val="FF0000"/>
                </a:solidFill>
                <a:latin typeface="Ultra"/>
                <a:ea typeface="Ultra"/>
                <a:cs typeface="Ultra"/>
                <a:sym typeface="Ultra"/>
              </a:rPr>
              <a:t>Conclusion</a:t>
            </a:r>
            <a:endParaRPr sz="2620">
              <a:solidFill>
                <a:srgbClr val="FF0000"/>
              </a:solidFill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114" name="Google Shape;114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-Realist and Idealist Theories are completely opposite .</a:t>
            </a:r>
            <a:endParaRPr sz="19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9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-Each of Realist and Idealist Theories aim to a different goal and believes .</a:t>
            </a:r>
            <a:endParaRPr sz="19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15" name="Google Shape;115;p21"/>
          <p:cNvSpPr txBox="1"/>
          <p:nvPr/>
        </p:nvSpPr>
        <p:spPr>
          <a:xfrm>
            <a:off x="8328750" y="4598175"/>
            <a:ext cx="694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8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371</Words>
  <Application>Microsoft Office PowerPoint</Application>
  <PresentationFormat>On-screen Show (16:9)</PresentationFormat>
  <Paragraphs>50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Impact</vt:lpstr>
      <vt:lpstr>Arial</vt:lpstr>
      <vt:lpstr>Lora</vt:lpstr>
      <vt:lpstr>Ultra</vt:lpstr>
      <vt:lpstr>Georgia</vt:lpstr>
      <vt:lpstr>Simple Light</vt:lpstr>
      <vt:lpstr>PowerPoint Presentation</vt:lpstr>
      <vt:lpstr>Objectives :</vt:lpstr>
      <vt:lpstr>PowerPoint Presentation</vt:lpstr>
      <vt:lpstr>Realist Theory :</vt:lpstr>
      <vt:lpstr>Example :</vt:lpstr>
      <vt:lpstr>Idealist Theory :</vt:lpstr>
      <vt:lpstr>Example :</vt:lpstr>
      <vt:lpstr>Differences between Idealist and Realist Theories :</vt:lpstr>
      <vt:lpstr>Conclusion</vt:lpstr>
      <vt:lpstr>References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Maher Fattouh</cp:lastModifiedBy>
  <cp:revision>1</cp:revision>
  <dcterms:modified xsi:type="dcterms:W3CDTF">2022-02-05T10:20:57Z</dcterms:modified>
</cp:coreProperties>
</file>