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3" r:id="rId4"/>
    <p:sldId id="261" r:id="rId5"/>
    <p:sldId id="275" r:id="rId6"/>
    <p:sldId id="276" r:id="rId7"/>
    <p:sldId id="274" r:id="rId8"/>
    <p:sldId id="266" r:id="rId9"/>
    <p:sldId id="270" r:id="rId10"/>
    <p:sldId id="262" r:id="rId11"/>
    <p:sldId id="263" r:id="rId12"/>
    <p:sldId id="264" r:id="rId13"/>
    <p:sldId id="265" r:id="rId14"/>
    <p:sldId id="271" r:id="rId15"/>
    <p:sldId id="277" r:id="rId16"/>
    <p:sldId id="267" r:id="rId17"/>
    <p:sldId id="269" r:id="rId18"/>
    <p:sldId id="268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6B13151-1606-4006-BBF3-C54992B6DF09}" type="datetimeFigureOut">
              <a:rPr lang="ar-SA" smtClean="0"/>
              <a:t>10/8/1443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D244B0E-E722-4242-A746-ADB5875E35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92065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38DC401-F454-4541-839A-541F3EA8C717}" type="datetimeFigureOut">
              <a:rPr lang="ar-SA" smtClean="0"/>
              <a:t>10/8/1443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2EBF47-1474-4D96-9617-A7155E6471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8625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BD78-F48B-4EF8-884A-99C5C2251F0D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692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3CD0-DF39-4AD6-8244-38A680CCA28C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00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A7951-6144-4C38-9DC8-EEA890626B69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620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E07F4-3581-4F3B-AB2E-6D1EFC769B01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080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B471-8598-4846-961B-5C7D4ECA84E4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086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32AB-38D2-4F16-A8C7-B35D9595BE68}" type="uaqdatetime1">
              <a:rPr lang="ar-SA" smtClean="0"/>
              <a:t>10/8/1443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339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B0F4-70D7-4D1B-8677-C4519990AF3E}" type="uaqdatetime1">
              <a:rPr lang="ar-SA" smtClean="0"/>
              <a:t>10/8/1443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527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31490-16F9-4718-B58A-D8CD32D28FC4}" type="uaqdatetime1">
              <a:rPr lang="ar-SA" smtClean="0"/>
              <a:t>10/8/1443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085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16E0-51D2-4256-A053-7531DA107CFF}" type="uaqdatetime1">
              <a:rPr lang="ar-SA" smtClean="0"/>
              <a:t>10/8/1443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445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51DC-EBA1-4D34-90EC-04BB4D15E6FB}" type="uaqdatetime1">
              <a:rPr lang="ar-SA" smtClean="0"/>
              <a:t>10/8/1443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08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B4BA6-C8D4-44BB-90AE-571701B9E0A2}" type="uaqdatetime1">
              <a:rPr lang="ar-SA" smtClean="0"/>
              <a:t>10/8/1443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25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26AF0-BBB8-4794-A50B-D2BAA559A5D9}" type="uaqdatetime1">
              <a:rPr lang="ar-SA" smtClean="0"/>
              <a:t>10/8/1443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315F7-CD3B-450F-B62F-F2B70A0DC3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79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fif"/><Relationship Id="rId7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fif"/><Relationship Id="rId5" Type="http://schemas.openxmlformats.org/officeDocument/2006/relationships/image" Target="../media/image11.jfif"/><Relationship Id="rId4" Type="http://schemas.openxmlformats.org/officeDocument/2006/relationships/image" Target="../media/image10.jfi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060" y="1676696"/>
            <a:ext cx="12075438" cy="2230574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COVID-19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&amp; Dental Field  </a:t>
            </a:r>
            <a:endParaRPr lang="ar-SA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419" y="5472537"/>
            <a:ext cx="9331569" cy="849677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ndara Light" panose="020E0502030303020204" pitchFamily="34" charset="0"/>
              </a:rPr>
              <a:t>Presented by : Dania Alwerfli </a:t>
            </a:r>
          </a:p>
          <a:p>
            <a:r>
              <a:rPr lang="en-US" dirty="0" smtClean="0">
                <a:solidFill>
                  <a:schemeClr val="bg1"/>
                </a:solidFill>
                <a:latin typeface="Candara Light" panose="020E0502030303020204" pitchFamily="34" charset="0"/>
              </a:rPr>
              <a:t> 2862 / 2</a:t>
            </a:r>
            <a:r>
              <a:rPr lang="en-US" baseline="30000" dirty="0" smtClean="0">
                <a:solidFill>
                  <a:schemeClr val="bg1"/>
                </a:solidFill>
                <a:latin typeface="Candara Light" panose="020E0502030303020204" pitchFamily="34" charset="0"/>
              </a:rPr>
              <a:t>nd</a:t>
            </a:r>
            <a:r>
              <a:rPr lang="en-US" dirty="0" smtClean="0">
                <a:solidFill>
                  <a:schemeClr val="bg1"/>
                </a:solidFill>
                <a:latin typeface="Candara Light" panose="020E0502030303020204" pitchFamily="34" charset="0"/>
              </a:rPr>
              <a:t> year Dental student</a:t>
            </a:r>
          </a:p>
          <a:p>
            <a:r>
              <a:rPr lang="en-US" dirty="0" smtClean="0">
                <a:solidFill>
                  <a:schemeClr val="bg1"/>
                </a:solidFill>
                <a:latin typeface="Candara Light" panose="020E0502030303020204" pitchFamily="34" charset="0"/>
              </a:rPr>
              <a:t>10/05/2022 </a:t>
            </a:r>
            <a:endParaRPr lang="ar-SA" dirty="0">
              <a:solidFill>
                <a:schemeClr val="bg1"/>
              </a:solidFill>
              <a:latin typeface="Candara Light" panose="020E0502030303020204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50313" cy="1299587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988" y="-251209"/>
            <a:ext cx="1768510" cy="176851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156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2146" y="332624"/>
            <a:ext cx="11120411" cy="1960064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prevention methods in dental clinics .. </a:t>
            </a:r>
            <a:endParaRPr lang="ar-SA" sz="48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" name="مخطط انسيابي: رابط 3"/>
          <p:cNvSpPr/>
          <p:nvPr/>
        </p:nvSpPr>
        <p:spPr>
          <a:xfrm>
            <a:off x="1933315" y="2115233"/>
            <a:ext cx="1771575" cy="1480457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Measuring body </a:t>
            </a:r>
            <a:r>
              <a:rPr lang="en-US" sz="1600" dirty="0" smtClean="0">
                <a:solidFill>
                  <a:schemeClr val="bg1"/>
                </a:solidFill>
              </a:rPr>
              <a:t>temperature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6" name="مخطط انسيابي: رابط 15"/>
          <p:cNvSpPr/>
          <p:nvPr/>
        </p:nvSpPr>
        <p:spPr>
          <a:xfrm>
            <a:off x="4705256" y="2202320"/>
            <a:ext cx="1463040" cy="1306285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Wearing face shields </a:t>
            </a:r>
            <a:endParaRPr lang="ar-SA" dirty="0"/>
          </a:p>
        </p:txBody>
      </p:sp>
      <p:sp>
        <p:nvSpPr>
          <p:cNvPr id="17" name="مخطط انسيابي: رابط 16"/>
          <p:cNvSpPr/>
          <p:nvPr/>
        </p:nvSpPr>
        <p:spPr>
          <a:xfrm>
            <a:off x="8129752" y="2195437"/>
            <a:ext cx="1672046" cy="1532704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Wearing dental eye protection</a:t>
            </a:r>
            <a:endParaRPr lang="ar-SA" dirty="0"/>
          </a:p>
        </p:txBody>
      </p:sp>
      <p:sp>
        <p:nvSpPr>
          <p:cNvPr id="19" name="مخطط انسيابي: رابط 18"/>
          <p:cNvSpPr/>
          <p:nvPr/>
        </p:nvSpPr>
        <p:spPr>
          <a:xfrm>
            <a:off x="1713918" y="4611770"/>
            <a:ext cx="1994262" cy="1480454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err="1" smtClean="0"/>
              <a:t>Sterilizating</a:t>
            </a:r>
            <a:r>
              <a:rPr lang="en-US" sz="1600" dirty="0" smtClean="0"/>
              <a:t> </a:t>
            </a:r>
            <a:r>
              <a:rPr lang="en-US" sz="1600" dirty="0" smtClean="0"/>
              <a:t>instrument , surfaces and environment </a:t>
            </a:r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23" name="مخطط انسيابي: رابط 22"/>
          <p:cNvSpPr/>
          <p:nvPr/>
        </p:nvSpPr>
        <p:spPr>
          <a:xfrm>
            <a:off x="9214849" y="4414780"/>
            <a:ext cx="1658361" cy="1793965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Keep distance between patients in waiting room </a:t>
            </a:r>
            <a:endParaRPr lang="ar-SA" dirty="0"/>
          </a:p>
        </p:txBody>
      </p:sp>
      <p:sp>
        <p:nvSpPr>
          <p:cNvPr id="24" name="مخطط انسيابي: رابط 23"/>
          <p:cNvSpPr/>
          <p:nvPr/>
        </p:nvSpPr>
        <p:spPr>
          <a:xfrm>
            <a:off x="5202864" y="4531211"/>
            <a:ext cx="1715589" cy="1561013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Wear protective suit </a:t>
            </a:r>
            <a:endParaRPr lang="ar-SA" dirty="0"/>
          </a:p>
        </p:txBody>
      </p:sp>
      <p:pic>
        <p:nvPicPr>
          <p:cNvPr id="25" name="صورة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5" b="16732"/>
          <a:stretch/>
        </p:blipFill>
        <p:spPr>
          <a:xfrm>
            <a:off x="2106367" y="3182992"/>
            <a:ext cx="1297986" cy="870269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26" name="صورة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152" y="2255976"/>
            <a:ext cx="1263872" cy="1247095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27" name="صورة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17" b="21136"/>
          <a:stretch/>
        </p:blipFill>
        <p:spPr>
          <a:xfrm>
            <a:off x="9514409" y="2651187"/>
            <a:ext cx="1202768" cy="718454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28" name="صورة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69" y="4745321"/>
            <a:ext cx="1823342" cy="1213351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29" name="صورة 2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2" t="10611" r="2013" b="948"/>
          <a:stretch/>
        </p:blipFill>
        <p:spPr>
          <a:xfrm>
            <a:off x="4266658" y="5425720"/>
            <a:ext cx="1545117" cy="112360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1" name="صورة 3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8" b="19016"/>
          <a:stretch/>
        </p:blipFill>
        <p:spPr>
          <a:xfrm>
            <a:off x="7437391" y="4655310"/>
            <a:ext cx="2143125" cy="1393372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006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6" grpId="0" animBg="1"/>
      <p:bldP spid="17" grpId="0" animBg="1"/>
      <p:bldP spid="19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599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9795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1000"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86959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61109" y="-45720"/>
            <a:ext cx="12417552" cy="23470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Anesthesia and COVID-19 vaccine !! </a:t>
            </a:r>
            <a:endParaRPr lang="ar-SA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وسيلة شرح مستطيلة مستديرة الزوايا 3"/>
          <p:cNvSpPr/>
          <p:nvPr/>
        </p:nvSpPr>
        <p:spPr>
          <a:xfrm>
            <a:off x="1597153" y="2560612"/>
            <a:ext cx="2700528" cy="2117471"/>
          </a:xfrm>
          <a:prstGeom prst="wedgeRoundRectCallout">
            <a:avLst>
              <a:gd name="adj1" fmla="val -20833"/>
              <a:gd name="adj2" fmla="val 57973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Anesthesia could make a COVID-19 vaccine less effective !!</a:t>
            </a:r>
            <a:endParaRPr lang="ar-SA" dirty="0"/>
          </a:p>
        </p:txBody>
      </p:sp>
      <p:sp>
        <p:nvSpPr>
          <p:cNvPr id="5" name="وسيلة شرح مستطيلة مستديرة الزوايا 4"/>
          <p:cNvSpPr/>
          <p:nvPr/>
        </p:nvSpPr>
        <p:spPr>
          <a:xfrm>
            <a:off x="5043747" y="2635744"/>
            <a:ext cx="3452276" cy="1967206"/>
          </a:xfrm>
          <a:prstGeom prst="wedgeRoundRectCallo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There is no risk in getting anesthesia after COVID-19 vaccine !! </a:t>
            </a: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819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1381" y="0"/>
            <a:ext cx="12417552" cy="23470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Anesthesia could make </a:t>
            </a:r>
            <a:br>
              <a:rPr lang="en-US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COVID-19 vaccine less effective !! </a:t>
            </a:r>
            <a:endParaRPr lang="ar-SA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15</a:t>
            </a:fld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956816" y="2615184"/>
            <a:ext cx="7187184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Vaccine interacts with the immune system , and so does anesthesia , which can interfere with how vaccine teaches the body to fight infection .</a:t>
            </a:r>
            <a:endParaRPr lang="ar-SA" sz="2400" dirty="0" smtClean="0">
              <a:solidFill>
                <a:schemeClr val="bg1"/>
              </a:solidFill>
            </a:endParaRPr>
          </a:p>
          <a:p>
            <a:pPr algn="l"/>
            <a:endParaRPr lang="ar-SA" sz="2400" dirty="0">
              <a:solidFill>
                <a:schemeClr val="bg1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American society of Anesthesiologists recommends waiting at least two weeks after final dose of vaccination before getting surgery that will use anesthetics .</a:t>
            </a:r>
            <a:endParaRPr lang="ar-SA" sz="2400" dirty="0" smtClean="0">
              <a:solidFill>
                <a:schemeClr val="bg1"/>
              </a:solidFill>
            </a:endParaRPr>
          </a:p>
          <a:p>
            <a:pPr algn="l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297424" y="6596390"/>
            <a:ext cx="6894576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100" b="1" dirty="0" smtClean="0">
                <a:solidFill>
                  <a:schemeClr val="bg1"/>
                </a:solidFill>
                <a:cs typeface="Akhbar MT" pitchFamily="2" charset="-78"/>
              </a:rPr>
              <a:t>Source :THE </a:t>
            </a:r>
            <a:r>
              <a:rPr lang="en-US" sz="1100" b="1" dirty="0">
                <a:solidFill>
                  <a:schemeClr val="bg1"/>
                </a:solidFill>
                <a:cs typeface="Akhbar MT" pitchFamily="2" charset="-78"/>
              </a:rPr>
              <a:t>AMERICAN SOCIETY OF </a:t>
            </a:r>
            <a:r>
              <a:rPr lang="en-US" sz="1100" b="1" dirty="0" smtClean="0">
                <a:solidFill>
                  <a:schemeClr val="bg1"/>
                </a:solidFill>
                <a:cs typeface="Akhbar MT" pitchFamily="2" charset="-78"/>
              </a:rPr>
              <a:t>ANESTHESIOLOGISTS Lee,</a:t>
            </a:r>
            <a:r>
              <a:rPr lang="en-US" sz="1100" dirty="0">
                <a:cs typeface="Akhbar MT" pitchFamily="2" charset="-78"/>
              </a:rPr>
              <a:t> </a:t>
            </a:r>
            <a:r>
              <a:rPr lang="en-US" sz="1100" dirty="0">
                <a:solidFill>
                  <a:schemeClr val="bg1"/>
                </a:solidFill>
                <a:cs typeface="Akhbar MT" pitchFamily="2" charset="-78"/>
              </a:rPr>
              <a:t>March 14, </a:t>
            </a:r>
            <a:r>
              <a:rPr lang="en-US" sz="1100" dirty="0" smtClean="0">
                <a:solidFill>
                  <a:schemeClr val="bg1"/>
                </a:solidFill>
                <a:cs typeface="Akhbar MT" pitchFamily="2" charset="-78"/>
              </a:rPr>
              <a:t>2021</a:t>
            </a:r>
            <a:endParaRPr lang="ar-SA" sz="1100" dirty="0">
              <a:solidFill>
                <a:schemeClr val="bg1"/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09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859537" y="-917184"/>
            <a:ext cx="9144000" cy="250911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Franklin Gothic Demi Cond" panose="020B0706030402020204" pitchFamily="34" charset="0"/>
              </a:rPr>
              <a:t>Conclusion …</a:t>
            </a:r>
            <a:endParaRPr lang="ar-SA" sz="96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16</a:t>
            </a:fld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5678424" y="1828800"/>
            <a:ext cx="3493008" cy="3447288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it is necessary to be careful when dealing with patients and need to deal with them as a COVID-19 patients 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56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444752" y="2923033"/>
            <a:ext cx="950976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Thank you</a:t>
            </a:r>
            <a:r>
              <a:rPr lang="en-US" sz="88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 </a:t>
            </a:r>
            <a:endParaRPr lang="ar-SA" sz="88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84979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6017" y="917724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rgbClr val="E20000"/>
                </a:solidFill>
                <a:latin typeface="Franklin Gothic Demi Cond" panose="020B0706030402020204" pitchFamily="34" charset="0"/>
              </a:rPr>
              <a:t>References : </a:t>
            </a:r>
            <a:endParaRPr lang="ar-SA" sz="6000" dirty="0">
              <a:solidFill>
                <a:srgbClr val="E200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6017" y="2095590"/>
            <a:ext cx="10515600" cy="4351338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Gurzawska-Comis K, Becker K, Brunello G, Gurzawska A, Schwarz F. Recommendations for dental care during COVID-19 pandemic. Journal of clinical medicine. 2020 Jun;9(6):1833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ar-SA" dirty="0" smtClean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Dos Santos MB, Pires AL, Saporiti JM, Kinalski MD, Marchini L. Impact of COVID-19 pandemic on oral health procedures provided by the Brazilian public health system: COVID-19 and oral health in Brazil. Health policy and technology. 2021 Mar 1;10(1):135-42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ar-SA" dirty="0" smtClean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Lin C, Vazquez‐Colon C, Geng‐Ramos G, Challa C. Implications of anesthesia and vaccination. Pediatric Anesthesia. 2021 May;31(5):531-8.</a:t>
            </a:r>
            <a:endParaRPr lang="ar-SA" dirty="0" smtClean="0">
              <a:solidFill>
                <a:schemeClr val="bg1"/>
              </a:solidFill>
            </a:endParaRPr>
          </a:p>
          <a:p>
            <a:pPr algn="l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22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7099" y="-344517"/>
            <a:ext cx="10515600" cy="264972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OBJECTIVES :</a:t>
            </a:r>
            <a:b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ar-SA" sz="3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2</a:t>
            </a:fld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3" r="18920"/>
          <a:stretch/>
        </p:blipFill>
        <p:spPr>
          <a:xfrm>
            <a:off x="167364" y="1186948"/>
            <a:ext cx="1029672" cy="1007174"/>
          </a:xfrm>
          <a:prstGeom prst="rect">
            <a:avLst/>
          </a:prstGeom>
          <a:effectLst>
            <a:softEdge rad="3048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3" r="18920"/>
          <a:stretch/>
        </p:blipFill>
        <p:spPr>
          <a:xfrm>
            <a:off x="167364" y="2122693"/>
            <a:ext cx="1029672" cy="1007174"/>
          </a:xfrm>
          <a:prstGeom prst="rect">
            <a:avLst/>
          </a:prstGeom>
          <a:effectLst>
            <a:softEdge rad="3048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3" r="18920"/>
          <a:stretch/>
        </p:blipFill>
        <p:spPr>
          <a:xfrm>
            <a:off x="2053936" y="3445723"/>
            <a:ext cx="1029672" cy="1007174"/>
          </a:xfrm>
          <a:prstGeom prst="rect">
            <a:avLst/>
          </a:prstGeom>
          <a:effectLst>
            <a:softEdge rad="3048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3" r="18920"/>
          <a:stretch/>
        </p:blipFill>
        <p:spPr>
          <a:xfrm>
            <a:off x="2053491" y="4571781"/>
            <a:ext cx="1029672" cy="1007174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16" name="مربع نص 15"/>
          <p:cNvSpPr txBox="1"/>
          <p:nvPr/>
        </p:nvSpPr>
        <p:spPr>
          <a:xfrm>
            <a:off x="1169018" y="2450445"/>
            <a:ext cx="100766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Describe the connection between oral health and COVID-19 .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3083608" y="4821153"/>
            <a:ext cx="100166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Discuss the risk of using local anesthesia after COVID-19 vaccination .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1169018" y="1443271"/>
            <a:ext cx="95603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Describe dental clinics HOSTPOST for transmission COVID-19 .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083162" y="3689505"/>
            <a:ext cx="857543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Outline </a:t>
            </a:r>
            <a:r>
              <a:rPr lang="en-US" sz="2400" dirty="0" smtClean="0">
                <a:solidFill>
                  <a:schemeClr val="bg1"/>
                </a:solidFill>
              </a:rPr>
              <a:t>COVID-19</a:t>
            </a:r>
            <a:r>
              <a:rPr lang="en-US" sz="2800" dirty="0" smtClean="0">
                <a:solidFill>
                  <a:schemeClr val="bg1"/>
                </a:solidFill>
              </a:rPr>
              <a:t> prevention </a:t>
            </a:r>
            <a:r>
              <a:rPr lang="en-US" sz="2800" dirty="0">
                <a:solidFill>
                  <a:schemeClr val="bg1"/>
                </a:solidFill>
              </a:rPr>
              <a:t>methods in dental </a:t>
            </a:r>
            <a:r>
              <a:rPr lang="en-US" sz="2400" dirty="0">
                <a:solidFill>
                  <a:schemeClr val="bg1"/>
                </a:solidFill>
              </a:rPr>
              <a:t>clinics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4007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916927" y="6307578"/>
            <a:ext cx="2743200" cy="365125"/>
          </a:xfrm>
        </p:spPr>
        <p:txBody>
          <a:bodyPr/>
          <a:lstStyle/>
          <a:p>
            <a:fld id="{90B315F7-CD3B-450F-B62F-F2B70A0DC3DC}" type="slidenum">
              <a:rPr lang="ar-SA" smtClean="0"/>
              <a:t>3</a:t>
            </a:fld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607905" y="2902186"/>
            <a:ext cx="781905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The COVID-19 pandemic has become a worldwide , significant public health challenge . Dental care providers are at high risk </a:t>
            </a:r>
            <a:r>
              <a:rPr lang="en-US" sz="36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!!</a:t>
            </a:r>
            <a:endParaRPr lang="ar-SA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مخطط انسيابي: شريط مثقب 4"/>
          <p:cNvSpPr/>
          <p:nvPr/>
        </p:nvSpPr>
        <p:spPr>
          <a:xfrm>
            <a:off x="0" y="737119"/>
            <a:ext cx="5215811" cy="1259632"/>
          </a:xfrm>
          <a:prstGeom prst="flowChartPunchedTap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30629" y="965898"/>
            <a:ext cx="4739951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</a:rPr>
              <a:t>Introduction ..</a:t>
            </a:r>
            <a:endParaRPr lang="ar-SA" sz="4400" dirty="0">
              <a:solidFill>
                <a:schemeClr val="tx2">
                  <a:lumMod val="20000"/>
                  <a:lumOff val="80000"/>
                </a:schemeClr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9311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8835" y="-294922"/>
            <a:ext cx="12335256" cy="4325174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D</a:t>
            </a:r>
            <a:r>
              <a:rPr lang="en-US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ental clinics 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HOSTPOST</a:t>
            </a:r>
            <a:r>
              <a:rPr lang="en-US" sz="2400" dirty="0" smtClean="0"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for transmission COVID-19</a:t>
            </a:r>
            <a:r>
              <a:rPr lang="ar-SA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ar-SA" dirty="0" smtClean="0">
                <a:latin typeface="Arial Black" panose="020B0A04020102020204" pitchFamily="34" charset="0"/>
              </a:rPr>
              <a:t/>
            </a:r>
            <a:br>
              <a:rPr lang="ar-SA" dirty="0" smtClean="0">
                <a:latin typeface="Arial Black" panose="020B0A04020102020204" pitchFamily="34" charset="0"/>
              </a:rPr>
            </a:br>
            <a:r>
              <a:rPr lang="ar-SA" dirty="0">
                <a:latin typeface="Arial Black" panose="020B0A04020102020204" pitchFamily="34" charset="0"/>
              </a:rPr>
              <a:t/>
            </a:r>
            <a:br>
              <a:rPr lang="ar-SA" dirty="0">
                <a:latin typeface="Arial Black" panose="020B0A04020102020204" pitchFamily="34" charset="0"/>
              </a:rPr>
            </a:br>
            <a:r>
              <a:rPr lang="ar-SA" sz="2800" dirty="0" smtClean="0">
                <a:latin typeface="+mn-lt"/>
              </a:rPr>
              <a:t>     </a:t>
            </a:r>
            <a:r>
              <a:rPr lang="ar-SA" dirty="0">
                <a:latin typeface="Arial Black" panose="020B0A04020102020204" pitchFamily="34" charset="0"/>
              </a:rPr>
              <a:t/>
            </a:r>
            <a:br>
              <a:rPr lang="ar-SA" dirty="0">
                <a:latin typeface="Arial Black" panose="020B0A04020102020204" pitchFamily="34" charset="0"/>
              </a:rPr>
            </a:br>
            <a:endParaRPr lang="ar-SA" dirty="0">
              <a:latin typeface="Arial Black" panose="020B0A040201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4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4777273" y="2407298"/>
            <a:ext cx="3340360" cy="20154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In dental practices , COVID-19 transmission is expected via droplets &amp; aerosols generated during clinical procedures .</a:t>
            </a:r>
            <a:endParaRPr lang="ar-SA" sz="2000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52" y="3732245"/>
            <a:ext cx="3497223" cy="2715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812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5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4777273" y="2407298"/>
            <a:ext cx="3340360" cy="20154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Splatters created during oral surgery procedures , like aerosols are also contaminated by respiratory pathogens </a:t>
            </a:r>
            <a:endParaRPr lang="ar-SA" sz="20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291" y="3652640"/>
            <a:ext cx="2654237" cy="2953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740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6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4685833" y="2389010"/>
            <a:ext cx="3340360" cy="20154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Another important potential mode of transmission in dental practice could be contact with contaminated environment surfaces .  </a:t>
            </a:r>
            <a:endParaRPr lang="ar-SA" sz="2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454" y="3692461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89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7</a:t>
            </a:fld>
            <a:endParaRPr lang="ar-SA"/>
          </a:p>
        </p:txBody>
      </p:sp>
      <p:sp>
        <p:nvSpPr>
          <p:cNvPr id="2" name="مربع نص 1"/>
          <p:cNvSpPr txBox="1"/>
          <p:nvPr/>
        </p:nvSpPr>
        <p:spPr>
          <a:xfrm>
            <a:off x="1499616" y="2734056"/>
            <a:ext cx="1000353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Is there </a:t>
            </a:r>
            <a:r>
              <a:rPr lang="en-US" sz="4800" dirty="0">
                <a:solidFill>
                  <a:schemeClr val="bg1"/>
                </a:solidFill>
                <a:latin typeface="Arial Black" panose="020B0A04020102020204" pitchFamily="34" charset="0"/>
              </a:rPr>
              <a:t>connection between  oral health &amp; COVID-19 ?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310152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18743" y="558797"/>
            <a:ext cx="9647315" cy="191008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COVID-19 &amp; Periodontitis ..</a:t>
            </a:r>
            <a:endParaRPr lang="ar-SA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460589"/>
            <a:ext cx="10515600" cy="395020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ar-SA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8</a:t>
            </a:fld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2135746" y="2242061"/>
            <a:ext cx="7830312" cy="3005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564363" y="2207266"/>
            <a:ext cx="7063274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>
                <a:solidFill>
                  <a:srgbClr val="002060"/>
                </a:solidFill>
              </a:rPr>
              <a:t>There is a group of researchers from Qatar’s university </a:t>
            </a:r>
            <a:r>
              <a:rPr lang="en-US" sz="2800" dirty="0" smtClean="0">
                <a:solidFill>
                  <a:srgbClr val="002060"/>
                </a:solidFill>
              </a:rPr>
              <a:t>with collaboration with researchers from Spain &amp; Canada , do </a:t>
            </a:r>
            <a:r>
              <a:rPr lang="en-US" sz="2800" dirty="0">
                <a:solidFill>
                  <a:srgbClr val="002060"/>
                </a:solidFill>
              </a:rPr>
              <a:t>a search and found the patients with chronic periodontitis are three times more likely to be at risk of severe symptoms and </a:t>
            </a:r>
            <a:r>
              <a:rPr lang="en-US" sz="2800" dirty="0" smtClean="0">
                <a:solidFill>
                  <a:srgbClr val="002060"/>
                </a:solidFill>
              </a:rPr>
              <a:t>enter </a:t>
            </a:r>
            <a:r>
              <a:rPr lang="en-US" sz="2800" dirty="0">
                <a:solidFill>
                  <a:srgbClr val="002060"/>
                </a:solidFill>
              </a:rPr>
              <a:t>to ER and can also cause death from COVID-19 .</a:t>
            </a:r>
            <a:endParaRPr lang="ar-SA" sz="2800" dirty="0">
              <a:solidFill>
                <a:srgbClr val="00206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920834" y="6538912"/>
            <a:ext cx="926850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Source : Collage of Dentistry at Qatar University with Hamad Medical corporation Lee.04/02/2021</a:t>
            </a:r>
            <a:endParaRPr lang="ar-S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15F7-CD3B-450F-B62F-F2B70A0DC3DC}" type="slidenum">
              <a:rPr lang="ar-SA" smtClean="0"/>
              <a:t>9</a:t>
            </a:fld>
            <a:endParaRPr lang="ar-SA"/>
          </a:p>
        </p:txBody>
      </p:sp>
      <p:sp>
        <p:nvSpPr>
          <p:cNvPr id="2" name="مربع نص 1"/>
          <p:cNvSpPr txBox="1"/>
          <p:nvPr/>
        </p:nvSpPr>
        <p:spPr>
          <a:xfrm>
            <a:off x="2796540" y="1222254"/>
            <a:ext cx="796442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“ CYTOKINE STORM ”</a:t>
            </a:r>
            <a:endParaRPr lang="ar-SA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630936" y="1498842"/>
            <a:ext cx="1664208" cy="1636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Dangerous immune response occur </a:t>
            </a:r>
            <a:endParaRPr lang="ar-SA" dirty="0"/>
          </a:p>
        </p:txBody>
      </p:sp>
      <p:cxnSp>
        <p:nvCxnSpPr>
          <p:cNvPr id="6" name="رابط منحني 5"/>
          <p:cNvCxnSpPr/>
          <p:nvPr/>
        </p:nvCxnSpPr>
        <p:spPr>
          <a:xfrm>
            <a:off x="2301240" y="2382012"/>
            <a:ext cx="990600" cy="795528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شكل بيضاوي 9"/>
          <p:cNvSpPr/>
          <p:nvPr/>
        </p:nvSpPr>
        <p:spPr>
          <a:xfrm>
            <a:off x="3291840" y="2313432"/>
            <a:ext cx="1728216" cy="1728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Immune cells are overproducing </a:t>
            </a:r>
            <a:endParaRPr lang="ar-SA" dirty="0"/>
          </a:p>
        </p:txBody>
      </p:sp>
      <p:cxnSp>
        <p:nvCxnSpPr>
          <p:cNvPr id="12" name="رابط منحني 11"/>
          <p:cNvCxnSpPr/>
          <p:nvPr/>
        </p:nvCxnSpPr>
        <p:spPr>
          <a:xfrm>
            <a:off x="5020056" y="3217176"/>
            <a:ext cx="905256" cy="824472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شكل بيضاوي 12"/>
          <p:cNvSpPr/>
          <p:nvPr/>
        </p:nvSpPr>
        <p:spPr>
          <a:xfrm>
            <a:off x="5925312" y="2944368"/>
            <a:ext cx="2286000" cy="209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Enter to the lungs </a:t>
            </a:r>
            <a:r>
              <a:rPr lang="en-US" dirty="0" smtClean="0">
                <a:sym typeface="Wingdings" panose="05000000000000000000" pitchFamily="2" charset="2"/>
              </a:rPr>
              <a:t> cause deterioration in the body </a:t>
            </a:r>
            <a:endParaRPr lang="ar-SA" dirty="0"/>
          </a:p>
        </p:txBody>
      </p:sp>
      <p:cxnSp>
        <p:nvCxnSpPr>
          <p:cNvPr id="15" name="رابط منحني 14"/>
          <p:cNvCxnSpPr>
            <a:stCxn id="13" idx="6"/>
          </p:cNvCxnSpPr>
          <p:nvPr/>
        </p:nvCxnSpPr>
        <p:spPr>
          <a:xfrm>
            <a:off x="8211312" y="3992499"/>
            <a:ext cx="1124712" cy="853821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شكل بيضاوي 29"/>
          <p:cNvSpPr/>
          <p:nvPr/>
        </p:nvSpPr>
        <p:spPr>
          <a:xfrm>
            <a:off x="9272016" y="3992499"/>
            <a:ext cx="2450592" cy="2404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Leading to shortness of breath &amp; pneumonia , which can eventually lead to death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90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3" grpId="0" animBg="1"/>
      <p:bldP spid="30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</TotalTime>
  <Words>521</Words>
  <Application>Microsoft Office PowerPoint</Application>
  <PresentationFormat>شاشة عريضة</PresentationFormat>
  <Paragraphs>69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31" baseType="lpstr">
      <vt:lpstr>Agency FB</vt:lpstr>
      <vt:lpstr>Akhbar MT</vt:lpstr>
      <vt:lpstr>Arial</vt:lpstr>
      <vt:lpstr>Arial Black</vt:lpstr>
      <vt:lpstr>Bahnschrift Light</vt:lpstr>
      <vt:lpstr>Berlin Sans FB Demi</vt:lpstr>
      <vt:lpstr>Calibri</vt:lpstr>
      <vt:lpstr>Calibri Light</vt:lpstr>
      <vt:lpstr>Candara Light</vt:lpstr>
      <vt:lpstr>Franklin Gothic Demi Cond</vt:lpstr>
      <vt:lpstr>Times New Roman</vt:lpstr>
      <vt:lpstr>Wingdings</vt:lpstr>
      <vt:lpstr>نسق Office</vt:lpstr>
      <vt:lpstr> COVID-19 &amp; Dental Field  </vt:lpstr>
      <vt:lpstr>OBJECTIVES : </vt:lpstr>
      <vt:lpstr>عرض تقديمي في PowerPoint</vt:lpstr>
      <vt:lpstr>Dental clinics HOSTPOST for transmission COVID-19         </vt:lpstr>
      <vt:lpstr>عرض تقديمي في PowerPoint</vt:lpstr>
      <vt:lpstr>عرض تقديمي في PowerPoint</vt:lpstr>
      <vt:lpstr>عرض تقديمي في PowerPoint</vt:lpstr>
      <vt:lpstr> COVID-19 &amp; Periodontitis ..</vt:lpstr>
      <vt:lpstr>عرض تقديمي في PowerPoint</vt:lpstr>
      <vt:lpstr> prevention methods in dental clinics .. </vt:lpstr>
      <vt:lpstr>عرض تقديمي في PowerPoint</vt:lpstr>
      <vt:lpstr>عرض تقديمي في PowerPoint</vt:lpstr>
      <vt:lpstr>عرض تقديمي في PowerPoint</vt:lpstr>
      <vt:lpstr> Anesthesia and COVID-19 vaccine !! </vt:lpstr>
      <vt:lpstr> Anesthesia could make  COVID-19 vaccine less effective !! </vt:lpstr>
      <vt:lpstr>Conclusion …</vt:lpstr>
      <vt:lpstr>عرض تقديمي في PowerPoint</vt:lpstr>
      <vt:lpstr>References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101</cp:revision>
  <dcterms:created xsi:type="dcterms:W3CDTF">2022-01-30T23:08:32Z</dcterms:created>
  <dcterms:modified xsi:type="dcterms:W3CDTF">2022-05-09T19:14:34Z</dcterms:modified>
</cp:coreProperties>
</file>