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sldIdLst>
    <p:sldId id="256" r:id="rId2"/>
    <p:sldId id="282" r:id="rId3"/>
    <p:sldId id="257" r:id="rId4"/>
    <p:sldId id="258" r:id="rId5"/>
    <p:sldId id="262" r:id="rId6"/>
    <p:sldId id="263" r:id="rId7"/>
    <p:sldId id="260" r:id="rId8"/>
    <p:sldId id="261" r:id="rId9"/>
    <p:sldId id="269" r:id="rId10"/>
    <p:sldId id="283" r:id="rId11"/>
    <p:sldId id="264" r:id="rId12"/>
    <p:sldId id="270" r:id="rId13"/>
    <p:sldId id="265" r:id="rId14"/>
    <p:sldId id="266" r:id="rId15"/>
    <p:sldId id="284" r:id="rId16"/>
    <p:sldId id="267" r:id="rId17"/>
    <p:sldId id="268" r:id="rId18"/>
    <p:sldId id="271" r:id="rId19"/>
    <p:sldId id="272" r:id="rId20"/>
    <p:sldId id="273" r:id="rId21"/>
    <p:sldId id="277" r:id="rId22"/>
    <p:sldId id="274" r:id="rId23"/>
    <p:sldId id="275" r:id="rId24"/>
    <p:sldId id="281" r:id="rId25"/>
    <p:sldId id="276" r:id="rId26"/>
    <p:sldId id="278" r:id="rId27"/>
    <p:sldId id="289" r:id="rId28"/>
    <p:sldId id="286" r:id="rId29"/>
    <p:sldId id="285" r:id="rId30"/>
    <p:sldId id="290" r:id="rId31"/>
    <p:sldId id="287" r:id="rId32"/>
    <p:sldId id="291" r:id="rId33"/>
    <p:sldId id="288" r:id="rId34"/>
    <p:sldId id="279"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69" autoAdjust="0"/>
  </p:normalViewPr>
  <p:slideViewPr>
    <p:cSldViewPr>
      <p:cViewPr>
        <p:scale>
          <a:sx n="70" d="100"/>
          <a:sy n="70" d="100"/>
        </p:scale>
        <p:origin x="-116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5063D61-B20A-4DBC-99B5-B9C849B7DA88}" type="datetimeFigureOut">
              <a:rPr lang="ar-SA" smtClean="0"/>
              <a:pPr/>
              <a:t>15/08/1440</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9AEBCEF-D22B-4D3A-916A-F3398B0FA490}"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10</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11</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12</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13</a:t>
            </a:fld>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14</a:t>
            </a:fld>
            <a:endParaRPr 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15</a:t>
            </a:fld>
            <a:endParaRPr 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16</a:t>
            </a:fld>
            <a:endParaRPr 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17</a:t>
            </a:fld>
            <a:endParaRPr 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18</a:t>
            </a:fld>
            <a:endParaRPr 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19</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a:t>
            </a:fld>
            <a:endParaRPr 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20</a:t>
            </a:fld>
            <a:endParaRPr 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21</a:t>
            </a:fld>
            <a:endParaRPr 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22</a:t>
            </a:fld>
            <a:endParaRPr 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23</a:t>
            </a:fld>
            <a:endParaRPr 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24</a:t>
            </a:fld>
            <a:endParaRPr 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25</a:t>
            </a:fld>
            <a:endParaRPr lang="ar-S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26</a:t>
            </a:fld>
            <a:endParaRPr lang="ar-S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27</a:t>
            </a:fld>
            <a:endParaRPr lang="ar-S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28</a:t>
            </a:fld>
            <a:endParaRPr lang="ar-S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29</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a:t>
            </a:fld>
            <a:endParaRPr 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30</a:t>
            </a:fld>
            <a:endParaRPr lang="ar-S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31</a:t>
            </a:fld>
            <a:endParaRPr lang="ar-S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32</a:t>
            </a:fld>
            <a:endParaRPr lang="ar-S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33</a:t>
            </a:fld>
            <a:endParaRPr lang="ar-S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34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2AA1880C-11AF-477A-A325-F1A49FD5FBCE}"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7</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99AEBCEF-D22B-4D3A-916A-F3398B0FA490}" type="slidenum">
              <a:rPr lang="ar-SA" smtClean="0"/>
              <a:pPr/>
              <a:t>8</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pPr>
              <a:defRPr/>
            </a:pPr>
            <a:fld id="{A7641F0B-AA47-4F52-AD49-79C17838E102}"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127139-147D-44F8-B69E-24D5376135A8}" type="datetimeFigureOut">
              <a:rPr lang="ar-SA" smtClean="0"/>
              <a:pPr/>
              <a:t>15/08/1440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232B5EA-9D2E-4E58-846C-FAD0253EE30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0127139-147D-44F8-B69E-24D5376135A8}" type="datetimeFigureOut">
              <a:rPr lang="ar-SA" smtClean="0"/>
              <a:pPr/>
              <a:t>15/08/1440</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232B5EA-9D2E-4E58-846C-FAD0253EE30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myvmc.com/anatomy/gastrointestinal-syste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britannica.com/science/defecation-physiology"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www.britannica.com/science/intestine" TargetMode="External"/><Relationship Id="rId5" Type="http://schemas.openxmlformats.org/officeDocument/2006/relationships/hyperlink" Target="https://www.britannica.com/science/spinal-cord" TargetMode="External"/><Relationship Id="rId4" Type="http://schemas.openxmlformats.org/officeDocument/2006/relationships/hyperlink" Target="https://www.merriam-webster.com/dictionary/visceral"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696200" cy="2241550"/>
          </a:xfrm>
        </p:spPr>
        <p:txBody>
          <a:bodyPr>
            <a:normAutofit/>
          </a:bodyPr>
          <a:lstStyle/>
          <a:p>
            <a:pPr algn="l"/>
            <a:r>
              <a:rPr lang="ar-SA" dirty="0"/>
              <a:t> </a:t>
            </a:r>
            <a:r>
              <a:rPr lang="ar-SA" dirty="0" smtClean="0"/>
              <a:t>                    </a:t>
            </a:r>
            <a:r>
              <a:rPr lang="en-US" sz="6000" dirty="0" smtClean="0"/>
              <a:t>Gastro  Anatomy and  Physiology</a:t>
            </a:r>
            <a:r>
              <a:rPr lang="en-US" dirty="0" smtClean="0"/>
              <a:t>  </a:t>
            </a:r>
            <a:endParaRPr lang="ar-SA" dirty="0"/>
          </a:p>
        </p:txBody>
      </p:sp>
      <p:sp>
        <p:nvSpPr>
          <p:cNvPr id="4" name="Text Placeholder 3"/>
          <p:cNvSpPr>
            <a:spLocks noGrp="1"/>
          </p:cNvSpPr>
          <p:nvPr>
            <p:ph type="body" sz="half" idx="2"/>
          </p:nvPr>
        </p:nvSpPr>
        <p:spPr>
          <a:xfrm>
            <a:off x="457200" y="3352800"/>
            <a:ext cx="3733800" cy="2773363"/>
          </a:xfrm>
        </p:spPr>
        <p:txBody>
          <a:bodyPr>
            <a:normAutofit fontScale="92500"/>
          </a:bodyPr>
          <a:lstStyle/>
          <a:p>
            <a:pPr algn="ctr"/>
            <a:r>
              <a:rPr lang="en-US" sz="4000" dirty="0" smtClean="0"/>
              <a:t>Dr. Nadia </a:t>
            </a:r>
            <a:r>
              <a:rPr lang="en-US" sz="4000" dirty="0" err="1" smtClean="0"/>
              <a:t>Farhat</a:t>
            </a:r>
            <a:r>
              <a:rPr lang="en-US" sz="4000" dirty="0" smtClean="0"/>
              <a:t> </a:t>
            </a:r>
            <a:r>
              <a:rPr lang="en-US" sz="4000" dirty="0" err="1" smtClean="0"/>
              <a:t>Ezzawi</a:t>
            </a:r>
            <a:r>
              <a:rPr lang="en-US" sz="4000" dirty="0" smtClean="0"/>
              <a:t> </a:t>
            </a:r>
          </a:p>
          <a:p>
            <a:pPr algn="l"/>
            <a:r>
              <a:rPr lang="en-US" sz="4000" dirty="0" smtClean="0"/>
              <a:t>Gastroenterologist </a:t>
            </a:r>
          </a:p>
          <a:p>
            <a:pPr algn="ctr"/>
            <a:r>
              <a:rPr lang="en-US" sz="3200" dirty="0" smtClean="0"/>
              <a:t>BMC</a:t>
            </a:r>
            <a:endParaRPr lang="ar-SA" sz="3200" dirty="0"/>
          </a:p>
        </p:txBody>
      </p:sp>
      <p:pic>
        <p:nvPicPr>
          <p:cNvPr id="6146" name="Picture 2" descr="C:\Users\Majed\Desktop\download.jpg"/>
          <p:cNvPicPr>
            <a:picLocks noGrp="1" noChangeAspect="1" noChangeArrowheads="1"/>
          </p:cNvPicPr>
          <p:nvPr>
            <p:ph idx="1"/>
          </p:nvPr>
        </p:nvPicPr>
        <p:blipFill>
          <a:blip r:embed="rId3" cstate="print"/>
          <a:srcRect/>
          <a:stretch>
            <a:fillRect/>
          </a:stretch>
        </p:blipFill>
        <p:spPr bwMode="auto">
          <a:xfrm>
            <a:off x="4191000" y="3429000"/>
            <a:ext cx="3886200" cy="25146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wall of the GIT</a:t>
            </a:r>
            <a:endParaRPr lang="ar-SA" dirty="0"/>
          </a:p>
        </p:txBody>
      </p:sp>
      <p:sp>
        <p:nvSpPr>
          <p:cNvPr id="3" name="Content Placeholder 2"/>
          <p:cNvSpPr>
            <a:spLocks noGrp="1"/>
          </p:cNvSpPr>
          <p:nvPr>
            <p:ph idx="1"/>
          </p:nvPr>
        </p:nvSpPr>
        <p:spPr/>
        <p:txBody>
          <a:bodyPr/>
          <a:lstStyle/>
          <a:p>
            <a:pPr>
              <a:buNone/>
            </a:pPr>
            <a:endParaRPr lang="ar-SA"/>
          </a:p>
        </p:txBody>
      </p:sp>
      <p:pic>
        <p:nvPicPr>
          <p:cNvPr id="4" name="Content Placeholder 3" descr="177670"/>
          <p:cNvPicPr>
            <a:picLocks noChangeAspect="1" noChangeArrowheads="1"/>
          </p:cNvPicPr>
          <p:nvPr/>
        </p:nvPicPr>
        <p:blipFill>
          <a:blip r:embed="rId3" cstate="print"/>
          <a:srcRect/>
          <a:stretch>
            <a:fillRect/>
          </a:stretch>
        </p:blipFill>
        <p:spPr>
          <a:xfrm>
            <a:off x="990600" y="1143000"/>
            <a:ext cx="6797675" cy="5105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Stomach </a:t>
            </a:r>
            <a:endParaRPr lang="ar-SA" dirty="0"/>
          </a:p>
        </p:txBody>
      </p:sp>
      <p:sp>
        <p:nvSpPr>
          <p:cNvPr id="4" name="Content Placeholder 3"/>
          <p:cNvSpPr>
            <a:spLocks noGrp="1"/>
          </p:cNvSpPr>
          <p:nvPr>
            <p:ph sz="half" idx="1"/>
          </p:nvPr>
        </p:nvSpPr>
        <p:spPr>
          <a:xfrm>
            <a:off x="457200" y="1295400"/>
            <a:ext cx="4572000" cy="4876800"/>
          </a:xfrm>
        </p:spPr>
        <p:txBody>
          <a:bodyPr>
            <a:normAutofit fontScale="62500" lnSpcReduction="20000"/>
          </a:bodyPr>
          <a:lstStyle/>
          <a:p>
            <a:pPr algn="l">
              <a:buNone/>
            </a:pPr>
            <a:r>
              <a:rPr lang="en-US" dirty="0" smtClean="0"/>
              <a:t>- It is J shaped organ in the upper left           region of the abdominal cavity. </a:t>
            </a:r>
          </a:p>
          <a:p>
            <a:pPr algn="l">
              <a:buNone/>
            </a:pPr>
            <a:r>
              <a:rPr lang="en-US" dirty="0" smtClean="0"/>
              <a:t>- It has two openings- the </a:t>
            </a:r>
            <a:r>
              <a:rPr lang="en-US" dirty="0" err="1" smtClean="0"/>
              <a:t>oesophageal</a:t>
            </a:r>
            <a:r>
              <a:rPr lang="en-US" dirty="0" smtClean="0"/>
              <a:t> and the duodenal opening.</a:t>
            </a:r>
          </a:p>
          <a:p>
            <a:pPr algn="l">
              <a:buNone/>
            </a:pPr>
            <a:r>
              <a:rPr lang="en-US" dirty="0" smtClean="0"/>
              <a:t> - four regions-</a:t>
            </a:r>
          </a:p>
          <a:p>
            <a:pPr algn="l">
              <a:buNone/>
            </a:pPr>
            <a:r>
              <a:rPr lang="en-US" dirty="0" smtClean="0"/>
              <a:t>                      The </a:t>
            </a:r>
            <a:r>
              <a:rPr lang="en-US" dirty="0" err="1" smtClean="0"/>
              <a:t>cardia</a:t>
            </a:r>
            <a:r>
              <a:rPr lang="en-US" dirty="0" smtClean="0"/>
              <a:t>,</a:t>
            </a:r>
          </a:p>
          <a:p>
            <a:pPr algn="l">
              <a:buNone/>
            </a:pPr>
            <a:r>
              <a:rPr lang="en-US" dirty="0" smtClean="0"/>
              <a:t>                      </a:t>
            </a:r>
            <a:r>
              <a:rPr lang="en-US" dirty="0" err="1" smtClean="0"/>
              <a:t>fundus</a:t>
            </a:r>
            <a:r>
              <a:rPr lang="en-US" dirty="0" smtClean="0"/>
              <a:t>, </a:t>
            </a:r>
          </a:p>
          <a:p>
            <a:pPr algn="l">
              <a:buNone/>
            </a:pPr>
            <a:r>
              <a:rPr lang="en-US" dirty="0" smtClean="0"/>
              <a:t>                      body  and</a:t>
            </a:r>
          </a:p>
          <a:p>
            <a:pPr algn="l">
              <a:buNone/>
            </a:pPr>
            <a:r>
              <a:rPr lang="en-US" dirty="0" smtClean="0"/>
              <a:t>                      pylorus. </a:t>
            </a:r>
          </a:p>
          <a:p>
            <a:pPr algn="l">
              <a:buNone/>
            </a:pPr>
            <a:r>
              <a:rPr lang="en-US" dirty="0" smtClean="0"/>
              <a:t>It is lined by simple columnar epithelium which contains mucous cells that secrete </a:t>
            </a:r>
            <a:r>
              <a:rPr lang="en-US" dirty="0" err="1" smtClean="0"/>
              <a:t>mucin</a:t>
            </a:r>
            <a:r>
              <a:rPr lang="en-US" dirty="0" smtClean="0"/>
              <a:t>.</a:t>
            </a:r>
          </a:p>
          <a:p>
            <a:pPr algn="l">
              <a:buNone/>
            </a:pPr>
            <a:r>
              <a:rPr lang="en-US" dirty="0" smtClean="0"/>
              <a:t>The </a:t>
            </a:r>
            <a:r>
              <a:rPr lang="en-US" dirty="0" err="1" smtClean="0"/>
              <a:t>muscularis</a:t>
            </a:r>
            <a:r>
              <a:rPr lang="en-US" dirty="0" smtClean="0"/>
              <a:t> layer is  involuntary smooth muscle which  physically breaks up the food particles</a:t>
            </a:r>
          </a:p>
          <a:p>
            <a:pPr algn="l">
              <a:buNone/>
            </a:pPr>
            <a:r>
              <a:rPr lang="en-US" dirty="0" smtClean="0"/>
              <a:t>   </a:t>
            </a:r>
          </a:p>
          <a:p>
            <a:pPr algn="l">
              <a:buNone/>
            </a:pPr>
            <a:r>
              <a:rPr lang="en-US" dirty="0" smtClean="0"/>
              <a:t>-Inner oblique layer.</a:t>
            </a:r>
          </a:p>
          <a:p>
            <a:pPr algn="l">
              <a:buNone/>
            </a:pPr>
            <a:r>
              <a:rPr lang="en-US" dirty="0" smtClean="0"/>
              <a:t>-Middle circular layer</a:t>
            </a:r>
          </a:p>
          <a:p>
            <a:pPr algn="l">
              <a:buNone/>
            </a:pPr>
            <a:r>
              <a:rPr lang="en-US" dirty="0" smtClean="0"/>
              <a:t>-Outer longitudinal layer.  </a:t>
            </a:r>
          </a:p>
          <a:p>
            <a:pPr algn="l">
              <a:buNone/>
            </a:pPr>
            <a:endParaRPr lang="en-US" dirty="0" smtClean="0"/>
          </a:p>
        </p:txBody>
      </p:sp>
      <p:pic>
        <p:nvPicPr>
          <p:cNvPr id="1026" name="Picture 2" descr="C:\Users\Majed\Desktop\stomach-12-638.jpg"/>
          <p:cNvPicPr>
            <a:picLocks noGrp="1" noChangeAspect="1" noChangeArrowheads="1"/>
          </p:cNvPicPr>
          <p:nvPr>
            <p:ph sz="half" idx="2"/>
          </p:nvPr>
        </p:nvPicPr>
        <p:blipFill>
          <a:blip r:embed="rId3" cstate="print"/>
          <a:srcRect/>
          <a:stretch>
            <a:fillRect/>
          </a:stretch>
        </p:blipFill>
        <p:spPr bwMode="auto">
          <a:xfrm>
            <a:off x="5257800" y="1616354"/>
            <a:ext cx="3429000" cy="449365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533400"/>
            <a:ext cx="8229600" cy="5592763"/>
          </a:xfrm>
        </p:spPr>
        <p:txBody>
          <a:bodyPr>
            <a:normAutofit/>
          </a:bodyPr>
          <a:lstStyle/>
          <a:p>
            <a:pPr algn="l">
              <a:buNone/>
            </a:pPr>
            <a:endParaRPr lang="en-US" dirty="0" smtClean="0"/>
          </a:p>
          <a:p>
            <a:pPr algn="l">
              <a:buNone/>
            </a:pPr>
            <a:r>
              <a:rPr lang="en-US" dirty="0" smtClean="0"/>
              <a:t>The stomach completes the </a:t>
            </a:r>
            <a:r>
              <a:rPr lang="en-US" dirty="0" err="1" smtClean="0"/>
              <a:t>mechnical</a:t>
            </a:r>
            <a:r>
              <a:rPr lang="en-US" dirty="0" smtClean="0"/>
              <a:t> and chemical digestion of the bolus. Producing </a:t>
            </a:r>
            <a:r>
              <a:rPr lang="en-US" b="1" dirty="0" err="1" smtClean="0"/>
              <a:t>chym</a:t>
            </a:r>
            <a:r>
              <a:rPr lang="en-US" dirty="0" err="1" smtClean="0"/>
              <a:t>e</a:t>
            </a:r>
            <a:r>
              <a:rPr lang="en-US" dirty="0" smtClean="0"/>
              <a:t>.</a:t>
            </a:r>
          </a:p>
          <a:p>
            <a:pPr algn="l">
              <a:buNone/>
            </a:pPr>
            <a:endParaRPr lang="en-US" dirty="0" smtClean="0"/>
          </a:p>
          <a:p>
            <a:pPr algn="l">
              <a:buNone/>
            </a:pPr>
            <a:r>
              <a:rPr lang="en-US" dirty="0" smtClean="0"/>
              <a:t>Solid food remain in the stomach </a:t>
            </a:r>
            <a:r>
              <a:rPr lang="en-US" dirty="0" err="1" smtClean="0"/>
              <a:t>untill</a:t>
            </a:r>
            <a:r>
              <a:rPr lang="en-US" dirty="0" smtClean="0"/>
              <a:t> it has been broken down--------- (</a:t>
            </a:r>
            <a:r>
              <a:rPr lang="en-US" dirty="0" err="1" smtClean="0"/>
              <a:t>chyme</a:t>
            </a:r>
            <a:r>
              <a:rPr lang="en-US" dirty="0" smtClean="0"/>
              <a:t>).</a:t>
            </a:r>
          </a:p>
          <a:p>
            <a:pPr algn="l">
              <a:buNone/>
            </a:pPr>
            <a:r>
              <a:rPr lang="en-US" dirty="0" smtClean="0"/>
              <a:t>Pass to duodenum.</a:t>
            </a:r>
          </a:p>
          <a:p>
            <a:pPr algn="l">
              <a:buNone/>
            </a:pPr>
            <a:r>
              <a:rPr lang="en-US" dirty="0" smtClean="0"/>
              <a:t>These muscles  contract to churn the contents .</a:t>
            </a:r>
          </a:p>
          <a:p>
            <a:pPr algn="l">
              <a:buNone/>
            </a:pPr>
            <a:r>
              <a:rPr lang="en-US" dirty="0" smtClean="0"/>
              <a:t>This is </a:t>
            </a:r>
            <a:r>
              <a:rPr lang="en-US" dirty="0" err="1" smtClean="0"/>
              <a:t>whats</a:t>
            </a:r>
            <a:r>
              <a:rPr lang="en-US" dirty="0" smtClean="0"/>
              <a:t> called </a:t>
            </a:r>
            <a:r>
              <a:rPr lang="en-US" b="1" dirty="0" smtClean="0"/>
              <a:t>Mechanical digestion</a:t>
            </a:r>
            <a:r>
              <a:rPr lang="en-US" dirty="0" smtClean="0"/>
              <a:t>.</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digestion</a:t>
            </a:r>
            <a:endParaRPr lang="ar-SA" dirty="0"/>
          </a:p>
        </p:txBody>
      </p:sp>
      <p:sp>
        <p:nvSpPr>
          <p:cNvPr id="3" name="Content Placeholder 2"/>
          <p:cNvSpPr>
            <a:spLocks noGrp="1"/>
          </p:cNvSpPr>
          <p:nvPr>
            <p:ph idx="1"/>
          </p:nvPr>
        </p:nvSpPr>
        <p:spPr/>
        <p:txBody>
          <a:bodyPr>
            <a:normAutofit fontScale="77500" lnSpcReduction="20000"/>
          </a:bodyPr>
          <a:lstStyle/>
          <a:p>
            <a:pPr algn="l">
              <a:buNone/>
            </a:pPr>
            <a:r>
              <a:rPr lang="en-US" dirty="0" smtClean="0"/>
              <a:t>Gastric enzymes:</a:t>
            </a:r>
          </a:p>
          <a:p>
            <a:pPr algn="l">
              <a:buNone/>
            </a:pPr>
            <a:r>
              <a:rPr lang="en-US" dirty="0" err="1" smtClean="0">
                <a:solidFill>
                  <a:srgbClr val="C00000"/>
                </a:solidFill>
              </a:rPr>
              <a:t>Hcl</a:t>
            </a:r>
            <a:r>
              <a:rPr lang="en-US" dirty="0" smtClean="0">
                <a:solidFill>
                  <a:srgbClr val="C00000"/>
                </a:solidFill>
              </a:rPr>
              <a:t> acid</a:t>
            </a:r>
            <a:r>
              <a:rPr lang="en-US" dirty="0" smtClean="0"/>
              <a:t>: secretes from the parietal cells. </a:t>
            </a:r>
          </a:p>
          <a:p>
            <a:pPr algn="l">
              <a:buNone/>
            </a:pPr>
            <a:r>
              <a:rPr lang="en-US" dirty="0" smtClean="0">
                <a:solidFill>
                  <a:srgbClr val="C00000"/>
                </a:solidFill>
              </a:rPr>
              <a:t>pepsin</a:t>
            </a:r>
            <a:r>
              <a:rPr lang="en-US" dirty="0" smtClean="0"/>
              <a:t> : from chief cells.</a:t>
            </a:r>
          </a:p>
          <a:p>
            <a:pPr algn="l">
              <a:buNone/>
            </a:pPr>
            <a:r>
              <a:rPr lang="en-US" dirty="0" smtClean="0"/>
              <a:t>Pepsin splits complex proteins into </a:t>
            </a:r>
            <a:r>
              <a:rPr lang="en-US" dirty="0" err="1" smtClean="0"/>
              <a:t>aminoacids</a:t>
            </a:r>
            <a:r>
              <a:rPr lang="ar-SA" dirty="0" smtClean="0"/>
              <a:t> </a:t>
            </a:r>
            <a:endParaRPr lang="en-US" dirty="0" smtClean="0"/>
          </a:p>
          <a:p>
            <a:pPr algn="l">
              <a:buNone/>
            </a:pPr>
            <a:endParaRPr lang="en-US" dirty="0"/>
          </a:p>
          <a:p>
            <a:pPr algn="l">
              <a:buNone/>
            </a:pPr>
            <a:r>
              <a:rPr lang="en-US" dirty="0" err="1" smtClean="0">
                <a:solidFill>
                  <a:srgbClr val="C00000"/>
                </a:solidFill>
              </a:rPr>
              <a:t>Gastrin</a:t>
            </a:r>
            <a:r>
              <a:rPr lang="en-US" dirty="0">
                <a:solidFill>
                  <a:srgbClr val="C00000"/>
                </a:solidFill>
              </a:rPr>
              <a:t> </a:t>
            </a:r>
            <a:r>
              <a:rPr lang="en-US" dirty="0" smtClean="0">
                <a:solidFill>
                  <a:srgbClr val="C00000"/>
                </a:solidFill>
              </a:rPr>
              <a:t>H </a:t>
            </a:r>
            <a:r>
              <a:rPr lang="en-US" dirty="0" smtClean="0"/>
              <a:t>: from the (g cells) in the </a:t>
            </a:r>
            <a:r>
              <a:rPr lang="en-US" dirty="0" err="1" smtClean="0"/>
              <a:t>antrum</a:t>
            </a:r>
            <a:endParaRPr lang="en-US" dirty="0" smtClean="0"/>
          </a:p>
          <a:p>
            <a:pPr algn="l">
              <a:buNone/>
            </a:pPr>
            <a:r>
              <a:rPr lang="en-US" dirty="0" smtClean="0"/>
              <a:t>In response to protein meals.</a:t>
            </a:r>
          </a:p>
          <a:p>
            <a:pPr algn="l">
              <a:buNone/>
            </a:pPr>
            <a:r>
              <a:rPr lang="en-US" dirty="0" smtClean="0"/>
              <a:t>It stimulate the parietal cells to secrete gastric acids.</a:t>
            </a:r>
          </a:p>
          <a:p>
            <a:pPr algn="l">
              <a:buNone/>
            </a:pPr>
            <a:r>
              <a:rPr lang="en-US" dirty="0"/>
              <a:t>This process is tightly controlled by a second hormone, </a:t>
            </a:r>
            <a:r>
              <a:rPr lang="en-US" dirty="0" err="1">
                <a:solidFill>
                  <a:srgbClr val="C00000"/>
                </a:solidFill>
              </a:rPr>
              <a:t>somatostatin</a:t>
            </a:r>
            <a:r>
              <a:rPr lang="en-US" dirty="0"/>
              <a:t>, which is a potent inhibitor of both </a:t>
            </a:r>
            <a:r>
              <a:rPr lang="en-US" dirty="0" err="1" smtClean="0"/>
              <a:t>gastrin</a:t>
            </a:r>
            <a:r>
              <a:rPr lang="en-US" dirty="0" smtClean="0"/>
              <a:t> and </a:t>
            </a:r>
            <a:r>
              <a:rPr lang="en-US" dirty="0"/>
              <a:t>histamine </a:t>
            </a:r>
            <a:r>
              <a:rPr lang="en-US" dirty="0" smtClean="0"/>
              <a:t>release</a:t>
            </a:r>
            <a:r>
              <a:rPr lang="en-US" dirty="0"/>
              <a:t>, </a:t>
            </a:r>
            <a:r>
              <a:rPr lang="en-US" dirty="0" smtClean="0"/>
              <a:t>and </a:t>
            </a:r>
            <a:r>
              <a:rPr lang="en-US" dirty="0"/>
              <a:t>gastric  </a:t>
            </a:r>
            <a:r>
              <a:rPr lang="en-US" dirty="0" smtClean="0"/>
              <a:t>acids.</a:t>
            </a:r>
          </a:p>
          <a:p>
            <a:pPr algn="l">
              <a:buNone/>
            </a:pPr>
            <a:r>
              <a:rPr lang="en-US" dirty="0"/>
              <a:t>(</a:t>
            </a:r>
            <a:r>
              <a:rPr lang="en-US" dirty="0" smtClean="0"/>
              <a:t>turn off gastric secretions once digestion complete) </a:t>
            </a:r>
            <a:r>
              <a:rPr lang="en-US" dirty="0"/>
              <a:t>secretion</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Small intestine </a:t>
            </a:r>
            <a:endParaRPr lang="ar-SA" dirty="0"/>
          </a:p>
        </p:txBody>
      </p:sp>
      <p:sp>
        <p:nvSpPr>
          <p:cNvPr id="3" name="Content Placeholder 2"/>
          <p:cNvSpPr>
            <a:spLocks noGrp="1"/>
          </p:cNvSpPr>
          <p:nvPr>
            <p:ph idx="1"/>
          </p:nvPr>
        </p:nvSpPr>
        <p:spPr/>
        <p:txBody>
          <a:bodyPr>
            <a:normAutofit/>
          </a:bodyPr>
          <a:lstStyle/>
          <a:p>
            <a:pPr algn="l">
              <a:buNone/>
            </a:pPr>
            <a:r>
              <a:rPr lang="en-US" dirty="0" smtClean="0"/>
              <a:t>Extends from the pylorus to the </a:t>
            </a:r>
            <a:r>
              <a:rPr lang="en-US" dirty="0" err="1" smtClean="0"/>
              <a:t>ileocaecal</a:t>
            </a:r>
            <a:r>
              <a:rPr lang="en-US" dirty="0" smtClean="0"/>
              <a:t> valve.</a:t>
            </a:r>
          </a:p>
          <a:p>
            <a:pPr algn="l">
              <a:buNone/>
            </a:pPr>
            <a:r>
              <a:rPr lang="en-US" dirty="0" smtClean="0"/>
              <a:t>It is about 6 meter long.</a:t>
            </a:r>
          </a:p>
          <a:p>
            <a:pPr algn="l">
              <a:buNone/>
            </a:pPr>
            <a:r>
              <a:rPr lang="en-US" dirty="0" smtClean="0"/>
              <a:t>It is approximately 2.5-3 cm in diameter.</a:t>
            </a:r>
          </a:p>
          <a:p>
            <a:pPr algn="l">
              <a:buNone/>
            </a:pPr>
            <a:r>
              <a:rPr lang="en-US" dirty="0" smtClean="0"/>
              <a:t>It receives bile juice and pancreatic juice through the pancreatic duct, controlled by the sphincter of </a:t>
            </a:r>
            <a:r>
              <a:rPr lang="en-US" dirty="0" err="1" smtClean="0"/>
              <a:t>oddi</a:t>
            </a:r>
            <a:r>
              <a:rPr lang="en-US" dirty="0" smtClean="0"/>
              <a:t>.</a:t>
            </a:r>
          </a:p>
          <a:p>
            <a:pPr algn="l">
              <a:buNone/>
            </a:pPr>
            <a:r>
              <a:rPr lang="en-US" dirty="0" err="1" smtClean="0"/>
              <a:t>Ileocecal</a:t>
            </a:r>
            <a:r>
              <a:rPr lang="en-US" dirty="0" smtClean="0"/>
              <a:t> sphincter: transition between small and large intestine. </a:t>
            </a:r>
          </a:p>
          <a:p>
            <a:pPr algn="l">
              <a:buNone/>
            </a:pP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a:buNone/>
            </a:pPr>
            <a:r>
              <a:rPr lang="en-US" dirty="0" smtClean="0"/>
              <a:t>is the site where most of the chemical and mechanical </a:t>
            </a:r>
            <a:r>
              <a:rPr lang="en-US" dirty="0" smtClean="0">
                <a:solidFill>
                  <a:srgbClr val="FF0000"/>
                </a:solidFill>
              </a:rPr>
              <a:t>digestion</a:t>
            </a:r>
            <a:r>
              <a:rPr lang="en-US" dirty="0" smtClean="0"/>
              <a:t> is carried out, and where virtually all of the </a:t>
            </a:r>
            <a:r>
              <a:rPr lang="en-US" dirty="0" smtClean="0">
                <a:solidFill>
                  <a:srgbClr val="FF0000"/>
                </a:solidFill>
              </a:rPr>
              <a:t>absorption</a:t>
            </a:r>
            <a:r>
              <a:rPr lang="en-US" dirty="0" smtClean="0"/>
              <a:t> of useful materials is carried out.</a:t>
            </a:r>
          </a:p>
          <a:p>
            <a:pPr algn="l">
              <a:buFontTx/>
              <a:buChar char="-"/>
            </a:pPr>
            <a:r>
              <a:rPr lang="en-US" dirty="0" smtClean="0"/>
              <a:t>three main sections to the small intestine:-</a:t>
            </a:r>
          </a:p>
          <a:p>
            <a:pPr algn="l">
              <a:buNone/>
            </a:pPr>
            <a:r>
              <a:rPr lang="ar-SA" b="1" dirty="0" smtClean="0"/>
              <a:t>       </a:t>
            </a:r>
            <a:r>
              <a:rPr lang="en-GB" b="1" dirty="0" smtClean="0"/>
              <a:t>The duodenum</a:t>
            </a:r>
            <a:r>
              <a:rPr lang="en-GB" dirty="0" smtClean="0"/>
              <a:t> </a:t>
            </a:r>
            <a:r>
              <a:rPr lang="ar-SA" dirty="0" smtClean="0"/>
              <a:t> </a:t>
            </a:r>
            <a:endParaRPr lang="en-GB" dirty="0" smtClean="0"/>
          </a:p>
          <a:p>
            <a:pPr algn="l">
              <a:buFontTx/>
              <a:buChar char="-"/>
            </a:pPr>
            <a:r>
              <a:rPr lang="en-GB" b="1" dirty="0" smtClean="0"/>
              <a:t>The jejunum</a:t>
            </a:r>
            <a:endParaRPr lang="en-GB" dirty="0" smtClean="0"/>
          </a:p>
          <a:p>
            <a:pPr algn="l">
              <a:buFontTx/>
              <a:buChar char="-"/>
            </a:pPr>
            <a:r>
              <a:rPr lang="en-GB" b="1" dirty="0" smtClean="0"/>
              <a:t>The ileum</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ar-SA"/>
          </a:p>
        </p:txBody>
      </p:sp>
      <p:pic>
        <p:nvPicPr>
          <p:cNvPr id="2051" name="Picture 3" descr="C:\Users\Majed\Desktop\small-intestine-11-638.jpg"/>
          <p:cNvPicPr>
            <a:picLocks noGrp="1" noChangeAspect="1" noChangeArrowheads="1"/>
          </p:cNvPicPr>
          <p:nvPr>
            <p:ph idx="1"/>
          </p:nvPr>
        </p:nvPicPr>
        <p:blipFill>
          <a:blip r:embed="rId3" cstate="print"/>
          <a:stretch>
            <a:fillRect/>
          </a:stretch>
        </p:blipFill>
        <p:spPr bwMode="auto">
          <a:xfrm>
            <a:off x="1295400" y="1667669"/>
            <a:ext cx="6553200" cy="439102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10000"/>
          </a:bodyPr>
          <a:lstStyle/>
          <a:p>
            <a:pPr algn="just" rtl="0">
              <a:buNone/>
            </a:pPr>
            <a:r>
              <a:rPr lang="en-US" b="1" dirty="0" smtClean="0">
                <a:solidFill>
                  <a:srgbClr val="C00000"/>
                </a:solidFill>
              </a:rPr>
              <a:t>duodenum</a:t>
            </a:r>
            <a:r>
              <a:rPr lang="en-US" dirty="0" smtClean="0"/>
              <a:t>:</a:t>
            </a:r>
          </a:p>
          <a:p>
            <a:pPr algn="just" rtl="0">
              <a:buNone/>
            </a:pPr>
            <a:r>
              <a:rPr lang="en-US" b="1" dirty="0" smtClean="0"/>
              <a:t>-</a:t>
            </a:r>
            <a:r>
              <a:rPr lang="en-US" dirty="0" smtClean="0"/>
              <a:t>C shaped organ, </a:t>
            </a:r>
            <a:r>
              <a:rPr lang="en-US" dirty="0" err="1" smtClean="0"/>
              <a:t>continous</a:t>
            </a:r>
            <a:r>
              <a:rPr lang="en-US" dirty="0" smtClean="0"/>
              <a:t> with stomach.</a:t>
            </a:r>
          </a:p>
          <a:p>
            <a:pPr algn="just" rtl="0">
              <a:buNone/>
            </a:pPr>
            <a:r>
              <a:rPr lang="en-US" dirty="0" smtClean="0"/>
              <a:t>-Surrounds the head of </a:t>
            </a:r>
            <a:r>
              <a:rPr lang="en-US" dirty="0" err="1" smtClean="0"/>
              <a:t>pancrease</a:t>
            </a:r>
            <a:r>
              <a:rPr lang="en-US" dirty="0" smtClean="0"/>
              <a:t>.</a:t>
            </a:r>
          </a:p>
          <a:p>
            <a:pPr algn="just" rtl="0">
              <a:buNone/>
            </a:pPr>
            <a:r>
              <a:rPr lang="en-US" dirty="0" smtClean="0"/>
              <a:t>-Receives  gastric </a:t>
            </a:r>
            <a:r>
              <a:rPr lang="en-US" dirty="0" err="1" smtClean="0"/>
              <a:t>chyme</a:t>
            </a:r>
            <a:r>
              <a:rPr lang="en-US" dirty="0" smtClean="0"/>
              <a:t> , pancreatic juices and gall bladder (bile).</a:t>
            </a:r>
          </a:p>
          <a:p>
            <a:pPr algn="just" rtl="0">
              <a:buNone/>
            </a:pPr>
            <a:r>
              <a:rPr lang="en-US" dirty="0" smtClean="0"/>
              <a:t>-These digestive enzymes break down proteins and bile and emulsify fats into micelles.</a:t>
            </a:r>
          </a:p>
          <a:p>
            <a:pPr algn="just" rtl="0">
              <a:buNone/>
            </a:pPr>
            <a:r>
              <a:rPr lang="en-US" dirty="0" smtClean="0"/>
              <a:t>-It contains </a:t>
            </a:r>
            <a:r>
              <a:rPr lang="en-US" dirty="0" err="1" smtClean="0"/>
              <a:t>brunners</a:t>
            </a:r>
            <a:r>
              <a:rPr lang="en-US" dirty="0" smtClean="0"/>
              <a:t> gland ----- </a:t>
            </a:r>
            <a:r>
              <a:rPr lang="en-US" dirty="0" err="1" smtClean="0"/>
              <a:t>mucin</a:t>
            </a:r>
            <a:r>
              <a:rPr lang="en-US" dirty="0" smtClean="0"/>
              <a:t> rich alkaline--------- </a:t>
            </a:r>
            <a:r>
              <a:rPr lang="en-US" dirty="0" err="1" smtClean="0"/>
              <a:t>neutralizees</a:t>
            </a:r>
            <a:r>
              <a:rPr lang="en-US" dirty="0" smtClean="0"/>
              <a:t> the stomach contents .</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a:buNone/>
            </a:pPr>
            <a:r>
              <a:rPr lang="en-US" sz="3000" b="1" dirty="0">
                <a:solidFill>
                  <a:srgbClr val="C00000"/>
                </a:solidFill>
              </a:rPr>
              <a:t>Jejunum</a:t>
            </a:r>
            <a:r>
              <a:rPr lang="en-US" dirty="0" smtClean="0"/>
              <a:t>:</a:t>
            </a:r>
          </a:p>
          <a:p>
            <a:pPr algn="l">
              <a:buNone/>
            </a:pPr>
            <a:r>
              <a:rPr lang="en-US" b="1" dirty="0" smtClean="0"/>
              <a:t>-</a:t>
            </a:r>
            <a:r>
              <a:rPr lang="en-US" dirty="0" smtClean="0"/>
              <a:t>Midsection of small intestine</a:t>
            </a:r>
          </a:p>
          <a:p>
            <a:pPr algn="l">
              <a:buNone/>
            </a:pPr>
            <a:r>
              <a:rPr lang="en-US" dirty="0" smtClean="0"/>
              <a:t>-Contains: </a:t>
            </a:r>
            <a:r>
              <a:rPr lang="en-US" dirty="0" err="1" smtClean="0"/>
              <a:t>plicae</a:t>
            </a:r>
            <a:r>
              <a:rPr lang="en-US" dirty="0" smtClean="0"/>
              <a:t> </a:t>
            </a:r>
            <a:r>
              <a:rPr lang="en-US" dirty="0" err="1" smtClean="0"/>
              <a:t>circulares</a:t>
            </a:r>
            <a:r>
              <a:rPr lang="en-US" dirty="0" smtClean="0"/>
              <a:t>, and </a:t>
            </a:r>
            <a:r>
              <a:rPr lang="en-US" dirty="0" err="1" smtClean="0"/>
              <a:t>villi</a:t>
            </a:r>
            <a:r>
              <a:rPr lang="en-US" dirty="0" smtClean="0"/>
              <a:t> that increases the surface area .</a:t>
            </a:r>
          </a:p>
          <a:p>
            <a:pPr algn="l">
              <a:buNone/>
            </a:pPr>
            <a:r>
              <a:rPr lang="en-US" dirty="0"/>
              <a:t>-</a:t>
            </a:r>
            <a:r>
              <a:rPr lang="en-US" dirty="0" smtClean="0"/>
              <a:t>Products of digestion( sugar , </a:t>
            </a:r>
            <a:r>
              <a:rPr lang="en-US" dirty="0" err="1" smtClean="0"/>
              <a:t>aminoacids</a:t>
            </a:r>
            <a:r>
              <a:rPr lang="en-US" dirty="0" smtClean="0"/>
              <a:t>, and fatty acids) are absorbed into the blood stream here.</a:t>
            </a:r>
          </a:p>
          <a:p>
            <a:pPr algn="l"/>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lnSpcReduction="10000"/>
          </a:bodyPr>
          <a:lstStyle/>
          <a:p>
            <a:pPr algn="l">
              <a:buNone/>
            </a:pPr>
            <a:r>
              <a:rPr lang="en-US" sz="3000" b="1" dirty="0">
                <a:solidFill>
                  <a:srgbClr val="C00000"/>
                </a:solidFill>
              </a:rPr>
              <a:t>The ileum:</a:t>
            </a:r>
          </a:p>
          <a:p>
            <a:pPr algn="l">
              <a:buNone/>
            </a:pPr>
            <a:r>
              <a:rPr lang="en-US" dirty="0" smtClean="0"/>
              <a:t>-The final section of </a:t>
            </a:r>
            <a:r>
              <a:rPr lang="en-US" dirty="0" err="1" smtClean="0"/>
              <a:t>samll</a:t>
            </a:r>
            <a:r>
              <a:rPr lang="en-US" dirty="0" smtClean="0"/>
              <a:t> intestine.</a:t>
            </a:r>
          </a:p>
          <a:p>
            <a:pPr algn="l">
              <a:buNone/>
            </a:pPr>
            <a:r>
              <a:rPr lang="en-US" dirty="0" smtClean="0"/>
              <a:t>3 meters  long.</a:t>
            </a:r>
          </a:p>
          <a:p>
            <a:pPr algn="l">
              <a:buNone/>
            </a:pPr>
            <a:r>
              <a:rPr lang="en-US" dirty="0" smtClean="0"/>
              <a:t>-Contains </a:t>
            </a:r>
            <a:r>
              <a:rPr lang="en-US" dirty="0" err="1" smtClean="0"/>
              <a:t>villi</a:t>
            </a:r>
            <a:r>
              <a:rPr lang="en-US" dirty="0" smtClean="0"/>
              <a:t> similar to jejunum.</a:t>
            </a:r>
          </a:p>
          <a:p>
            <a:pPr algn="l">
              <a:buNone/>
            </a:pPr>
            <a:r>
              <a:rPr lang="en-US" dirty="0" smtClean="0"/>
              <a:t>-Absorbs -</a:t>
            </a:r>
            <a:r>
              <a:rPr lang="en-US" dirty="0" err="1" smtClean="0"/>
              <a:t>vit</a:t>
            </a:r>
            <a:r>
              <a:rPr lang="en-US" dirty="0" smtClean="0"/>
              <a:t> B12.</a:t>
            </a:r>
          </a:p>
          <a:p>
            <a:pPr algn="l">
              <a:buNone/>
            </a:pPr>
            <a:r>
              <a:rPr lang="en-US" dirty="0"/>
              <a:t> </a:t>
            </a:r>
            <a:r>
              <a:rPr lang="en-US" dirty="0" smtClean="0"/>
              <a:t>               -bile acids</a:t>
            </a:r>
          </a:p>
          <a:p>
            <a:pPr algn="l">
              <a:buNone/>
            </a:pPr>
            <a:r>
              <a:rPr lang="en-US" dirty="0"/>
              <a:t> </a:t>
            </a:r>
            <a:r>
              <a:rPr lang="en-US" dirty="0" smtClean="0"/>
              <a:t>               -remaining nutrients</a:t>
            </a:r>
          </a:p>
          <a:p>
            <a:pPr algn="l">
              <a:buNone/>
            </a:pPr>
            <a:r>
              <a:rPr lang="en-US" dirty="0" smtClean="0"/>
              <a:t>Ends by </a:t>
            </a:r>
            <a:r>
              <a:rPr lang="en-US" dirty="0" err="1" smtClean="0"/>
              <a:t>ileocecal</a:t>
            </a:r>
            <a:r>
              <a:rPr lang="en-US" dirty="0" smtClean="0"/>
              <a:t> valve, -------- large intestine</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sp>
        <p:nvSpPr>
          <p:cNvPr id="6" name="Content Placeholder 5"/>
          <p:cNvSpPr>
            <a:spLocks noGrp="1"/>
          </p:cNvSpPr>
          <p:nvPr>
            <p:ph idx="1"/>
          </p:nvPr>
        </p:nvSpPr>
        <p:spPr>
          <a:xfrm>
            <a:off x="457200" y="1066800"/>
            <a:ext cx="8229600" cy="5059363"/>
          </a:xfrm>
        </p:spPr>
        <p:txBody>
          <a:bodyPr>
            <a:normAutofit fontScale="85000" lnSpcReduction="10000"/>
          </a:bodyPr>
          <a:lstStyle/>
          <a:p>
            <a:pPr algn="l">
              <a:buNone/>
            </a:pPr>
            <a:endParaRPr lang="ar-SA" b="1" dirty="0" smtClean="0"/>
          </a:p>
          <a:p>
            <a:pPr algn="l">
              <a:buNone/>
            </a:pPr>
            <a:r>
              <a:rPr lang="en-US" b="1" dirty="0" smtClean="0"/>
              <a:t>Individual </a:t>
            </a:r>
            <a:r>
              <a:rPr lang="en-US" b="1" dirty="0"/>
              <a:t>components of the </a:t>
            </a:r>
            <a:r>
              <a:rPr lang="en-US" b="1" dirty="0" smtClean="0"/>
              <a:t>gastrointestinal system.</a:t>
            </a:r>
            <a:endParaRPr lang="ar-SA" b="1" dirty="0" smtClean="0"/>
          </a:p>
          <a:p>
            <a:pPr algn="l">
              <a:buNone/>
            </a:pPr>
            <a:endParaRPr lang="ar-SA" b="1" u="sng" dirty="0"/>
          </a:p>
          <a:p>
            <a:pPr algn="l">
              <a:buNone/>
            </a:pPr>
            <a:r>
              <a:rPr lang="ar-SA" b="1" u="sng" dirty="0" smtClean="0">
                <a:hlinkClick r:id="rId3" tooltip="Oral cavity"/>
              </a:rPr>
              <a:t> </a:t>
            </a:r>
            <a:r>
              <a:rPr lang="en-US" b="1" u="sng" dirty="0" smtClean="0">
                <a:hlinkClick r:id="rId3" tooltip="Oral cavity"/>
              </a:rPr>
              <a:t>Oral </a:t>
            </a:r>
            <a:r>
              <a:rPr lang="en-US" b="1" dirty="0">
                <a:hlinkClick r:id="rId3" tooltip="Oral cavity"/>
              </a:rPr>
              <a:t>cavity</a:t>
            </a:r>
            <a:r>
              <a:rPr lang="en-US" b="1" dirty="0">
                <a:hlinkClick r:id="rId3" tooltip="Salivary glands "/>
              </a:rPr>
              <a:t>  and  </a:t>
            </a:r>
            <a:r>
              <a:rPr lang="en-US" b="1" dirty="0" smtClean="0">
                <a:hlinkClick r:id="rId3" tooltip="Salivary glands "/>
              </a:rPr>
              <a:t>Salivary </a:t>
            </a:r>
            <a:r>
              <a:rPr lang="en-US" b="1" dirty="0">
                <a:hlinkClick r:id="rId3" tooltip="Salivary glands "/>
              </a:rPr>
              <a:t>glands</a:t>
            </a:r>
            <a:endParaRPr lang="en-US" b="1" dirty="0"/>
          </a:p>
          <a:p>
            <a:pPr algn="l">
              <a:buNone/>
            </a:pPr>
            <a:r>
              <a:rPr lang="en-US" b="1" dirty="0" err="1">
                <a:hlinkClick r:id="rId3" tooltip="Oesophagus "/>
              </a:rPr>
              <a:t>Oesophagus</a:t>
            </a:r>
            <a:endParaRPr lang="en-US" b="1" dirty="0"/>
          </a:p>
          <a:p>
            <a:pPr algn="l">
              <a:buNone/>
            </a:pPr>
            <a:r>
              <a:rPr lang="en-US" b="1" dirty="0">
                <a:hlinkClick r:id="rId3" tooltip="Stomach "/>
              </a:rPr>
              <a:t>Stomach</a:t>
            </a:r>
            <a:endParaRPr lang="en-US" b="1" dirty="0"/>
          </a:p>
          <a:p>
            <a:pPr algn="l">
              <a:buNone/>
            </a:pPr>
            <a:r>
              <a:rPr lang="en-US" b="1" dirty="0">
                <a:hlinkClick r:id="rId3" tooltip="Small intestine "/>
              </a:rPr>
              <a:t>Small intestine</a:t>
            </a:r>
            <a:endParaRPr lang="en-US" b="1" dirty="0"/>
          </a:p>
          <a:p>
            <a:pPr algn="l">
              <a:buNone/>
            </a:pPr>
            <a:r>
              <a:rPr lang="en-US" b="1" dirty="0">
                <a:hlinkClick r:id="rId3" tooltip="Large intestine "/>
              </a:rPr>
              <a:t>Large intestine</a:t>
            </a:r>
            <a:endParaRPr lang="en-US" b="1" dirty="0"/>
          </a:p>
          <a:p>
            <a:pPr algn="l">
              <a:buNone/>
            </a:pPr>
            <a:r>
              <a:rPr lang="en-US" b="1" dirty="0">
                <a:hlinkClick r:id="rId3" tooltip="Liver "/>
              </a:rPr>
              <a:t>Liver</a:t>
            </a:r>
            <a:endParaRPr lang="en-US" b="1" dirty="0"/>
          </a:p>
          <a:p>
            <a:pPr algn="l">
              <a:buNone/>
            </a:pPr>
            <a:r>
              <a:rPr lang="en-US" b="1" dirty="0">
                <a:hlinkClick r:id="rId3" tooltip="Gall bladder "/>
              </a:rPr>
              <a:t>Gall bladder</a:t>
            </a:r>
            <a:endParaRPr lang="en-US" b="1" dirty="0"/>
          </a:p>
          <a:p>
            <a:pPr algn="l">
              <a:buNone/>
            </a:pPr>
            <a:r>
              <a:rPr lang="en-US" b="1" dirty="0">
                <a:hlinkClick r:id="rId3" tooltip="Pancreas"/>
              </a:rPr>
              <a:t>Pancreas</a:t>
            </a:r>
            <a:endParaRPr lang="en-US" b="1" dirty="0"/>
          </a:p>
          <a:p>
            <a:pPr algn="l"/>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intestine </a:t>
            </a:r>
            <a:endParaRPr lang="ar-SA" dirty="0"/>
          </a:p>
        </p:txBody>
      </p:sp>
      <p:sp>
        <p:nvSpPr>
          <p:cNvPr id="3" name="Content Placeholder 2"/>
          <p:cNvSpPr>
            <a:spLocks noGrp="1"/>
          </p:cNvSpPr>
          <p:nvPr>
            <p:ph sz="half" idx="1"/>
          </p:nvPr>
        </p:nvSpPr>
        <p:spPr/>
        <p:txBody>
          <a:bodyPr>
            <a:normAutofit/>
          </a:bodyPr>
          <a:lstStyle/>
          <a:p>
            <a:pPr algn="l">
              <a:buNone/>
            </a:pPr>
            <a:r>
              <a:rPr lang="en-US" dirty="0" smtClean="0"/>
              <a:t>-Comes after the small intestine</a:t>
            </a:r>
          </a:p>
          <a:p>
            <a:pPr algn="l">
              <a:buNone/>
            </a:pPr>
            <a:r>
              <a:rPr lang="en-US" dirty="0" smtClean="0"/>
              <a:t>-Measures app. 1.5 </a:t>
            </a:r>
            <a:endParaRPr lang="ar-SA" dirty="0" smtClean="0"/>
          </a:p>
          <a:p>
            <a:pPr algn="l">
              <a:buNone/>
            </a:pPr>
            <a:r>
              <a:rPr lang="en-US" dirty="0" smtClean="0"/>
              <a:t>meters length.</a:t>
            </a:r>
          </a:p>
          <a:p>
            <a:pPr algn="l">
              <a:buNone/>
            </a:pPr>
            <a:r>
              <a:rPr lang="en-US" dirty="0" smtClean="0"/>
              <a:t> *Colon. </a:t>
            </a:r>
          </a:p>
          <a:p>
            <a:pPr algn="l">
              <a:buNone/>
            </a:pPr>
            <a:r>
              <a:rPr lang="en-US" dirty="0" smtClean="0"/>
              <a:t> *Rectum. </a:t>
            </a:r>
          </a:p>
          <a:p>
            <a:pPr algn="l">
              <a:buNone/>
            </a:pPr>
            <a:r>
              <a:rPr lang="en-US" dirty="0" smtClean="0"/>
              <a:t> *Anal canal .</a:t>
            </a:r>
          </a:p>
          <a:p>
            <a:pPr algn="l">
              <a:buNone/>
            </a:pPr>
            <a:endParaRPr lang="ar-SA" dirty="0"/>
          </a:p>
        </p:txBody>
      </p:sp>
      <p:pic>
        <p:nvPicPr>
          <p:cNvPr id="3074" name="Picture 2" descr="C:\Users\Majed\Desktop\large-intestine-8-638.jpg"/>
          <p:cNvPicPr>
            <a:picLocks noGrp="1" noChangeAspect="1" noChangeArrowheads="1"/>
          </p:cNvPicPr>
          <p:nvPr>
            <p:ph sz="half" idx="2"/>
          </p:nvPr>
        </p:nvPicPr>
        <p:blipFill>
          <a:blip r:embed="rId3" cstate="print"/>
          <a:srcRect/>
          <a:stretch>
            <a:fillRect/>
          </a:stretch>
        </p:blipFill>
        <p:spPr bwMode="auto">
          <a:xfrm>
            <a:off x="5238750" y="1524000"/>
            <a:ext cx="2857500" cy="41910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rgbClr val="C00000"/>
                </a:solidFill>
              </a:rPr>
              <a:t>The colon</a:t>
            </a:r>
            <a:endParaRPr lang="ar-SA" b="1" dirty="0">
              <a:solidFill>
                <a:srgbClr val="C00000"/>
              </a:solidFill>
            </a:endParaRPr>
          </a:p>
        </p:txBody>
      </p:sp>
      <p:sp>
        <p:nvSpPr>
          <p:cNvPr id="6" name="Content Placeholder 5"/>
          <p:cNvSpPr>
            <a:spLocks noGrp="1"/>
          </p:cNvSpPr>
          <p:nvPr>
            <p:ph idx="1"/>
          </p:nvPr>
        </p:nvSpPr>
        <p:spPr/>
        <p:txBody>
          <a:bodyPr>
            <a:normAutofit fontScale="70000" lnSpcReduction="20000"/>
          </a:bodyPr>
          <a:lstStyle/>
          <a:p>
            <a:pPr algn="l">
              <a:buNone/>
            </a:pPr>
            <a:r>
              <a:rPr lang="en-US" dirty="0" smtClean="0"/>
              <a:t>Is the last part of digestive system.</a:t>
            </a:r>
          </a:p>
          <a:p>
            <a:pPr algn="l">
              <a:buNone/>
            </a:pPr>
            <a:r>
              <a:rPr lang="en-US" dirty="0" smtClean="0"/>
              <a:t>Extracts water and salts </a:t>
            </a:r>
            <a:r>
              <a:rPr lang="en-US" dirty="0" smtClean="0"/>
              <a:t>forming </a:t>
            </a:r>
            <a:r>
              <a:rPr lang="en-US" dirty="0" smtClean="0"/>
              <a:t>solid wastes.</a:t>
            </a:r>
          </a:p>
          <a:p>
            <a:pPr algn="l">
              <a:buNone/>
            </a:pPr>
            <a:r>
              <a:rPr lang="en-US" dirty="0" smtClean="0"/>
              <a:t>It is the site in which flora aided </a:t>
            </a:r>
            <a:r>
              <a:rPr lang="en-US" dirty="0" err="1" smtClean="0"/>
              <a:t>fermintation</a:t>
            </a:r>
            <a:r>
              <a:rPr lang="en-US" dirty="0" smtClean="0"/>
              <a:t> of unabsorbed material occurs.</a:t>
            </a:r>
          </a:p>
          <a:p>
            <a:pPr algn="l">
              <a:buNone/>
            </a:pPr>
            <a:r>
              <a:rPr lang="en-US" dirty="0" smtClean="0"/>
              <a:t>Absorption is less (Na , fat soluble </a:t>
            </a:r>
            <a:r>
              <a:rPr lang="en-US" dirty="0" err="1" smtClean="0"/>
              <a:t>vitamines</a:t>
            </a:r>
            <a:r>
              <a:rPr lang="en-US" dirty="0" smtClean="0"/>
              <a:t>).</a:t>
            </a:r>
          </a:p>
          <a:p>
            <a:pPr algn="l">
              <a:buNone/>
            </a:pPr>
            <a:endParaRPr lang="en-US" dirty="0" smtClean="0"/>
          </a:p>
          <a:p>
            <a:pPr algn="l">
              <a:buNone/>
            </a:pPr>
            <a:r>
              <a:rPr lang="en-US" dirty="0" smtClean="0"/>
              <a:t>Consists of the following sections :</a:t>
            </a:r>
          </a:p>
          <a:p>
            <a:pPr algn="l">
              <a:buNone/>
            </a:pPr>
            <a:r>
              <a:rPr lang="en-US" dirty="0" smtClean="0"/>
              <a:t>*</a:t>
            </a:r>
            <a:r>
              <a:rPr lang="en-US" dirty="0" err="1" smtClean="0"/>
              <a:t>Cecum</a:t>
            </a:r>
            <a:endParaRPr lang="en-US" dirty="0" smtClean="0"/>
          </a:p>
          <a:p>
            <a:pPr algn="l">
              <a:buNone/>
            </a:pPr>
            <a:r>
              <a:rPr lang="en-US" dirty="0" smtClean="0"/>
              <a:t>*Ascending colon</a:t>
            </a:r>
          </a:p>
          <a:p>
            <a:pPr algn="l">
              <a:buNone/>
            </a:pPr>
            <a:r>
              <a:rPr lang="en-US" dirty="0" smtClean="0"/>
              <a:t>*Transverse colon</a:t>
            </a:r>
          </a:p>
          <a:p>
            <a:pPr algn="l">
              <a:buNone/>
            </a:pPr>
            <a:r>
              <a:rPr lang="en-US" dirty="0" smtClean="0"/>
              <a:t>*Descending colon </a:t>
            </a:r>
          </a:p>
          <a:p>
            <a:pPr algn="l">
              <a:buNone/>
            </a:pPr>
            <a:r>
              <a:rPr lang="en-US" dirty="0" smtClean="0"/>
              <a:t>*Sigmoid colon</a:t>
            </a:r>
          </a:p>
          <a:p>
            <a:pPr algn="l">
              <a:buNone/>
            </a:pPr>
            <a:r>
              <a:rPr lang="en-US" dirty="0" smtClean="0"/>
              <a:t>*Rectum</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colon</a:t>
            </a:r>
            <a:endParaRPr lang="ar-SA" b="1" dirty="0">
              <a:solidFill>
                <a:srgbClr val="C00000"/>
              </a:solidFill>
            </a:endParaRPr>
          </a:p>
        </p:txBody>
      </p:sp>
      <p:sp>
        <p:nvSpPr>
          <p:cNvPr id="3" name="Content Placeholder 2"/>
          <p:cNvSpPr>
            <a:spLocks noGrp="1"/>
          </p:cNvSpPr>
          <p:nvPr>
            <p:ph idx="1"/>
          </p:nvPr>
        </p:nvSpPr>
        <p:spPr/>
        <p:txBody>
          <a:bodyPr>
            <a:normAutofit fontScale="70000" lnSpcReduction="20000"/>
          </a:bodyPr>
          <a:lstStyle/>
          <a:p>
            <a:pPr algn="l">
              <a:buNone/>
            </a:pPr>
            <a:r>
              <a:rPr lang="en-US" dirty="0" smtClean="0"/>
              <a:t> The Crypts- mucosal </a:t>
            </a:r>
            <a:r>
              <a:rPr lang="en-US" dirty="0" err="1" smtClean="0"/>
              <a:t>linning</a:t>
            </a:r>
            <a:r>
              <a:rPr lang="en-US" dirty="0" smtClean="0"/>
              <a:t> of the colon contains numerous straight tubular glands,</a:t>
            </a:r>
          </a:p>
          <a:p>
            <a:pPr algn="l">
              <a:buNone/>
            </a:pPr>
            <a:r>
              <a:rPr lang="en-US" dirty="0" smtClean="0"/>
              <a:t>The mucosa </a:t>
            </a:r>
            <a:r>
              <a:rPr lang="en-US" b="1" dirty="0" smtClean="0"/>
              <a:t>(M)</a:t>
            </a:r>
            <a:r>
              <a:rPr lang="en-US" dirty="0" smtClean="0"/>
              <a:t> is arranged into tightly-packed straight tubular glands</a:t>
            </a:r>
            <a:r>
              <a:rPr lang="en-US" b="1" dirty="0" smtClean="0"/>
              <a:t> (G)</a:t>
            </a:r>
            <a:r>
              <a:rPr lang="en-US" dirty="0" smtClean="0"/>
              <a:t>which consist of cells </a:t>
            </a:r>
            <a:r>
              <a:rPr lang="en-US" dirty="0" err="1" smtClean="0"/>
              <a:t>specialised</a:t>
            </a:r>
            <a:r>
              <a:rPr lang="en-US" dirty="0" smtClean="0"/>
              <a:t> for water absorption and mucus-secreting goblet cells to aid the passage of </a:t>
            </a:r>
            <a:r>
              <a:rPr lang="en-US" dirty="0" err="1" smtClean="0"/>
              <a:t>faeces</a:t>
            </a:r>
            <a:r>
              <a:rPr lang="en-US" dirty="0" smtClean="0"/>
              <a:t>. </a:t>
            </a:r>
          </a:p>
          <a:p>
            <a:pPr algn="l">
              <a:buFontTx/>
              <a:buChar char="-"/>
            </a:pPr>
            <a:endParaRPr lang="en-US" dirty="0" smtClean="0"/>
          </a:p>
          <a:p>
            <a:pPr algn="l">
              <a:buFontTx/>
              <a:buChar char="-"/>
            </a:pPr>
            <a:r>
              <a:rPr lang="en-US" dirty="0" smtClean="0"/>
              <a:t>The large intestine also contains areas of called </a:t>
            </a:r>
            <a:r>
              <a:rPr lang="en-US" i="1" dirty="0" err="1" smtClean="0"/>
              <a:t>Peyer's</a:t>
            </a:r>
            <a:r>
              <a:rPr lang="en-US" i="1" dirty="0" smtClean="0"/>
              <a:t> patches</a:t>
            </a:r>
            <a:r>
              <a:rPr lang="en-US" dirty="0" smtClean="0"/>
              <a:t>), and they provide local immunological protection lymphoid tissue</a:t>
            </a:r>
          </a:p>
          <a:p>
            <a:pPr algn="l">
              <a:buNone/>
            </a:pPr>
            <a:endParaRPr lang="en-US" dirty="0" smtClean="0"/>
          </a:p>
          <a:p>
            <a:pPr algn="l">
              <a:buNone/>
            </a:pPr>
            <a:r>
              <a:rPr lang="en-US" dirty="0" err="1" smtClean="0"/>
              <a:t>Tenia</a:t>
            </a:r>
            <a:r>
              <a:rPr lang="en-US" dirty="0" smtClean="0"/>
              <a:t> coli- longitudinal smooth muscle layer of the colon </a:t>
            </a:r>
            <a:r>
              <a:rPr lang="en-US" dirty="0" err="1" smtClean="0"/>
              <a:t>doesnot</a:t>
            </a:r>
            <a:r>
              <a:rPr lang="en-US" dirty="0" smtClean="0"/>
              <a:t> completely envelope the intestinal wall but forms three bands.</a:t>
            </a:r>
          </a:p>
          <a:p>
            <a:pPr algn="l">
              <a:buNone/>
            </a:pP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rgbClr val="C00000"/>
                </a:solidFill>
              </a:rPr>
              <a:t>Rectum </a:t>
            </a:r>
            <a:endParaRPr lang="ar-SA" b="1" dirty="0">
              <a:solidFill>
                <a:srgbClr val="C00000"/>
              </a:solidFill>
            </a:endParaRPr>
          </a:p>
        </p:txBody>
      </p:sp>
      <p:sp>
        <p:nvSpPr>
          <p:cNvPr id="3" name="Content Placeholder 2"/>
          <p:cNvSpPr>
            <a:spLocks noGrp="1"/>
          </p:cNvSpPr>
          <p:nvPr>
            <p:ph sz="half" idx="1"/>
          </p:nvPr>
        </p:nvSpPr>
        <p:spPr/>
        <p:txBody>
          <a:bodyPr>
            <a:normAutofit fontScale="92500" lnSpcReduction="10000"/>
          </a:bodyPr>
          <a:lstStyle/>
          <a:p>
            <a:pPr algn="l">
              <a:buNone/>
            </a:pPr>
            <a:r>
              <a:rPr lang="en-US" dirty="0" smtClean="0"/>
              <a:t> is a straight , </a:t>
            </a:r>
            <a:r>
              <a:rPr lang="en-US" dirty="0" smtClean="0"/>
              <a:t>muscular </a:t>
            </a:r>
            <a:r>
              <a:rPr lang="ar-SA" dirty="0" smtClean="0"/>
              <a:t> </a:t>
            </a:r>
            <a:r>
              <a:rPr lang="en-US" dirty="0" smtClean="0"/>
              <a:t>tube between:-</a:t>
            </a:r>
          </a:p>
          <a:p>
            <a:pPr algn="l">
              <a:buNone/>
            </a:pPr>
            <a:r>
              <a:rPr lang="en-US" dirty="0" smtClean="0"/>
              <a:t>Sigmoid </a:t>
            </a:r>
            <a:r>
              <a:rPr lang="en-US" dirty="0" err="1" smtClean="0"/>
              <a:t>coln</a:t>
            </a:r>
            <a:r>
              <a:rPr lang="en-US" dirty="0" smtClean="0"/>
              <a:t>---------- anal canal.</a:t>
            </a:r>
          </a:p>
          <a:p>
            <a:pPr algn="l">
              <a:buNone/>
            </a:pPr>
            <a:r>
              <a:rPr lang="en-US" dirty="0" smtClean="0"/>
              <a:t>Thick muscular tunic compared with the rest </a:t>
            </a:r>
            <a:r>
              <a:rPr lang="en-US" dirty="0" smtClean="0"/>
              <a:t>of </a:t>
            </a:r>
            <a:r>
              <a:rPr lang="en-US" dirty="0" smtClean="0"/>
              <a:t>gut</a:t>
            </a:r>
            <a:r>
              <a:rPr lang="en-US" dirty="0" smtClean="0"/>
              <a:t>. </a:t>
            </a:r>
          </a:p>
          <a:p>
            <a:pPr algn="l">
              <a:buNone/>
            </a:pPr>
            <a:r>
              <a:rPr lang="en-US" dirty="0" smtClean="0"/>
              <a:t>When fecal mass or flatus moves into rectum, it distends and defecation begins.</a:t>
            </a:r>
            <a:endParaRPr lang="en-US" dirty="0" smtClean="0"/>
          </a:p>
          <a:p>
            <a:pPr algn="l"/>
            <a:endParaRPr lang="ar-SA" dirty="0"/>
          </a:p>
        </p:txBody>
      </p:sp>
      <p:pic>
        <p:nvPicPr>
          <p:cNvPr id="4098" name="Picture 2" descr="C:\Users\Majed\Desktop\large-intestine-14-638.jpg"/>
          <p:cNvPicPr>
            <a:picLocks noGrp="1" noChangeAspect="1" noChangeArrowheads="1"/>
          </p:cNvPicPr>
          <p:nvPr>
            <p:ph sz="half" idx="2"/>
          </p:nvPr>
        </p:nvPicPr>
        <p:blipFill>
          <a:blip r:embed="rId3" cstate="print"/>
          <a:srcRect/>
          <a:stretch>
            <a:fillRect/>
          </a:stretch>
        </p:blipFill>
        <p:spPr bwMode="auto">
          <a:xfrm>
            <a:off x="4648200" y="1143000"/>
            <a:ext cx="4038600" cy="44958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Anal canal </a:t>
            </a:r>
            <a:endParaRPr lang="ar-SA" b="1" dirty="0">
              <a:solidFill>
                <a:srgbClr val="C00000"/>
              </a:solidFill>
            </a:endParaRPr>
          </a:p>
        </p:txBody>
      </p:sp>
      <p:sp>
        <p:nvSpPr>
          <p:cNvPr id="3" name="Content Placeholder 2"/>
          <p:cNvSpPr>
            <a:spLocks noGrp="1"/>
          </p:cNvSpPr>
          <p:nvPr>
            <p:ph sz="half" idx="1"/>
          </p:nvPr>
        </p:nvSpPr>
        <p:spPr/>
        <p:txBody>
          <a:bodyPr>
            <a:normAutofit fontScale="92500" lnSpcReduction="20000"/>
          </a:bodyPr>
          <a:lstStyle/>
          <a:p>
            <a:pPr algn="l">
              <a:buFontTx/>
              <a:buChar char="-"/>
            </a:pPr>
            <a:r>
              <a:rPr lang="en-US" dirty="0" smtClean="0"/>
              <a:t>-The last 2-3 cm of the digestive tract. It can begins at the inferior end of the rectum and ends at the anus.</a:t>
            </a:r>
          </a:p>
          <a:p>
            <a:pPr algn="l">
              <a:buFontTx/>
              <a:buChar char="-"/>
            </a:pPr>
            <a:r>
              <a:rPr lang="en-US" dirty="0" smtClean="0"/>
              <a:t>- the smooth muscle is thicker than of the rectum .</a:t>
            </a:r>
          </a:p>
          <a:p>
            <a:pPr algn="l">
              <a:buNone/>
            </a:pPr>
            <a:r>
              <a:rPr lang="en-US" dirty="0" smtClean="0"/>
              <a:t>-forms the internal anal sphincter (superior end of the anal canal ).</a:t>
            </a:r>
          </a:p>
          <a:p>
            <a:pPr algn="l">
              <a:buNone/>
            </a:pPr>
            <a:r>
              <a:rPr lang="en-US" dirty="0" smtClean="0"/>
              <a:t>The external anal sphincter at the inferior end.</a:t>
            </a:r>
          </a:p>
          <a:p>
            <a:pPr algn="l">
              <a:buNone/>
            </a:pPr>
            <a:endParaRPr lang="ar-SA" dirty="0"/>
          </a:p>
        </p:txBody>
      </p:sp>
      <p:pic>
        <p:nvPicPr>
          <p:cNvPr id="5122" name="Picture 2" descr="C:\Users\Majed\Desktop\large-intestine-16-638.jpg"/>
          <p:cNvPicPr>
            <a:picLocks noGrp="1" noChangeAspect="1" noChangeArrowheads="1"/>
          </p:cNvPicPr>
          <p:nvPr>
            <p:ph sz="half" idx="2"/>
          </p:nvPr>
        </p:nvPicPr>
        <p:blipFill>
          <a:blip r:embed="rId3" cstate="print"/>
          <a:srcRect/>
          <a:stretch>
            <a:fillRect/>
          </a:stretch>
        </p:blipFill>
        <p:spPr bwMode="auto">
          <a:xfrm>
            <a:off x="5105400" y="1219200"/>
            <a:ext cx="3581400" cy="50292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Defecation </a:t>
            </a:r>
            <a:endParaRPr lang="ar-SA" b="1" dirty="0">
              <a:solidFill>
                <a:srgbClr val="C00000"/>
              </a:solidFill>
            </a:endParaRPr>
          </a:p>
        </p:txBody>
      </p:sp>
      <p:sp>
        <p:nvSpPr>
          <p:cNvPr id="3" name="Content Placeholder 2"/>
          <p:cNvSpPr>
            <a:spLocks noGrp="1"/>
          </p:cNvSpPr>
          <p:nvPr>
            <p:ph idx="1"/>
          </p:nvPr>
        </p:nvSpPr>
        <p:spPr/>
        <p:txBody>
          <a:bodyPr/>
          <a:lstStyle/>
          <a:p>
            <a:pPr algn="l">
              <a:buNone/>
            </a:pPr>
            <a:r>
              <a:rPr lang="en-US" dirty="0" smtClean="0"/>
              <a:t>It is the final act of the digestion by which organisms eliminate solid, semisolid or liquid waste materials (feces) from the digestive tract via the anus.</a:t>
            </a:r>
          </a:p>
          <a:p>
            <a:pPr algn="l">
              <a:buNone/>
            </a:pPr>
            <a:r>
              <a:rPr lang="en-US" dirty="0" smtClean="0"/>
              <a:t>Waves of muscular contraction known as peristalsis in the rectum. </a:t>
            </a: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Normal functioning defecation reflex</a:t>
            </a:r>
            <a:endParaRPr lang="ar-SA" dirty="0"/>
          </a:p>
        </p:txBody>
      </p:sp>
      <p:sp>
        <p:nvSpPr>
          <p:cNvPr id="3" name="Content Placeholder 2"/>
          <p:cNvSpPr>
            <a:spLocks noGrp="1"/>
          </p:cNvSpPr>
          <p:nvPr>
            <p:ph idx="1"/>
          </p:nvPr>
        </p:nvSpPr>
        <p:spPr>
          <a:xfrm>
            <a:off x="457200" y="1219200"/>
            <a:ext cx="8229600" cy="4906963"/>
          </a:xfrm>
        </p:spPr>
        <p:txBody>
          <a:bodyPr>
            <a:normAutofit fontScale="85000" lnSpcReduction="20000"/>
          </a:bodyPr>
          <a:lstStyle/>
          <a:p>
            <a:pPr algn="l">
              <a:buNone/>
            </a:pPr>
            <a:r>
              <a:rPr lang="en-US" dirty="0" smtClean="0"/>
              <a:t>The act of </a:t>
            </a:r>
            <a:r>
              <a:rPr lang="en-US" u="sng" dirty="0" smtClean="0">
                <a:hlinkClick r:id="rId3"/>
              </a:rPr>
              <a:t>defecation</a:t>
            </a:r>
            <a:r>
              <a:rPr lang="en-US" dirty="0" smtClean="0"/>
              <a:t> is preceded by a voluntary effort, which, in turn, probably gives rise to stimuli that magnify the </a:t>
            </a:r>
            <a:r>
              <a:rPr lang="en-US" dirty="0" smtClean="0">
                <a:hlinkClick r:id="rId4"/>
              </a:rPr>
              <a:t>visceral</a:t>
            </a:r>
            <a:r>
              <a:rPr lang="en-US" dirty="0" smtClean="0"/>
              <a:t> reflexes, although these originate primarily in the distension of the rectum. </a:t>
            </a:r>
            <a:r>
              <a:rPr lang="en-US" dirty="0" err="1" smtClean="0"/>
              <a:t>Centres</a:t>
            </a:r>
            <a:r>
              <a:rPr lang="en-US" dirty="0" smtClean="0"/>
              <a:t> that control defecation reflexes are found in the hypothalamus of the brain, in two regions of the </a:t>
            </a:r>
            <a:r>
              <a:rPr lang="en-US" u="sng" dirty="0" smtClean="0">
                <a:hlinkClick r:id="rId5"/>
              </a:rPr>
              <a:t>spinal cord</a:t>
            </a:r>
            <a:r>
              <a:rPr lang="en-US" dirty="0" smtClean="0"/>
              <a:t>, and in the </a:t>
            </a:r>
            <a:r>
              <a:rPr lang="en-US" dirty="0" err="1" smtClean="0"/>
              <a:t>ganglionic</a:t>
            </a:r>
            <a:r>
              <a:rPr lang="en-US" dirty="0" smtClean="0"/>
              <a:t> plexus of the </a:t>
            </a:r>
            <a:r>
              <a:rPr lang="en-US" u="sng" dirty="0" smtClean="0">
                <a:hlinkClick r:id="rId6"/>
              </a:rPr>
              <a:t>intestine</a:t>
            </a:r>
            <a:r>
              <a:rPr lang="en-US" dirty="0" smtClean="0"/>
              <a:t>. As the result of these reflexes, the internal anal sphincter relaxes.</a:t>
            </a:r>
            <a:endParaRPr lang="en-US" dirty="0" smtClean="0"/>
          </a:p>
          <a:p>
            <a:pPr algn="l">
              <a:buNone/>
            </a:pPr>
            <a:r>
              <a:rPr lang="en-US" dirty="0" smtClean="0"/>
              <a:t>Time</a:t>
            </a:r>
            <a:r>
              <a:rPr lang="en-US" dirty="0" smtClean="0"/>
              <a:t>  </a:t>
            </a:r>
            <a:r>
              <a:rPr lang="en-US" dirty="0" smtClean="0"/>
              <a:t>to </a:t>
            </a:r>
            <a:r>
              <a:rPr lang="en-US" dirty="0" smtClean="0"/>
              <a:t>move bowel- triggered by :-</a:t>
            </a:r>
          </a:p>
          <a:p>
            <a:pPr algn="l">
              <a:buNone/>
            </a:pPr>
            <a:r>
              <a:rPr lang="en-US" dirty="0" smtClean="0"/>
              <a:t>                         -eating meal.  </a:t>
            </a:r>
          </a:p>
          <a:p>
            <a:pPr algn="l">
              <a:buNone/>
            </a:pPr>
            <a:r>
              <a:rPr lang="en-US" dirty="0" smtClean="0"/>
              <a:t>                         -Drinking hot beverage. </a:t>
            </a:r>
          </a:p>
          <a:p>
            <a:pPr algn="l">
              <a:buFontTx/>
              <a:buChar char="-"/>
            </a:pPr>
            <a:r>
              <a:rPr lang="en-US" dirty="0" smtClean="0"/>
              <a:t>                         -45 min upon rising up from sleep.</a:t>
            </a:r>
          </a:p>
          <a:p>
            <a:pPr algn="l">
              <a:buFontTx/>
              <a:buChar char="-"/>
            </a:pPr>
            <a:endParaRPr lang="en-US" dirty="0" smtClean="0"/>
          </a:p>
          <a:p>
            <a:pPr algn="l">
              <a:buFontTx/>
              <a:buChar char="-"/>
            </a:pPr>
            <a:endParaRPr lang="en-US" dirty="0" smtClean="0"/>
          </a:p>
          <a:p>
            <a:pPr algn="l">
              <a:buNone/>
            </a:pPr>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a:buFontTx/>
              <a:buChar char="-"/>
            </a:pPr>
            <a:r>
              <a:rPr lang="en-US" dirty="0" smtClean="0"/>
              <a:t>the defecation reflux will be disengaged after </a:t>
            </a:r>
            <a:r>
              <a:rPr lang="en-US" b="1" dirty="0" smtClean="0">
                <a:solidFill>
                  <a:srgbClr val="C00000"/>
                </a:solidFill>
              </a:rPr>
              <a:t>15</a:t>
            </a:r>
            <a:r>
              <a:rPr lang="en-US" dirty="0" smtClean="0"/>
              <a:t> minutes  of being ignored.</a:t>
            </a:r>
          </a:p>
          <a:p>
            <a:pPr algn="l">
              <a:buNone/>
            </a:pPr>
            <a:r>
              <a:rPr lang="en-US" dirty="0" smtClean="0"/>
              <a:t>Prompt response to the defecation reflux prevents </a:t>
            </a:r>
          </a:p>
          <a:p>
            <a:pPr algn="l">
              <a:buNone/>
            </a:pPr>
            <a:r>
              <a:rPr lang="en-US" dirty="0" smtClean="0"/>
              <a:t>stool  from drying out ---- difficult to pass.</a:t>
            </a:r>
          </a:p>
          <a:p>
            <a:pPr algn="l">
              <a:buNone/>
            </a:pPr>
            <a:r>
              <a:rPr lang="en-US" dirty="0" smtClean="0"/>
              <a:t>Dried stool stretched out the rectal sac ---------- </a:t>
            </a:r>
            <a:r>
              <a:rPr lang="en-US" dirty="0" err="1" smtClean="0"/>
              <a:t>requred</a:t>
            </a:r>
            <a:r>
              <a:rPr lang="en-US" dirty="0" smtClean="0"/>
              <a:t> more stool to stimulate thee reflux--------------- constipation .</a:t>
            </a:r>
          </a:p>
          <a:p>
            <a:pPr algn="l">
              <a:buNone/>
            </a:pP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err="1" smtClean="0">
                <a:solidFill>
                  <a:srgbClr val="C00000"/>
                </a:solidFill>
              </a:rPr>
              <a:t>pancrease</a:t>
            </a:r>
            <a:endParaRPr lang="ar-SA" dirty="0"/>
          </a:p>
        </p:txBody>
      </p:sp>
      <p:sp>
        <p:nvSpPr>
          <p:cNvPr id="3" name="Content Placeholder 2"/>
          <p:cNvSpPr>
            <a:spLocks noGrp="1"/>
          </p:cNvSpPr>
          <p:nvPr>
            <p:ph sz="half" idx="1"/>
          </p:nvPr>
        </p:nvSpPr>
        <p:spPr/>
        <p:txBody>
          <a:bodyPr>
            <a:normAutofit/>
          </a:bodyPr>
          <a:lstStyle/>
          <a:p>
            <a:pPr algn="l">
              <a:buNone/>
            </a:pPr>
            <a:r>
              <a:rPr lang="en-US" dirty="0" smtClean="0"/>
              <a:t>The pancreas (meaning all flesh) lies in the upper abdomen behind the stomach. </a:t>
            </a:r>
            <a:endParaRPr lang="en-US" dirty="0" smtClean="0"/>
          </a:p>
          <a:p>
            <a:pPr algn="l">
              <a:buNone/>
            </a:pPr>
            <a:r>
              <a:rPr lang="en-US" dirty="0" smtClean="0"/>
              <a:t>structurally</a:t>
            </a:r>
            <a:r>
              <a:rPr lang="en-US" dirty="0" smtClean="0"/>
              <a:t>, the pancreas has four sections; head, neck, body and tail; the tail stretches back to just in front of the spleen.</a:t>
            </a:r>
            <a:endParaRPr lang="ar-SA" dirty="0"/>
          </a:p>
        </p:txBody>
      </p:sp>
      <p:pic>
        <p:nvPicPr>
          <p:cNvPr id="1026" name="Picture 2" descr="C:\Users\Majed\Desktop\download.jpg"/>
          <p:cNvPicPr>
            <a:picLocks noGrp="1" noChangeAspect="1" noChangeArrowheads="1"/>
          </p:cNvPicPr>
          <p:nvPr>
            <p:ph sz="half" idx="2"/>
          </p:nvPr>
        </p:nvPicPr>
        <p:blipFill>
          <a:blip r:embed="rId3" cstate="print"/>
          <a:srcRect/>
          <a:stretch>
            <a:fillRect/>
          </a:stretch>
        </p:blipFill>
        <p:spPr bwMode="auto">
          <a:xfrm>
            <a:off x="5029200" y="2133600"/>
            <a:ext cx="3581400" cy="32004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C00000"/>
                </a:solidFill>
              </a:rPr>
              <a:t>pancrease</a:t>
            </a:r>
            <a:endParaRPr lang="ar-SA" b="1" dirty="0" smtClean="0">
              <a:solidFill>
                <a:srgbClr val="C00000"/>
              </a:solidFill>
            </a:endParaRPr>
          </a:p>
        </p:txBody>
      </p:sp>
      <p:sp>
        <p:nvSpPr>
          <p:cNvPr id="3" name="Content Placeholder 2"/>
          <p:cNvSpPr>
            <a:spLocks noGrp="1"/>
          </p:cNvSpPr>
          <p:nvPr>
            <p:ph idx="1"/>
          </p:nvPr>
        </p:nvSpPr>
        <p:spPr/>
        <p:txBody>
          <a:bodyPr>
            <a:normAutofit fontScale="70000" lnSpcReduction="20000"/>
          </a:bodyPr>
          <a:lstStyle/>
          <a:p>
            <a:pPr algn="l">
              <a:buNone/>
            </a:pPr>
            <a:r>
              <a:rPr lang="en-US" dirty="0" smtClean="0"/>
              <a:t>The pancreas consists mainly of </a:t>
            </a:r>
          </a:p>
          <a:p>
            <a:pPr algn="l">
              <a:buNone/>
            </a:pPr>
            <a:r>
              <a:rPr lang="en-US" dirty="0" smtClean="0">
                <a:solidFill>
                  <a:srgbClr val="FF0000"/>
                </a:solidFill>
              </a:rPr>
              <a:t>exocrine glands </a:t>
            </a:r>
            <a:r>
              <a:rPr lang="en-US" dirty="0" smtClean="0"/>
              <a:t>that secrete  digestive enzymes in the small intestine. </a:t>
            </a:r>
          </a:p>
          <a:p>
            <a:pPr algn="l">
              <a:buNone/>
            </a:pPr>
            <a:r>
              <a:rPr lang="en-US" dirty="0" smtClean="0"/>
              <a:t>the main enzymes produced are</a:t>
            </a:r>
          </a:p>
          <a:p>
            <a:pPr algn="l">
              <a:buNone/>
            </a:pPr>
            <a:r>
              <a:rPr lang="en-US" dirty="0" smtClean="0"/>
              <a:t> </a:t>
            </a:r>
            <a:r>
              <a:rPr lang="en-US" dirty="0" smtClean="0"/>
              <a:t>                                                     - lipases </a:t>
            </a:r>
            <a:r>
              <a:rPr lang="en-US" dirty="0" smtClean="0"/>
              <a:t>for </a:t>
            </a:r>
            <a:r>
              <a:rPr lang="en-US" dirty="0" smtClean="0"/>
              <a:t>fat    </a:t>
            </a:r>
            <a:endParaRPr lang="en-US" dirty="0" smtClean="0"/>
          </a:p>
          <a:p>
            <a:pPr algn="l">
              <a:buNone/>
            </a:pPr>
            <a:r>
              <a:rPr lang="en-US" dirty="0" smtClean="0"/>
              <a:t>                                                      - peptidases  </a:t>
            </a:r>
            <a:r>
              <a:rPr lang="en-US" dirty="0" smtClean="0"/>
              <a:t>for proteins</a:t>
            </a:r>
          </a:p>
          <a:p>
            <a:pPr algn="l">
              <a:buNone/>
            </a:pPr>
            <a:r>
              <a:rPr lang="en-US" dirty="0" smtClean="0"/>
              <a:t>                                                       -amylases  </a:t>
            </a:r>
            <a:r>
              <a:rPr lang="en-US" dirty="0" smtClean="0"/>
              <a:t>for carbohydrates. </a:t>
            </a:r>
          </a:p>
          <a:p>
            <a:pPr algn="l">
              <a:buNone/>
            </a:pPr>
            <a:r>
              <a:rPr lang="en-US" dirty="0" smtClean="0"/>
              <a:t>These are released into the duodenum via the </a:t>
            </a:r>
            <a:r>
              <a:rPr lang="en-US" i="1" dirty="0" smtClean="0"/>
              <a:t>duodenal </a:t>
            </a:r>
            <a:r>
              <a:rPr lang="en-US" i="1" dirty="0" err="1" smtClean="0"/>
              <a:t>ampulla</a:t>
            </a:r>
            <a:r>
              <a:rPr lang="en-US" dirty="0" smtClean="0"/>
              <a:t>, the same place that bile from the liver drains into. </a:t>
            </a:r>
            <a:br>
              <a:rPr lang="en-US" dirty="0" smtClean="0"/>
            </a:br>
            <a:r>
              <a:rPr lang="en-US" b="1" dirty="0" smtClean="0"/>
              <a:t>Pancreatic exocrine secretion is hormonally regulated</a:t>
            </a:r>
            <a:r>
              <a:rPr lang="en-US" dirty="0" smtClean="0"/>
              <a:t>, and the same hormone that encourages secretion (</a:t>
            </a:r>
            <a:r>
              <a:rPr lang="en-US" dirty="0" err="1" smtClean="0"/>
              <a:t>cholesystokinin</a:t>
            </a:r>
            <a:r>
              <a:rPr lang="en-US" dirty="0" smtClean="0"/>
              <a:t>) also encourages discharge of the gall bladder's store of bile. As bile is essentially an emulsifying agent, it makes fats water soluble and gives the pancreatic enzymes lots of surface area to work on. </a:t>
            </a:r>
            <a:br>
              <a:rPr lang="en-US" dirty="0" smtClean="0"/>
            </a:b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Salivary gland</a:t>
            </a:r>
            <a:endParaRPr lang="ar-SA" dirty="0"/>
          </a:p>
        </p:txBody>
      </p:sp>
      <p:sp>
        <p:nvSpPr>
          <p:cNvPr id="5" name="Content Placeholder 4"/>
          <p:cNvSpPr>
            <a:spLocks noGrp="1"/>
          </p:cNvSpPr>
          <p:nvPr>
            <p:ph sz="half" idx="1"/>
          </p:nvPr>
        </p:nvSpPr>
        <p:spPr/>
        <p:txBody>
          <a:bodyPr/>
          <a:lstStyle/>
          <a:p>
            <a:pPr algn="l">
              <a:buNone/>
            </a:pPr>
            <a:r>
              <a:rPr lang="ar-SA" dirty="0" smtClean="0"/>
              <a:t>.</a:t>
            </a:r>
            <a:r>
              <a:rPr lang="en-US" dirty="0" smtClean="0"/>
              <a:t>-Two </a:t>
            </a:r>
            <a:r>
              <a:rPr lang="en-US" dirty="0" err="1" smtClean="0"/>
              <a:t>submandibular</a:t>
            </a:r>
            <a:endParaRPr lang="en-US" dirty="0" smtClean="0"/>
          </a:p>
          <a:p>
            <a:pPr algn="l">
              <a:buNone/>
            </a:pPr>
            <a:r>
              <a:rPr lang="ar-SA" dirty="0" smtClean="0"/>
              <a:t>.</a:t>
            </a:r>
            <a:r>
              <a:rPr lang="en-US" dirty="0" smtClean="0"/>
              <a:t>-Two Parotid</a:t>
            </a:r>
          </a:p>
          <a:p>
            <a:pPr algn="l">
              <a:buNone/>
            </a:pPr>
            <a:r>
              <a:rPr lang="ar-SA" dirty="0" smtClean="0"/>
              <a:t>.</a:t>
            </a:r>
            <a:r>
              <a:rPr lang="en-US" dirty="0" smtClean="0"/>
              <a:t>-Two sublingual</a:t>
            </a:r>
          </a:p>
          <a:p>
            <a:pPr algn="l">
              <a:buNone/>
            </a:pPr>
            <a:r>
              <a:rPr lang="en-US" dirty="0" smtClean="0"/>
              <a:t>-&gt; 400 minor salivary </a:t>
            </a:r>
          </a:p>
          <a:p>
            <a:pPr algn="l">
              <a:buNone/>
            </a:pPr>
            <a:r>
              <a:rPr lang="en-US" dirty="0" smtClean="0"/>
              <a:t>glands Distributed over lips, cheeks, palate, floor of mouth  &amp; retro-molar area..</a:t>
            </a:r>
          </a:p>
          <a:p>
            <a:pPr algn="l">
              <a:buNone/>
            </a:pPr>
            <a:endParaRPr lang="en-US" dirty="0" smtClean="0"/>
          </a:p>
          <a:p>
            <a:pPr algn="l">
              <a:buNone/>
            </a:pPr>
            <a:endParaRPr lang="ar-SA" dirty="0"/>
          </a:p>
        </p:txBody>
      </p:sp>
      <p:pic>
        <p:nvPicPr>
          <p:cNvPr id="7" name="Picture 11" descr="Image490"/>
          <p:cNvPicPr>
            <a:picLocks noGrp="1" noChangeAspect="1" noChangeArrowheads="1"/>
          </p:cNvPicPr>
          <p:nvPr>
            <p:ph sz="half" idx="2"/>
          </p:nvPr>
        </p:nvPicPr>
        <p:blipFill>
          <a:blip r:embed="rId3" cstate="print"/>
          <a:srcRect/>
          <a:stretch>
            <a:fillRect/>
          </a:stretch>
        </p:blipFill>
        <p:spPr>
          <a:xfrm>
            <a:off x="4648200" y="2348706"/>
            <a:ext cx="4038600" cy="3028950"/>
          </a:xfr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a:buNone/>
            </a:pPr>
            <a:r>
              <a:rPr lang="en-US" dirty="0" smtClean="0">
                <a:solidFill>
                  <a:srgbClr val="FF0000"/>
                </a:solidFill>
              </a:rPr>
              <a:t>Endocrine pancreas</a:t>
            </a:r>
            <a:r>
              <a:rPr lang="en-US" dirty="0" smtClean="0"/>
              <a:t>, the portions of the pancreas (the islets) that make and secrete insulin, glucagon, </a:t>
            </a:r>
            <a:r>
              <a:rPr lang="en-US" dirty="0" err="1" smtClean="0"/>
              <a:t>somatostatin</a:t>
            </a:r>
            <a:r>
              <a:rPr lang="en-US" dirty="0" smtClean="0"/>
              <a:t> and pancreatic polypeptide into the blood</a:t>
            </a:r>
            <a:r>
              <a:rPr lang="en-US" dirty="0" smtClean="0"/>
              <a:t>.</a:t>
            </a:r>
          </a:p>
          <a:p>
            <a:pPr algn="l">
              <a:buNone/>
            </a:pPr>
            <a:r>
              <a:rPr lang="en-US" dirty="0" smtClean="0"/>
              <a:t> </a:t>
            </a:r>
            <a:r>
              <a:rPr lang="en-US" dirty="0" smtClean="0"/>
              <a:t>Islets comprise 1-2% of pancreatic mass.</a:t>
            </a:r>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liver</a:t>
            </a:r>
            <a:endParaRPr lang="ar-SA" b="1" dirty="0">
              <a:solidFill>
                <a:srgbClr val="C00000"/>
              </a:solidFill>
            </a:endParaRPr>
          </a:p>
        </p:txBody>
      </p:sp>
      <p:sp>
        <p:nvSpPr>
          <p:cNvPr id="3" name="Content Placeholder 2"/>
          <p:cNvSpPr>
            <a:spLocks noGrp="1"/>
          </p:cNvSpPr>
          <p:nvPr>
            <p:ph sz="half" idx="1"/>
          </p:nvPr>
        </p:nvSpPr>
        <p:spPr/>
        <p:txBody>
          <a:bodyPr>
            <a:normAutofit lnSpcReduction="10000"/>
          </a:bodyPr>
          <a:lstStyle/>
          <a:p>
            <a:pPr algn="l">
              <a:buNone/>
            </a:pPr>
            <a:r>
              <a:rPr lang="en-US" dirty="0" smtClean="0"/>
              <a:t>The liver is the largest organ in the body, normally </a:t>
            </a:r>
            <a:r>
              <a:rPr lang="en-US" dirty="0" smtClean="0"/>
              <a:t>weighing about </a:t>
            </a:r>
            <a:r>
              <a:rPr lang="en-US" dirty="0" smtClean="0"/>
              <a:t>1.5kg </a:t>
            </a:r>
            <a:r>
              <a:rPr lang="en-US" dirty="0" smtClean="0"/>
              <a:t>.</a:t>
            </a:r>
          </a:p>
          <a:p>
            <a:pPr algn="l">
              <a:buNone/>
            </a:pPr>
            <a:r>
              <a:rPr lang="en-US" dirty="0" smtClean="0"/>
              <a:t> located in the upper right-hand portion of the abdominal cavity, beneath the diaphragm, and on top of the stomach, right kidney, and intestines.</a:t>
            </a:r>
            <a:endParaRPr lang="ar-SA" dirty="0"/>
          </a:p>
        </p:txBody>
      </p:sp>
      <p:pic>
        <p:nvPicPr>
          <p:cNvPr id="2050" name="Picture 2" descr="C:\Users\Majed\Desktop\download (1).jpg"/>
          <p:cNvPicPr>
            <a:picLocks noGrp="1" noChangeAspect="1" noChangeArrowheads="1"/>
          </p:cNvPicPr>
          <p:nvPr>
            <p:ph sz="half" idx="2"/>
          </p:nvPr>
        </p:nvPicPr>
        <p:blipFill>
          <a:blip r:embed="rId3" cstate="print"/>
          <a:srcRect/>
          <a:stretch>
            <a:fillRect/>
          </a:stretch>
        </p:blipFill>
        <p:spPr bwMode="auto">
          <a:xfrm>
            <a:off x="4800600" y="1371600"/>
            <a:ext cx="3733799" cy="4800599"/>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sp>
        <p:nvSpPr>
          <p:cNvPr id="6" name="Content Placeholder 5"/>
          <p:cNvSpPr>
            <a:spLocks noGrp="1"/>
          </p:cNvSpPr>
          <p:nvPr>
            <p:ph idx="1"/>
          </p:nvPr>
        </p:nvSpPr>
        <p:spPr/>
        <p:txBody>
          <a:bodyPr/>
          <a:lstStyle/>
          <a:p>
            <a:pPr marL="0" indent="0" algn="l">
              <a:lnSpc>
                <a:spcPct val="90000"/>
              </a:lnSpc>
              <a:buClr>
                <a:schemeClr val="tx1"/>
              </a:buClr>
            </a:pPr>
            <a:r>
              <a:rPr lang="en-US" sz="2400" dirty="0" smtClean="0">
                <a:solidFill>
                  <a:srgbClr val="000099"/>
                </a:solidFill>
                <a:latin typeface="Comic Sans MS" pitchFamily="66" charset="0"/>
              </a:rPr>
              <a:t>4 Lobes</a:t>
            </a:r>
          </a:p>
          <a:p>
            <a:pPr lvl="1" algn="l">
              <a:lnSpc>
                <a:spcPct val="90000"/>
              </a:lnSpc>
              <a:buClr>
                <a:srgbClr val="FF0000"/>
              </a:buClr>
              <a:buNone/>
            </a:pPr>
            <a:r>
              <a:rPr lang="en-US" dirty="0" smtClean="0">
                <a:solidFill>
                  <a:srgbClr val="000099"/>
                </a:solidFill>
                <a:latin typeface="Comic Sans MS" pitchFamily="66" charset="0"/>
              </a:rPr>
              <a:t>Major</a:t>
            </a:r>
            <a:r>
              <a:rPr lang="en-US" dirty="0" smtClean="0">
                <a:latin typeface="Comic Sans MS" pitchFamily="66" charset="0"/>
              </a:rPr>
              <a:t>: left and right</a:t>
            </a:r>
          </a:p>
          <a:p>
            <a:pPr lvl="1" algn="l">
              <a:lnSpc>
                <a:spcPct val="90000"/>
              </a:lnSpc>
              <a:buClr>
                <a:srgbClr val="FF0000"/>
              </a:buClr>
              <a:buNone/>
            </a:pPr>
            <a:r>
              <a:rPr lang="en-US" dirty="0" smtClean="0">
                <a:solidFill>
                  <a:srgbClr val="000099"/>
                </a:solidFill>
                <a:latin typeface="Comic Sans MS" pitchFamily="66" charset="0"/>
              </a:rPr>
              <a:t>Minor</a:t>
            </a:r>
            <a:r>
              <a:rPr lang="en-US" dirty="0" smtClean="0">
                <a:latin typeface="Comic Sans MS" pitchFamily="66" charset="0"/>
              </a:rPr>
              <a:t>: caudate and quadrate</a:t>
            </a:r>
          </a:p>
          <a:p>
            <a:pPr marL="0" indent="0" algn="l">
              <a:lnSpc>
                <a:spcPct val="90000"/>
              </a:lnSpc>
              <a:buClr>
                <a:schemeClr val="tx1"/>
              </a:buClr>
            </a:pPr>
            <a:r>
              <a:rPr lang="en-US" sz="2400" dirty="0" smtClean="0">
                <a:solidFill>
                  <a:srgbClr val="000099"/>
                </a:solidFill>
                <a:latin typeface="Comic Sans MS" pitchFamily="66" charset="0"/>
              </a:rPr>
              <a:t>Ducts</a:t>
            </a:r>
          </a:p>
          <a:p>
            <a:pPr lvl="1" algn="l">
              <a:lnSpc>
                <a:spcPct val="90000"/>
              </a:lnSpc>
              <a:buClr>
                <a:srgbClr val="FF0000"/>
              </a:buClr>
              <a:buNone/>
            </a:pPr>
            <a:r>
              <a:rPr lang="en-US" dirty="0" smtClean="0">
                <a:latin typeface="Comic Sans MS" pitchFamily="66" charset="0"/>
              </a:rPr>
              <a:t>Common hepatic</a:t>
            </a:r>
          </a:p>
          <a:p>
            <a:pPr lvl="1" algn="l">
              <a:lnSpc>
                <a:spcPct val="90000"/>
              </a:lnSpc>
              <a:buClr>
                <a:srgbClr val="FF0000"/>
              </a:buClr>
              <a:buNone/>
            </a:pPr>
            <a:r>
              <a:rPr lang="en-US" dirty="0" smtClean="0">
                <a:latin typeface="Comic Sans MS" pitchFamily="66" charset="0"/>
              </a:rPr>
              <a:t>Cystic</a:t>
            </a:r>
          </a:p>
          <a:p>
            <a:pPr lvl="2" algn="l">
              <a:lnSpc>
                <a:spcPct val="90000"/>
              </a:lnSpc>
              <a:buClr>
                <a:schemeClr val="tx1"/>
              </a:buClr>
              <a:buNone/>
            </a:pPr>
            <a:r>
              <a:rPr lang="en-US" sz="1600" dirty="0" smtClean="0">
                <a:latin typeface="Comic Sans MS" pitchFamily="66" charset="0"/>
              </a:rPr>
              <a:t>From gallbladder</a:t>
            </a:r>
          </a:p>
          <a:p>
            <a:pPr lvl="1" algn="l">
              <a:lnSpc>
                <a:spcPct val="90000"/>
              </a:lnSpc>
              <a:buClr>
                <a:srgbClr val="FF0000"/>
              </a:buClr>
              <a:buNone/>
            </a:pPr>
            <a:r>
              <a:rPr lang="en-US" dirty="0" smtClean="0">
                <a:latin typeface="Comic Sans MS" pitchFamily="66" charset="0"/>
              </a:rPr>
              <a:t>Common bile - </a:t>
            </a:r>
            <a:r>
              <a:rPr lang="en-US" dirty="0" err="1" smtClean="0">
                <a:latin typeface="Comic Sans MS" pitchFamily="66" charset="0"/>
              </a:rPr>
              <a:t>Choledochus</a:t>
            </a:r>
            <a:endParaRPr lang="en-US" dirty="0" smtClean="0">
              <a:latin typeface="Comic Sans MS" pitchFamily="66" charset="0"/>
            </a:endParaRPr>
          </a:p>
          <a:p>
            <a:pPr lvl="2" algn="l">
              <a:lnSpc>
                <a:spcPct val="90000"/>
              </a:lnSpc>
              <a:buClr>
                <a:schemeClr val="tx1"/>
              </a:buClr>
              <a:buNone/>
            </a:pPr>
            <a:r>
              <a:rPr lang="en-US" sz="1600" dirty="0" smtClean="0">
                <a:latin typeface="Comic Sans MS" pitchFamily="66" charset="0"/>
              </a:rPr>
              <a:t>Joins pancreatic duct at </a:t>
            </a:r>
            <a:r>
              <a:rPr lang="en-US" sz="1600" dirty="0" err="1" smtClean="0">
                <a:latin typeface="Comic Sans MS" pitchFamily="66" charset="0"/>
              </a:rPr>
              <a:t>hepatopancreatic</a:t>
            </a:r>
            <a:r>
              <a:rPr lang="en-US" sz="1600" dirty="0" smtClean="0">
                <a:latin typeface="Comic Sans MS" pitchFamily="66" charset="0"/>
              </a:rPr>
              <a:t> </a:t>
            </a:r>
            <a:r>
              <a:rPr lang="en-US" sz="1600" dirty="0" err="1" smtClean="0">
                <a:latin typeface="Comic Sans MS" pitchFamily="66" charset="0"/>
              </a:rPr>
              <a:t>ampulla</a:t>
            </a:r>
            <a:endParaRPr lang="en-US" sz="1600" dirty="0" smtClean="0">
              <a:latin typeface="Comic Sans MS" pitchFamily="66" charset="0"/>
            </a:endParaRPr>
          </a:p>
          <a:p>
            <a:pPr algn="l">
              <a:buNone/>
            </a:pPr>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85000" lnSpcReduction="20000"/>
          </a:bodyPr>
          <a:lstStyle/>
          <a:p>
            <a:pPr algn="l">
              <a:buNone/>
            </a:pPr>
            <a:r>
              <a:rPr lang="en-US" dirty="0" smtClean="0"/>
              <a:t>The liver is the main organ of metabolism and energy </a:t>
            </a:r>
            <a:r>
              <a:rPr lang="en-US" smtClean="0"/>
              <a:t>production</a:t>
            </a:r>
            <a:r>
              <a:rPr lang="en-US" smtClean="0"/>
              <a:t>;</a:t>
            </a:r>
          </a:p>
          <a:p>
            <a:pPr algn="l">
              <a:buNone/>
            </a:pPr>
            <a:r>
              <a:rPr lang="en-US" smtClean="0"/>
              <a:t> </a:t>
            </a:r>
            <a:r>
              <a:rPr lang="en-US" dirty="0" smtClean="0"/>
              <a:t>its other main functions </a:t>
            </a:r>
            <a:r>
              <a:rPr lang="en-US" dirty="0" err="1" smtClean="0"/>
              <a:t>include:Bile</a:t>
            </a:r>
            <a:r>
              <a:rPr lang="en-US" dirty="0" smtClean="0"/>
              <a:t> production</a:t>
            </a:r>
          </a:p>
          <a:p>
            <a:pPr algn="l">
              <a:buNone/>
            </a:pPr>
            <a:r>
              <a:rPr lang="en-US" dirty="0" smtClean="0"/>
              <a:t>Storage of iron, vitamins and trace elements</a:t>
            </a:r>
          </a:p>
          <a:p>
            <a:pPr algn="l">
              <a:buNone/>
            </a:pPr>
            <a:r>
              <a:rPr lang="en-US" dirty="0" smtClean="0"/>
              <a:t>detoxification</a:t>
            </a:r>
          </a:p>
          <a:p>
            <a:pPr algn="l">
              <a:buNone/>
            </a:pPr>
            <a:r>
              <a:rPr lang="en-US" dirty="0" smtClean="0"/>
              <a:t>conversion of waste products for excretion by the kidneys</a:t>
            </a:r>
          </a:p>
          <a:p>
            <a:pPr algn="l">
              <a:buNone/>
            </a:pPr>
            <a:r>
              <a:rPr lang="en-US" dirty="0" smtClean="0"/>
              <a:t>The liver is functionally divided into two lobes, </a:t>
            </a:r>
            <a:r>
              <a:rPr lang="en-US" b="1" dirty="0" smtClean="0"/>
              <a:t>right</a:t>
            </a:r>
            <a:r>
              <a:rPr lang="en-US" dirty="0" smtClean="0"/>
              <a:t> and </a:t>
            </a:r>
            <a:r>
              <a:rPr lang="en-US" b="1" dirty="0" smtClean="0"/>
              <a:t>left</a:t>
            </a:r>
            <a:r>
              <a:rPr lang="en-US" dirty="0" smtClean="0"/>
              <a:t>. The external division is marked on the front of the liver by </a:t>
            </a:r>
            <a:r>
              <a:rPr lang="en-US" dirty="0" err="1" smtClean="0"/>
              <a:t>the</a:t>
            </a:r>
            <a:r>
              <a:rPr lang="en-US" i="1" dirty="0" err="1" smtClean="0"/>
              <a:t>falciform</a:t>
            </a:r>
            <a:r>
              <a:rPr lang="en-US" i="1" dirty="0" smtClean="0"/>
              <a:t> ligament</a:t>
            </a:r>
            <a:r>
              <a:rPr lang="en-US" dirty="0" smtClean="0"/>
              <a:t>, which joins the </a:t>
            </a:r>
            <a:r>
              <a:rPr lang="en-US" i="1" dirty="0" smtClean="0"/>
              <a:t>coronary ligament</a:t>
            </a:r>
            <a:r>
              <a:rPr lang="en-US" dirty="0" smtClean="0"/>
              <a:t> at the superior margin of the liver</a:t>
            </a:r>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ctr">
              <a:buNone/>
            </a:pPr>
            <a:r>
              <a:rPr lang="en-US" sz="8000" b="1" dirty="0" smtClean="0"/>
              <a:t>Thank you</a:t>
            </a:r>
            <a:endParaRPr lang="ar-SA" sz="80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C0C0C0"/>
                  </a:outerShdw>
                </a:effectLst>
              </a:rPr>
              <a:t>Functions of salivary gland</a:t>
            </a:r>
            <a:endParaRPr lang="ar-SA" dirty="0"/>
          </a:p>
        </p:txBody>
      </p:sp>
      <p:sp>
        <p:nvSpPr>
          <p:cNvPr id="3" name="Content Placeholder 2"/>
          <p:cNvSpPr>
            <a:spLocks noGrp="1"/>
          </p:cNvSpPr>
          <p:nvPr>
            <p:ph idx="1"/>
          </p:nvPr>
        </p:nvSpPr>
        <p:spPr>
          <a:xfrm>
            <a:off x="457200" y="1143000"/>
            <a:ext cx="8229600" cy="5486400"/>
          </a:xfrm>
        </p:spPr>
        <p:txBody>
          <a:bodyPr>
            <a:normAutofit lnSpcReduction="10000"/>
          </a:bodyPr>
          <a:lstStyle/>
          <a:p>
            <a:pPr lvl="1" algn="l">
              <a:lnSpc>
                <a:spcPct val="80000"/>
              </a:lnSpc>
              <a:buNone/>
            </a:pPr>
            <a:r>
              <a:rPr lang="en-US" sz="2400" b="1" dirty="0" smtClean="0"/>
              <a:t>*Secretion </a:t>
            </a:r>
            <a:r>
              <a:rPr lang="en-US" sz="2400" b="1" dirty="0"/>
              <a:t>of </a:t>
            </a:r>
            <a:r>
              <a:rPr lang="en-US" sz="2400" b="1" dirty="0" smtClean="0"/>
              <a:t>saliva</a:t>
            </a:r>
            <a:r>
              <a:rPr lang="en-US" sz="2400" b="1" dirty="0" smtClean="0">
                <a:solidFill>
                  <a:srgbClr val="FF0000"/>
                </a:solidFill>
              </a:rPr>
              <a:t>1500 ml of saliva</a:t>
            </a:r>
            <a:r>
              <a:rPr lang="en-US" sz="2400" dirty="0" smtClean="0">
                <a:solidFill>
                  <a:srgbClr val="FF0000"/>
                </a:solidFill>
              </a:rPr>
              <a:t> </a:t>
            </a:r>
            <a:r>
              <a:rPr lang="en-US" sz="2400" dirty="0" smtClean="0"/>
              <a:t>/ day</a:t>
            </a:r>
          </a:p>
          <a:p>
            <a:pPr algn="l">
              <a:lnSpc>
                <a:spcPct val="80000"/>
              </a:lnSpc>
              <a:buNone/>
            </a:pPr>
            <a:r>
              <a:rPr lang="en-US" sz="2400" dirty="0" smtClean="0"/>
              <a:t>	</a:t>
            </a:r>
          </a:p>
          <a:p>
            <a:pPr algn="l">
              <a:lnSpc>
                <a:spcPct val="80000"/>
              </a:lnSpc>
              <a:buNone/>
            </a:pPr>
            <a:r>
              <a:rPr lang="en-US" sz="2400" dirty="0" smtClean="0"/>
              <a:t>-From the parotid gland: thin, watery fluid,</a:t>
            </a:r>
          </a:p>
          <a:p>
            <a:pPr algn="l">
              <a:lnSpc>
                <a:spcPct val="80000"/>
              </a:lnSpc>
              <a:buNone/>
            </a:pPr>
            <a:r>
              <a:rPr lang="en-US" sz="2400" dirty="0" smtClean="0"/>
              <a:t>	-Sublingual and </a:t>
            </a:r>
            <a:r>
              <a:rPr lang="en-US" sz="2400" dirty="0" err="1" smtClean="0"/>
              <a:t>Submandibular</a:t>
            </a:r>
            <a:r>
              <a:rPr lang="en-US" sz="2400" dirty="0" smtClean="0"/>
              <a:t> glands: much thicker</a:t>
            </a:r>
          </a:p>
          <a:p>
            <a:pPr algn="l">
              <a:lnSpc>
                <a:spcPct val="80000"/>
              </a:lnSpc>
              <a:buNone/>
            </a:pPr>
            <a:endParaRPr lang="en-US" sz="2400" dirty="0" smtClean="0"/>
          </a:p>
          <a:p>
            <a:pPr algn="l">
              <a:lnSpc>
                <a:spcPct val="80000"/>
              </a:lnSpc>
              <a:buNone/>
            </a:pPr>
            <a:r>
              <a:rPr lang="en-US" sz="2400" dirty="0" smtClean="0"/>
              <a:t>* facilitates </a:t>
            </a:r>
            <a:r>
              <a:rPr lang="en-US" sz="2400" b="1" dirty="0" smtClean="0">
                <a:solidFill>
                  <a:srgbClr val="FF0000"/>
                </a:solidFill>
              </a:rPr>
              <a:t>swallowing</a:t>
            </a:r>
          </a:p>
          <a:p>
            <a:pPr algn="l">
              <a:lnSpc>
                <a:spcPct val="80000"/>
              </a:lnSpc>
              <a:buNone/>
            </a:pPr>
            <a:endParaRPr lang="en-US" sz="2400" dirty="0" smtClean="0"/>
          </a:p>
          <a:p>
            <a:pPr algn="l">
              <a:lnSpc>
                <a:spcPct val="80000"/>
              </a:lnSpc>
              <a:buNone/>
            </a:pPr>
            <a:r>
              <a:rPr lang="en-US" sz="2400" dirty="0" smtClean="0"/>
              <a:t>* keeps the mouth </a:t>
            </a:r>
            <a:r>
              <a:rPr lang="en-US" sz="2400" b="1" dirty="0" smtClean="0">
                <a:solidFill>
                  <a:srgbClr val="FF0000"/>
                </a:solidFill>
              </a:rPr>
              <a:t>moist &amp; aids speech</a:t>
            </a:r>
          </a:p>
          <a:p>
            <a:pPr algn="l">
              <a:lnSpc>
                <a:spcPct val="80000"/>
              </a:lnSpc>
              <a:buNone/>
            </a:pPr>
            <a:endParaRPr lang="en-US" sz="2400" dirty="0" smtClean="0"/>
          </a:p>
          <a:p>
            <a:pPr algn="l">
              <a:lnSpc>
                <a:spcPct val="80000"/>
              </a:lnSpc>
              <a:buNone/>
            </a:pPr>
            <a:r>
              <a:rPr lang="en-US" sz="2400" dirty="0" smtClean="0"/>
              <a:t>* serves as a </a:t>
            </a:r>
            <a:r>
              <a:rPr lang="en-US" sz="2400" b="1" dirty="0" smtClean="0">
                <a:solidFill>
                  <a:srgbClr val="FF0000"/>
                </a:solidFill>
              </a:rPr>
              <a:t>solvent</a:t>
            </a:r>
            <a:r>
              <a:rPr lang="en-US" sz="2400" dirty="0" smtClean="0"/>
              <a:t> for molecules which stimulate the taste buds</a:t>
            </a:r>
          </a:p>
          <a:p>
            <a:pPr algn="l">
              <a:lnSpc>
                <a:spcPct val="80000"/>
              </a:lnSpc>
              <a:buNone/>
            </a:pPr>
            <a:r>
              <a:rPr lang="en-US" sz="2400" dirty="0" smtClean="0"/>
              <a:t>* </a:t>
            </a:r>
            <a:r>
              <a:rPr lang="en-US" sz="2400" b="1" dirty="0" smtClean="0">
                <a:solidFill>
                  <a:srgbClr val="FF0000"/>
                </a:solidFill>
              </a:rPr>
              <a:t>cleans</a:t>
            </a:r>
            <a:r>
              <a:rPr lang="en-US" sz="2400" dirty="0" smtClean="0"/>
              <a:t> the mouth, gum, &amp; teeth.</a:t>
            </a:r>
          </a:p>
          <a:p>
            <a:pPr algn="l">
              <a:lnSpc>
                <a:spcPct val="80000"/>
              </a:lnSpc>
              <a:buNone/>
            </a:pPr>
            <a:r>
              <a:rPr lang="ar-SA" sz="2400" dirty="0" smtClean="0"/>
              <a:t> </a:t>
            </a:r>
            <a:r>
              <a:rPr lang="en-US" sz="2400" dirty="0" smtClean="0"/>
              <a:t>* contains  </a:t>
            </a:r>
            <a:r>
              <a:rPr lang="en-US" sz="2400" b="1" dirty="0" smtClean="0">
                <a:solidFill>
                  <a:srgbClr val="FF0000"/>
                </a:solidFill>
              </a:rPr>
              <a:t>enzymes</a:t>
            </a:r>
          </a:p>
          <a:p>
            <a:pPr algn="l">
              <a:lnSpc>
                <a:spcPct val="80000"/>
              </a:lnSpc>
              <a:buNone/>
            </a:pPr>
            <a:r>
              <a:rPr lang="en-US" sz="2400" dirty="0"/>
              <a:t>begins the chemical digestion of starches through the action of amylase, which breaks down polysaccharides into disaccharides.</a:t>
            </a:r>
          </a:p>
          <a:p>
            <a:pPr algn="l">
              <a:lnSpc>
                <a:spcPct val="80000"/>
              </a:lnSpc>
              <a:buNone/>
            </a:pPr>
            <a:endParaRPr lang="en-US" sz="4000" b="1" dirty="0" smtClean="0">
              <a:solidFill>
                <a:srgbClr val="FF0000"/>
              </a:solidFill>
            </a:endParaRPr>
          </a:p>
          <a:p>
            <a:pPr algn="l" rtl="0">
              <a:buNone/>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oesophagus</a:t>
            </a:r>
            <a:endParaRPr lang="ar-SA" dirty="0"/>
          </a:p>
        </p:txBody>
      </p:sp>
      <p:pic>
        <p:nvPicPr>
          <p:cNvPr id="4" name="Picture 2" descr="inv_esoph2"/>
          <p:cNvPicPr>
            <a:picLocks noGrp="1" noChangeAspect="1" noChangeArrowheads="1"/>
          </p:cNvPicPr>
          <p:nvPr>
            <p:ph idx="1"/>
          </p:nvPr>
        </p:nvPicPr>
        <p:blipFill>
          <a:blip r:embed="rId3" cstate="print">
            <a:clrChange>
              <a:clrFrom>
                <a:srgbClr val="000000"/>
              </a:clrFrom>
              <a:clrTo>
                <a:srgbClr val="000000">
                  <a:alpha val="0"/>
                </a:srgbClr>
              </a:clrTo>
            </a:clrChange>
          </a:blip>
          <a:stretch>
            <a:fillRect/>
          </a:stretch>
        </p:blipFill>
        <p:spPr bwMode="auto">
          <a:xfrm>
            <a:off x="3661196" y="1600200"/>
            <a:ext cx="1821607" cy="4525963"/>
          </a:xfrm>
          <a:prstGeom prst="rect">
            <a:avLst/>
          </a:prstGeom>
          <a:noFill/>
          <a:ln w="9525">
            <a:noFill/>
            <a:miter lim="800000"/>
            <a:headEnd/>
            <a:tailEnd/>
          </a:ln>
        </p:spPr>
      </p:pic>
      <p:sp>
        <p:nvSpPr>
          <p:cNvPr id="5" name="Rectangle 4"/>
          <p:cNvSpPr/>
          <p:nvPr/>
        </p:nvSpPr>
        <p:spPr>
          <a:xfrm>
            <a:off x="990600" y="1981200"/>
            <a:ext cx="2971800" cy="646331"/>
          </a:xfrm>
          <a:prstGeom prst="rect">
            <a:avLst/>
          </a:prstGeom>
        </p:spPr>
        <p:txBody>
          <a:bodyPr wrap="square">
            <a:spAutoFit/>
          </a:bodyPr>
          <a:lstStyle/>
          <a:p>
            <a:pPr algn="ctr" eaLnBrk="0" hangingPunct="0"/>
            <a:r>
              <a:rPr lang="en-US" dirty="0" smtClean="0">
                <a:cs typeface="Times New Roman" pitchFamily="18" charset="0"/>
              </a:rPr>
              <a:t>Upper Esophageal</a:t>
            </a:r>
            <a:br>
              <a:rPr lang="en-US" dirty="0" smtClean="0">
                <a:cs typeface="Times New Roman" pitchFamily="18" charset="0"/>
              </a:rPr>
            </a:br>
            <a:r>
              <a:rPr lang="en-US" dirty="0" smtClean="0">
                <a:cs typeface="Times New Roman" pitchFamily="18" charset="0"/>
              </a:rPr>
              <a:t>Sphincter (</a:t>
            </a:r>
            <a:r>
              <a:rPr lang="en-US" dirty="0" smtClean="0">
                <a:solidFill>
                  <a:schemeClr val="tx2"/>
                </a:solidFill>
                <a:cs typeface="Times New Roman" pitchFamily="18" charset="0"/>
              </a:rPr>
              <a:t>UES</a:t>
            </a:r>
            <a:r>
              <a:rPr lang="en-US" dirty="0" smtClean="0">
                <a:cs typeface="Times New Roman" pitchFamily="18" charset="0"/>
              </a:rPr>
              <a:t>)</a:t>
            </a:r>
            <a:endParaRPr lang="en-US" dirty="0">
              <a:cs typeface="Times New Roman" pitchFamily="18" charset="0"/>
            </a:endParaRPr>
          </a:p>
        </p:txBody>
      </p:sp>
      <p:sp>
        <p:nvSpPr>
          <p:cNvPr id="6" name="Rectangle 5"/>
          <p:cNvSpPr/>
          <p:nvPr/>
        </p:nvSpPr>
        <p:spPr>
          <a:xfrm>
            <a:off x="1371600" y="3105835"/>
            <a:ext cx="2362200" cy="646331"/>
          </a:xfrm>
          <a:prstGeom prst="rect">
            <a:avLst/>
          </a:prstGeom>
        </p:spPr>
        <p:txBody>
          <a:bodyPr wrap="square">
            <a:spAutoFit/>
          </a:bodyPr>
          <a:lstStyle/>
          <a:p>
            <a:pPr algn="ctr" eaLnBrk="0" hangingPunct="0"/>
            <a:r>
              <a:rPr lang="en-US" dirty="0" smtClean="0">
                <a:cs typeface="Times New Roman" pitchFamily="18" charset="0"/>
              </a:rPr>
              <a:t>Esophageal Body</a:t>
            </a:r>
            <a:br>
              <a:rPr lang="en-US" dirty="0" smtClean="0">
                <a:cs typeface="Times New Roman" pitchFamily="18" charset="0"/>
              </a:rPr>
            </a:br>
            <a:r>
              <a:rPr lang="en-US" dirty="0" smtClean="0">
                <a:cs typeface="Times New Roman" pitchFamily="18" charset="0"/>
              </a:rPr>
              <a:t>(cervical &amp; thoracic)</a:t>
            </a:r>
            <a:endParaRPr lang="en-US" dirty="0">
              <a:cs typeface="Times New Roman" pitchFamily="18" charset="0"/>
            </a:endParaRPr>
          </a:p>
        </p:txBody>
      </p:sp>
      <p:sp>
        <p:nvSpPr>
          <p:cNvPr id="7" name="Rectangle 6"/>
          <p:cNvSpPr/>
          <p:nvPr/>
        </p:nvSpPr>
        <p:spPr>
          <a:xfrm rot="10800000" flipV="1">
            <a:off x="1095605" y="4355715"/>
            <a:ext cx="2859489" cy="646331"/>
          </a:xfrm>
          <a:prstGeom prst="rect">
            <a:avLst/>
          </a:prstGeom>
        </p:spPr>
        <p:txBody>
          <a:bodyPr wrap="square">
            <a:spAutoFit/>
          </a:bodyPr>
          <a:lstStyle/>
          <a:p>
            <a:pPr algn="ctr" eaLnBrk="0" hangingPunct="0"/>
            <a:r>
              <a:rPr lang="en-US" dirty="0" smtClean="0">
                <a:cs typeface="Times New Roman" pitchFamily="18" charset="0"/>
              </a:rPr>
              <a:t>Lower Esophageal</a:t>
            </a:r>
            <a:br>
              <a:rPr lang="en-US" dirty="0" smtClean="0">
                <a:cs typeface="Times New Roman" pitchFamily="18" charset="0"/>
              </a:rPr>
            </a:br>
            <a:r>
              <a:rPr lang="en-US" dirty="0" smtClean="0">
                <a:cs typeface="Times New Roman" pitchFamily="18" charset="0"/>
              </a:rPr>
              <a:t>Sphincter (</a:t>
            </a:r>
            <a:r>
              <a:rPr lang="en-US" dirty="0" smtClean="0">
                <a:solidFill>
                  <a:schemeClr val="tx2"/>
                </a:solidFill>
                <a:cs typeface="Times New Roman" pitchFamily="18" charset="0"/>
              </a:rPr>
              <a:t>LES</a:t>
            </a:r>
            <a:r>
              <a:rPr lang="en-US" dirty="0" smtClean="0">
                <a:cs typeface="Times New Roman" pitchFamily="18" charset="0"/>
              </a:rPr>
              <a:t>)</a:t>
            </a:r>
            <a:endParaRPr lang="en-US" dirty="0">
              <a:cs typeface="Times New Roman" pitchFamily="18" charset="0"/>
            </a:endParaRPr>
          </a:p>
        </p:txBody>
      </p:sp>
      <p:sp>
        <p:nvSpPr>
          <p:cNvPr id="8" name="Rectangle 7"/>
          <p:cNvSpPr/>
          <p:nvPr/>
        </p:nvSpPr>
        <p:spPr>
          <a:xfrm>
            <a:off x="5562600" y="3124200"/>
            <a:ext cx="1524000" cy="646331"/>
          </a:xfrm>
          <a:prstGeom prst="rect">
            <a:avLst/>
          </a:prstGeom>
        </p:spPr>
        <p:txBody>
          <a:bodyPr wrap="square">
            <a:spAutoFit/>
          </a:bodyPr>
          <a:lstStyle/>
          <a:p>
            <a:pPr eaLnBrk="0" hangingPunct="0"/>
            <a:r>
              <a:rPr lang="en-US" dirty="0" smtClean="0">
                <a:cs typeface="Times New Roman" pitchFamily="18" charset="0"/>
              </a:rPr>
              <a:t>length</a:t>
            </a:r>
          </a:p>
          <a:p>
            <a:pPr eaLnBrk="0" hangingPunct="0"/>
            <a:r>
              <a:rPr lang="en-US" dirty="0" smtClean="0">
                <a:cs typeface="Times New Roman" pitchFamily="18" charset="0"/>
              </a:rPr>
              <a:t>18 to 24 cm</a:t>
            </a:r>
            <a:endParaRPr lang="en-US" dirty="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Oesophagus</a:t>
            </a:r>
            <a:r>
              <a:rPr lang="en-US" dirty="0" smtClean="0"/>
              <a:t> </a:t>
            </a:r>
            <a:endParaRPr lang="ar-SA" dirty="0"/>
          </a:p>
        </p:txBody>
      </p:sp>
      <p:sp>
        <p:nvSpPr>
          <p:cNvPr id="3" name="Content Placeholder 2"/>
          <p:cNvSpPr>
            <a:spLocks noGrp="1"/>
          </p:cNvSpPr>
          <p:nvPr>
            <p:ph idx="1"/>
          </p:nvPr>
        </p:nvSpPr>
        <p:spPr/>
        <p:txBody>
          <a:bodyPr>
            <a:normAutofit fontScale="85000" lnSpcReduction="10000"/>
          </a:bodyPr>
          <a:lstStyle/>
          <a:p>
            <a:pPr algn="l">
              <a:buNone/>
            </a:pPr>
            <a:r>
              <a:rPr lang="en-US" dirty="0" smtClean="0">
                <a:solidFill>
                  <a:srgbClr val="FF0000"/>
                </a:solidFill>
                <a:latin typeface="Arial" pitchFamily="34" charset="0"/>
                <a:cs typeface="Arial" pitchFamily="34" charset="0"/>
              </a:rPr>
              <a:t>The upper esophageal sphincter (UES) </a:t>
            </a:r>
            <a:r>
              <a:rPr lang="en-US" dirty="0" smtClean="0">
                <a:solidFill>
                  <a:srgbClr val="000000"/>
                </a:solidFill>
                <a:latin typeface="Arial" pitchFamily="34" charset="0"/>
                <a:cs typeface="Arial" pitchFamily="34" charset="0"/>
              </a:rPr>
              <a:t>is </a:t>
            </a:r>
            <a:r>
              <a:rPr lang="en-US" dirty="0" err="1" smtClean="0">
                <a:solidFill>
                  <a:srgbClr val="000000"/>
                </a:solidFill>
                <a:latin typeface="Arial" pitchFamily="34" charset="0"/>
                <a:cs typeface="Arial" pitchFamily="34" charset="0"/>
              </a:rPr>
              <a:t>tonically</a:t>
            </a:r>
            <a:r>
              <a:rPr lang="en-US" dirty="0" smtClean="0">
                <a:solidFill>
                  <a:srgbClr val="000000"/>
                </a:solidFill>
                <a:latin typeface="Arial" pitchFamily="34" charset="0"/>
                <a:cs typeface="Arial" pitchFamily="34" charset="0"/>
              </a:rPr>
              <a:t> closed and contracts during inspiration, preventing air from entering into the gastrointestinal tract, and reflux.  It relaxes during swallow, belching and vomiting. </a:t>
            </a:r>
          </a:p>
          <a:p>
            <a:pPr algn="l">
              <a:buNone/>
            </a:pPr>
            <a:r>
              <a:rPr lang="en-US" dirty="0" smtClean="0">
                <a:solidFill>
                  <a:srgbClr val="000000"/>
                </a:solidFill>
                <a:latin typeface="Arial" pitchFamily="34" charset="0"/>
                <a:cs typeface="Arial" pitchFamily="34" charset="0"/>
              </a:rPr>
              <a:t> </a:t>
            </a:r>
            <a:r>
              <a:rPr lang="en-US" dirty="0" smtClean="0">
                <a:solidFill>
                  <a:srgbClr val="FF0000"/>
                </a:solidFill>
                <a:latin typeface="Arial" pitchFamily="34" charset="0"/>
                <a:cs typeface="Arial" pitchFamily="34" charset="0"/>
              </a:rPr>
              <a:t>The lower esophageal sphincter (LES) </a:t>
            </a:r>
            <a:r>
              <a:rPr lang="en-US" dirty="0" smtClean="0">
                <a:solidFill>
                  <a:srgbClr val="000000"/>
                </a:solidFill>
                <a:latin typeface="Arial" pitchFamily="34" charset="0"/>
                <a:cs typeface="Arial" pitchFamily="34" charset="0"/>
              </a:rPr>
              <a:t>maintains a steady baseline tone (~20 mm Hg) to prevent gastric contents from entering the esophagus. The LES also contracts during periods of increased intra-abdominal pressure, preventing reflux due to the pressure build up in the abdomen</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oesophagus</a:t>
            </a:r>
            <a:endParaRPr lang="ar-SA" dirty="0"/>
          </a:p>
        </p:txBody>
      </p:sp>
      <p:sp>
        <p:nvSpPr>
          <p:cNvPr id="3" name="Content Placeholder 2"/>
          <p:cNvSpPr>
            <a:spLocks noGrp="1"/>
          </p:cNvSpPr>
          <p:nvPr>
            <p:ph idx="1"/>
          </p:nvPr>
        </p:nvSpPr>
        <p:spPr>
          <a:xfrm>
            <a:off x="457200" y="1371600"/>
            <a:ext cx="8229600" cy="4754563"/>
          </a:xfrm>
        </p:spPr>
        <p:txBody>
          <a:bodyPr>
            <a:normAutofit fontScale="70000" lnSpcReduction="20000"/>
          </a:bodyPr>
          <a:lstStyle/>
          <a:p>
            <a:pPr algn="l">
              <a:buNone/>
            </a:pPr>
            <a:r>
              <a:rPr lang="en-US" dirty="0" smtClean="0">
                <a:solidFill>
                  <a:srgbClr val="000000"/>
                </a:solidFill>
                <a:latin typeface="Arial" pitchFamily="34" charset="0"/>
                <a:cs typeface="Arial" pitchFamily="34" charset="0"/>
              </a:rPr>
              <a:t>.  The esophagus has 2 muscle layers: the inner circular layer and the outer longitudinal layer.</a:t>
            </a:r>
          </a:p>
          <a:p>
            <a:pPr algn="l">
              <a:buNone/>
            </a:pPr>
            <a:r>
              <a:rPr lang="en-US" dirty="0" smtClean="0">
                <a:solidFill>
                  <a:srgbClr val="000000"/>
                </a:solidFill>
                <a:latin typeface="Arial" pitchFamily="34" charset="0"/>
                <a:cs typeface="Arial" pitchFamily="34" charset="0"/>
              </a:rPr>
              <a:t> </a:t>
            </a:r>
            <a:r>
              <a:rPr lang="en-US" sz="2900" dirty="0" smtClean="0">
                <a:solidFill>
                  <a:srgbClr val="FF0000"/>
                </a:solidFill>
                <a:latin typeface="Arial" pitchFamily="34" charset="0"/>
                <a:cs typeface="Arial" pitchFamily="34" charset="0"/>
              </a:rPr>
              <a:t>The longitudinal muscle</a:t>
            </a:r>
            <a:r>
              <a:rPr lang="en-US" dirty="0" smtClean="0">
                <a:solidFill>
                  <a:srgbClr val="000000"/>
                </a:solidFill>
                <a:latin typeface="Arial" pitchFamily="34" charset="0"/>
                <a:cs typeface="Arial" pitchFamily="34" charset="0"/>
              </a:rPr>
              <a:t> shortens the esophagus, while </a:t>
            </a:r>
            <a:r>
              <a:rPr lang="en-US" sz="2900" dirty="0" smtClean="0">
                <a:solidFill>
                  <a:srgbClr val="FF0000"/>
                </a:solidFill>
                <a:latin typeface="Arial" pitchFamily="34" charset="0"/>
                <a:cs typeface="Arial" pitchFamily="34" charset="0"/>
              </a:rPr>
              <a:t>the circular muscle </a:t>
            </a:r>
            <a:r>
              <a:rPr lang="en-US" dirty="0" smtClean="0">
                <a:solidFill>
                  <a:srgbClr val="000000"/>
                </a:solidFill>
                <a:latin typeface="Arial" pitchFamily="34" charset="0"/>
                <a:cs typeface="Arial" pitchFamily="34" charset="0"/>
              </a:rPr>
              <a:t>forms lumen-occluding ring contractions. The combination of these localized contractions is responsible for </a:t>
            </a:r>
            <a:r>
              <a:rPr lang="en-US" sz="2900" dirty="0" smtClean="0">
                <a:solidFill>
                  <a:srgbClr val="FF0000"/>
                </a:solidFill>
                <a:latin typeface="Arial" pitchFamily="34" charset="0"/>
                <a:cs typeface="Arial" pitchFamily="34" charset="0"/>
              </a:rPr>
              <a:t>peristalsis</a:t>
            </a:r>
            <a:r>
              <a:rPr lang="en-US" dirty="0" smtClean="0">
                <a:solidFill>
                  <a:srgbClr val="000000"/>
                </a:solidFill>
                <a:latin typeface="Arial" pitchFamily="34" charset="0"/>
                <a:cs typeface="Arial" pitchFamily="34" charset="0"/>
              </a:rPr>
              <a:t>. </a:t>
            </a:r>
          </a:p>
          <a:p>
            <a:pPr algn="l">
              <a:buNone/>
            </a:pPr>
            <a:r>
              <a:rPr lang="en-US" dirty="0" smtClean="0">
                <a:solidFill>
                  <a:srgbClr val="000000"/>
                </a:solidFill>
                <a:latin typeface="Arial" pitchFamily="34" charset="0"/>
                <a:cs typeface="Arial" pitchFamily="34" charset="0"/>
              </a:rPr>
              <a:t> </a:t>
            </a:r>
            <a:r>
              <a:rPr lang="en-US" dirty="0" smtClean="0">
                <a:latin typeface="Arial" pitchFamily="34" charset="0"/>
                <a:cs typeface="Arial" pitchFamily="34" charset="0"/>
              </a:rPr>
              <a:t>The proximal esophagus contains </a:t>
            </a:r>
            <a:r>
              <a:rPr lang="en-US" b="1" dirty="0" smtClean="0">
                <a:latin typeface="Arial" pitchFamily="34" charset="0"/>
                <a:cs typeface="Arial" pitchFamily="34" charset="0"/>
              </a:rPr>
              <a:t>striated </a:t>
            </a:r>
            <a:r>
              <a:rPr lang="en-US" dirty="0" smtClean="0">
                <a:latin typeface="Arial" pitchFamily="34" charset="0"/>
                <a:cs typeface="Arial" pitchFamily="34" charset="0"/>
              </a:rPr>
              <a:t>muscle .</a:t>
            </a:r>
          </a:p>
          <a:p>
            <a:pPr algn="l">
              <a:buNone/>
            </a:pPr>
            <a:r>
              <a:rPr lang="en-US" dirty="0" smtClean="0">
                <a:latin typeface="Arial" pitchFamily="34" charset="0"/>
                <a:cs typeface="Arial" pitchFamily="34" charset="0"/>
              </a:rPr>
              <a:t> the distal esophagus </a:t>
            </a:r>
            <a:r>
              <a:rPr lang="en-US" b="1" dirty="0" smtClean="0">
                <a:latin typeface="Arial" pitchFamily="34" charset="0"/>
                <a:cs typeface="Arial" pitchFamily="34" charset="0"/>
              </a:rPr>
              <a:t>smooth</a:t>
            </a:r>
            <a:r>
              <a:rPr lang="en-US" dirty="0" smtClean="0">
                <a:latin typeface="Arial" pitchFamily="34" charset="0"/>
                <a:cs typeface="Arial" pitchFamily="34" charset="0"/>
              </a:rPr>
              <a:t> muscle.</a:t>
            </a:r>
          </a:p>
          <a:p>
            <a:pPr algn="l">
              <a:buNone/>
            </a:pPr>
            <a:endParaRPr lang="ar-SA" dirty="0" smtClean="0">
              <a:latin typeface="Arial" pitchFamily="34" charset="0"/>
              <a:cs typeface="Arial" pitchFamily="34" charset="0"/>
            </a:endParaRPr>
          </a:p>
          <a:p>
            <a:pPr algn="l">
              <a:buNone/>
            </a:pPr>
            <a:r>
              <a:rPr lang="en-US" dirty="0" err="1" smtClean="0">
                <a:latin typeface="Arial" pitchFamily="34" charset="0"/>
                <a:cs typeface="Arial" pitchFamily="34" charset="0"/>
              </a:rPr>
              <a:t>Linning</a:t>
            </a:r>
            <a:r>
              <a:rPr lang="en-US" dirty="0" smtClean="0">
                <a:latin typeface="Arial" pitchFamily="34" charset="0"/>
                <a:cs typeface="Arial" pitchFamily="34" charset="0"/>
              </a:rPr>
              <a:t>  mucosa is stratified </a:t>
            </a:r>
            <a:r>
              <a:rPr lang="en-US" b="1" dirty="0" err="1" smtClean="0">
                <a:latin typeface="Arial" pitchFamily="34" charset="0"/>
                <a:cs typeface="Arial" pitchFamily="34" charset="0"/>
              </a:rPr>
              <a:t>squamous</a:t>
            </a:r>
            <a:r>
              <a:rPr lang="en-US" b="1" dirty="0" smtClean="0">
                <a:latin typeface="Arial" pitchFamily="34" charset="0"/>
                <a:cs typeface="Arial" pitchFamily="34" charset="0"/>
              </a:rPr>
              <a:t> </a:t>
            </a:r>
            <a:r>
              <a:rPr lang="en-US" dirty="0" smtClean="0">
                <a:latin typeface="Arial" pitchFamily="34" charset="0"/>
                <a:cs typeface="Arial" pitchFamily="34" charset="0"/>
              </a:rPr>
              <a:t>epithelium</a:t>
            </a:r>
          </a:p>
          <a:p>
            <a:pPr algn="l">
              <a:buNone/>
            </a:pPr>
            <a:r>
              <a:rPr lang="en-US" dirty="0" smtClean="0">
                <a:latin typeface="Arial" pitchFamily="34" charset="0"/>
                <a:cs typeface="Arial" pitchFamily="34" charset="0"/>
              </a:rPr>
              <a:t> changed to </a:t>
            </a:r>
            <a:r>
              <a:rPr lang="en-US" b="1" dirty="0" smtClean="0">
                <a:latin typeface="Arial" pitchFamily="34" charset="0"/>
                <a:cs typeface="Arial" pitchFamily="34" charset="0"/>
              </a:rPr>
              <a:t>columnar</a:t>
            </a:r>
            <a:r>
              <a:rPr lang="en-US" dirty="0" smtClean="0">
                <a:latin typeface="Arial" pitchFamily="34" charset="0"/>
                <a:cs typeface="Arial" pitchFamily="34" charset="0"/>
              </a:rPr>
              <a:t> epithelium at </a:t>
            </a:r>
            <a:r>
              <a:rPr lang="en-US" dirty="0" err="1" smtClean="0">
                <a:latin typeface="Arial" pitchFamily="34" charset="0"/>
                <a:cs typeface="Arial" pitchFamily="34" charset="0"/>
              </a:rPr>
              <a:t>gastrooesophageal</a:t>
            </a:r>
            <a:r>
              <a:rPr lang="en-US" dirty="0" smtClean="0">
                <a:latin typeface="Arial" pitchFamily="34" charset="0"/>
                <a:cs typeface="Arial" pitchFamily="34" charset="0"/>
              </a:rPr>
              <a:t> junction. </a:t>
            </a:r>
          </a:p>
          <a:p>
            <a:pPr algn="l">
              <a:buNone/>
            </a:pPr>
            <a:r>
              <a:rPr lang="en-US" dirty="0" smtClean="0"/>
              <a:t> </a:t>
            </a:r>
          </a:p>
          <a:p>
            <a:pPr algn="l">
              <a:buNone/>
            </a:pPr>
            <a:r>
              <a:rPr lang="en-US" sz="3100" dirty="0" smtClean="0">
                <a:latin typeface="Arial" pitchFamily="34" charset="0"/>
                <a:cs typeface="Arial" pitchFamily="34" charset="0"/>
              </a:rPr>
              <a:t>The </a:t>
            </a:r>
            <a:r>
              <a:rPr lang="en-US" sz="3100" dirty="0" err="1" smtClean="0">
                <a:latin typeface="Arial" pitchFamily="34" charset="0"/>
                <a:cs typeface="Arial" pitchFamily="34" charset="0"/>
              </a:rPr>
              <a:t>submucosa</a:t>
            </a:r>
            <a:r>
              <a:rPr lang="en-US" sz="3100" dirty="0" smtClean="0">
                <a:latin typeface="Arial" pitchFamily="34" charset="0"/>
                <a:cs typeface="Arial" pitchFamily="34" charset="0"/>
              </a:rPr>
              <a:t> (SM) secretes mucus from mucous glands(MG) which aid the passage of food down the </a:t>
            </a:r>
            <a:r>
              <a:rPr lang="en-US" sz="3100" dirty="0" err="1" smtClean="0">
                <a:latin typeface="Arial" pitchFamily="34" charset="0"/>
                <a:cs typeface="Arial" pitchFamily="34" charset="0"/>
              </a:rPr>
              <a:t>oesophagus</a:t>
            </a:r>
            <a:r>
              <a:rPr lang="en-US" dirty="0" smtClean="0"/>
              <a:t>.</a:t>
            </a:r>
            <a:endParaRPr lang="ar-SA" dirty="0" smtClean="0"/>
          </a:p>
          <a:p>
            <a:pPr algn="l" rtl="0">
              <a:buNone/>
            </a:pP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physiology</a:t>
            </a:r>
            <a:endParaRPr lang="ar-SA" dirty="0"/>
          </a:p>
        </p:txBody>
      </p:sp>
      <p:sp>
        <p:nvSpPr>
          <p:cNvPr id="4" name="Content Placeholder 3"/>
          <p:cNvSpPr>
            <a:spLocks noGrp="1"/>
          </p:cNvSpPr>
          <p:nvPr>
            <p:ph idx="1"/>
          </p:nvPr>
        </p:nvSpPr>
        <p:spPr>
          <a:xfrm>
            <a:off x="457200" y="1295400"/>
            <a:ext cx="8229600" cy="4830763"/>
          </a:xfrm>
        </p:spPr>
        <p:txBody>
          <a:bodyPr/>
          <a:lstStyle/>
          <a:p>
            <a:pPr algn="l">
              <a:buNone/>
              <a:defRPr/>
            </a:pPr>
            <a:r>
              <a:rPr lang="en-US" dirty="0" smtClean="0"/>
              <a:t>Normal phases of swallowing:-</a:t>
            </a:r>
            <a:endParaRPr lang="ar-SA" dirty="0">
              <a:solidFill>
                <a:srgbClr val="C00000"/>
              </a:solidFill>
            </a:endParaRPr>
          </a:p>
          <a:p>
            <a:pPr algn="l">
              <a:buNone/>
              <a:defRPr/>
            </a:pPr>
            <a:r>
              <a:rPr lang="en-US" dirty="0" smtClean="0">
                <a:solidFill>
                  <a:srgbClr val="C00000"/>
                </a:solidFill>
              </a:rPr>
              <a:t>Voluntary</a:t>
            </a:r>
            <a:endParaRPr lang="en-US" dirty="0">
              <a:solidFill>
                <a:srgbClr val="C00000"/>
              </a:solidFill>
            </a:endParaRPr>
          </a:p>
          <a:p>
            <a:pPr lvl="1" algn="l">
              <a:buNone/>
              <a:defRPr/>
            </a:pPr>
            <a:r>
              <a:rPr lang="en-US" dirty="0" err="1"/>
              <a:t>oropharyngeal</a:t>
            </a:r>
            <a:r>
              <a:rPr lang="en-US" dirty="0"/>
              <a:t> phase – bolus is voluntarily moved into the pharynx</a:t>
            </a:r>
          </a:p>
          <a:p>
            <a:pPr algn="l">
              <a:buNone/>
              <a:defRPr/>
            </a:pPr>
            <a:r>
              <a:rPr lang="en-US" dirty="0">
                <a:solidFill>
                  <a:srgbClr val="C00000"/>
                </a:solidFill>
              </a:rPr>
              <a:t>Involuntary</a:t>
            </a:r>
          </a:p>
          <a:p>
            <a:pPr lvl="1" algn="l">
              <a:buNone/>
              <a:defRPr/>
            </a:pPr>
            <a:r>
              <a:rPr lang="en-US" dirty="0"/>
              <a:t>UES relaxation</a:t>
            </a:r>
          </a:p>
          <a:p>
            <a:pPr lvl="1" algn="l">
              <a:buNone/>
              <a:defRPr/>
            </a:pPr>
            <a:r>
              <a:rPr lang="en-US" dirty="0"/>
              <a:t>peristalsis (</a:t>
            </a:r>
            <a:r>
              <a:rPr lang="en-US" dirty="0" err="1"/>
              <a:t>aboral</a:t>
            </a:r>
            <a:r>
              <a:rPr lang="en-US" dirty="0"/>
              <a:t> movement)</a:t>
            </a:r>
          </a:p>
          <a:p>
            <a:pPr lvl="1" algn="l">
              <a:buNone/>
              <a:defRPr/>
            </a:pPr>
            <a:r>
              <a:rPr lang="en-US" dirty="0"/>
              <a:t>LES relaxation</a:t>
            </a:r>
          </a:p>
          <a:p>
            <a:pPr>
              <a:defRPr/>
            </a:pPr>
            <a:endParaRPr lang="en-US" dirty="0"/>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smtClean="0"/>
              <a:t>Normal Phases of Swallowing</a:t>
            </a:r>
          </a:p>
        </p:txBody>
      </p:sp>
      <p:sp>
        <p:nvSpPr>
          <p:cNvPr id="15363" name="Rectangle 3"/>
          <p:cNvSpPr>
            <a:spLocks noGrp="1" noChangeArrowheads="1"/>
          </p:cNvSpPr>
          <p:nvPr>
            <p:ph type="body" idx="1"/>
          </p:nvPr>
        </p:nvSpPr>
        <p:spPr/>
        <p:txBody>
          <a:bodyPr/>
          <a:lstStyle/>
          <a:p>
            <a:pPr algn="l" eaLnBrk="1" hangingPunct="1">
              <a:buNone/>
              <a:defRPr/>
            </a:pPr>
            <a:r>
              <a:rPr lang="en-US" dirty="0" smtClean="0"/>
              <a:t>Between swallows</a:t>
            </a:r>
          </a:p>
          <a:p>
            <a:pPr lvl="1" algn="l" eaLnBrk="1" hangingPunct="1">
              <a:buNone/>
              <a:defRPr/>
            </a:pPr>
            <a:r>
              <a:rPr lang="en-US" dirty="0" smtClean="0"/>
              <a:t>UES prevents air entering the esophagus during inspiration and prevents </a:t>
            </a:r>
            <a:r>
              <a:rPr lang="en-US" dirty="0" err="1" smtClean="0"/>
              <a:t>esophagopharyngeal</a:t>
            </a:r>
            <a:r>
              <a:rPr lang="en-US" dirty="0" smtClean="0"/>
              <a:t> reflux</a:t>
            </a:r>
          </a:p>
          <a:p>
            <a:pPr lvl="1" algn="l" eaLnBrk="1" hangingPunct="1">
              <a:buNone/>
              <a:defRPr/>
            </a:pPr>
            <a:r>
              <a:rPr lang="en-US" dirty="0" smtClean="0"/>
              <a:t>LES prevents </a:t>
            </a:r>
            <a:r>
              <a:rPr lang="en-US" dirty="0" err="1" smtClean="0"/>
              <a:t>gastroesophageal</a:t>
            </a:r>
            <a:r>
              <a:rPr lang="en-US" dirty="0" smtClean="0"/>
              <a:t> reflux</a:t>
            </a:r>
          </a:p>
          <a:p>
            <a:pPr lvl="1" algn="l" eaLnBrk="1" hangingPunct="1">
              <a:buNone/>
              <a:defRPr/>
            </a:pPr>
            <a:r>
              <a:rPr lang="en-US" dirty="0" smtClean="0"/>
              <a:t>peristaltic and non-peristaltic contractions in response to stimuli</a:t>
            </a:r>
          </a:p>
          <a:p>
            <a:pPr lvl="1" algn="l" eaLnBrk="1" hangingPunct="1">
              <a:buNone/>
              <a:defRPr/>
            </a:pPr>
            <a:r>
              <a:rPr lang="en-US" dirty="0" smtClean="0"/>
              <a:t>capacity for retrograde movement (belch, vomiting) and decompression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1012</TotalTime>
  <Words>1266</Words>
  <Application>Microsoft Office PowerPoint</Application>
  <PresentationFormat>On-screen Show (4:3)</PresentationFormat>
  <Paragraphs>247</Paragraphs>
  <Slides>34</Slides>
  <Notes>34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                     Gastro  Anatomy and  Physiology  </vt:lpstr>
      <vt:lpstr>Slide 2</vt:lpstr>
      <vt:lpstr>Salivary gland</vt:lpstr>
      <vt:lpstr>Functions of salivary gland</vt:lpstr>
      <vt:lpstr>oesophagus</vt:lpstr>
      <vt:lpstr>Oesophagus </vt:lpstr>
      <vt:lpstr>oesophagus</vt:lpstr>
      <vt:lpstr>physiology</vt:lpstr>
      <vt:lpstr>Normal Phases of Swallowing</vt:lpstr>
      <vt:lpstr>Structure of wall of the GIT</vt:lpstr>
      <vt:lpstr>Stomach </vt:lpstr>
      <vt:lpstr>Slide 12</vt:lpstr>
      <vt:lpstr>Chemical digestion</vt:lpstr>
      <vt:lpstr>Small intestine </vt:lpstr>
      <vt:lpstr>Slide 15</vt:lpstr>
      <vt:lpstr>Slide 16</vt:lpstr>
      <vt:lpstr>Slide 17</vt:lpstr>
      <vt:lpstr>Slide 18</vt:lpstr>
      <vt:lpstr>Slide 19</vt:lpstr>
      <vt:lpstr>Large intestine </vt:lpstr>
      <vt:lpstr>The colon</vt:lpstr>
      <vt:lpstr>colon</vt:lpstr>
      <vt:lpstr>Rectum </vt:lpstr>
      <vt:lpstr>Anal canal </vt:lpstr>
      <vt:lpstr>Defecation </vt:lpstr>
      <vt:lpstr>Normal functioning defecation reflex</vt:lpstr>
      <vt:lpstr>Slide 27</vt:lpstr>
      <vt:lpstr>pancrease</vt:lpstr>
      <vt:lpstr>pancrease</vt:lpstr>
      <vt:lpstr>Slide 30</vt:lpstr>
      <vt:lpstr>liver</vt:lpstr>
      <vt:lpstr>Slide 32</vt:lpstr>
      <vt:lpstr>Slide 33</vt:lpstr>
      <vt:lpstr>Slide 34</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Majed</dc:creator>
  <cp:lastModifiedBy>Majed</cp:lastModifiedBy>
  <cp:revision>44</cp:revision>
  <dcterms:created xsi:type="dcterms:W3CDTF">2018-04-25T07:38:01Z</dcterms:created>
  <dcterms:modified xsi:type="dcterms:W3CDTF">2019-04-20T05:13:42Z</dcterms:modified>
</cp:coreProperties>
</file>