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79" r:id="rId11"/>
    <p:sldId id="278" r:id="rId12"/>
    <p:sldId id="271" r:id="rId13"/>
    <p:sldId id="269" r:id="rId14"/>
    <p:sldId id="272" r:id="rId15"/>
    <p:sldId id="280" r:id="rId16"/>
    <p:sldId id="273" r:id="rId17"/>
    <p:sldId id="284" r:id="rId18"/>
    <p:sldId id="281" r:id="rId19"/>
    <p:sldId id="276" r:id="rId20"/>
    <p:sldId id="282" r:id="rId21"/>
    <p:sldId id="283" r:id="rId22"/>
    <p:sldId id="277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8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4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3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4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9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6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2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0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88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3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FDCD4-AD42-4FD2-ABB6-8A0DC76D27D8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0BDE8-2441-41DB-B574-F63356910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Pleural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pleural fluid microbiology 1)gram stain c/s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2)Afb smear and c/s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Pleural  fluid  cell count and diff cell count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Biochemstry     protein ,LDH and glu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Pathology      for malignant cells 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Other specific pcr /ct/autoantibodies depend on case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064896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7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7"/>
            <a:ext cx="849694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51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05" y="2636912"/>
            <a:ext cx="727788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3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8064896" cy="192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transudate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r>
              <a:rPr lang="en-US" dirty="0" smtClean="0"/>
              <a:t>Causes:</a:t>
            </a:r>
          </a:p>
          <a:p>
            <a:r>
              <a:rPr lang="en-US" dirty="0" smtClean="0"/>
              <a:t>Heart liver failure and nephrotic syndrome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835818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09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36789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2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5301381" cy="556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4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/>
              <a:t>exudate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700364"/>
              </p:ext>
            </p:extLst>
          </p:nvPr>
        </p:nvGraphicFramePr>
        <p:xfrm>
          <a:off x="323526" y="1196750"/>
          <a:ext cx="8496944" cy="5444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351"/>
                <a:gridCol w="1726351"/>
                <a:gridCol w="1726351"/>
                <a:gridCol w="1726351"/>
                <a:gridCol w="1591540"/>
              </a:tblGrid>
              <a:tr h="8008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Appearance</a:t>
                      </a:r>
                      <a:r>
                        <a:rPr lang="en-GB" baseline="0" dirty="0" smtClean="0"/>
                        <a:t> of  fluid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Type of fluid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Predominant cells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Other DX</a:t>
                      </a:r>
                      <a:r>
                        <a:rPr lang="en-GB" baseline="0" dirty="0" smtClean="0"/>
                        <a:t> feature</a:t>
                      </a:r>
                      <a:endParaRPr lang="en-GB" dirty="0"/>
                    </a:p>
                  </a:txBody>
                  <a:tcPr/>
                </a:tc>
              </a:tr>
              <a:tr h="1291185">
                <a:tc>
                  <a:txBody>
                    <a:bodyPr/>
                    <a:lstStyle/>
                    <a:p>
                      <a:r>
                        <a:rPr lang="en-GB" dirty="0" smtClean="0"/>
                        <a:t>TB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CLOUDY BLOODY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YELOW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Lymphocytes-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 TT &amp;</a:t>
                      </a:r>
                    </a:p>
                    <a:p>
                      <a:r>
                        <a:rPr lang="en-GB" dirty="0" smtClean="0"/>
                        <a:t> pl.biopsy 80%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Malignant</a:t>
                      </a:r>
                      <a:r>
                        <a:rPr lang="en-GB" baseline="0" dirty="0" smtClean="0"/>
                        <a:t> disease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often blood –stained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Positive pl .biopsy 40%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Pul. infarction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bl.stained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Source of embolism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Rheumatoid disease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Serous YELOW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Lymphocyte)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, ANTI CCP</a:t>
                      </a:r>
                      <a:endParaRPr lang="en-GB" dirty="0"/>
                    </a:p>
                  </a:txBody>
                  <a:tcPr/>
                </a:tc>
              </a:tr>
              <a:tr h="571322">
                <a:tc>
                  <a:txBody>
                    <a:bodyPr/>
                    <a:lstStyle/>
                    <a:p>
                      <a:r>
                        <a:rPr lang="en-GB" dirty="0" smtClean="0"/>
                        <a:t>SLE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serous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Exudate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Lymph.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Anti-DNA</a:t>
                      </a:r>
                      <a:endParaRPr lang="en-GB" dirty="0"/>
                    </a:p>
                  </a:txBody>
                  <a:tcPr/>
                </a:tc>
              </a:tr>
              <a:tr h="695254">
                <a:tc>
                  <a:txBody>
                    <a:bodyPr/>
                    <a:lstStyle/>
                    <a:p>
                      <a:r>
                        <a:rPr lang="en-GB" dirty="0" smtClean="0"/>
                        <a:t>Obst.</a:t>
                      </a:r>
                      <a:r>
                        <a:rPr lang="en-GB" baseline="0" dirty="0" smtClean="0"/>
                        <a:t> of thoracic duct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Millky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Chyle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Chylomicrons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50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476672"/>
            <a:ext cx="7365437" cy="552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4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Pleural effusion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9" y="1556792"/>
            <a:ext cx="7037301" cy="527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4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>
                <a:solidFill>
                  <a:prstClr val="black"/>
                </a:solidFill>
                <a:latin typeface="+mn-lt"/>
              </a:rPr>
              <a:t>Empyema</a:t>
            </a:r>
            <a:endParaRPr lang="en-US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Defined as pus </a:t>
            </a:r>
            <a:r>
              <a:rPr lang="en-GB" sz="2400" dirty="0">
                <a:solidFill>
                  <a:prstClr val="black"/>
                </a:solidFill>
              </a:rPr>
              <a:t>in the pleural  space </a:t>
            </a:r>
            <a:r>
              <a:rPr lang="en-GB" sz="2400" dirty="0" smtClean="0">
                <a:solidFill>
                  <a:prstClr val="black"/>
                </a:solidFill>
              </a:rPr>
              <a:t>.</a:t>
            </a:r>
          </a:p>
          <a:p>
            <a:r>
              <a:rPr lang="en-GB" sz="2400" dirty="0" smtClean="0">
                <a:solidFill>
                  <a:prstClr val="black"/>
                </a:solidFill>
              </a:rPr>
              <a:t>low ph</a:t>
            </a:r>
            <a:r>
              <a:rPr lang="en-GB" sz="2400" dirty="0">
                <a:solidFill>
                  <a:prstClr val="black"/>
                </a:solidFill>
              </a:rPr>
              <a:t/>
            </a:r>
            <a:br>
              <a:rPr lang="en-GB" sz="2400" dirty="0">
                <a:solidFill>
                  <a:prstClr val="black"/>
                </a:solidFill>
              </a:rPr>
            </a:br>
            <a:r>
              <a:rPr lang="en-GB" sz="2400" dirty="0" smtClean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</a:rPr>
              <a:t>Intercostal tube &amp; iv </a:t>
            </a:r>
            <a:r>
              <a:rPr lang="en-GB" sz="2400" dirty="0" smtClean="0">
                <a:solidFill>
                  <a:prstClr val="black"/>
                </a:solidFill>
              </a:rPr>
              <a:t>antibiotic +_decortication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94AD-7F95-4DA8-9BBA-14956F66534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2379507" cy="1162050"/>
          </a:xfrm>
        </p:spPr>
        <p:txBody>
          <a:bodyPr anchor="t"/>
          <a:lstStyle/>
          <a:p>
            <a:r>
              <a:rPr lang="en-US" dirty="0" smtClean="0"/>
              <a:t>CHEST TUBE  DRAINAGE </a:t>
            </a:r>
            <a:br>
              <a:rPr lang="en-US" dirty="0" smtClean="0"/>
            </a:b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94AD-7F95-4DA8-9BBA-14956F665348}" type="slidenum">
              <a:rPr lang="en-US" smtClean="0"/>
              <a:t>21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548680"/>
            <a:ext cx="2753531" cy="363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ÙØªÙØ¬Ø© Ø¨Ø­Ø« Ø§ÙØµÙØ± Ø¹Ù âªCHEST TUBEâ¬â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03" y="411128"/>
            <a:ext cx="2788069" cy="378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ØµÙØ±Ø© Ø°Ø§Øª ØµÙØ©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035" y="4192156"/>
            <a:ext cx="3257359" cy="247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pneumothorax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74520"/>
            <a:ext cx="8010128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1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2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dirty="0"/>
              <a:t>An </a:t>
            </a:r>
            <a:r>
              <a:rPr lang="en-US" dirty="0">
                <a:solidFill>
                  <a:schemeClr val="tx2"/>
                </a:solidFill>
              </a:rPr>
              <a:t>increase in hydrostatic </a:t>
            </a:r>
            <a:r>
              <a:rPr lang="en-US" dirty="0"/>
              <a:t>pressure in the microvascular circulation (CCF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>
                <a:solidFill>
                  <a:schemeClr val="tx2"/>
                </a:solidFill>
              </a:rPr>
              <a:t>decrease in oncotic pressure </a:t>
            </a:r>
            <a:r>
              <a:rPr lang="en-US" dirty="0"/>
              <a:t>in the microvascular circulation (hypoalbuminemia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Increase </a:t>
            </a:r>
            <a:r>
              <a:rPr lang="en-US" dirty="0">
                <a:solidFill>
                  <a:schemeClr val="tx2"/>
                </a:solidFill>
              </a:rPr>
              <a:t>permeability </a:t>
            </a:r>
            <a:r>
              <a:rPr lang="en-US" dirty="0"/>
              <a:t>of the microvascular circulation (pneumonia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Impaired </a:t>
            </a:r>
            <a:r>
              <a:rPr lang="en-US" dirty="0">
                <a:solidFill>
                  <a:schemeClr val="tx2"/>
                </a:solidFill>
              </a:rPr>
              <a:t>lymphatic </a:t>
            </a:r>
            <a:r>
              <a:rPr lang="en-US" dirty="0"/>
              <a:t>drainage from the pleural space (malignancy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Movement</a:t>
            </a:r>
            <a:r>
              <a:rPr lang="en-US" dirty="0" smtClean="0"/>
              <a:t> </a:t>
            </a:r>
            <a:r>
              <a:rPr lang="en-US" dirty="0"/>
              <a:t>of fluid from the abdomen into the pleural space (cirrhosis)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57250"/>
            <a:ext cx="8424936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05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exam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decrease </a:t>
            </a:r>
            <a:r>
              <a:rPr lang="en-US" dirty="0" smtClean="0"/>
              <a:t>chest expansion </a:t>
            </a:r>
            <a:r>
              <a:rPr lang="en-US" dirty="0"/>
              <a:t>in the affected side , </a:t>
            </a:r>
            <a:r>
              <a:rPr lang="en-US" dirty="0" smtClean="0"/>
              <a:t>absent,decreased </a:t>
            </a:r>
            <a:r>
              <a:rPr lang="en-US" dirty="0"/>
              <a:t>tactile </a:t>
            </a:r>
            <a:r>
              <a:rPr lang="en-US" dirty="0" smtClean="0"/>
              <a:t>fremitus,  stony </a:t>
            </a:r>
            <a:r>
              <a:rPr lang="en-US" dirty="0"/>
              <a:t>Dullness to percussion, </a:t>
            </a:r>
            <a:r>
              <a:rPr lang="en-US" dirty="0" smtClean="0"/>
              <a:t>Decreased </a:t>
            </a:r>
            <a:r>
              <a:rPr lang="en-US" dirty="0"/>
              <a:t>breath sounds </a:t>
            </a:r>
            <a:r>
              <a:rPr lang="en-US" dirty="0" smtClean="0"/>
              <a:t> and Egophony.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19128"/>
            <a:ext cx="33123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Radiology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38350"/>
            <a:ext cx="4506583" cy="4342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5448"/>
            <a:ext cx="3168351" cy="606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3802434"/>
          </a:xfrm>
        </p:spPr>
        <p:txBody>
          <a:bodyPr>
            <a:normAutofit/>
          </a:bodyPr>
          <a:lstStyle/>
          <a:p>
            <a:r>
              <a:rPr lang="en-US" dirty="0" smtClean="0"/>
              <a:t>or a lateral and decubitus 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7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58670"/>
            <a:ext cx="8184909" cy="613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2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57250"/>
            <a:ext cx="8496944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1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236</Words>
  <Application>Microsoft Office PowerPoint</Application>
  <PresentationFormat>On-screen Show (4:3)</PresentationFormat>
  <Paragraphs>68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نسق Office</vt:lpstr>
      <vt:lpstr>Pleural disorders</vt:lpstr>
      <vt:lpstr>Pleural effusion</vt:lpstr>
      <vt:lpstr>pathogenesis</vt:lpstr>
      <vt:lpstr>PowerPoint Presentation</vt:lpstr>
      <vt:lpstr>Physical exam </vt:lpstr>
      <vt:lpstr>Radiology </vt:lpstr>
      <vt:lpstr>or a lateral and decubitus views</vt:lpstr>
      <vt:lpstr>PowerPoint Presentation</vt:lpstr>
      <vt:lpstr>PowerPoint Presentation</vt:lpstr>
      <vt:lpstr>Investigations </vt:lpstr>
      <vt:lpstr>PowerPoint Presentation</vt:lpstr>
      <vt:lpstr>PowerPoint Presentation</vt:lpstr>
      <vt:lpstr>PowerPoint Presentation</vt:lpstr>
      <vt:lpstr>PowerPoint Presentation</vt:lpstr>
      <vt:lpstr>transudate</vt:lpstr>
      <vt:lpstr>PowerPoint Presentation</vt:lpstr>
      <vt:lpstr>PowerPoint Presentation</vt:lpstr>
      <vt:lpstr>exudate</vt:lpstr>
      <vt:lpstr>PowerPoint Presentation</vt:lpstr>
      <vt:lpstr>Empyema</vt:lpstr>
      <vt:lpstr>CHEST TUBE  DRAINAGE  SYSTEM</vt:lpstr>
      <vt:lpstr>pneumothorax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Pleural disorders</dc:title>
  <dc:creator>home</dc:creator>
  <cp:lastModifiedBy>SARA</cp:lastModifiedBy>
  <cp:revision>12</cp:revision>
  <dcterms:created xsi:type="dcterms:W3CDTF">2019-04-10T20:42:45Z</dcterms:created>
  <dcterms:modified xsi:type="dcterms:W3CDTF">2020-06-20T08:17:08Z</dcterms:modified>
</cp:coreProperties>
</file>