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71" r:id="rId13"/>
    <p:sldId id="267" r:id="rId14"/>
    <p:sldId id="270" r:id="rId15"/>
    <p:sldId id="269"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6" d="100"/>
          <a:sy n="66" d="100"/>
        </p:scale>
        <p:origin x="8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878179E5-2AA3-483C-B35B-C1FC9BB619DF}" type="datetimeFigureOut">
              <a:rPr lang="ar-SA" smtClean="0"/>
              <a:t>28/04/1442</a:t>
            </a:fld>
            <a:endParaRPr lang="ar-S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17C4337A-C50A-42C1-A82B-D8E2F9FC26C0}" type="slidenum">
              <a:rPr lang="ar-SA" smtClean="0"/>
              <a:t>‹#›</a:t>
            </a:fld>
            <a:endParaRPr lang="ar-SA"/>
          </a:p>
        </p:txBody>
      </p:sp>
    </p:spTree>
    <p:extLst>
      <p:ext uri="{BB962C8B-B14F-4D97-AF65-F5344CB8AC3E}">
        <p14:creationId xmlns:p14="http://schemas.microsoft.com/office/powerpoint/2010/main" val="3120597295"/>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17C4337A-C50A-42C1-A82B-D8E2F9FC26C0}" type="slidenum">
              <a:rPr lang="ar-SA" smtClean="0"/>
              <a:t>1</a:t>
            </a:fld>
            <a:endParaRPr lang="ar-SA"/>
          </a:p>
        </p:txBody>
      </p:sp>
    </p:spTree>
    <p:extLst>
      <p:ext uri="{BB962C8B-B14F-4D97-AF65-F5344CB8AC3E}">
        <p14:creationId xmlns:p14="http://schemas.microsoft.com/office/powerpoint/2010/main" val="27206672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DF3B838-098E-804C-A787-4012EF7B6D2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xmlns="" id="{6B0361EF-E099-9D40-8E31-D1B8F65AC94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xmlns="" id="{1CDF0D7D-505A-DA45-B190-1DB61FFBE12A}"/>
              </a:ext>
            </a:extLst>
          </p:cNvPr>
          <p:cNvSpPr>
            <a:spLocks noGrp="1"/>
          </p:cNvSpPr>
          <p:nvPr>
            <p:ph type="dt" sz="half" idx="10"/>
          </p:nvPr>
        </p:nvSpPr>
        <p:spPr/>
        <p:txBody>
          <a:bodyPr/>
          <a:lstStyle/>
          <a:p>
            <a:fld id="{E38FAAC5-A92A-41A4-ABC4-87820A93509B}" type="datetime1">
              <a:rPr lang="en-US" smtClean="0"/>
              <a:t>12/13/2020</a:t>
            </a:fld>
            <a:endParaRPr lang="en-US"/>
          </a:p>
        </p:txBody>
      </p:sp>
      <p:sp>
        <p:nvSpPr>
          <p:cNvPr id="5" name="Footer Placeholder 4">
            <a:extLst>
              <a:ext uri="{FF2B5EF4-FFF2-40B4-BE49-F238E27FC236}">
                <a16:creationId xmlns:a16="http://schemas.microsoft.com/office/drawing/2014/main" xmlns="" id="{C5BBDCC1-2871-6549-AD8F-B4558DDC532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F725A5CF-F90C-4648-AB60-FA557F12F0EB}"/>
              </a:ext>
            </a:extLst>
          </p:cNvPr>
          <p:cNvSpPr>
            <a:spLocks noGrp="1"/>
          </p:cNvSpPr>
          <p:nvPr>
            <p:ph type="sldNum" sz="quarter" idx="12"/>
          </p:nvPr>
        </p:nvSpPr>
        <p:spPr/>
        <p:txBody>
          <a:bodyPr/>
          <a:lstStyle/>
          <a:p>
            <a:fld id="{3A8CC71A-838D-5E49-AE1A-FB357419B898}" type="slidenum">
              <a:rPr lang="en-US"/>
              <a:t>‹#›</a:t>
            </a:fld>
            <a:endParaRPr lang="en-US"/>
          </a:p>
        </p:txBody>
      </p:sp>
    </p:spTree>
    <p:extLst>
      <p:ext uri="{BB962C8B-B14F-4D97-AF65-F5344CB8AC3E}">
        <p14:creationId xmlns:p14="http://schemas.microsoft.com/office/powerpoint/2010/main" val="26265712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97D95F5-9623-BF42-8152-5E3BC402A7D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xmlns="" id="{B4ADDC86-9857-5B42-84E3-329DB99BDE0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8F552804-AA4D-5348-9581-5E762C0D4D68}"/>
              </a:ext>
            </a:extLst>
          </p:cNvPr>
          <p:cNvSpPr>
            <a:spLocks noGrp="1"/>
          </p:cNvSpPr>
          <p:nvPr>
            <p:ph type="dt" sz="half" idx="10"/>
          </p:nvPr>
        </p:nvSpPr>
        <p:spPr/>
        <p:txBody>
          <a:bodyPr/>
          <a:lstStyle/>
          <a:p>
            <a:fld id="{C0490F0F-F233-45E4-BAE8-63D21598DCDD}" type="datetime1">
              <a:rPr lang="en-US" smtClean="0"/>
              <a:t>12/13/2020</a:t>
            </a:fld>
            <a:endParaRPr lang="en-US"/>
          </a:p>
        </p:txBody>
      </p:sp>
      <p:sp>
        <p:nvSpPr>
          <p:cNvPr id="5" name="Footer Placeholder 4">
            <a:extLst>
              <a:ext uri="{FF2B5EF4-FFF2-40B4-BE49-F238E27FC236}">
                <a16:creationId xmlns:a16="http://schemas.microsoft.com/office/drawing/2014/main" xmlns="" id="{25D6EC25-A338-E840-968C-180FFA36959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4CF33E2D-B8A1-624E-814C-3BC2866CF99A}"/>
              </a:ext>
            </a:extLst>
          </p:cNvPr>
          <p:cNvSpPr>
            <a:spLocks noGrp="1"/>
          </p:cNvSpPr>
          <p:nvPr>
            <p:ph type="sldNum" sz="quarter" idx="12"/>
          </p:nvPr>
        </p:nvSpPr>
        <p:spPr/>
        <p:txBody>
          <a:bodyPr/>
          <a:lstStyle/>
          <a:p>
            <a:fld id="{3A8CC71A-838D-5E49-AE1A-FB357419B898}" type="slidenum">
              <a:rPr lang="en-US"/>
              <a:t>‹#›</a:t>
            </a:fld>
            <a:endParaRPr lang="en-US"/>
          </a:p>
        </p:txBody>
      </p:sp>
    </p:spTree>
    <p:extLst>
      <p:ext uri="{BB962C8B-B14F-4D97-AF65-F5344CB8AC3E}">
        <p14:creationId xmlns:p14="http://schemas.microsoft.com/office/powerpoint/2010/main" val="5853740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0E3E0268-B3B9-D643-ACFD-7552D23C45E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xmlns="" id="{575A5176-B9D2-5F4D-8F6D-264FA558640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87ED2898-8406-A54C-BD7D-6272B11E082C}"/>
              </a:ext>
            </a:extLst>
          </p:cNvPr>
          <p:cNvSpPr>
            <a:spLocks noGrp="1"/>
          </p:cNvSpPr>
          <p:nvPr>
            <p:ph type="dt" sz="half" idx="10"/>
          </p:nvPr>
        </p:nvSpPr>
        <p:spPr/>
        <p:txBody>
          <a:bodyPr/>
          <a:lstStyle/>
          <a:p>
            <a:fld id="{62F48B8B-8863-4AB3-A910-E873D1EFF715}" type="datetime1">
              <a:rPr lang="en-US" smtClean="0"/>
              <a:t>12/13/2020</a:t>
            </a:fld>
            <a:endParaRPr lang="en-US"/>
          </a:p>
        </p:txBody>
      </p:sp>
      <p:sp>
        <p:nvSpPr>
          <p:cNvPr id="5" name="Footer Placeholder 4">
            <a:extLst>
              <a:ext uri="{FF2B5EF4-FFF2-40B4-BE49-F238E27FC236}">
                <a16:creationId xmlns:a16="http://schemas.microsoft.com/office/drawing/2014/main" xmlns="" id="{620746FC-561D-9243-A4CF-58626AE4E1D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35DE911F-6D58-1846-AE55-C84A94FDA892}"/>
              </a:ext>
            </a:extLst>
          </p:cNvPr>
          <p:cNvSpPr>
            <a:spLocks noGrp="1"/>
          </p:cNvSpPr>
          <p:nvPr>
            <p:ph type="sldNum" sz="quarter" idx="12"/>
          </p:nvPr>
        </p:nvSpPr>
        <p:spPr/>
        <p:txBody>
          <a:bodyPr/>
          <a:lstStyle/>
          <a:p>
            <a:fld id="{3A8CC71A-838D-5E49-AE1A-FB357419B898}" type="slidenum">
              <a:rPr lang="en-US"/>
              <a:t>‹#›</a:t>
            </a:fld>
            <a:endParaRPr lang="en-US"/>
          </a:p>
        </p:txBody>
      </p:sp>
    </p:spTree>
    <p:extLst>
      <p:ext uri="{BB962C8B-B14F-4D97-AF65-F5344CB8AC3E}">
        <p14:creationId xmlns:p14="http://schemas.microsoft.com/office/powerpoint/2010/main" val="33865535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5958AC4-2A56-F445-A233-924DA746756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8EE68512-D664-CE44-86AF-A67DAC3F7B3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9FA6E6F0-62DB-8A4B-B671-97531798EEB2}"/>
              </a:ext>
            </a:extLst>
          </p:cNvPr>
          <p:cNvSpPr>
            <a:spLocks noGrp="1"/>
          </p:cNvSpPr>
          <p:nvPr>
            <p:ph type="dt" sz="half" idx="10"/>
          </p:nvPr>
        </p:nvSpPr>
        <p:spPr/>
        <p:txBody>
          <a:bodyPr/>
          <a:lstStyle/>
          <a:p>
            <a:fld id="{5ADBBBCB-0DEE-44C0-8ED6-62090604CE1C}" type="datetime1">
              <a:rPr lang="en-US" smtClean="0"/>
              <a:t>12/13/2020</a:t>
            </a:fld>
            <a:endParaRPr lang="en-US"/>
          </a:p>
        </p:txBody>
      </p:sp>
      <p:sp>
        <p:nvSpPr>
          <p:cNvPr id="5" name="Footer Placeholder 4">
            <a:extLst>
              <a:ext uri="{FF2B5EF4-FFF2-40B4-BE49-F238E27FC236}">
                <a16:creationId xmlns:a16="http://schemas.microsoft.com/office/drawing/2014/main" xmlns="" id="{2F43B1BC-DD96-424B-8DBD-E0741D6CABE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272ACF05-9562-034B-9143-5560F44E38DF}"/>
              </a:ext>
            </a:extLst>
          </p:cNvPr>
          <p:cNvSpPr>
            <a:spLocks noGrp="1"/>
          </p:cNvSpPr>
          <p:nvPr>
            <p:ph type="sldNum" sz="quarter" idx="12"/>
          </p:nvPr>
        </p:nvSpPr>
        <p:spPr/>
        <p:txBody>
          <a:bodyPr/>
          <a:lstStyle/>
          <a:p>
            <a:fld id="{3A8CC71A-838D-5E49-AE1A-FB357419B898}" type="slidenum">
              <a:rPr lang="en-US"/>
              <a:t>‹#›</a:t>
            </a:fld>
            <a:endParaRPr lang="en-US"/>
          </a:p>
        </p:txBody>
      </p:sp>
    </p:spTree>
    <p:extLst>
      <p:ext uri="{BB962C8B-B14F-4D97-AF65-F5344CB8AC3E}">
        <p14:creationId xmlns:p14="http://schemas.microsoft.com/office/powerpoint/2010/main" val="2537952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133CCF4-8191-FB4F-BAF6-C4B8175B9E2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xmlns="" id="{ECE9C044-39D0-AD4D-933B-26E28EDF344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xmlns="" id="{DB882DF2-E407-944B-B0E8-4304AB2BD792}"/>
              </a:ext>
            </a:extLst>
          </p:cNvPr>
          <p:cNvSpPr>
            <a:spLocks noGrp="1"/>
          </p:cNvSpPr>
          <p:nvPr>
            <p:ph type="dt" sz="half" idx="10"/>
          </p:nvPr>
        </p:nvSpPr>
        <p:spPr/>
        <p:txBody>
          <a:bodyPr/>
          <a:lstStyle/>
          <a:p>
            <a:fld id="{1816B377-AACF-4F88-93AF-8D60C313D0B8}" type="datetime1">
              <a:rPr lang="en-US" smtClean="0"/>
              <a:t>12/13/2020</a:t>
            </a:fld>
            <a:endParaRPr lang="en-US"/>
          </a:p>
        </p:txBody>
      </p:sp>
      <p:sp>
        <p:nvSpPr>
          <p:cNvPr id="5" name="Footer Placeholder 4">
            <a:extLst>
              <a:ext uri="{FF2B5EF4-FFF2-40B4-BE49-F238E27FC236}">
                <a16:creationId xmlns:a16="http://schemas.microsoft.com/office/drawing/2014/main" xmlns="" id="{CA281C20-A69F-9841-8935-B680B856A34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3DC05FE4-56BF-7A41-B0FB-EFC76764D77D}"/>
              </a:ext>
            </a:extLst>
          </p:cNvPr>
          <p:cNvSpPr>
            <a:spLocks noGrp="1"/>
          </p:cNvSpPr>
          <p:nvPr>
            <p:ph type="sldNum" sz="quarter" idx="12"/>
          </p:nvPr>
        </p:nvSpPr>
        <p:spPr/>
        <p:txBody>
          <a:bodyPr/>
          <a:lstStyle/>
          <a:p>
            <a:fld id="{3A8CC71A-838D-5E49-AE1A-FB357419B898}" type="slidenum">
              <a:rPr lang="en-US"/>
              <a:t>‹#›</a:t>
            </a:fld>
            <a:endParaRPr lang="en-US"/>
          </a:p>
        </p:txBody>
      </p:sp>
    </p:spTree>
    <p:extLst>
      <p:ext uri="{BB962C8B-B14F-4D97-AF65-F5344CB8AC3E}">
        <p14:creationId xmlns:p14="http://schemas.microsoft.com/office/powerpoint/2010/main" val="777907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6E2065E-990D-A341-91FC-296C57FF8C5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EE5E7EE6-C421-9A4D-906D-1CA3889C544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xmlns="" id="{5BAF5919-5E2E-3046-B00C-41B9894AA15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xmlns="" id="{B88F14B3-CB72-E146-A4E8-531F285B3189}"/>
              </a:ext>
            </a:extLst>
          </p:cNvPr>
          <p:cNvSpPr>
            <a:spLocks noGrp="1"/>
          </p:cNvSpPr>
          <p:nvPr>
            <p:ph type="dt" sz="half" idx="10"/>
          </p:nvPr>
        </p:nvSpPr>
        <p:spPr/>
        <p:txBody>
          <a:bodyPr/>
          <a:lstStyle/>
          <a:p>
            <a:fld id="{BF7DB5F3-1DE2-4B92-BD92-51235B5780F2}" type="datetime1">
              <a:rPr lang="en-US" smtClean="0"/>
              <a:t>12/13/2020</a:t>
            </a:fld>
            <a:endParaRPr lang="en-US"/>
          </a:p>
        </p:txBody>
      </p:sp>
      <p:sp>
        <p:nvSpPr>
          <p:cNvPr id="6" name="Footer Placeholder 5">
            <a:extLst>
              <a:ext uri="{FF2B5EF4-FFF2-40B4-BE49-F238E27FC236}">
                <a16:creationId xmlns:a16="http://schemas.microsoft.com/office/drawing/2014/main" xmlns="" id="{AE919541-8FE8-E44D-9C36-87B96A4187E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902F93F5-D1D9-9F4B-B1E7-0937D47A03C6}"/>
              </a:ext>
            </a:extLst>
          </p:cNvPr>
          <p:cNvSpPr>
            <a:spLocks noGrp="1"/>
          </p:cNvSpPr>
          <p:nvPr>
            <p:ph type="sldNum" sz="quarter" idx="12"/>
          </p:nvPr>
        </p:nvSpPr>
        <p:spPr/>
        <p:txBody>
          <a:bodyPr/>
          <a:lstStyle/>
          <a:p>
            <a:fld id="{3A8CC71A-838D-5E49-AE1A-FB357419B898}" type="slidenum">
              <a:rPr lang="en-US"/>
              <a:t>‹#›</a:t>
            </a:fld>
            <a:endParaRPr lang="en-US"/>
          </a:p>
        </p:txBody>
      </p:sp>
    </p:spTree>
    <p:extLst>
      <p:ext uri="{BB962C8B-B14F-4D97-AF65-F5344CB8AC3E}">
        <p14:creationId xmlns:p14="http://schemas.microsoft.com/office/powerpoint/2010/main" val="35877881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FB2617C-A4EE-4549-A849-FD755AC86C5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xmlns="" id="{B3654983-F3F8-6C43-BCD6-35FF9AC3A1E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xmlns="" id="{912D3C6F-72F5-2543-AC99-48E2A9266B1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xmlns="" id="{A0E1AA20-0993-9745-BB30-37CFA98BDF1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xmlns="" id="{D4CDB6F7-436F-7C45-88E3-50F47DF9DAF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xmlns="" id="{F8BBB22D-B256-6E4F-89CE-529F49409D12}"/>
              </a:ext>
            </a:extLst>
          </p:cNvPr>
          <p:cNvSpPr>
            <a:spLocks noGrp="1"/>
          </p:cNvSpPr>
          <p:nvPr>
            <p:ph type="dt" sz="half" idx="10"/>
          </p:nvPr>
        </p:nvSpPr>
        <p:spPr/>
        <p:txBody>
          <a:bodyPr/>
          <a:lstStyle/>
          <a:p>
            <a:fld id="{4A6BC21D-4131-413C-815D-47A6824792FF}" type="datetime1">
              <a:rPr lang="en-US" smtClean="0"/>
              <a:t>12/13/2020</a:t>
            </a:fld>
            <a:endParaRPr lang="en-US"/>
          </a:p>
        </p:txBody>
      </p:sp>
      <p:sp>
        <p:nvSpPr>
          <p:cNvPr id="8" name="Footer Placeholder 7">
            <a:extLst>
              <a:ext uri="{FF2B5EF4-FFF2-40B4-BE49-F238E27FC236}">
                <a16:creationId xmlns:a16="http://schemas.microsoft.com/office/drawing/2014/main" xmlns="" id="{EDBB4F8B-C141-874E-9296-E8ED799C9F7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xmlns="" id="{5F7021C2-314B-874B-8524-4C7E8D1BDF00}"/>
              </a:ext>
            </a:extLst>
          </p:cNvPr>
          <p:cNvSpPr>
            <a:spLocks noGrp="1"/>
          </p:cNvSpPr>
          <p:nvPr>
            <p:ph type="sldNum" sz="quarter" idx="12"/>
          </p:nvPr>
        </p:nvSpPr>
        <p:spPr/>
        <p:txBody>
          <a:bodyPr/>
          <a:lstStyle/>
          <a:p>
            <a:fld id="{3A8CC71A-838D-5E49-AE1A-FB357419B898}" type="slidenum">
              <a:rPr lang="en-US"/>
              <a:t>‹#›</a:t>
            </a:fld>
            <a:endParaRPr lang="en-US"/>
          </a:p>
        </p:txBody>
      </p:sp>
    </p:spTree>
    <p:extLst>
      <p:ext uri="{BB962C8B-B14F-4D97-AF65-F5344CB8AC3E}">
        <p14:creationId xmlns:p14="http://schemas.microsoft.com/office/powerpoint/2010/main" val="14235807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C28F798-23C4-104E-950C-A8B4717BC09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xmlns="" id="{88040793-3301-7C4F-A305-93849E465868}"/>
              </a:ext>
            </a:extLst>
          </p:cNvPr>
          <p:cNvSpPr>
            <a:spLocks noGrp="1"/>
          </p:cNvSpPr>
          <p:nvPr>
            <p:ph type="dt" sz="half" idx="10"/>
          </p:nvPr>
        </p:nvSpPr>
        <p:spPr/>
        <p:txBody>
          <a:bodyPr/>
          <a:lstStyle/>
          <a:p>
            <a:fld id="{D972E1D2-4B6C-4117-A03B-D9DA9BB68F4A}" type="datetime1">
              <a:rPr lang="en-US" smtClean="0"/>
              <a:t>12/13/2020</a:t>
            </a:fld>
            <a:endParaRPr lang="en-US"/>
          </a:p>
        </p:txBody>
      </p:sp>
      <p:sp>
        <p:nvSpPr>
          <p:cNvPr id="4" name="Footer Placeholder 3">
            <a:extLst>
              <a:ext uri="{FF2B5EF4-FFF2-40B4-BE49-F238E27FC236}">
                <a16:creationId xmlns:a16="http://schemas.microsoft.com/office/drawing/2014/main" xmlns="" id="{A74137F1-18A7-2B45-9E79-310E5D2C069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xmlns="" id="{49FA714A-BC23-D34C-8727-FB4BA6E4CA62}"/>
              </a:ext>
            </a:extLst>
          </p:cNvPr>
          <p:cNvSpPr>
            <a:spLocks noGrp="1"/>
          </p:cNvSpPr>
          <p:nvPr>
            <p:ph type="sldNum" sz="quarter" idx="12"/>
          </p:nvPr>
        </p:nvSpPr>
        <p:spPr/>
        <p:txBody>
          <a:bodyPr/>
          <a:lstStyle/>
          <a:p>
            <a:fld id="{3A8CC71A-838D-5E49-AE1A-FB357419B898}" type="slidenum">
              <a:rPr lang="en-US"/>
              <a:t>‹#›</a:t>
            </a:fld>
            <a:endParaRPr lang="en-US"/>
          </a:p>
        </p:txBody>
      </p:sp>
    </p:spTree>
    <p:extLst>
      <p:ext uri="{BB962C8B-B14F-4D97-AF65-F5344CB8AC3E}">
        <p14:creationId xmlns:p14="http://schemas.microsoft.com/office/powerpoint/2010/main" val="6020691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899BE234-43CA-9947-85BC-DF667BE75FA2}"/>
              </a:ext>
            </a:extLst>
          </p:cNvPr>
          <p:cNvSpPr>
            <a:spLocks noGrp="1"/>
          </p:cNvSpPr>
          <p:nvPr>
            <p:ph type="dt" sz="half" idx="10"/>
          </p:nvPr>
        </p:nvSpPr>
        <p:spPr/>
        <p:txBody>
          <a:bodyPr/>
          <a:lstStyle/>
          <a:p>
            <a:fld id="{B2860756-D35D-4CC4-8FA4-87376EDC7EA9}" type="datetime1">
              <a:rPr lang="en-US" smtClean="0"/>
              <a:t>12/13/2020</a:t>
            </a:fld>
            <a:endParaRPr lang="en-US"/>
          </a:p>
        </p:txBody>
      </p:sp>
      <p:sp>
        <p:nvSpPr>
          <p:cNvPr id="3" name="Footer Placeholder 2">
            <a:extLst>
              <a:ext uri="{FF2B5EF4-FFF2-40B4-BE49-F238E27FC236}">
                <a16:creationId xmlns:a16="http://schemas.microsoft.com/office/drawing/2014/main" xmlns="" id="{B2A75AFE-5067-394F-818D-9BBDA473C0E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xmlns="" id="{8E71C555-D5FE-F146-BD25-FDFBF9E03E9E}"/>
              </a:ext>
            </a:extLst>
          </p:cNvPr>
          <p:cNvSpPr>
            <a:spLocks noGrp="1"/>
          </p:cNvSpPr>
          <p:nvPr>
            <p:ph type="sldNum" sz="quarter" idx="12"/>
          </p:nvPr>
        </p:nvSpPr>
        <p:spPr/>
        <p:txBody>
          <a:bodyPr/>
          <a:lstStyle/>
          <a:p>
            <a:fld id="{3A8CC71A-838D-5E49-AE1A-FB357419B898}" type="slidenum">
              <a:rPr lang="en-US"/>
              <a:t>‹#›</a:t>
            </a:fld>
            <a:endParaRPr lang="en-US"/>
          </a:p>
        </p:txBody>
      </p:sp>
    </p:spTree>
    <p:extLst>
      <p:ext uri="{BB962C8B-B14F-4D97-AF65-F5344CB8AC3E}">
        <p14:creationId xmlns:p14="http://schemas.microsoft.com/office/powerpoint/2010/main" val="24134679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AE9AE15-338B-AC43-BC34-D876F4D2A0B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xmlns="" id="{5968ED43-E3EA-FD4C-9516-CA2BC03EBB8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xmlns="" id="{3D9EED9F-9B10-8848-B5EC-824645BD6D1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399ED653-5D1B-FA44-AAB6-5F163B331827}"/>
              </a:ext>
            </a:extLst>
          </p:cNvPr>
          <p:cNvSpPr>
            <a:spLocks noGrp="1"/>
          </p:cNvSpPr>
          <p:nvPr>
            <p:ph type="dt" sz="half" idx="10"/>
          </p:nvPr>
        </p:nvSpPr>
        <p:spPr/>
        <p:txBody>
          <a:bodyPr/>
          <a:lstStyle/>
          <a:p>
            <a:fld id="{0982E0B1-E6E1-4542-987C-925414BA15EE}" type="datetime1">
              <a:rPr lang="en-US" smtClean="0"/>
              <a:t>12/13/2020</a:t>
            </a:fld>
            <a:endParaRPr lang="en-US"/>
          </a:p>
        </p:txBody>
      </p:sp>
      <p:sp>
        <p:nvSpPr>
          <p:cNvPr id="6" name="Footer Placeholder 5">
            <a:extLst>
              <a:ext uri="{FF2B5EF4-FFF2-40B4-BE49-F238E27FC236}">
                <a16:creationId xmlns:a16="http://schemas.microsoft.com/office/drawing/2014/main" xmlns="" id="{89CFA2D7-E15B-1947-81CC-C39FB44FFE1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65177C93-FD3C-F442-9DD6-71E957153DDF}"/>
              </a:ext>
            </a:extLst>
          </p:cNvPr>
          <p:cNvSpPr>
            <a:spLocks noGrp="1"/>
          </p:cNvSpPr>
          <p:nvPr>
            <p:ph type="sldNum" sz="quarter" idx="12"/>
          </p:nvPr>
        </p:nvSpPr>
        <p:spPr/>
        <p:txBody>
          <a:bodyPr/>
          <a:lstStyle/>
          <a:p>
            <a:fld id="{3A8CC71A-838D-5E49-AE1A-FB357419B898}" type="slidenum">
              <a:rPr lang="en-US"/>
              <a:t>‹#›</a:t>
            </a:fld>
            <a:endParaRPr lang="en-US"/>
          </a:p>
        </p:txBody>
      </p:sp>
    </p:spTree>
    <p:extLst>
      <p:ext uri="{BB962C8B-B14F-4D97-AF65-F5344CB8AC3E}">
        <p14:creationId xmlns:p14="http://schemas.microsoft.com/office/powerpoint/2010/main" val="13716437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61D1905-63D4-C747-B9B5-ED24976CEE1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xmlns="" id="{0100950E-7147-7946-9A00-8CD6B3D549D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xmlns="" id="{ABFF1EFE-F6F0-154E-9A60-C9740ED745B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B9ABDA8E-4786-FF49-A374-EB3526C05DD4}"/>
              </a:ext>
            </a:extLst>
          </p:cNvPr>
          <p:cNvSpPr>
            <a:spLocks noGrp="1"/>
          </p:cNvSpPr>
          <p:nvPr>
            <p:ph type="dt" sz="half" idx="10"/>
          </p:nvPr>
        </p:nvSpPr>
        <p:spPr/>
        <p:txBody>
          <a:bodyPr/>
          <a:lstStyle/>
          <a:p>
            <a:fld id="{67A01564-397D-411F-90C5-32B1B221B8D5}" type="datetime1">
              <a:rPr lang="en-US" smtClean="0"/>
              <a:t>12/13/2020</a:t>
            </a:fld>
            <a:endParaRPr lang="en-US"/>
          </a:p>
        </p:txBody>
      </p:sp>
      <p:sp>
        <p:nvSpPr>
          <p:cNvPr id="6" name="Footer Placeholder 5">
            <a:extLst>
              <a:ext uri="{FF2B5EF4-FFF2-40B4-BE49-F238E27FC236}">
                <a16:creationId xmlns:a16="http://schemas.microsoft.com/office/drawing/2014/main" xmlns="" id="{3615C90C-97D4-FA47-8B44-D942C9686AB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FBA4AC30-0F1D-5948-8538-0361C8E47B32}"/>
              </a:ext>
            </a:extLst>
          </p:cNvPr>
          <p:cNvSpPr>
            <a:spLocks noGrp="1"/>
          </p:cNvSpPr>
          <p:nvPr>
            <p:ph type="sldNum" sz="quarter" idx="12"/>
          </p:nvPr>
        </p:nvSpPr>
        <p:spPr/>
        <p:txBody>
          <a:bodyPr/>
          <a:lstStyle/>
          <a:p>
            <a:fld id="{3A8CC71A-838D-5E49-AE1A-FB357419B898}" type="slidenum">
              <a:rPr lang="en-US"/>
              <a:t>‹#›</a:t>
            </a:fld>
            <a:endParaRPr lang="en-US"/>
          </a:p>
        </p:txBody>
      </p:sp>
    </p:spTree>
    <p:extLst>
      <p:ext uri="{BB962C8B-B14F-4D97-AF65-F5344CB8AC3E}">
        <p14:creationId xmlns:p14="http://schemas.microsoft.com/office/powerpoint/2010/main" val="21551783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AB3EA599-606A-8D45-8370-EB7EA6D366D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xmlns="" id="{873310FB-DD83-D740-BA68-459659B7397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74E4BB29-1517-C54A-8B6F-A3C54E2FFF2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4BEAC0E-CAD7-4C18-8DC3-BDA641A8ACE4}" type="datetime1">
              <a:rPr lang="en-US" smtClean="0"/>
              <a:t>12/13/2020</a:t>
            </a:fld>
            <a:endParaRPr lang="en-US"/>
          </a:p>
        </p:txBody>
      </p:sp>
      <p:sp>
        <p:nvSpPr>
          <p:cNvPr id="5" name="Footer Placeholder 4">
            <a:extLst>
              <a:ext uri="{FF2B5EF4-FFF2-40B4-BE49-F238E27FC236}">
                <a16:creationId xmlns:a16="http://schemas.microsoft.com/office/drawing/2014/main" xmlns="" id="{EC8A2922-9203-9944-8195-8D7F2635274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xmlns="" id="{FB3C194E-910A-CD4F-91E1-D580E74C741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8CC71A-838D-5E49-AE1A-FB357419B898}" type="slidenum">
              <a:rPr lang="en-US"/>
              <a:t>‹#›</a:t>
            </a:fld>
            <a:endParaRPr lang="en-US"/>
          </a:p>
        </p:txBody>
      </p:sp>
    </p:spTree>
    <p:extLst>
      <p:ext uri="{BB962C8B-B14F-4D97-AF65-F5344CB8AC3E}">
        <p14:creationId xmlns:p14="http://schemas.microsoft.com/office/powerpoint/2010/main" val="37250814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290E6ED-F15B-F047-9376-601F1B0F322A}"/>
              </a:ext>
            </a:extLst>
          </p:cNvPr>
          <p:cNvSpPr>
            <a:spLocks noGrp="1"/>
          </p:cNvSpPr>
          <p:nvPr>
            <p:ph type="ctrTitle"/>
          </p:nvPr>
        </p:nvSpPr>
        <p:spPr>
          <a:xfrm>
            <a:off x="1622961" y="2408239"/>
            <a:ext cx="9144000" cy="2387600"/>
          </a:xfrm>
        </p:spPr>
        <p:txBody>
          <a:bodyPr>
            <a:normAutofit fontScale="90000"/>
          </a:bodyPr>
          <a:lstStyle/>
          <a:p>
            <a:r>
              <a:rPr lang="en-US" b="1" i="1">
                <a:solidFill>
                  <a:schemeClr val="accent4">
                    <a:lumMod val="50000"/>
                  </a:schemeClr>
                </a:solidFill>
              </a:rPr>
              <a:t>Identify individual and situation factors that influence ethical decision-making</a:t>
            </a:r>
          </a:p>
        </p:txBody>
      </p:sp>
      <p:sp>
        <p:nvSpPr>
          <p:cNvPr id="3" name="Subtitle 2">
            <a:extLst>
              <a:ext uri="{FF2B5EF4-FFF2-40B4-BE49-F238E27FC236}">
                <a16:creationId xmlns:a16="http://schemas.microsoft.com/office/drawing/2014/main" xmlns="" id="{43561390-B269-8348-BFA3-44CB6403740D}"/>
              </a:ext>
            </a:extLst>
          </p:cNvPr>
          <p:cNvSpPr>
            <a:spLocks noGrp="1"/>
          </p:cNvSpPr>
          <p:nvPr>
            <p:ph type="subTitle" idx="1"/>
          </p:nvPr>
        </p:nvSpPr>
        <p:spPr>
          <a:xfrm>
            <a:off x="1622961" y="5059988"/>
            <a:ext cx="9144000" cy="1655762"/>
          </a:xfrm>
        </p:spPr>
        <p:txBody>
          <a:bodyPr anchor="ctr">
            <a:normAutofit/>
          </a:bodyPr>
          <a:lstStyle/>
          <a:p>
            <a:r>
              <a:rPr lang="en-US" sz="4800" b="1" i="1" u="sng">
                <a:solidFill>
                  <a:schemeClr val="accent4">
                    <a:lumMod val="50000"/>
                  </a:schemeClr>
                </a:solidFill>
              </a:rPr>
              <a:t>By:Wesam Suweidi</a:t>
            </a:r>
          </a:p>
          <a:p>
            <a:r>
              <a:rPr lang="en-US" sz="4800" b="1" i="1" u="sng">
                <a:solidFill>
                  <a:schemeClr val="accent4">
                    <a:lumMod val="50000"/>
                  </a:schemeClr>
                </a:solidFill>
              </a:rPr>
              <a:t>Date:Dec/3/2020</a:t>
            </a:r>
          </a:p>
        </p:txBody>
      </p:sp>
      <p:pic>
        <p:nvPicPr>
          <p:cNvPr id="6" name="Picture 6">
            <a:extLst>
              <a:ext uri="{FF2B5EF4-FFF2-40B4-BE49-F238E27FC236}">
                <a16:creationId xmlns:a16="http://schemas.microsoft.com/office/drawing/2014/main" xmlns="" id="{6B0C3109-BB2F-C342-BE54-D2D877C187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55481" y="157162"/>
            <a:ext cx="1905000" cy="1905000"/>
          </a:xfrm>
          <a:prstGeom prst="rect">
            <a:avLst/>
          </a:prstGeom>
        </p:spPr>
      </p:pic>
      <p:sp>
        <p:nvSpPr>
          <p:cNvPr id="4" name="TextBox 3"/>
          <p:cNvSpPr txBox="1"/>
          <p:nvPr/>
        </p:nvSpPr>
        <p:spPr>
          <a:xfrm>
            <a:off x="4702629" y="1088571"/>
            <a:ext cx="184731" cy="369332"/>
          </a:xfrm>
          <a:prstGeom prst="rect">
            <a:avLst/>
          </a:prstGeom>
          <a:noFill/>
        </p:spPr>
        <p:txBody>
          <a:bodyPr wrap="none" rtlCol="1">
            <a:spAutoFit/>
          </a:bodyPr>
          <a:lstStyle/>
          <a:p>
            <a:endParaRPr lang="ar-SA" dirty="0"/>
          </a:p>
        </p:txBody>
      </p:sp>
      <p:pic>
        <p:nvPicPr>
          <p:cNvPr id="8" name="Picture 7">
            <a:extLst>
              <a:ext uri="{FF2B5EF4-FFF2-40B4-BE49-F238E27FC236}">
                <a16:creationId xmlns="" xmlns:a16="http://schemas.microsoft.com/office/drawing/2014/main" xmlns:lc="http://schemas.openxmlformats.org/drawingml/2006/lockedCanvas" id="{E25CC117-78C8-4259-9FA6-1FB39D179A38}"/>
              </a:ext>
            </a:extLst>
          </p:cNvPr>
          <p:cNvPicPr>
            <a:picLocks noChangeAspect="1"/>
          </p:cNvPicPr>
          <p:nvPr/>
        </p:nvPicPr>
        <p:blipFill>
          <a:blip r:embed="rId4"/>
          <a:stretch>
            <a:fillRect/>
          </a:stretch>
        </p:blipFill>
        <p:spPr>
          <a:xfrm>
            <a:off x="362857" y="157162"/>
            <a:ext cx="8866337" cy="1904999"/>
          </a:xfrm>
          <a:prstGeom prst="rect">
            <a:avLst/>
          </a:prstGeom>
        </p:spPr>
      </p:pic>
      <p:sp>
        <p:nvSpPr>
          <p:cNvPr id="5" name="Slide Number Placeholder 4"/>
          <p:cNvSpPr>
            <a:spLocks noGrp="1"/>
          </p:cNvSpPr>
          <p:nvPr>
            <p:ph type="sldNum" sz="quarter" idx="12"/>
          </p:nvPr>
        </p:nvSpPr>
        <p:spPr/>
        <p:txBody>
          <a:bodyPr/>
          <a:lstStyle/>
          <a:p>
            <a:fld id="{3A8CC71A-838D-5E49-AE1A-FB357419B898}" type="slidenum">
              <a:rPr lang="en-US" smtClean="0"/>
              <a:t>1</a:t>
            </a:fld>
            <a:endParaRPr lang="en-US"/>
          </a:p>
        </p:txBody>
      </p:sp>
    </p:spTree>
    <p:extLst>
      <p:ext uri="{BB962C8B-B14F-4D97-AF65-F5344CB8AC3E}">
        <p14:creationId xmlns:p14="http://schemas.microsoft.com/office/powerpoint/2010/main" val="15205564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DF60A14-AEFC-364A-8FBE-A4297CE536B6}"/>
              </a:ext>
            </a:extLst>
          </p:cNvPr>
          <p:cNvSpPr>
            <a:spLocks noGrp="1"/>
          </p:cNvSpPr>
          <p:nvPr>
            <p:ph type="title"/>
          </p:nvPr>
        </p:nvSpPr>
        <p:spPr/>
        <p:txBody>
          <a:bodyPr/>
          <a:lstStyle/>
          <a:p>
            <a:r>
              <a:rPr lang="en-US" b="1" i="1" u="sng">
                <a:solidFill>
                  <a:schemeClr val="accent4">
                    <a:lumMod val="50000"/>
                  </a:schemeClr>
                </a:solidFill>
              </a:rPr>
              <a:t>5-APPEAL TO HIGHER LOYALTIES </a:t>
            </a:r>
          </a:p>
        </p:txBody>
      </p:sp>
      <p:sp>
        <p:nvSpPr>
          <p:cNvPr id="3" name="Content Placeholder 2">
            <a:extLst>
              <a:ext uri="{FF2B5EF4-FFF2-40B4-BE49-F238E27FC236}">
                <a16:creationId xmlns:a16="http://schemas.microsoft.com/office/drawing/2014/main" xmlns="" id="{1E4FD479-FB30-7E43-835C-247895C3D891}"/>
              </a:ext>
            </a:extLst>
          </p:cNvPr>
          <p:cNvSpPr>
            <a:spLocks noGrp="1"/>
          </p:cNvSpPr>
          <p:nvPr>
            <p:ph idx="1"/>
          </p:nvPr>
        </p:nvSpPr>
        <p:spPr/>
        <p:txBody>
          <a:bodyPr>
            <a:normAutofit/>
          </a:bodyPr>
          <a:lstStyle/>
          <a:p>
            <a:pPr marL="0" indent="0">
              <a:buNone/>
            </a:pPr>
            <a:r>
              <a:rPr lang="en-US" sz="4800" b="1">
                <a:solidFill>
                  <a:schemeClr val="accent4">
                    <a:lumMod val="50000"/>
                  </a:schemeClr>
                </a:solidFill>
              </a:rPr>
              <a:t>Actors argue that their violation of norms is due to their attempt to realize a higher order value so they might say that we answer to a more important and justifiable cause.</a:t>
            </a:r>
          </a:p>
        </p:txBody>
      </p:sp>
      <p:sp>
        <p:nvSpPr>
          <p:cNvPr id="4" name="Slide Number Placeholder 3"/>
          <p:cNvSpPr>
            <a:spLocks noGrp="1"/>
          </p:cNvSpPr>
          <p:nvPr>
            <p:ph type="sldNum" sz="quarter" idx="12"/>
          </p:nvPr>
        </p:nvSpPr>
        <p:spPr/>
        <p:txBody>
          <a:bodyPr/>
          <a:lstStyle/>
          <a:p>
            <a:fld id="{3A8CC71A-838D-5E49-AE1A-FB357419B898}" type="slidenum">
              <a:rPr lang="en-US" smtClean="0"/>
              <a:t>10</a:t>
            </a:fld>
            <a:endParaRPr lang="en-US"/>
          </a:p>
        </p:txBody>
      </p:sp>
    </p:spTree>
    <p:extLst>
      <p:ext uri="{BB962C8B-B14F-4D97-AF65-F5344CB8AC3E}">
        <p14:creationId xmlns:p14="http://schemas.microsoft.com/office/powerpoint/2010/main" val="28193415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48BEBCF-6513-F948-B411-22BFAEDC6575}"/>
              </a:ext>
            </a:extLst>
          </p:cNvPr>
          <p:cNvSpPr>
            <a:spLocks noGrp="1"/>
          </p:cNvSpPr>
          <p:nvPr>
            <p:ph type="title"/>
          </p:nvPr>
        </p:nvSpPr>
        <p:spPr/>
        <p:txBody>
          <a:bodyPr/>
          <a:lstStyle/>
          <a:p>
            <a:r>
              <a:rPr lang="en-US" b="1" i="1" u="sng">
                <a:solidFill>
                  <a:schemeClr val="accent4">
                    <a:lumMod val="50000"/>
                  </a:schemeClr>
                </a:solidFill>
              </a:rPr>
              <a:t>6-METAPHOR OF THE LEDGER </a:t>
            </a:r>
          </a:p>
        </p:txBody>
      </p:sp>
      <p:sp>
        <p:nvSpPr>
          <p:cNvPr id="3" name="Content Placeholder 2">
            <a:extLst>
              <a:ext uri="{FF2B5EF4-FFF2-40B4-BE49-F238E27FC236}">
                <a16:creationId xmlns:a16="http://schemas.microsoft.com/office/drawing/2014/main" xmlns="" id="{BEE0782E-7E30-B84F-A5FF-DF173BC84961}"/>
              </a:ext>
            </a:extLst>
          </p:cNvPr>
          <p:cNvSpPr>
            <a:spLocks noGrp="1"/>
          </p:cNvSpPr>
          <p:nvPr>
            <p:ph idx="1"/>
          </p:nvPr>
        </p:nvSpPr>
        <p:spPr/>
        <p:txBody>
          <a:bodyPr>
            <a:normAutofit/>
          </a:bodyPr>
          <a:lstStyle/>
          <a:p>
            <a:pPr marL="0" indent="0">
              <a:buNone/>
            </a:pPr>
            <a:r>
              <a:rPr lang="en-US" sz="4000" b="1">
                <a:solidFill>
                  <a:schemeClr val="accent4">
                    <a:lumMod val="50000"/>
                  </a:schemeClr>
                </a:solidFill>
              </a:rPr>
              <a:t>Once again we find the actors arguing on how they are intitled to indulge indeviant behaviors because of their accrued credit in their job so they just might say things like it’s alright for me to use the internet for personal reasons at work because I work overtime and double shifts.</a:t>
            </a:r>
          </a:p>
        </p:txBody>
      </p:sp>
      <p:sp>
        <p:nvSpPr>
          <p:cNvPr id="4" name="Slide Number Placeholder 3"/>
          <p:cNvSpPr>
            <a:spLocks noGrp="1"/>
          </p:cNvSpPr>
          <p:nvPr>
            <p:ph type="sldNum" sz="quarter" idx="12"/>
          </p:nvPr>
        </p:nvSpPr>
        <p:spPr/>
        <p:txBody>
          <a:bodyPr/>
          <a:lstStyle/>
          <a:p>
            <a:fld id="{3A8CC71A-838D-5E49-AE1A-FB357419B898}" type="slidenum">
              <a:rPr lang="en-US" smtClean="0"/>
              <a:t>11</a:t>
            </a:fld>
            <a:endParaRPr lang="en-US"/>
          </a:p>
        </p:txBody>
      </p:sp>
    </p:spTree>
    <p:extLst>
      <p:ext uri="{BB962C8B-B14F-4D97-AF65-F5344CB8AC3E}">
        <p14:creationId xmlns:p14="http://schemas.microsoft.com/office/powerpoint/2010/main" val="31902419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79ABE76-2DBD-B745-8C39-65B82EE7FB93}"/>
              </a:ext>
            </a:extLst>
          </p:cNvPr>
          <p:cNvSpPr>
            <a:spLocks noGrp="1"/>
          </p:cNvSpPr>
          <p:nvPr>
            <p:ph type="title"/>
          </p:nvPr>
        </p:nvSpPr>
        <p:spPr/>
        <p:txBody>
          <a:bodyPr/>
          <a:lstStyle/>
          <a:p>
            <a:r>
              <a:rPr lang="en-US" b="1" i="1" u="sng">
                <a:solidFill>
                  <a:schemeClr val="accent4">
                    <a:lumMod val="50000"/>
                  </a:schemeClr>
                </a:solidFill>
              </a:rPr>
              <a:t>Individual and situational factors That influence mangers ethical judgment </a:t>
            </a:r>
          </a:p>
        </p:txBody>
      </p:sp>
      <p:sp>
        <p:nvSpPr>
          <p:cNvPr id="3" name="Content Placeholder 2">
            <a:extLst>
              <a:ext uri="{FF2B5EF4-FFF2-40B4-BE49-F238E27FC236}">
                <a16:creationId xmlns:a16="http://schemas.microsoft.com/office/drawing/2014/main" xmlns="" id="{3BFB89C6-6099-3A46-9653-5C2DB3165B36}"/>
              </a:ext>
            </a:extLst>
          </p:cNvPr>
          <p:cNvSpPr>
            <a:spLocks noGrp="1"/>
          </p:cNvSpPr>
          <p:nvPr>
            <p:ph idx="1"/>
          </p:nvPr>
        </p:nvSpPr>
        <p:spPr>
          <a:xfrm>
            <a:off x="838200" y="2506662"/>
            <a:ext cx="10515600" cy="4351338"/>
          </a:xfrm>
        </p:spPr>
        <p:txBody>
          <a:bodyPr/>
          <a:lstStyle/>
          <a:p>
            <a:r>
              <a:rPr lang="en-US" b="1">
                <a:solidFill>
                  <a:schemeClr val="accent4">
                    <a:lumMod val="50000"/>
                  </a:schemeClr>
                </a:solidFill>
                <a:effectLst/>
                <a:latin typeface="arial" panose="020B0604020202020204" pitchFamily="34" charset="0"/>
              </a:rPr>
              <a:t>This study is an investigation of potential relationships between ethical judgments and both personal demographic and situational variables among a national sample of 602 managers. A significant positive relationship was found between education and ethical judgments of a scenario about an unethical situation. As formal education increased, managers tended to view unethical situations more favorably. </a:t>
            </a:r>
            <a:endParaRPr lang="en-US" b="1">
              <a:solidFill>
                <a:schemeClr val="accent4">
                  <a:lumMod val="50000"/>
                </a:schemeClr>
              </a:solidFill>
            </a:endParaRPr>
          </a:p>
        </p:txBody>
      </p:sp>
      <p:sp>
        <p:nvSpPr>
          <p:cNvPr id="4" name="Slide Number Placeholder 3"/>
          <p:cNvSpPr>
            <a:spLocks noGrp="1"/>
          </p:cNvSpPr>
          <p:nvPr>
            <p:ph type="sldNum" sz="quarter" idx="12"/>
          </p:nvPr>
        </p:nvSpPr>
        <p:spPr/>
        <p:txBody>
          <a:bodyPr/>
          <a:lstStyle/>
          <a:p>
            <a:fld id="{3A8CC71A-838D-5E49-AE1A-FB357419B898}" type="slidenum">
              <a:rPr lang="en-US" smtClean="0"/>
              <a:t>12</a:t>
            </a:fld>
            <a:endParaRPr lang="en-US"/>
          </a:p>
        </p:txBody>
      </p:sp>
    </p:spTree>
    <p:extLst>
      <p:ext uri="{BB962C8B-B14F-4D97-AF65-F5344CB8AC3E}">
        <p14:creationId xmlns:p14="http://schemas.microsoft.com/office/powerpoint/2010/main" val="28689887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5BEB952-C7AB-5B48-8418-40D42BC1C4A0}"/>
              </a:ext>
            </a:extLst>
          </p:cNvPr>
          <p:cNvSpPr>
            <a:spLocks noGrp="1"/>
          </p:cNvSpPr>
          <p:nvPr>
            <p:ph type="title"/>
          </p:nvPr>
        </p:nvSpPr>
        <p:spPr/>
        <p:txBody>
          <a:bodyPr/>
          <a:lstStyle/>
          <a:p>
            <a:pPr algn="ctr"/>
            <a:r>
              <a:rPr lang="en-US" b="1" i="1" u="sng">
                <a:solidFill>
                  <a:schemeClr val="accent4">
                    <a:lumMod val="50000"/>
                  </a:schemeClr>
                </a:solidFill>
              </a:rPr>
              <a:t>CONCLUSION</a:t>
            </a:r>
          </a:p>
        </p:txBody>
      </p:sp>
      <p:sp>
        <p:nvSpPr>
          <p:cNvPr id="3" name="Content Placeholder 2">
            <a:extLst>
              <a:ext uri="{FF2B5EF4-FFF2-40B4-BE49-F238E27FC236}">
                <a16:creationId xmlns:a16="http://schemas.microsoft.com/office/drawing/2014/main" xmlns="" id="{81BD5CC3-D262-F44C-9904-832B9F715811}"/>
              </a:ext>
            </a:extLst>
          </p:cNvPr>
          <p:cNvSpPr>
            <a:spLocks noGrp="1"/>
          </p:cNvSpPr>
          <p:nvPr>
            <p:ph idx="1"/>
          </p:nvPr>
        </p:nvSpPr>
        <p:spPr/>
        <p:txBody>
          <a:bodyPr/>
          <a:lstStyle/>
          <a:p>
            <a:pPr marL="0" indent="0">
              <a:buNone/>
            </a:pPr>
            <a:r>
              <a:rPr lang="en-US" b="1">
                <a:solidFill>
                  <a:schemeClr val="accent4">
                    <a:lumMod val="50000"/>
                  </a:schemeClr>
                </a:solidFill>
              </a:rPr>
              <a:t>1-moral intencity.</a:t>
            </a:r>
          </a:p>
          <a:p>
            <a:pPr marL="0" indent="0">
              <a:buNone/>
            </a:pPr>
            <a:r>
              <a:rPr lang="en-US" b="1">
                <a:solidFill>
                  <a:schemeClr val="accent4">
                    <a:lumMod val="50000"/>
                  </a:schemeClr>
                </a:solidFill>
              </a:rPr>
              <a:t>2-mignitude of concequences.</a:t>
            </a:r>
          </a:p>
          <a:p>
            <a:pPr marL="0" indent="0">
              <a:buNone/>
            </a:pPr>
            <a:r>
              <a:rPr lang="en-US" b="1">
                <a:solidFill>
                  <a:schemeClr val="accent4">
                    <a:lumMod val="50000"/>
                  </a:schemeClr>
                </a:solidFill>
              </a:rPr>
              <a:t>3-social consensus. </a:t>
            </a:r>
          </a:p>
          <a:p>
            <a:pPr marL="0" indent="0">
              <a:buNone/>
            </a:pPr>
            <a:r>
              <a:rPr lang="en-US" b="1">
                <a:solidFill>
                  <a:schemeClr val="accent4">
                    <a:lumMod val="50000"/>
                  </a:schemeClr>
                </a:solidFill>
              </a:rPr>
              <a:t>4-probability of effect.</a:t>
            </a:r>
          </a:p>
          <a:p>
            <a:pPr marL="0" indent="0">
              <a:buNone/>
            </a:pPr>
            <a:r>
              <a:rPr lang="en-US" b="1">
                <a:solidFill>
                  <a:schemeClr val="accent4">
                    <a:lumMod val="50000"/>
                  </a:schemeClr>
                </a:solidFill>
              </a:rPr>
              <a:t>5-temporal immediacy.</a:t>
            </a:r>
          </a:p>
          <a:p>
            <a:pPr marL="0" indent="0">
              <a:buNone/>
            </a:pPr>
            <a:r>
              <a:rPr lang="en-US" b="1">
                <a:solidFill>
                  <a:schemeClr val="accent4">
                    <a:lumMod val="50000"/>
                  </a:schemeClr>
                </a:solidFill>
              </a:rPr>
              <a:t>6-proximity.</a:t>
            </a:r>
          </a:p>
          <a:p>
            <a:pPr marL="0" indent="0">
              <a:buNone/>
            </a:pPr>
            <a:r>
              <a:rPr lang="en-US" b="1">
                <a:solidFill>
                  <a:schemeClr val="accent4">
                    <a:lumMod val="50000"/>
                  </a:schemeClr>
                </a:solidFill>
              </a:rPr>
              <a:t>7-conentration of effect.</a:t>
            </a:r>
          </a:p>
          <a:p>
            <a:pPr marL="0" indent="0">
              <a:buNone/>
            </a:pPr>
            <a:r>
              <a:rPr lang="en-US" b="1">
                <a:solidFill>
                  <a:schemeClr val="accent4">
                    <a:lumMod val="50000"/>
                  </a:schemeClr>
                </a:solidFill>
              </a:rPr>
              <a:t>Those 7 points were to explain moral intensity.</a:t>
            </a:r>
          </a:p>
        </p:txBody>
      </p:sp>
      <p:sp>
        <p:nvSpPr>
          <p:cNvPr id="4" name="Slide Number Placeholder 3"/>
          <p:cNvSpPr>
            <a:spLocks noGrp="1"/>
          </p:cNvSpPr>
          <p:nvPr>
            <p:ph type="sldNum" sz="quarter" idx="12"/>
          </p:nvPr>
        </p:nvSpPr>
        <p:spPr/>
        <p:txBody>
          <a:bodyPr/>
          <a:lstStyle/>
          <a:p>
            <a:fld id="{3A8CC71A-838D-5E49-AE1A-FB357419B898}" type="slidenum">
              <a:rPr lang="en-US" smtClean="0"/>
              <a:t>13</a:t>
            </a:fld>
            <a:endParaRPr lang="en-US"/>
          </a:p>
        </p:txBody>
      </p:sp>
    </p:spTree>
    <p:extLst>
      <p:ext uri="{BB962C8B-B14F-4D97-AF65-F5344CB8AC3E}">
        <p14:creationId xmlns:p14="http://schemas.microsoft.com/office/powerpoint/2010/main" val="25902417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DE24F06-6585-B44F-8A1B-C230F815427F}"/>
              </a:ext>
            </a:extLst>
          </p:cNvPr>
          <p:cNvSpPr>
            <a:spLocks noGrp="1"/>
          </p:cNvSpPr>
          <p:nvPr>
            <p:ph type="title"/>
          </p:nvPr>
        </p:nvSpPr>
        <p:spPr>
          <a:xfrm>
            <a:off x="578427" y="148441"/>
            <a:ext cx="10628911" cy="1355561"/>
          </a:xfrm>
        </p:spPr>
        <p:txBody>
          <a:bodyPr/>
          <a:lstStyle/>
          <a:p>
            <a:pPr algn="ctr"/>
            <a:r>
              <a:rPr lang="en-US">
                <a:solidFill>
                  <a:schemeClr val="accent4">
                    <a:lumMod val="50000"/>
                  </a:schemeClr>
                </a:solidFill>
              </a:rPr>
              <a:t>References</a:t>
            </a:r>
          </a:p>
        </p:txBody>
      </p:sp>
      <p:sp>
        <p:nvSpPr>
          <p:cNvPr id="3" name="Content Placeholder 2">
            <a:extLst>
              <a:ext uri="{FF2B5EF4-FFF2-40B4-BE49-F238E27FC236}">
                <a16:creationId xmlns:a16="http://schemas.microsoft.com/office/drawing/2014/main" xmlns="" id="{57A68292-E164-1E42-814A-ABA03DF419A4}"/>
              </a:ext>
            </a:extLst>
          </p:cNvPr>
          <p:cNvSpPr>
            <a:spLocks noGrp="1"/>
          </p:cNvSpPr>
          <p:nvPr>
            <p:ph idx="1"/>
          </p:nvPr>
        </p:nvSpPr>
        <p:spPr>
          <a:xfrm>
            <a:off x="838200" y="1998807"/>
            <a:ext cx="10515600" cy="4351338"/>
          </a:xfrm>
        </p:spPr>
        <p:txBody>
          <a:bodyPr/>
          <a:lstStyle/>
          <a:p>
            <a:r>
              <a:rPr lang="en-US">
                <a:effectLst/>
              </a:rPr>
              <a:t>Kenneth E. Bass, F. (1995, December 1). Individual and Situational Factors That Influence Managers' Ethical Judgments - Kenneth E. Bass, Frederic J. Hebert, 1995. Retrieved December 03, 2020, from https://journals.sagepub.com/doi/abs/10.2466/pr0.1995.77.3.727</a:t>
            </a:r>
          </a:p>
        </p:txBody>
      </p:sp>
      <p:sp>
        <p:nvSpPr>
          <p:cNvPr id="4" name="Slide Number Placeholder 3"/>
          <p:cNvSpPr>
            <a:spLocks noGrp="1"/>
          </p:cNvSpPr>
          <p:nvPr>
            <p:ph type="sldNum" sz="quarter" idx="12"/>
          </p:nvPr>
        </p:nvSpPr>
        <p:spPr/>
        <p:txBody>
          <a:bodyPr/>
          <a:lstStyle/>
          <a:p>
            <a:fld id="{3A8CC71A-838D-5E49-AE1A-FB357419B898}" type="slidenum">
              <a:rPr lang="en-US" smtClean="0"/>
              <a:t>14</a:t>
            </a:fld>
            <a:endParaRPr lang="en-US"/>
          </a:p>
        </p:txBody>
      </p:sp>
    </p:spTree>
    <p:extLst>
      <p:ext uri="{BB962C8B-B14F-4D97-AF65-F5344CB8AC3E}">
        <p14:creationId xmlns:p14="http://schemas.microsoft.com/office/powerpoint/2010/main" val="29079077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852B23A-D31B-5041-B964-4CBF3F54DC27}"/>
              </a:ext>
            </a:extLst>
          </p:cNvPr>
          <p:cNvSpPr>
            <a:spLocks noGrp="1"/>
          </p:cNvSpPr>
          <p:nvPr>
            <p:ph type="title"/>
          </p:nvPr>
        </p:nvSpPr>
        <p:spPr>
          <a:xfrm>
            <a:off x="838200" y="253072"/>
            <a:ext cx="10515600" cy="6351856"/>
          </a:xfrm>
        </p:spPr>
        <p:txBody>
          <a:bodyPr>
            <a:normAutofit/>
          </a:bodyPr>
          <a:lstStyle/>
          <a:p>
            <a:pPr algn="ctr"/>
            <a:r>
              <a:rPr lang="en-US" b="1" i="1">
                <a:solidFill>
                  <a:schemeClr val="accent4">
                    <a:lumMod val="50000"/>
                  </a:schemeClr>
                </a:solidFill>
              </a:rPr>
              <a:t>Thank you</a:t>
            </a:r>
          </a:p>
        </p:txBody>
      </p:sp>
      <p:sp>
        <p:nvSpPr>
          <p:cNvPr id="3" name="Slide Number Placeholder 2"/>
          <p:cNvSpPr>
            <a:spLocks noGrp="1"/>
          </p:cNvSpPr>
          <p:nvPr>
            <p:ph type="sldNum" sz="quarter" idx="12"/>
          </p:nvPr>
        </p:nvSpPr>
        <p:spPr/>
        <p:txBody>
          <a:bodyPr/>
          <a:lstStyle/>
          <a:p>
            <a:fld id="{3A8CC71A-838D-5E49-AE1A-FB357419B898}" type="slidenum">
              <a:rPr lang="en-US" smtClean="0"/>
              <a:t>15</a:t>
            </a:fld>
            <a:endParaRPr lang="en-US"/>
          </a:p>
        </p:txBody>
      </p:sp>
    </p:spTree>
    <p:extLst>
      <p:ext uri="{BB962C8B-B14F-4D97-AF65-F5344CB8AC3E}">
        <p14:creationId xmlns:p14="http://schemas.microsoft.com/office/powerpoint/2010/main" val="14758238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BAE68B95-EA99-6346-A15E-D290FEA2F1B9}"/>
              </a:ext>
            </a:extLst>
          </p:cNvPr>
          <p:cNvSpPr>
            <a:spLocks noGrp="1"/>
          </p:cNvSpPr>
          <p:nvPr>
            <p:ph type="title"/>
          </p:nvPr>
        </p:nvSpPr>
        <p:spPr>
          <a:xfrm>
            <a:off x="838200" y="2832760"/>
            <a:ext cx="10515600" cy="596240"/>
          </a:xfrm>
        </p:spPr>
        <p:txBody>
          <a:bodyPr anchor="ctr">
            <a:normAutofit fontScale="90000"/>
          </a:bodyPr>
          <a:lstStyle/>
          <a:p>
            <a:r>
              <a:rPr lang="en-US" b="1">
                <a:solidFill>
                  <a:schemeClr val="accent4">
                    <a:lumMod val="50000"/>
                  </a:schemeClr>
                </a:solidFill>
              </a:rPr>
              <a:t>Sinificant individual factors that affect the ethical decision-making process include personal moral philosophy and stage of moral development motivation and other personal factors such as:</a:t>
            </a:r>
            <a:br>
              <a:rPr lang="en-US" b="1">
                <a:solidFill>
                  <a:schemeClr val="accent4">
                    <a:lumMod val="50000"/>
                  </a:schemeClr>
                </a:solidFill>
              </a:rPr>
            </a:br>
            <a:r>
              <a:rPr lang="en-US" b="1">
                <a:solidFill>
                  <a:schemeClr val="accent4">
                    <a:lumMod val="50000"/>
                  </a:schemeClr>
                </a:solidFill>
              </a:rPr>
              <a:t/>
            </a:r>
            <a:br>
              <a:rPr lang="en-US" b="1">
                <a:solidFill>
                  <a:schemeClr val="accent4">
                    <a:lumMod val="50000"/>
                  </a:schemeClr>
                </a:solidFill>
              </a:rPr>
            </a:br>
            <a:r>
              <a:rPr lang="en-US" b="1">
                <a:solidFill>
                  <a:schemeClr val="accent4">
                    <a:lumMod val="50000"/>
                  </a:schemeClr>
                </a:solidFill>
              </a:rPr>
              <a:t>1-gender.</a:t>
            </a:r>
            <a:br>
              <a:rPr lang="en-US" b="1">
                <a:solidFill>
                  <a:schemeClr val="accent4">
                    <a:lumMod val="50000"/>
                  </a:schemeClr>
                </a:solidFill>
              </a:rPr>
            </a:br>
            <a:r>
              <a:rPr lang="en-US" b="1">
                <a:solidFill>
                  <a:schemeClr val="accent4">
                    <a:lumMod val="50000"/>
                  </a:schemeClr>
                </a:solidFill>
              </a:rPr>
              <a:t/>
            </a:r>
            <a:br>
              <a:rPr lang="en-US" b="1">
                <a:solidFill>
                  <a:schemeClr val="accent4">
                    <a:lumMod val="50000"/>
                  </a:schemeClr>
                </a:solidFill>
              </a:rPr>
            </a:br>
            <a:r>
              <a:rPr lang="en-US" b="1">
                <a:solidFill>
                  <a:schemeClr val="accent4">
                    <a:lumMod val="50000"/>
                  </a:schemeClr>
                </a:solidFill>
              </a:rPr>
              <a:t>2-Age.</a:t>
            </a:r>
            <a:br>
              <a:rPr lang="en-US" b="1">
                <a:solidFill>
                  <a:schemeClr val="accent4">
                    <a:lumMod val="50000"/>
                  </a:schemeClr>
                </a:solidFill>
              </a:rPr>
            </a:br>
            <a:r>
              <a:rPr lang="en-US" b="1">
                <a:solidFill>
                  <a:schemeClr val="accent4">
                    <a:lumMod val="50000"/>
                  </a:schemeClr>
                </a:solidFill>
              </a:rPr>
              <a:t/>
            </a:r>
            <a:br>
              <a:rPr lang="en-US" b="1">
                <a:solidFill>
                  <a:schemeClr val="accent4">
                    <a:lumMod val="50000"/>
                  </a:schemeClr>
                </a:solidFill>
              </a:rPr>
            </a:br>
            <a:r>
              <a:rPr lang="en-US" b="1">
                <a:solidFill>
                  <a:schemeClr val="accent4">
                    <a:lumMod val="50000"/>
                  </a:schemeClr>
                </a:solidFill>
              </a:rPr>
              <a:t>3-Experience. </a:t>
            </a:r>
          </a:p>
        </p:txBody>
      </p:sp>
      <p:sp>
        <p:nvSpPr>
          <p:cNvPr id="2" name="Slide Number Placeholder 1"/>
          <p:cNvSpPr>
            <a:spLocks noGrp="1"/>
          </p:cNvSpPr>
          <p:nvPr>
            <p:ph type="sldNum" sz="quarter" idx="12"/>
          </p:nvPr>
        </p:nvSpPr>
        <p:spPr/>
        <p:txBody>
          <a:bodyPr/>
          <a:lstStyle/>
          <a:p>
            <a:fld id="{3A8CC71A-838D-5E49-AE1A-FB357419B898}" type="slidenum">
              <a:rPr lang="en-US" smtClean="0"/>
              <a:t>2</a:t>
            </a:fld>
            <a:endParaRPr lang="en-US"/>
          </a:p>
        </p:txBody>
      </p:sp>
    </p:spTree>
    <p:extLst>
      <p:ext uri="{BB962C8B-B14F-4D97-AF65-F5344CB8AC3E}">
        <p14:creationId xmlns:p14="http://schemas.microsoft.com/office/powerpoint/2010/main" val="10657970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F0501B9-FCA4-2F45-A6E3-5F3954F81B93}"/>
              </a:ext>
            </a:extLst>
          </p:cNvPr>
          <p:cNvSpPr>
            <a:spLocks noGrp="1"/>
          </p:cNvSpPr>
          <p:nvPr>
            <p:ph type="title"/>
          </p:nvPr>
        </p:nvSpPr>
        <p:spPr>
          <a:xfrm>
            <a:off x="460911" y="0"/>
            <a:ext cx="10515600" cy="6858000"/>
          </a:xfrm>
        </p:spPr>
        <p:txBody>
          <a:bodyPr anchor="ctr">
            <a:normAutofit/>
          </a:bodyPr>
          <a:lstStyle/>
          <a:p>
            <a:pPr algn="ctr"/>
            <a:r>
              <a:rPr lang="en-US" sz="6600" b="1">
                <a:solidFill>
                  <a:schemeClr val="accent4">
                    <a:lumMod val="50000"/>
                  </a:schemeClr>
                </a:solidFill>
              </a:rPr>
              <a:t>There are two main types of situational influence they are either issue related factors or context related factors</a:t>
            </a:r>
          </a:p>
        </p:txBody>
      </p:sp>
      <p:sp>
        <p:nvSpPr>
          <p:cNvPr id="3" name="Slide Number Placeholder 2"/>
          <p:cNvSpPr>
            <a:spLocks noGrp="1"/>
          </p:cNvSpPr>
          <p:nvPr>
            <p:ph type="sldNum" sz="quarter" idx="12"/>
          </p:nvPr>
        </p:nvSpPr>
        <p:spPr/>
        <p:txBody>
          <a:bodyPr/>
          <a:lstStyle/>
          <a:p>
            <a:fld id="{3A8CC71A-838D-5E49-AE1A-FB357419B898}" type="slidenum">
              <a:rPr lang="en-US" smtClean="0"/>
              <a:t>3</a:t>
            </a:fld>
            <a:endParaRPr lang="en-US"/>
          </a:p>
        </p:txBody>
      </p:sp>
    </p:spTree>
    <p:extLst>
      <p:ext uri="{BB962C8B-B14F-4D97-AF65-F5344CB8AC3E}">
        <p14:creationId xmlns:p14="http://schemas.microsoft.com/office/powerpoint/2010/main" val="12904443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C06FEE9-914C-C140-ABD2-760391DF5A86}"/>
              </a:ext>
            </a:extLst>
          </p:cNvPr>
          <p:cNvSpPr>
            <a:spLocks noGrp="1"/>
          </p:cNvSpPr>
          <p:nvPr>
            <p:ph type="title"/>
          </p:nvPr>
        </p:nvSpPr>
        <p:spPr/>
        <p:txBody>
          <a:bodyPr/>
          <a:lstStyle/>
          <a:p>
            <a:pPr algn="ctr"/>
            <a:r>
              <a:rPr lang="en-US" b="1" i="1" u="sng">
                <a:solidFill>
                  <a:schemeClr val="accent4">
                    <a:lumMod val="50000"/>
                  </a:schemeClr>
                </a:solidFill>
              </a:rPr>
              <a:t>Issue related factors </a:t>
            </a:r>
          </a:p>
        </p:txBody>
      </p:sp>
      <p:sp>
        <p:nvSpPr>
          <p:cNvPr id="3" name="Content Placeholder 2">
            <a:extLst>
              <a:ext uri="{FF2B5EF4-FFF2-40B4-BE49-F238E27FC236}">
                <a16:creationId xmlns:a16="http://schemas.microsoft.com/office/drawing/2014/main" xmlns="" id="{F733E523-0AA5-FE47-8063-54A36D7DFDE6}"/>
              </a:ext>
            </a:extLst>
          </p:cNvPr>
          <p:cNvSpPr>
            <a:spLocks noGrp="1"/>
          </p:cNvSpPr>
          <p:nvPr>
            <p:ph idx="1"/>
          </p:nvPr>
        </p:nvSpPr>
        <p:spPr/>
        <p:txBody>
          <a:bodyPr/>
          <a:lstStyle/>
          <a:p>
            <a:pPr marL="0" indent="0" algn="ctr">
              <a:buNone/>
            </a:pPr>
            <a:r>
              <a:rPr lang="en-US" b="1" u="sng">
                <a:solidFill>
                  <a:schemeClr val="accent4">
                    <a:lumMod val="50000"/>
                  </a:schemeClr>
                </a:solidFill>
              </a:rPr>
              <a:t>Issue related factors are moral intensity and moral framing </a:t>
            </a:r>
          </a:p>
          <a:p>
            <a:pPr marL="0" indent="0" algn="ctr">
              <a:buNone/>
            </a:pPr>
            <a:r>
              <a:rPr lang="en-US" b="1">
                <a:solidFill>
                  <a:schemeClr val="accent4">
                    <a:lumMod val="50000"/>
                  </a:schemeClr>
                </a:solidFill>
              </a:rPr>
              <a:t>The notion of moral intensity was initially proposed by thomas jones </a:t>
            </a:r>
          </a:p>
          <a:p>
            <a:pPr marL="0" indent="0" algn="ctr">
              <a:buNone/>
            </a:pPr>
            <a:r>
              <a:rPr lang="en-US" b="1">
                <a:solidFill>
                  <a:schemeClr val="accent4">
                    <a:lumMod val="50000"/>
                  </a:schemeClr>
                </a:solidFill>
              </a:rPr>
              <a:t>As a way of expanding ethical decision-making models to incoporate </a:t>
            </a:r>
          </a:p>
          <a:p>
            <a:pPr marL="0" indent="0" algn="ctr">
              <a:buNone/>
            </a:pPr>
            <a:r>
              <a:rPr lang="en-US" b="1">
                <a:solidFill>
                  <a:schemeClr val="accent4">
                    <a:lumMod val="50000"/>
                  </a:schemeClr>
                </a:solidFill>
              </a:rPr>
              <a:t>The idea that the relative importance of the ethical issue </a:t>
            </a:r>
          </a:p>
          <a:p>
            <a:pPr marL="0" indent="0" algn="ctr">
              <a:buNone/>
            </a:pPr>
            <a:r>
              <a:rPr lang="en-US" b="1">
                <a:solidFill>
                  <a:schemeClr val="accent4">
                    <a:lumMod val="50000"/>
                  </a:schemeClr>
                </a:solidFill>
              </a:rPr>
              <a:t>Would it self have some bearing on the proces that decision-making</a:t>
            </a:r>
          </a:p>
          <a:p>
            <a:pPr marL="0" indent="0" algn="ctr">
              <a:buNone/>
            </a:pPr>
            <a:r>
              <a:rPr lang="en-US" b="1">
                <a:solidFill>
                  <a:schemeClr val="accent4">
                    <a:lumMod val="50000"/>
                  </a:schemeClr>
                </a:solidFill>
              </a:rPr>
              <a:t>Go through when faced with ethical problems.</a:t>
            </a:r>
          </a:p>
        </p:txBody>
      </p:sp>
      <p:sp>
        <p:nvSpPr>
          <p:cNvPr id="4" name="Slide Number Placeholder 3"/>
          <p:cNvSpPr>
            <a:spLocks noGrp="1"/>
          </p:cNvSpPr>
          <p:nvPr>
            <p:ph type="sldNum" sz="quarter" idx="12"/>
          </p:nvPr>
        </p:nvSpPr>
        <p:spPr/>
        <p:txBody>
          <a:bodyPr/>
          <a:lstStyle/>
          <a:p>
            <a:fld id="{3A8CC71A-838D-5E49-AE1A-FB357419B898}" type="slidenum">
              <a:rPr lang="en-US" smtClean="0"/>
              <a:t>4</a:t>
            </a:fld>
            <a:endParaRPr lang="en-US"/>
          </a:p>
        </p:txBody>
      </p:sp>
    </p:spTree>
    <p:extLst>
      <p:ext uri="{BB962C8B-B14F-4D97-AF65-F5344CB8AC3E}">
        <p14:creationId xmlns:p14="http://schemas.microsoft.com/office/powerpoint/2010/main" val="42304458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A3E8B61-543A-3F4F-BC13-DCF2CF72EF65}"/>
              </a:ext>
            </a:extLst>
          </p:cNvPr>
          <p:cNvSpPr>
            <a:spLocks noGrp="1"/>
          </p:cNvSpPr>
          <p:nvPr>
            <p:ph type="title"/>
          </p:nvPr>
        </p:nvSpPr>
        <p:spPr/>
        <p:txBody>
          <a:bodyPr/>
          <a:lstStyle/>
          <a:p>
            <a:pPr algn="ctr"/>
            <a:r>
              <a:rPr lang="en-US" b="1" i="1" u="sng">
                <a:solidFill>
                  <a:schemeClr val="accent4">
                    <a:lumMod val="50000"/>
                  </a:schemeClr>
                </a:solidFill>
              </a:rPr>
              <a:t>How the decisions are justified</a:t>
            </a:r>
          </a:p>
        </p:txBody>
      </p:sp>
      <p:sp>
        <p:nvSpPr>
          <p:cNvPr id="3" name="Content Placeholder 2">
            <a:extLst>
              <a:ext uri="{FF2B5EF4-FFF2-40B4-BE49-F238E27FC236}">
                <a16:creationId xmlns:a16="http://schemas.microsoft.com/office/drawing/2014/main" xmlns="" id="{A8A03E77-741C-3640-A0A0-0C33CE70E59B}"/>
              </a:ext>
            </a:extLst>
          </p:cNvPr>
          <p:cNvSpPr>
            <a:spLocks noGrp="1"/>
          </p:cNvSpPr>
          <p:nvPr>
            <p:ph idx="1"/>
          </p:nvPr>
        </p:nvSpPr>
        <p:spPr>
          <a:xfrm>
            <a:off x="838200" y="2506662"/>
            <a:ext cx="10515600" cy="4351338"/>
          </a:xfrm>
        </p:spPr>
        <p:txBody>
          <a:bodyPr>
            <a:normAutofit/>
          </a:bodyPr>
          <a:lstStyle/>
          <a:p>
            <a:pPr marL="0" indent="0">
              <a:buNone/>
            </a:pPr>
            <a:r>
              <a:rPr lang="en-US" sz="4000" b="1">
                <a:solidFill>
                  <a:schemeClr val="accent4">
                    <a:lumMod val="50000"/>
                  </a:schemeClr>
                </a:solidFill>
              </a:rPr>
              <a:t>1-denial of responsibility.</a:t>
            </a:r>
          </a:p>
          <a:p>
            <a:pPr marL="0" indent="0">
              <a:buNone/>
            </a:pPr>
            <a:r>
              <a:rPr lang="en-US" sz="4000" b="1">
                <a:solidFill>
                  <a:schemeClr val="accent4">
                    <a:lumMod val="50000"/>
                  </a:schemeClr>
                </a:solidFill>
              </a:rPr>
              <a:t>2-denial of injury.</a:t>
            </a:r>
          </a:p>
          <a:p>
            <a:pPr marL="0" indent="0">
              <a:buNone/>
            </a:pPr>
            <a:r>
              <a:rPr lang="en-US" sz="4000" b="1">
                <a:solidFill>
                  <a:schemeClr val="accent4">
                    <a:lumMod val="50000"/>
                  </a:schemeClr>
                </a:solidFill>
              </a:rPr>
              <a:t>3-denial of victim.</a:t>
            </a:r>
          </a:p>
          <a:p>
            <a:pPr marL="0" indent="0">
              <a:buNone/>
            </a:pPr>
            <a:r>
              <a:rPr lang="en-US" sz="4000" b="1">
                <a:solidFill>
                  <a:schemeClr val="accent4">
                    <a:lumMod val="50000"/>
                  </a:schemeClr>
                </a:solidFill>
              </a:rPr>
              <a:t>4-social weighting.</a:t>
            </a:r>
          </a:p>
          <a:p>
            <a:pPr marL="0" indent="0">
              <a:buNone/>
            </a:pPr>
            <a:r>
              <a:rPr lang="en-US" sz="4000" b="1">
                <a:solidFill>
                  <a:schemeClr val="accent4">
                    <a:lumMod val="50000"/>
                  </a:schemeClr>
                </a:solidFill>
              </a:rPr>
              <a:t>5-appeal to higher loyalties.</a:t>
            </a:r>
          </a:p>
          <a:p>
            <a:pPr marL="0" indent="0">
              <a:buNone/>
            </a:pPr>
            <a:r>
              <a:rPr lang="en-US" sz="4000" b="1">
                <a:solidFill>
                  <a:schemeClr val="accent4">
                    <a:lumMod val="50000"/>
                  </a:schemeClr>
                </a:solidFill>
              </a:rPr>
              <a:t>6-metaphor of the ledger. </a:t>
            </a:r>
          </a:p>
          <a:p>
            <a:pPr marL="0" indent="0">
              <a:buNone/>
            </a:pPr>
            <a:endParaRPr lang="en-US" sz="4000" b="1">
              <a:solidFill>
                <a:schemeClr val="accent4">
                  <a:lumMod val="50000"/>
                </a:schemeClr>
              </a:solidFill>
            </a:endParaRPr>
          </a:p>
        </p:txBody>
      </p:sp>
      <p:sp>
        <p:nvSpPr>
          <p:cNvPr id="4" name="Slide Number Placeholder 3"/>
          <p:cNvSpPr>
            <a:spLocks noGrp="1"/>
          </p:cNvSpPr>
          <p:nvPr>
            <p:ph type="sldNum" sz="quarter" idx="12"/>
          </p:nvPr>
        </p:nvSpPr>
        <p:spPr/>
        <p:txBody>
          <a:bodyPr/>
          <a:lstStyle/>
          <a:p>
            <a:fld id="{3A8CC71A-838D-5E49-AE1A-FB357419B898}" type="slidenum">
              <a:rPr lang="en-US" smtClean="0"/>
              <a:t>5</a:t>
            </a:fld>
            <a:endParaRPr lang="en-US"/>
          </a:p>
        </p:txBody>
      </p:sp>
    </p:spTree>
    <p:extLst>
      <p:ext uri="{BB962C8B-B14F-4D97-AF65-F5344CB8AC3E}">
        <p14:creationId xmlns:p14="http://schemas.microsoft.com/office/powerpoint/2010/main" val="38029724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E78192D-7171-1545-BA1B-9D5751D2C09F}"/>
              </a:ext>
            </a:extLst>
          </p:cNvPr>
          <p:cNvSpPr>
            <a:spLocks noGrp="1"/>
          </p:cNvSpPr>
          <p:nvPr>
            <p:ph type="title"/>
          </p:nvPr>
        </p:nvSpPr>
        <p:spPr/>
        <p:txBody>
          <a:bodyPr/>
          <a:lstStyle/>
          <a:p>
            <a:r>
              <a:rPr lang="en-US" b="1" i="1" u="sng">
                <a:solidFill>
                  <a:schemeClr val="accent4">
                    <a:lumMod val="50000"/>
                  </a:schemeClr>
                </a:solidFill>
              </a:rPr>
              <a:t>1-DENIAL OF RESPONSIBILITY </a:t>
            </a:r>
          </a:p>
        </p:txBody>
      </p:sp>
      <p:sp>
        <p:nvSpPr>
          <p:cNvPr id="3" name="Content Placeholder 2">
            <a:extLst>
              <a:ext uri="{FF2B5EF4-FFF2-40B4-BE49-F238E27FC236}">
                <a16:creationId xmlns:a16="http://schemas.microsoft.com/office/drawing/2014/main" xmlns="" id="{ABE95C24-A758-6C4B-BA55-60525B6151BC}"/>
              </a:ext>
            </a:extLst>
          </p:cNvPr>
          <p:cNvSpPr>
            <a:spLocks noGrp="1"/>
          </p:cNvSpPr>
          <p:nvPr>
            <p:ph idx="1"/>
          </p:nvPr>
        </p:nvSpPr>
        <p:spPr/>
        <p:txBody>
          <a:bodyPr>
            <a:normAutofit/>
          </a:bodyPr>
          <a:lstStyle/>
          <a:p>
            <a:pPr marL="0" indent="0">
              <a:buNone/>
            </a:pPr>
            <a:r>
              <a:rPr lang="en-US" sz="4400" b="1">
                <a:solidFill>
                  <a:schemeClr val="accent4">
                    <a:lumMod val="50000"/>
                  </a:schemeClr>
                </a:solidFill>
              </a:rPr>
              <a:t>It means that the actors engage in corrupt behavior perceived that they</a:t>
            </a:r>
          </a:p>
          <a:p>
            <a:pPr marL="0" indent="0">
              <a:buNone/>
            </a:pPr>
            <a:r>
              <a:rPr lang="en-US" sz="4400" b="1">
                <a:solidFill>
                  <a:schemeClr val="accent4">
                    <a:lumMod val="50000"/>
                  </a:schemeClr>
                </a:solidFill>
              </a:rPr>
              <a:t>Have no other choice than to participate in such activities so they Might say that they don’t have any choice but to do what they are told to do.</a:t>
            </a:r>
          </a:p>
          <a:p>
            <a:pPr marL="0" indent="0">
              <a:buNone/>
            </a:pPr>
            <a:endParaRPr lang="en-US" sz="4400" b="1">
              <a:solidFill>
                <a:schemeClr val="accent4">
                  <a:lumMod val="50000"/>
                </a:schemeClr>
              </a:solidFill>
            </a:endParaRPr>
          </a:p>
          <a:p>
            <a:pPr marL="0" indent="0">
              <a:buNone/>
            </a:pPr>
            <a:endParaRPr lang="en-US" sz="4400" b="1">
              <a:solidFill>
                <a:schemeClr val="accent4">
                  <a:lumMod val="50000"/>
                </a:schemeClr>
              </a:solidFill>
            </a:endParaRPr>
          </a:p>
        </p:txBody>
      </p:sp>
      <p:sp>
        <p:nvSpPr>
          <p:cNvPr id="4" name="Slide Number Placeholder 3"/>
          <p:cNvSpPr>
            <a:spLocks noGrp="1"/>
          </p:cNvSpPr>
          <p:nvPr>
            <p:ph type="sldNum" sz="quarter" idx="12"/>
          </p:nvPr>
        </p:nvSpPr>
        <p:spPr/>
        <p:txBody>
          <a:bodyPr/>
          <a:lstStyle/>
          <a:p>
            <a:fld id="{3A8CC71A-838D-5E49-AE1A-FB357419B898}" type="slidenum">
              <a:rPr lang="en-US" smtClean="0"/>
              <a:t>6</a:t>
            </a:fld>
            <a:endParaRPr lang="en-US"/>
          </a:p>
        </p:txBody>
      </p:sp>
    </p:spTree>
    <p:extLst>
      <p:ext uri="{BB962C8B-B14F-4D97-AF65-F5344CB8AC3E}">
        <p14:creationId xmlns:p14="http://schemas.microsoft.com/office/powerpoint/2010/main" val="10281769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57DEB0C-6B18-0846-B654-47C53D9A5E38}"/>
              </a:ext>
            </a:extLst>
          </p:cNvPr>
          <p:cNvSpPr>
            <a:spLocks noGrp="1"/>
          </p:cNvSpPr>
          <p:nvPr>
            <p:ph type="title"/>
          </p:nvPr>
        </p:nvSpPr>
        <p:spPr/>
        <p:txBody>
          <a:bodyPr/>
          <a:lstStyle/>
          <a:p>
            <a:r>
              <a:rPr lang="en-US" b="1" i="1" u="sng">
                <a:solidFill>
                  <a:schemeClr val="accent4">
                    <a:lumMod val="50000"/>
                  </a:schemeClr>
                </a:solidFill>
              </a:rPr>
              <a:t>2-DENIAL OF INJURY </a:t>
            </a:r>
          </a:p>
        </p:txBody>
      </p:sp>
      <p:sp>
        <p:nvSpPr>
          <p:cNvPr id="3" name="Content Placeholder 2">
            <a:extLst>
              <a:ext uri="{FF2B5EF4-FFF2-40B4-BE49-F238E27FC236}">
                <a16:creationId xmlns:a16="http://schemas.microsoft.com/office/drawing/2014/main" xmlns="" id="{92AA2C55-4503-644A-929F-78ADE7466484}"/>
              </a:ext>
            </a:extLst>
          </p:cNvPr>
          <p:cNvSpPr>
            <a:spLocks noGrp="1"/>
          </p:cNvSpPr>
          <p:nvPr>
            <p:ph idx="1"/>
          </p:nvPr>
        </p:nvSpPr>
        <p:spPr/>
        <p:txBody>
          <a:bodyPr>
            <a:normAutofit/>
          </a:bodyPr>
          <a:lstStyle/>
          <a:p>
            <a:pPr marL="0" indent="0">
              <a:buNone/>
            </a:pPr>
            <a:r>
              <a:rPr lang="en-US" sz="4800" b="1">
                <a:solidFill>
                  <a:schemeClr val="accent4">
                    <a:lumMod val="50000"/>
                  </a:schemeClr>
                </a:solidFill>
              </a:rPr>
              <a:t>It means that the actors are convinced that no one is harmed by their actions since the actions are not really corrupt they might even say that it could have been worse.</a:t>
            </a:r>
          </a:p>
        </p:txBody>
      </p:sp>
      <p:sp>
        <p:nvSpPr>
          <p:cNvPr id="4" name="Slide Number Placeholder 3"/>
          <p:cNvSpPr>
            <a:spLocks noGrp="1"/>
          </p:cNvSpPr>
          <p:nvPr>
            <p:ph type="sldNum" sz="quarter" idx="12"/>
          </p:nvPr>
        </p:nvSpPr>
        <p:spPr/>
        <p:txBody>
          <a:bodyPr/>
          <a:lstStyle/>
          <a:p>
            <a:fld id="{3A8CC71A-838D-5E49-AE1A-FB357419B898}" type="slidenum">
              <a:rPr lang="en-US" smtClean="0"/>
              <a:t>7</a:t>
            </a:fld>
            <a:endParaRPr lang="en-US"/>
          </a:p>
        </p:txBody>
      </p:sp>
    </p:spTree>
    <p:extLst>
      <p:ext uri="{BB962C8B-B14F-4D97-AF65-F5344CB8AC3E}">
        <p14:creationId xmlns:p14="http://schemas.microsoft.com/office/powerpoint/2010/main" val="16535887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FE75DCB-1D53-194D-986E-B04989AADB74}"/>
              </a:ext>
            </a:extLst>
          </p:cNvPr>
          <p:cNvSpPr>
            <a:spLocks noGrp="1"/>
          </p:cNvSpPr>
          <p:nvPr>
            <p:ph type="title"/>
          </p:nvPr>
        </p:nvSpPr>
        <p:spPr/>
        <p:txBody>
          <a:bodyPr/>
          <a:lstStyle/>
          <a:p>
            <a:r>
              <a:rPr lang="en-US" b="1" i="1" u="sng">
                <a:solidFill>
                  <a:schemeClr val="accent4">
                    <a:lumMod val="50000"/>
                  </a:schemeClr>
                </a:solidFill>
              </a:rPr>
              <a:t>3-DENIAL OF VICTIM </a:t>
            </a:r>
          </a:p>
        </p:txBody>
      </p:sp>
      <p:sp>
        <p:nvSpPr>
          <p:cNvPr id="3" name="Content Placeholder 2">
            <a:extLst>
              <a:ext uri="{FF2B5EF4-FFF2-40B4-BE49-F238E27FC236}">
                <a16:creationId xmlns:a16="http://schemas.microsoft.com/office/drawing/2014/main" xmlns="" id="{927EA887-E414-8249-9601-38A1623BC947}"/>
              </a:ext>
            </a:extLst>
          </p:cNvPr>
          <p:cNvSpPr>
            <a:spLocks noGrp="1"/>
          </p:cNvSpPr>
          <p:nvPr>
            <p:ph idx="1"/>
          </p:nvPr>
        </p:nvSpPr>
        <p:spPr/>
        <p:txBody>
          <a:bodyPr>
            <a:normAutofit/>
          </a:bodyPr>
          <a:lstStyle/>
          <a:p>
            <a:pPr marL="0" indent="0">
              <a:buNone/>
            </a:pPr>
            <a:r>
              <a:rPr lang="en-US" sz="5400" b="1">
                <a:solidFill>
                  <a:schemeClr val="accent4">
                    <a:lumMod val="50000"/>
                  </a:schemeClr>
                </a:solidFill>
              </a:rPr>
              <a:t>It means that the actors counter any blame for their actions by arguing</a:t>
            </a:r>
          </a:p>
          <a:p>
            <a:pPr marL="0" indent="0">
              <a:buNone/>
            </a:pPr>
            <a:r>
              <a:rPr lang="en-US" sz="5400" b="1">
                <a:solidFill>
                  <a:schemeClr val="accent4">
                    <a:lumMod val="50000"/>
                  </a:schemeClr>
                </a:solidFill>
              </a:rPr>
              <a:t>That the violated party actually deserved whatever happened to them.</a:t>
            </a:r>
          </a:p>
        </p:txBody>
      </p:sp>
      <p:sp>
        <p:nvSpPr>
          <p:cNvPr id="4" name="Slide Number Placeholder 3"/>
          <p:cNvSpPr>
            <a:spLocks noGrp="1"/>
          </p:cNvSpPr>
          <p:nvPr>
            <p:ph type="sldNum" sz="quarter" idx="12"/>
          </p:nvPr>
        </p:nvSpPr>
        <p:spPr/>
        <p:txBody>
          <a:bodyPr/>
          <a:lstStyle/>
          <a:p>
            <a:fld id="{3A8CC71A-838D-5E49-AE1A-FB357419B898}" type="slidenum">
              <a:rPr lang="en-US" smtClean="0"/>
              <a:t>8</a:t>
            </a:fld>
            <a:endParaRPr lang="en-US"/>
          </a:p>
        </p:txBody>
      </p:sp>
    </p:spTree>
    <p:extLst>
      <p:ext uri="{BB962C8B-B14F-4D97-AF65-F5344CB8AC3E}">
        <p14:creationId xmlns:p14="http://schemas.microsoft.com/office/powerpoint/2010/main" val="18749335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3A6FC4E-5449-D740-978C-765A01B44E5D}"/>
              </a:ext>
            </a:extLst>
          </p:cNvPr>
          <p:cNvSpPr>
            <a:spLocks noGrp="1"/>
          </p:cNvSpPr>
          <p:nvPr>
            <p:ph type="title"/>
          </p:nvPr>
        </p:nvSpPr>
        <p:spPr/>
        <p:txBody>
          <a:bodyPr/>
          <a:lstStyle/>
          <a:p>
            <a:r>
              <a:rPr lang="en-US" b="1" i="1" u="sng">
                <a:solidFill>
                  <a:schemeClr val="accent4">
                    <a:lumMod val="50000"/>
                  </a:schemeClr>
                </a:solidFill>
              </a:rPr>
              <a:t>4-social weighting </a:t>
            </a:r>
          </a:p>
        </p:txBody>
      </p:sp>
      <p:sp>
        <p:nvSpPr>
          <p:cNvPr id="3" name="Content Placeholder 2">
            <a:extLst>
              <a:ext uri="{FF2B5EF4-FFF2-40B4-BE49-F238E27FC236}">
                <a16:creationId xmlns:a16="http://schemas.microsoft.com/office/drawing/2014/main" xmlns="" id="{496DAEB4-2331-704E-82DA-5190A4770DC6}"/>
              </a:ext>
            </a:extLst>
          </p:cNvPr>
          <p:cNvSpPr>
            <a:spLocks noGrp="1"/>
          </p:cNvSpPr>
          <p:nvPr>
            <p:ph idx="1"/>
          </p:nvPr>
        </p:nvSpPr>
        <p:spPr/>
        <p:txBody>
          <a:bodyPr>
            <a:noAutofit/>
          </a:bodyPr>
          <a:lstStyle/>
          <a:p>
            <a:pPr marL="0" indent="0">
              <a:buNone/>
            </a:pPr>
            <a:r>
              <a:rPr lang="en-US" sz="4000" b="1">
                <a:solidFill>
                  <a:schemeClr val="accent4">
                    <a:lumMod val="50000"/>
                  </a:schemeClr>
                </a:solidFill>
              </a:rPr>
              <a:t>The actors assume to practices that moderate the silence of corrupt </a:t>
            </a:r>
          </a:p>
          <a:p>
            <a:pPr marL="0" indent="0">
              <a:buNone/>
            </a:pPr>
            <a:r>
              <a:rPr lang="en-US" sz="4000" b="1">
                <a:solidFill>
                  <a:schemeClr val="accent4">
                    <a:lumMod val="50000"/>
                  </a:schemeClr>
                </a:solidFill>
              </a:rPr>
              <a:t>Behavior.</a:t>
            </a:r>
          </a:p>
          <a:p>
            <a:pPr marL="0" indent="0">
              <a:buNone/>
            </a:pPr>
            <a:r>
              <a:rPr lang="en-US" sz="4000" b="1">
                <a:solidFill>
                  <a:schemeClr val="accent4">
                    <a:lumMod val="50000"/>
                  </a:schemeClr>
                </a:solidFill>
              </a:rPr>
              <a:t>one is condemning the acccuser and the other one is selective social comparison.</a:t>
            </a:r>
          </a:p>
          <a:p>
            <a:pPr marL="0" indent="0">
              <a:buNone/>
            </a:pPr>
            <a:r>
              <a:rPr lang="en-US" sz="4000" b="1">
                <a:solidFill>
                  <a:schemeClr val="accent4">
                    <a:lumMod val="50000"/>
                  </a:schemeClr>
                </a:solidFill>
              </a:rPr>
              <a:t> that you have no right to criticize us or they might also say that others are worse than us.</a:t>
            </a:r>
          </a:p>
        </p:txBody>
      </p:sp>
      <p:sp>
        <p:nvSpPr>
          <p:cNvPr id="4" name="Slide Number Placeholder 3"/>
          <p:cNvSpPr>
            <a:spLocks noGrp="1"/>
          </p:cNvSpPr>
          <p:nvPr>
            <p:ph type="sldNum" sz="quarter" idx="12"/>
          </p:nvPr>
        </p:nvSpPr>
        <p:spPr/>
        <p:txBody>
          <a:bodyPr/>
          <a:lstStyle/>
          <a:p>
            <a:fld id="{3A8CC71A-838D-5E49-AE1A-FB357419B898}" type="slidenum">
              <a:rPr lang="en-US" smtClean="0"/>
              <a:t>9</a:t>
            </a:fld>
            <a:endParaRPr lang="en-US"/>
          </a:p>
        </p:txBody>
      </p:sp>
    </p:spTree>
    <p:extLst>
      <p:ext uri="{BB962C8B-B14F-4D97-AF65-F5344CB8AC3E}">
        <p14:creationId xmlns:p14="http://schemas.microsoft.com/office/powerpoint/2010/main" val="174721345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565</Words>
  <Application>Microsoft Office PowerPoint</Application>
  <PresentationFormat>Widescreen</PresentationFormat>
  <Paragraphs>66</Paragraphs>
  <Slides>15</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arial</vt:lpstr>
      <vt:lpstr>Calibri</vt:lpstr>
      <vt:lpstr>Calibri Light</vt:lpstr>
      <vt:lpstr>Office Theme</vt:lpstr>
      <vt:lpstr>Identify individual and situation factors that influence ethical decision-making</vt:lpstr>
      <vt:lpstr>Sinificant individual factors that affect the ethical decision-making process include personal moral philosophy and stage of moral development motivation and other personal factors such as:  1-gender.  2-Age.  3-Experience. </vt:lpstr>
      <vt:lpstr>There are two main types of situational influence they are either issue related factors or context related factors</vt:lpstr>
      <vt:lpstr>Issue related factors </vt:lpstr>
      <vt:lpstr>How the decisions are justified</vt:lpstr>
      <vt:lpstr>1-DENIAL OF RESPONSIBILITY </vt:lpstr>
      <vt:lpstr>2-DENIAL OF INJURY </vt:lpstr>
      <vt:lpstr>3-DENIAL OF VICTIM </vt:lpstr>
      <vt:lpstr>4-social weighting </vt:lpstr>
      <vt:lpstr>5-APPEAL TO HIGHER LOYALTIES </vt:lpstr>
      <vt:lpstr>6-METAPHOR OF THE LEDGER </vt:lpstr>
      <vt:lpstr>Individual and situational factors That influence mangers ethical judgment </vt:lpstr>
      <vt:lpstr>CONCLUSION</vt:lpstr>
      <vt:lpstr>References</vt:lpstr>
      <vt:lpstr>Thank you</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Identify individual and situation factors that influence ethical decision-making</dc:title>
  <dc:creator>218922715696</dc:creator>
  <cp:lastModifiedBy>user</cp:lastModifiedBy>
  <cp:revision>5</cp:revision>
  <dcterms:created xsi:type="dcterms:W3CDTF">2020-11-23T15:25:24Z</dcterms:created>
  <dcterms:modified xsi:type="dcterms:W3CDTF">2020-12-13T10:05:28Z</dcterms:modified>
</cp:coreProperties>
</file>