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4AA5-A7CD-4CD8-B14C-34C9FE03E9FA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DCC36-0E57-4CF6-8948-FF1F5F0E8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C17C1-15C7-48B5-88BB-04661D826757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E23D1-E1C6-4D84-AC78-69A6AFAC0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7BCC1-684F-4399-8CDF-B625FD231791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6CABA-063A-478C-A1D7-C7244864C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D876-608E-4228-81CF-8DE265C5E8A6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18214-D16A-4BA6-A07D-6066A3B52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04B80-97A7-4F63-A232-8A46703C0CCA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D762F-11AF-4AA9-BC24-3007186ED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94AF-41A3-4CB8-9305-AC4E58A4AA05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9AFE0-F7EE-4BC6-94A2-75C56DA147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25755-B861-4722-ABB3-DCB5677E2AC0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2271D-8C76-467B-B573-F7A37F5D2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D3043-9FB9-4193-A761-B914E918E9C1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8DCA0-2E26-4AF9-B93D-747D6896F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D0370-2535-4543-AB4C-4E99B195367C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FB200-7C50-4A5F-A279-3DFD3E748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7D937-FEEB-4737-9023-CEAD79429F2E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B98CD-C92E-4FEC-8DC0-0182F794D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93733-EC2D-4194-9B03-43088D63B86F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E3A0F-6760-448F-AD3D-755720C4B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D1CCFE-716D-402F-8422-60922272A567}" type="datetimeFigureOut">
              <a:rPr lang="en-US"/>
              <a:pPr>
                <a:defRPr/>
              </a:pPr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501FCB-1217-4C1E-9EB1-A3D05F458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Traditional Square of Opposition</a:t>
            </a:r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4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Traditional </a:t>
            </a:r>
            <a:r>
              <a:rPr lang="en-US" dirty="0" smtClean="0"/>
              <a:t>Square 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648200"/>
            <a:ext cx="8229600" cy="22098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</a:t>
            </a:r>
            <a:r>
              <a:rPr lang="en-US" b="1" dirty="0" smtClean="0"/>
              <a:t>contrary</a:t>
            </a:r>
            <a:r>
              <a:rPr lang="en-US" dirty="0" smtClean="0"/>
              <a:t> relation is one of partial opposition, that is, at least one contrary must be false (but both might be</a:t>
            </a:r>
            <a:r>
              <a:rPr lang="en-US" dirty="0" smtClean="0"/>
              <a:t>). In other words, two propositions are contrary if they cannot both be true but can both be false.</a:t>
            </a:r>
            <a:endParaRPr lang="en-US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</a:t>
            </a:r>
            <a:r>
              <a:rPr lang="en-US" b="1" dirty="0" err="1" smtClean="0"/>
              <a:t>subcontrary</a:t>
            </a:r>
            <a:r>
              <a:rPr lang="en-US" dirty="0" smtClean="0"/>
              <a:t> relation is also one of partial opposition.  At least one </a:t>
            </a:r>
            <a:r>
              <a:rPr lang="en-US" dirty="0" err="1" smtClean="0"/>
              <a:t>subcontrary</a:t>
            </a:r>
            <a:r>
              <a:rPr lang="en-US" dirty="0" smtClean="0"/>
              <a:t> must be true, both both might be</a:t>
            </a:r>
            <a:r>
              <a:rPr lang="en-US" dirty="0" smtClean="0"/>
              <a:t>. They cannot both be false.</a:t>
            </a:r>
            <a:endParaRPr lang="en-US" dirty="0" smtClean="0"/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The </a:t>
            </a:r>
            <a:r>
              <a:rPr lang="en-US" b="1" dirty="0" err="1" smtClean="0"/>
              <a:t>subalternation</a:t>
            </a:r>
            <a:r>
              <a:rPr lang="en-US" dirty="0" smtClean="0"/>
              <a:t> relation is one in which inferences about truth </a:t>
            </a:r>
            <a:r>
              <a:rPr lang="en-US" dirty="0" err="1" smtClean="0"/>
              <a:t>valueT</a:t>
            </a:r>
            <a:r>
              <a:rPr lang="en-US" dirty="0" smtClean="0"/>
              <a:t> </a:t>
            </a:r>
            <a:r>
              <a:rPr lang="en-US" dirty="0" smtClean="0"/>
              <a:t>can be made according to the arrows illustrating the direction that truth or falsity can “flow.” 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895600" y="2057400"/>
            <a:ext cx="3048000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895600" y="4114800"/>
            <a:ext cx="3048000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1828800" y="3048000"/>
            <a:ext cx="1524000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5486400" y="3048000"/>
            <a:ext cx="1524000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895600" y="2286000"/>
            <a:ext cx="304800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819400" y="2286000"/>
            <a:ext cx="312420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6" name="TextBox 9"/>
          <p:cNvSpPr txBox="1">
            <a:spLocks noChangeArrowheads="1"/>
          </p:cNvSpPr>
          <p:nvPr/>
        </p:nvSpPr>
        <p:spPr bwMode="auto">
          <a:xfrm rot="-1585712">
            <a:off x="4418013" y="2470150"/>
            <a:ext cx="160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Contradictory</a:t>
            </a:r>
          </a:p>
        </p:txBody>
      </p:sp>
      <p:sp>
        <p:nvSpPr>
          <p:cNvPr id="4107" name="TextBox 10"/>
          <p:cNvSpPr txBox="1">
            <a:spLocks noChangeArrowheads="1"/>
          </p:cNvSpPr>
          <p:nvPr/>
        </p:nvSpPr>
        <p:spPr bwMode="auto">
          <a:xfrm rot="1658413">
            <a:off x="2889250" y="2484438"/>
            <a:ext cx="1600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Contradictory</a:t>
            </a:r>
          </a:p>
        </p:txBody>
      </p:sp>
      <p:sp>
        <p:nvSpPr>
          <p:cNvPr id="4108" name="TextBox 11"/>
          <p:cNvSpPr txBox="1">
            <a:spLocks noChangeArrowheads="1"/>
          </p:cNvSpPr>
          <p:nvPr/>
        </p:nvSpPr>
        <p:spPr bwMode="auto">
          <a:xfrm rot="1658413">
            <a:off x="4489450" y="3322638"/>
            <a:ext cx="1600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Contradictory</a:t>
            </a:r>
          </a:p>
        </p:txBody>
      </p:sp>
      <p:sp>
        <p:nvSpPr>
          <p:cNvPr id="4109" name="TextBox 12"/>
          <p:cNvSpPr txBox="1">
            <a:spLocks noChangeArrowheads="1"/>
          </p:cNvSpPr>
          <p:nvPr/>
        </p:nvSpPr>
        <p:spPr bwMode="auto">
          <a:xfrm rot="-1585712">
            <a:off x="2894013" y="3232150"/>
            <a:ext cx="160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Contradictory</a:t>
            </a:r>
          </a:p>
        </p:txBody>
      </p:sp>
      <p:sp>
        <p:nvSpPr>
          <p:cNvPr id="4110" name="TextBox 13"/>
          <p:cNvSpPr txBox="1">
            <a:spLocks noChangeArrowheads="1"/>
          </p:cNvSpPr>
          <p:nvPr/>
        </p:nvSpPr>
        <p:spPr bwMode="auto">
          <a:xfrm>
            <a:off x="3200400" y="160020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Contrary</a:t>
            </a:r>
          </a:p>
        </p:txBody>
      </p:sp>
      <p:sp>
        <p:nvSpPr>
          <p:cNvPr id="4111" name="TextBox 14"/>
          <p:cNvSpPr txBox="1">
            <a:spLocks noChangeArrowheads="1"/>
          </p:cNvSpPr>
          <p:nvPr/>
        </p:nvSpPr>
        <p:spPr bwMode="auto">
          <a:xfrm>
            <a:off x="3124200" y="419100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Subcontrary</a:t>
            </a:r>
          </a:p>
        </p:txBody>
      </p:sp>
      <p:sp>
        <p:nvSpPr>
          <p:cNvPr id="4112" name="TextBox 15"/>
          <p:cNvSpPr txBox="1">
            <a:spLocks noChangeArrowheads="1"/>
          </p:cNvSpPr>
          <p:nvPr/>
        </p:nvSpPr>
        <p:spPr bwMode="auto">
          <a:xfrm rot="5400000">
            <a:off x="5290344" y="3015456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Subalternation</a:t>
            </a:r>
          </a:p>
        </p:txBody>
      </p:sp>
      <p:sp>
        <p:nvSpPr>
          <p:cNvPr id="4113" name="TextBox 16"/>
          <p:cNvSpPr txBox="1">
            <a:spLocks noChangeArrowheads="1"/>
          </p:cNvSpPr>
          <p:nvPr/>
        </p:nvSpPr>
        <p:spPr bwMode="auto">
          <a:xfrm rot="-5400000">
            <a:off x="1023144" y="2863056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Subalternation</a:t>
            </a:r>
          </a:p>
        </p:txBody>
      </p:sp>
      <p:sp>
        <p:nvSpPr>
          <p:cNvPr id="4114" name="TextBox 17"/>
          <p:cNvSpPr txBox="1">
            <a:spLocks noChangeArrowheads="1"/>
          </p:cNvSpPr>
          <p:nvPr/>
        </p:nvSpPr>
        <p:spPr bwMode="auto">
          <a:xfrm>
            <a:off x="5943600" y="3733800"/>
            <a:ext cx="38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alibri" pitchFamily="34" charset="0"/>
              </a:rPr>
              <a:t>O</a:t>
            </a:r>
          </a:p>
        </p:txBody>
      </p:sp>
      <p:sp>
        <p:nvSpPr>
          <p:cNvPr id="4115" name="TextBox 18"/>
          <p:cNvSpPr txBox="1">
            <a:spLocks noChangeArrowheads="1"/>
          </p:cNvSpPr>
          <p:nvPr/>
        </p:nvSpPr>
        <p:spPr bwMode="auto">
          <a:xfrm>
            <a:off x="2438400" y="3810000"/>
            <a:ext cx="38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alibri" pitchFamily="34" charset="0"/>
              </a:rPr>
              <a:t>I</a:t>
            </a:r>
          </a:p>
        </p:txBody>
      </p:sp>
      <p:sp>
        <p:nvSpPr>
          <p:cNvPr id="4116" name="TextBox 19"/>
          <p:cNvSpPr txBox="1">
            <a:spLocks noChangeArrowheads="1"/>
          </p:cNvSpPr>
          <p:nvPr/>
        </p:nvSpPr>
        <p:spPr bwMode="auto">
          <a:xfrm>
            <a:off x="6019800" y="1676400"/>
            <a:ext cx="38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>
                <a:latin typeface="Calibri" pitchFamily="34" charset="0"/>
              </a:rPr>
              <a:t>E</a:t>
            </a:r>
          </a:p>
        </p:txBody>
      </p:sp>
      <p:sp>
        <p:nvSpPr>
          <p:cNvPr id="4117" name="TextBox 20"/>
          <p:cNvSpPr txBox="1">
            <a:spLocks noChangeArrowheads="1"/>
          </p:cNvSpPr>
          <p:nvPr/>
        </p:nvSpPr>
        <p:spPr bwMode="auto">
          <a:xfrm>
            <a:off x="2514600" y="1676400"/>
            <a:ext cx="38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>
                <a:latin typeface="Calibri" pitchFamily="34" charset="0"/>
              </a:rPr>
              <a:t>A</a:t>
            </a:r>
          </a:p>
        </p:txBody>
      </p:sp>
      <p:sp>
        <p:nvSpPr>
          <p:cNvPr id="23" name="Up Arrow 22"/>
          <p:cNvSpPr/>
          <p:nvPr/>
        </p:nvSpPr>
        <p:spPr>
          <a:xfrm rot="10800000">
            <a:off x="7086600" y="2209800"/>
            <a:ext cx="1295400" cy="1828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 rot="20144212">
            <a:off x="6924756" y="2667000"/>
            <a:ext cx="172329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Truth</a:t>
            </a:r>
          </a:p>
        </p:txBody>
      </p:sp>
      <p:sp>
        <p:nvSpPr>
          <p:cNvPr id="27" name="مستطيل 26"/>
          <p:cNvSpPr/>
          <p:nvPr/>
        </p:nvSpPr>
        <p:spPr>
          <a:xfrm>
            <a:off x="5486400" y="1371600"/>
            <a:ext cx="2514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No snakes are reptiles</a:t>
            </a:r>
            <a:endParaRPr lang="ar-SA" dirty="0"/>
          </a:p>
        </p:txBody>
      </p:sp>
      <p:sp>
        <p:nvSpPr>
          <p:cNvPr id="29" name="مستطيل 28"/>
          <p:cNvSpPr/>
          <p:nvPr/>
        </p:nvSpPr>
        <p:spPr>
          <a:xfrm>
            <a:off x="1371600" y="1447800"/>
            <a:ext cx="2590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All snakes are reptiles</a:t>
            </a:r>
            <a:endParaRPr lang="ar-SA" dirty="0"/>
          </a:p>
        </p:txBody>
      </p:sp>
      <p:sp>
        <p:nvSpPr>
          <p:cNvPr id="30" name="مستطيل 29"/>
          <p:cNvSpPr/>
          <p:nvPr/>
        </p:nvSpPr>
        <p:spPr>
          <a:xfrm>
            <a:off x="990600" y="4267200"/>
            <a:ext cx="2667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Some snakes are reptiles</a:t>
            </a:r>
            <a:endParaRPr lang="ar-SA" dirty="0"/>
          </a:p>
        </p:txBody>
      </p:sp>
      <p:sp>
        <p:nvSpPr>
          <p:cNvPr id="31" name="مستطيل 30"/>
          <p:cNvSpPr/>
          <p:nvPr/>
        </p:nvSpPr>
        <p:spPr>
          <a:xfrm>
            <a:off x="5257800" y="4267200"/>
            <a:ext cx="2895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Some snakes are not reptiles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Contradictories:</a:t>
            </a:r>
          </a:p>
          <a:p>
            <a:r>
              <a:rPr lang="en-US" dirty="0" smtClean="0"/>
              <a:t>They cannot both be true, and they cannot both be false.</a:t>
            </a:r>
          </a:p>
          <a:p>
            <a:r>
              <a:rPr lang="en-US" dirty="0" smtClean="0"/>
              <a:t>example:</a:t>
            </a:r>
          </a:p>
          <a:p>
            <a:r>
              <a:rPr lang="en-US" dirty="0" smtClean="0"/>
              <a:t>(All humans are mortal) and (some humans are not mortal).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pPr lvl="0"/>
            <a:r>
              <a:rPr lang="en-US" sz="3200" dirty="0" smtClean="0"/>
              <a:t> Square of opposition and Venn Diagrams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Rectangle 2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image-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905000"/>
            <a:ext cx="5867400" cy="38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1524000" y="16002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7" name="Rectangle 13"/>
          <p:cNvSpPr/>
          <p:nvPr/>
        </p:nvSpPr>
        <p:spPr>
          <a:xfrm>
            <a:off x="457200" y="1524000"/>
            <a:ext cx="3200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14"/>
          <p:cNvSpPr/>
          <p:nvPr/>
        </p:nvSpPr>
        <p:spPr>
          <a:xfrm>
            <a:off x="6172200" y="1752600"/>
            <a:ext cx="21336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>
            <a:off x="1676400" y="5257800"/>
            <a:ext cx="1752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>
            <a:off x="5867400" y="5181600"/>
            <a:ext cx="1828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1" descr="Atyp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371600"/>
            <a:ext cx="19812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3" descr="Ityp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800600"/>
            <a:ext cx="2062163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Etype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1219200"/>
            <a:ext cx="19812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" descr="Otype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5181600"/>
            <a:ext cx="2209800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1676400" y="1905000"/>
            <a:ext cx="304800" cy="304800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auto">
          <a:xfrm>
            <a:off x="7162800" y="1752600"/>
            <a:ext cx="304800" cy="304800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181</Words>
  <Application>Microsoft Office PowerPoint</Application>
  <PresentationFormat>عرض على الشاشة (3:4)‏</PresentationFormat>
  <Paragraphs>28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Office Theme</vt:lpstr>
      <vt:lpstr>The Traditional Square of Opposition</vt:lpstr>
      <vt:lpstr>The Traditional Square </vt:lpstr>
      <vt:lpstr>الشريحة 3</vt:lpstr>
      <vt:lpstr> Square of opposition and Venn Diagrams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Traditional Square of Opposition</dc:title>
  <dc:creator>TOSHIBA</dc:creator>
  <cp:lastModifiedBy>TOSHIBA</cp:lastModifiedBy>
  <cp:revision>20</cp:revision>
  <dcterms:created xsi:type="dcterms:W3CDTF">2011-03-09T19:26:52Z</dcterms:created>
  <dcterms:modified xsi:type="dcterms:W3CDTF">2019-12-18T19:55:18Z</dcterms:modified>
</cp:coreProperties>
</file>