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6.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7.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8.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9.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theme/theme10.xml" ContentType="application/vnd.openxmlformats-officedocument.theme+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theme/theme11.xml" ContentType="application/vnd.openxmlformats-officedocument.theme+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theme/theme12.xml" ContentType="application/vnd.openxmlformats-officedocument.theme+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theme/theme13.xml" ContentType="application/vnd.openxmlformats-officedocument.theme+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4.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theme/theme15.xml" ContentType="application/vnd.openxmlformats-officedocument.theme+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theme/theme16.xml" ContentType="application/vnd.openxmlformats-officedocument.theme+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theme/theme17.xml" ContentType="application/vnd.openxmlformats-officedocument.theme+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theme/theme18.xml" ContentType="application/vnd.openxmlformats-officedocument.theme+xml"/>
  <Override PartName="/ppt/theme/theme1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 id="2147483688" r:id="rId4"/>
    <p:sldMasterId id="2147483703" r:id="rId5"/>
    <p:sldMasterId id="2147483718" r:id="rId6"/>
    <p:sldMasterId id="2147483733" r:id="rId7"/>
    <p:sldMasterId id="2147483748" r:id="rId8"/>
    <p:sldMasterId id="2147483763" r:id="rId9"/>
    <p:sldMasterId id="2147483778" r:id="rId10"/>
    <p:sldMasterId id="2147483793" r:id="rId11"/>
    <p:sldMasterId id="2147483808" r:id="rId12"/>
    <p:sldMasterId id="2147483838" r:id="rId13"/>
    <p:sldMasterId id="2147483851" r:id="rId14"/>
    <p:sldMasterId id="2147483864" r:id="rId15"/>
    <p:sldMasterId id="2147483879" r:id="rId16"/>
    <p:sldMasterId id="2147483894" r:id="rId17"/>
    <p:sldMasterId id="2147483909" r:id="rId18"/>
  </p:sldMasterIdLst>
  <p:notesMasterIdLst>
    <p:notesMasterId r:id="rId95"/>
  </p:notesMasterIdLst>
  <p:sldIdLst>
    <p:sldId id="331" r:id="rId19"/>
    <p:sldId id="354" r:id="rId20"/>
    <p:sldId id="332" r:id="rId21"/>
    <p:sldId id="325" r:id="rId22"/>
    <p:sldId id="333" r:id="rId23"/>
    <p:sldId id="334" r:id="rId24"/>
    <p:sldId id="335" r:id="rId25"/>
    <p:sldId id="326" r:id="rId26"/>
    <p:sldId id="327" r:id="rId27"/>
    <p:sldId id="260" r:id="rId28"/>
    <p:sldId id="284" r:id="rId29"/>
    <p:sldId id="285" r:id="rId30"/>
    <p:sldId id="286" r:id="rId31"/>
    <p:sldId id="287" r:id="rId32"/>
    <p:sldId id="308" r:id="rId33"/>
    <p:sldId id="309" r:id="rId34"/>
    <p:sldId id="336" r:id="rId35"/>
    <p:sldId id="337" r:id="rId36"/>
    <p:sldId id="288" r:id="rId37"/>
    <p:sldId id="338" r:id="rId38"/>
    <p:sldId id="339" r:id="rId39"/>
    <p:sldId id="340" r:id="rId40"/>
    <p:sldId id="341" r:id="rId41"/>
    <p:sldId id="320" r:id="rId42"/>
    <p:sldId id="321" r:id="rId43"/>
    <p:sldId id="290" r:id="rId44"/>
    <p:sldId id="291" r:id="rId45"/>
    <p:sldId id="292" r:id="rId46"/>
    <p:sldId id="293" r:id="rId47"/>
    <p:sldId id="294" r:id="rId48"/>
    <p:sldId id="295" r:id="rId49"/>
    <p:sldId id="296" r:id="rId50"/>
    <p:sldId id="297" r:id="rId51"/>
    <p:sldId id="311" r:id="rId52"/>
    <p:sldId id="312" r:id="rId53"/>
    <p:sldId id="313" r:id="rId54"/>
    <p:sldId id="314" r:id="rId55"/>
    <p:sldId id="353" r:id="rId56"/>
    <p:sldId id="315" r:id="rId57"/>
    <p:sldId id="316" r:id="rId58"/>
    <p:sldId id="298" r:id="rId59"/>
    <p:sldId id="299" r:id="rId60"/>
    <p:sldId id="300" r:id="rId61"/>
    <p:sldId id="318" r:id="rId62"/>
    <p:sldId id="342" r:id="rId63"/>
    <p:sldId id="343" r:id="rId64"/>
    <p:sldId id="345" r:id="rId65"/>
    <p:sldId id="344" r:id="rId66"/>
    <p:sldId id="317" r:id="rId67"/>
    <p:sldId id="263" r:id="rId68"/>
    <p:sldId id="329" r:id="rId69"/>
    <p:sldId id="301" r:id="rId70"/>
    <p:sldId id="302" r:id="rId71"/>
    <p:sldId id="303" r:id="rId72"/>
    <p:sldId id="304" r:id="rId73"/>
    <p:sldId id="305" r:id="rId74"/>
    <p:sldId id="319" r:id="rId75"/>
    <p:sldId id="306" r:id="rId76"/>
    <p:sldId id="330" r:id="rId77"/>
    <p:sldId id="328" r:id="rId78"/>
    <p:sldId id="346" r:id="rId79"/>
    <p:sldId id="264" r:id="rId80"/>
    <p:sldId id="349" r:id="rId81"/>
    <p:sldId id="350" r:id="rId82"/>
    <p:sldId id="265" r:id="rId83"/>
    <p:sldId id="351" r:id="rId84"/>
    <p:sldId id="266" r:id="rId85"/>
    <p:sldId id="268" r:id="rId86"/>
    <p:sldId id="269" r:id="rId87"/>
    <p:sldId id="352" r:id="rId88"/>
    <p:sldId id="277" r:id="rId89"/>
    <p:sldId id="322" r:id="rId90"/>
    <p:sldId id="323" r:id="rId91"/>
    <p:sldId id="324" r:id="rId92"/>
    <p:sldId id="280" r:id="rId93"/>
    <p:sldId id="355" r:id="rId9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561" autoAdjust="0"/>
    <p:restoredTop sz="95918" autoAdjust="0"/>
  </p:normalViewPr>
  <p:slideViewPr>
    <p:cSldViewPr>
      <p:cViewPr varScale="1">
        <p:scale>
          <a:sx n="96" d="100"/>
          <a:sy n="96" d="100"/>
        </p:scale>
        <p:origin x="1344"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8.xml"/><Relationship Id="rId21" Type="http://schemas.openxmlformats.org/officeDocument/2006/relationships/slide" Target="slides/slide3.xml"/><Relationship Id="rId42" Type="http://schemas.openxmlformats.org/officeDocument/2006/relationships/slide" Target="slides/slide24.xml"/><Relationship Id="rId47" Type="http://schemas.openxmlformats.org/officeDocument/2006/relationships/slide" Target="slides/slide29.xml"/><Relationship Id="rId63" Type="http://schemas.openxmlformats.org/officeDocument/2006/relationships/slide" Target="slides/slide45.xml"/><Relationship Id="rId68" Type="http://schemas.openxmlformats.org/officeDocument/2006/relationships/slide" Target="slides/slide50.xml"/><Relationship Id="rId84" Type="http://schemas.openxmlformats.org/officeDocument/2006/relationships/slide" Target="slides/slide66.xml"/><Relationship Id="rId89" Type="http://schemas.openxmlformats.org/officeDocument/2006/relationships/slide" Target="slides/slide71.xml"/><Relationship Id="rId16" Type="http://schemas.openxmlformats.org/officeDocument/2006/relationships/slideMaster" Target="slideMasters/slideMaster16.xml"/><Relationship Id="rId11" Type="http://schemas.openxmlformats.org/officeDocument/2006/relationships/slideMaster" Target="slideMasters/slideMaster11.xml"/><Relationship Id="rId32" Type="http://schemas.openxmlformats.org/officeDocument/2006/relationships/slide" Target="slides/slide14.xml"/><Relationship Id="rId37" Type="http://schemas.openxmlformats.org/officeDocument/2006/relationships/slide" Target="slides/slide19.xml"/><Relationship Id="rId53" Type="http://schemas.openxmlformats.org/officeDocument/2006/relationships/slide" Target="slides/slide35.xml"/><Relationship Id="rId58" Type="http://schemas.openxmlformats.org/officeDocument/2006/relationships/slide" Target="slides/slide40.xml"/><Relationship Id="rId74" Type="http://schemas.openxmlformats.org/officeDocument/2006/relationships/slide" Target="slides/slide56.xml"/><Relationship Id="rId79" Type="http://schemas.openxmlformats.org/officeDocument/2006/relationships/slide" Target="slides/slide61.xml"/><Relationship Id="rId5" Type="http://schemas.openxmlformats.org/officeDocument/2006/relationships/slideMaster" Target="slideMasters/slideMaster5.xml"/><Relationship Id="rId90" Type="http://schemas.openxmlformats.org/officeDocument/2006/relationships/slide" Target="slides/slide72.xml"/><Relationship Id="rId95" Type="http://schemas.openxmlformats.org/officeDocument/2006/relationships/notesMaster" Target="notesMasters/notesMaster1.xml"/><Relationship Id="rId22" Type="http://schemas.openxmlformats.org/officeDocument/2006/relationships/slide" Target="slides/slide4.xml"/><Relationship Id="rId27" Type="http://schemas.openxmlformats.org/officeDocument/2006/relationships/slide" Target="slides/slide9.xml"/><Relationship Id="rId43" Type="http://schemas.openxmlformats.org/officeDocument/2006/relationships/slide" Target="slides/slide25.xml"/><Relationship Id="rId48" Type="http://schemas.openxmlformats.org/officeDocument/2006/relationships/slide" Target="slides/slide30.xml"/><Relationship Id="rId64" Type="http://schemas.openxmlformats.org/officeDocument/2006/relationships/slide" Target="slides/slide46.xml"/><Relationship Id="rId69" Type="http://schemas.openxmlformats.org/officeDocument/2006/relationships/slide" Target="slides/slide51.xml"/><Relationship Id="rId80" Type="http://schemas.openxmlformats.org/officeDocument/2006/relationships/slide" Target="slides/slide62.xml"/><Relationship Id="rId85" Type="http://schemas.openxmlformats.org/officeDocument/2006/relationships/slide" Target="slides/slide67.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46" Type="http://schemas.openxmlformats.org/officeDocument/2006/relationships/slide" Target="slides/slide28.xml"/><Relationship Id="rId59" Type="http://schemas.openxmlformats.org/officeDocument/2006/relationships/slide" Target="slides/slide41.xml"/><Relationship Id="rId67" Type="http://schemas.openxmlformats.org/officeDocument/2006/relationships/slide" Target="slides/slide49.xml"/><Relationship Id="rId20" Type="http://schemas.openxmlformats.org/officeDocument/2006/relationships/slide" Target="slides/slide2.xml"/><Relationship Id="rId41" Type="http://schemas.openxmlformats.org/officeDocument/2006/relationships/slide" Target="slides/slide23.xml"/><Relationship Id="rId54" Type="http://schemas.openxmlformats.org/officeDocument/2006/relationships/slide" Target="slides/slide36.xml"/><Relationship Id="rId62" Type="http://schemas.openxmlformats.org/officeDocument/2006/relationships/slide" Target="slides/slide44.xml"/><Relationship Id="rId70" Type="http://schemas.openxmlformats.org/officeDocument/2006/relationships/slide" Target="slides/slide52.xml"/><Relationship Id="rId75" Type="http://schemas.openxmlformats.org/officeDocument/2006/relationships/slide" Target="slides/slide57.xml"/><Relationship Id="rId83" Type="http://schemas.openxmlformats.org/officeDocument/2006/relationships/slide" Target="slides/slide65.xml"/><Relationship Id="rId88" Type="http://schemas.openxmlformats.org/officeDocument/2006/relationships/slide" Target="slides/slide70.xml"/><Relationship Id="rId91" Type="http://schemas.openxmlformats.org/officeDocument/2006/relationships/slide" Target="slides/slide73.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49" Type="http://schemas.openxmlformats.org/officeDocument/2006/relationships/slide" Target="slides/slide31.xml"/><Relationship Id="rId57" Type="http://schemas.openxmlformats.org/officeDocument/2006/relationships/slide" Target="slides/slide39.xml"/><Relationship Id="rId10" Type="http://schemas.openxmlformats.org/officeDocument/2006/relationships/slideMaster" Target="slideMasters/slideMaster10.xml"/><Relationship Id="rId31" Type="http://schemas.openxmlformats.org/officeDocument/2006/relationships/slide" Target="slides/slide13.xml"/><Relationship Id="rId44" Type="http://schemas.openxmlformats.org/officeDocument/2006/relationships/slide" Target="slides/slide26.xml"/><Relationship Id="rId52" Type="http://schemas.openxmlformats.org/officeDocument/2006/relationships/slide" Target="slides/slide34.xml"/><Relationship Id="rId60" Type="http://schemas.openxmlformats.org/officeDocument/2006/relationships/slide" Target="slides/slide42.xml"/><Relationship Id="rId65" Type="http://schemas.openxmlformats.org/officeDocument/2006/relationships/slide" Target="slides/slide47.xml"/><Relationship Id="rId73" Type="http://schemas.openxmlformats.org/officeDocument/2006/relationships/slide" Target="slides/slide55.xml"/><Relationship Id="rId78" Type="http://schemas.openxmlformats.org/officeDocument/2006/relationships/slide" Target="slides/slide60.xml"/><Relationship Id="rId81" Type="http://schemas.openxmlformats.org/officeDocument/2006/relationships/slide" Target="slides/slide63.xml"/><Relationship Id="rId86" Type="http://schemas.openxmlformats.org/officeDocument/2006/relationships/slide" Target="slides/slide68.xml"/><Relationship Id="rId94" Type="http://schemas.openxmlformats.org/officeDocument/2006/relationships/slide" Target="slides/slide76.xml"/><Relationship Id="rId9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21.xml"/><Relationship Id="rId34" Type="http://schemas.openxmlformats.org/officeDocument/2006/relationships/slide" Target="slides/slide16.xml"/><Relationship Id="rId50" Type="http://schemas.openxmlformats.org/officeDocument/2006/relationships/slide" Target="slides/slide32.xml"/><Relationship Id="rId55" Type="http://schemas.openxmlformats.org/officeDocument/2006/relationships/slide" Target="slides/slide37.xml"/><Relationship Id="rId76" Type="http://schemas.openxmlformats.org/officeDocument/2006/relationships/slide" Target="slides/slide58.xml"/><Relationship Id="rId97" Type="http://schemas.openxmlformats.org/officeDocument/2006/relationships/viewProps" Target="viewProps.xml"/><Relationship Id="rId7" Type="http://schemas.openxmlformats.org/officeDocument/2006/relationships/slideMaster" Target="slideMasters/slideMaster7.xml"/><Relationship Id="rId71" Type="http://schemas.openxmlformats.org/officeDocument/2006/relationships/slide" Target="slides/slide53.xml"/><Relationship Id="rId92" Type="http://schemas.openxmlformats.org/officeDocument/2006/relationships/slide" Target="slides/slide74.xml"/><Relationship Id="rId2" Type="http://schemas.openxmlformats.org/officeDocument/2006/relationships/slideMaster" Target="slideMasters/slideMaster2.xml"/><Relationship Id="rId29" Type="http://schemas.openxmlformats.org/officeDocument/2006/relationships/slide" Target="slides/slide11.xml"/><Relationship Id="rId24" Type="http://schemas.openxmlformats.org/officeDocument/2006/relationships/slide" Target="slides/slide6.xml"/><Relationship Id="rId40" Type="http://schemas.openxmlformats.org/officeDocument/2006/relationships/slide" Target="slides/slide22.xml"/><Relationship Id="rId45" Type="http://schemas.openxmlformats.org/officeDocument/2006/relationships/slide" Target="slides/slide27.xml"/><Relationship Id="rId66" Type="http://schemas.openxmlformats.org/officeDocument/2006/relationships/slide" Target="slides/slide48.xml"/><Relationship Id="rId87" Type="http://schemas.openxmlformats.org/officeDocument/2006/relationships/slide" Target="slides/slide69.xml"/><Relationship Id="rId61" Type="http://schemas.openxmlformats.org/officeDocument/2006/relationships/slide" Target="slides/slide43.xml"/><Relationship Id="rId82" Type="http://schemas.openxmlformats.org/officeDocument/2006/relationships/slide" Target="slides/slide64.xml"/><Relationship Id="rId19" Type="http://schemas.openxmlformats.org/officeDocument/2006/relationships/slide" Target="slides/slide1.xml"/><Relationship Id="rId14" Type="http://schemas.openxmlformats.org/officeDocument/2006/relationships/slideMaster" Target="slideMasters/slideMaster14.xml"/><Relationship Id="rId30" Type="http://schemas.openxmlformats.org/officeDocument/2006/relationships/slide" Target="slides/slide12.xml"/><Relationship Id="rId35" Type="http://schemas.openxmlformats.org/officeDocument/2006/relationships/slide" Target="slides/slide17.xml"/><Relationship Id="rId56" Type="http://schemas.openxmlformats.org/officeDocument/2006/relationships/slide" Target="slides/slide38.xml"/><Relationship Id="rId77" Type="http://schemas.openxmlformats.org/officeDocument/2006/relationships/slide" Target="slides/slide59.xml"/><Relationship Id="rId8" Type="http://schemas.openxmlformats.org/officeDocument/2006/relationships/slideMaster" Target="slideMasters/slideMaster8.xml"/><Relationship Id="rId51" Type="http://schemas.openxmlformats.org/officeDocument/2006/relationships/slide" Target="slides/slide33.xml"/><Relationship Id="rId72" Type="http://schemas.openxmlformats.org/officeDocument/2006/relationships/slide" Target="slides/slide54.xml"/><Relationship Id="rId93" Type="http://schemas.openxmlformats.org/officeDocument/2006/relationships/slide" Target="slides/slide75.xml"/><Relationship Id="rId98"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png"/></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 Id="rId4" Type="http://schemas.openxmlformats.org/officeDocument/2006/relationships/image" Target="../media/image21.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34DD42-775B-4004-9B7A-5AD89CDB0437}" type="datetimeFigureOut">
              <a:rPr lang="en-US" smtClean="0"/>
              <a:t>5/5/2019</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62F125-4AE0-4855-8641-5F4D408A4D5A}" type="slidenum">
              <a:rPr lang="en-US" smtClean="0"/>
              <a:t>‹#›</a:t>
            </a:fld>
            <a:endParaRPr lang="en-US"/>
          </a:p>
        </p:txBody>
      </p:sp>
    </p:spTree>
    <p:extLst>
      <p:ext uri="{BB962C8B-B14F-4D97-AF65-F5344CB8AC3E}">
        <p14:creationId xmlns:p14="http://schemas.microsoft.com/office/powerpoint/2010/main" val="1998506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Viral Hepatitis A, B, and C</a:t>
            </a:r>
          </a:p>
        </p:txBody>
      </p:sp>
      <p:sp>
        <p:nvSpPr>
          <p:cNvPr id="5" name="Rectangle 6"/>
          <p:cNvSpPr>
            <a:spLocks noGrp="1" noChangeArrowheads="1"/>
          </p:cNvSpPr>
          <p:nvPr>
            <p:ph type="ftr" sz="quarter" idx="4"/>
          </p:nvPr>
        </p:nvSpPr>
        <p:spPr>
          <a:ln/>
        </p:spPr>
        <p:txBody>
          <a:bodyPr/>
          <a:lstStyle/>
          <a:p>
            <a:r>
              <a:rPr lang="en-US" altLang="en-US"/>
              <a:t>Roger Detels - Epi 220 - 20 Feb 2014</a:t>
            </a:r>
          </a:p>
        </p:txBody>
      </p:sp>
      <p:sp>
        <p:nvSpPr>
          <p:cNvPr id="6" name="Rectangle 7"/>
          <p:cNvSpPr>
            <a:spLocks noGrp="1" noChangeArrowheads="1"/>
          </p:cNvSpPr>
          <p:nvPr>
            <p:ph type="sldNum" sz="quarter" idx="5"/>
          </p:nvPr>
        </p:nvSpPr>
        <p:spPr>
          <a:ln/>
        </p:spPr>
        <p:txBody>
          <a:bodyPr/>
          <a:lstStyle/>
          <a:p>
            <a:fld id="{532C6723-AD07-434D-A437-E599838822D3}" type="slidenum">
              <a:rPr lang="en-US" altLang="en-US"/>
              <a:pPr/>
              <a:t>4</a:t>
            </a:fld>
            <a:endParaRPr lang="en-US" altLang="en-US"/>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9475728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Viral Hepatitis A, B, and C</a:t>
            </a:r>
          </a:p>
        </p:txBody>
      </p:sp>
      <p:sp>
        <p:nvSpPr>
          <p:cNvPr id="5" name="Rectangle 6"/>
          <p:cNvSpPr>
            <a:spLocks noGrp="1" noChangeArrowheads="1"/>
          </p:cNvSpPr>
          <p:nvPr>
            <p:ph type="ftr" sz="quarter" idx="4"/>
          </p:nvPr>
        </p:nvSpPr>
        <p:spPr>
          <a:ln/>
        </p:spPr>
        <p:txBody>
          <a:bodyPr/>
          <a:lstStyle/>
          <a:p>
            <a:r>
              <a:rPr lang="en-US" altLang="en-US"/>
              <a:t>Roger Detels - Epi 220 - 20 Feb 2014</a:t>
            </a:r>
          </a:p>
        </p:txBody>
      </p:sp>
      <p:sp>
        <p:nvSpPr>
          <p:cNvPr id="6" name="Rectangle 7"/>
          <p:cNvSpPr>
            <a:spLocks noGrp="1" noChangeArrowheads="1"/>
          </p:cNvSpPr>
          <p:nvPr>
            <p:ph type="sldNum" sz="quarter" idx="5"/>
          </p:nvPr>
        </p:nvSpPr>
        <p:spPr>
          <a:ln/>
        </p:spPr>
        <p:txBody>
          <a:bodyPr/>
          <a:lstStyle/>
          <a:p>
            <a:fld id="{11592CD6-7F6E-46AA-8F12-B65AD5102E93}" type="slidenum">
              <a:rPr lang="en-US" altLang="en-US"/>
              <a:pPr/>
              <a:t>37</a:t>
            </a:fld>
            <a:endParaRPr lang="en-US" alt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xfrm>
            <a:off x="914400" y="4343400"/>
            <a:ext cx="5029200" cy="4114800"/>
          </a:xfrm>
        </p:spPr>
        <p:txBody>
          <a:bodyPr/>
          <a:lstStyle/>
          <a:p>
            <a:endParaRPr lang="en-US" altLang="en-US">
              <a:solidFill>
                <a:srgbClr val="FFFF00"/>
              </a:solidFill>
            </a:endParaRPr>
          </a:p>
        </p:txBody>
      </p:sp>
    </p:spTree>
    <p:extLst>
      <p:ext uri="{BB962C8B-B14F-4D97-AF65-F5344CB8AC3E}">
        <p14:creationId xmlns:p14="http://schemas.microsoft.com/office/powerpoint/2010/main" val="18248921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solidFill>
                  <a:prstClr val="black"/>
                </a:solidFill>
              </a:rPr>
              <a:t>Viral Hepatitis A, B, and C</a:t>
            </a:r>
          </a:p>
        </p:txBody>
      </p:sp>
      <p:sp>
        <p:nvSpPr>
          <p:cNvPr id="5" name="Rectangle 6"/>
          <p:cNvSpPr>
            <a:spLocks noGrp="1" noChangeArrowheads="1"/>
          </p:cNvSpPr>
          <p:nvPr>
            <p:ph type="ftr" sz="quarter" idx="4"/>
          </p:nvPr>
        </p:nvSpPr>
        <p:spPr>
          <a:ln/>
        </p:spPr>
        <p:txBody>
          <a:bodyPr/>
          <a:lstStyle/>
          <a:p>
            <a:r>
              <a:rPr lang="en-US" altLang="en-US">
                <a:solidFill>
                  <a:prstClr val="black"/>
                </a:solidFill>
              </a:rPr>
              <a:t>Roger Detels - Epi 220 - 20 Feb 2014</a:t>
            </a:r>
          </a:p>
        </p:txBody>
      </p:sp>
      <p:sp>
        <p:nvSpPr>
          <p:cNvPr id="6" name="Rectangle 7"/>
          <p:cNvSpPr>
            <a:spLocks noGrp="1" noChangeArrowheads="1"/>
          </p:cNvSpPr>
          <p:nvPr>
            <p:ph type="sldNum" sz="quarter" idx="5"/>
          </p:nvPr>
        </p:nvSpPr>
        <p:spPr>
          <a:ln/>
        </p:spPr>
        <p:txBody>
          <a:bodyPr/>
          <a:lstStyle/>
          <a:p>
            <a:fld id="{27AF578C-1B4E-4E2F-9370-E282D9C518BB}" type="slidenum">
              <a:rPr lang="en-US" altLang="en-US">
                <a:solidFill>
                  <a:prstClr val="black"/>
                </a:solidFill>
              </a:rPr>
              <a:pPr/>
              <a:t>38</a:t>
            </a:fld>
            <a:endParaRPr lang="en-US" altLang="en-US">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xfrm>
            <a:off x="914400" y="4343400"/>
            <a:ext cx="5029200" cy="4114800"/>
          </a:xfrm>
        </p:spPr>
        <p:txBody>
          <a:bodyPr/>
          <a:lstStyle/>
          <a:p>
            <a:endParaRPr lang="en-US" altLang="en-US"/>
          </a:p>
        </p:txBody>
      </p:sp>
    </p:spTree>
    <p:extLst>
      <p:ext uri="{BB962C8B-B14F-4D97-AF65-F5344CB8AC3E}">
        <p14:creationId xmlns:p14="http://schemas.microsoft.com/office/powerpoint/2010/main" val="20151712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Viral Hepatitis A, B, and C</a:t>
            </a:r>
          </a:p>
        </p:txBody>
      </p:sp>
      <p:sp>
        <p:nvSpPr>
          <p:cNvPr id="5" name="Rectangle 6"/>
          <p:cNvSpPr>
            <a:spLocks noGrp="1" noChangeArrowheads="1"/>
          </p:cNvSpPr>
          <p:nvPr>
            <p:ph type="ftr" sz="quarter" idx="4"/>
          </p:nvPr>
        </p:nvSpPr>
        <p:spPr>
          <a:ln/>
        </p:spPr>
        <p:txBody>
          <a:bodyPr/>
          <a:lstStyle/>
          <a:p>
            <a:r>
              <a:rPr lang="en-US" altLang="en-US"/>
              <a:t>Roger Detels - Epi 220 - 20 Feb 2014</a:t>
            </a:r>
          </a:p>
        </p:txBody>
      </p:sp>
      <p:sp>
        <p:nvSpPr>
          <p:cNvPr id="6" name="Rectangle 7"/>
          <p:cNvSpPr>
            <a:spLocks noGrp="1" noChangeArrowheads="1"/>
          </p:cNvSpPr>
          <p:nvPr>
            <p:ph type="sldNum" sz="quarter" idx="5"/>
          </p:nvPr>
        </p:nvSpPr>
        <p:spPr>
          <a:ln/>
        </p:spPr>
        <p:txBody>
          <a:bodyPr/>
          <a:lstStyle/>
          <a:p>
            <a:fld id="{619D7FED-3663-4464-9B74-DB9A05ADAF3B}" type="slidenum">
              <a:rPr lang="en-US" altLang="en-US"/>
              <a:pPr/>
              <a:t>39</a:t>
            </a:fld>
            <a:endParaRPr lang="en-US" altLang="en-US"/>
          </a:p>
        </p:txBody>
      </p:sp>
      <p:sp>
        <p:nvSpPr>
          <p:cNvPr id="236546" name="Rectangle 2"/>
          <p:cNvSpPr>
            <a:spLocks noGrp="1" noRot="1" noChangeAspect="1" noChangeArrowheads="1" noTextEdit="1"/>
          </p:cNvSpPr>
          <p:nvPr>
            <p:ph type="sldImg"/>
          </p:nvPr>
        </p:nvSpPr>
        <p:spPr>
          <a:ln/>
        </p:spPr>
      </p:sp>
      <p:sp>
        <p:nvSpPr>
          <p:cNvPr id="236547"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6794675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Viral Hepatitis A, B, and C</a:t>
            </a:r>
          </a:p>
        </p:txBody>
      </p:sp>
      <p:sp>
        <p:nvSpPr>
          <p:cNvPr id="5" name="Rectangle 6"/>
          <p:cNvSpPr>
            <a:spLocks noGrp="1" noChangeArrowheads="1"/>
          </p:cNvSpPr>
          <p:nvPr>
            <p:ph type="ftr" sz="quarter" idx="4"/>
          </p:nvPr>
        </p:nvSpPr>
        <p:spPr>
          <a:ln/>
        </p:spPr>
        <p:txBody>
          <a:bodyPr/>
          <a:lstStyle/>
          <a:p>
            <a:r>
              <a:rPr lang="en-US" altLang="en-US"/>
              <a:t>Roger Detels - Epi 220 - 20 Feb 2014</a:t>
            </a:r>
          </a:p>
        </p:txBody>
      </p:sp>
      <p:sp>
        <p:nvSpPr>
          <p:cNvPr id="6" name="Rectangle 7"/>
          <p:cNvSpPr>
            <a:spLocks noGrp="1" noChangeArrowheads="1"/>
          </p:cNvSpPr>
          <p:nvPr>
            <p:ph type="sldNum" sz="quarter" idx="5"/>
          </p:nvPr>
        </p:nvSpPr>
        <p:spPr>
          <a:ln/>
        </p:spPr>
        <p:txBody>
          <a:bodyPr/>
          <a:lstStyle/>
          <a:p>
            <a:fld id="{8C3D1BB6-DADC-4647-AD51-0BA1B34A9F3E}" type="slidenum">
              <a:rPr lang="en-US" altLang="en-US"/>
              <a:pPr/>
              <a:t>40</a:t>
            </a:fld>
            <a:endParaRPr lang="en-US" altLang="en-US"/>
          </a:p>
        </p:txBody>
      </p:sp>
      <p:sp>
        <p:nvSpPr>
          <p:cNvPr id="253954" name="Rectangle 2"/>
          <p:cNvSpPr>
            <a:spLocks noGrp="1" noRot="1" noChangeAspect="1" noChangeArrowheads="1" noTextEdit="1"/>
          </p:cNvSpPr>
          <p:nvPr>
            <p:ph type="sldImg"/>
          </p:nvPr>
        </p:nvSpPr>
        <p:spPr>
          <a:ln/>
        </p:spPr>
      </p:sp>
      <p:sp>
        <p:nvSpPr>
          <p:cNvPr id="253955"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493052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Viral Hepatitis A, B, and C</a:t>
            </a:r>
          </a:p>
        </p:txBody>
      </p:sp>
      <p:sp>
        <p:nvSpPr>
          <p:cNvPr id="5" name="Rectangle 6"/>
          <p:cNvSpPr>
            <a:spLocks noGrp="1" noChangeArrowheads="1"/>
          </p:cNvSpPr>
          <p:nvPr>
            <p:ph type="ftr" sz="quarter" idx="4"/>
          </p:nvPr>
        </p:nvSpPr>
        <p:spPr>
          <a:ln/>
        </p:spPr>
        <p:txBody>
          <a:bodyPr/>
          <a:lstStyle/>
          <a:p>
            <a:r>
              <a:rPr lang="en-US" altLang="en-US"/>
              <a:t>Roger Detels - Epi 220 - 20 Feb 2014</a:t>
            </a:r>
          </a:p>
        </p:txBody>
      </p:sp>
      <p:sp>
        <p:nvSpPr>
          <p:cNvPr id="6" name="Rectangle 7"/>
          <p:cNvSpPr>
            <a:spLocks noGrp="1" noChangeArrowheads="1"/>
          </p:cNvSpPr>
          <p:nvPr>
            <p:ph type="sldNum" sz="quarter" idx="5"/>
          </p:nvPr>
        </p:nvSpPr>
        <p:spPr>
          <a:ln/>
        </p:spPr>
        <p:txBody>
          <a:bodyPr/>
          <a:lstStyle/>
          <a:p>
            <a:fld id="{C4972C25-0976-4AE2-8761-541BD5654728}" type="slidenum">
              <a:rPr lang="en-US" altLang="en-US"/>
              <a:pPr/>
              <a:t>44</a:t>
            </a:fld>
            <a:endParaRPr lang="en-US" altLang="en-US"/>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7362370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Viral Hepatitis A, B, and C</a:t>
            </a:r>
          </a:p>
        </p:txBody>
      </p:sp>
      <p:sp>
        <p:nvSpPr>
          <p:cNvPr id="5" name="Rectangle 6"/>
          <p:cNvSpPr>
            <a:spLocks noGrp="1" noChangeArrowheads="1"/>
          </p:cNvSpPr>
          <p:nvPr>
            <p:ph type="ftr" sz="quarter" idx="4"/>
          </p:nvPr>
        </p:nvSpPr>
        <p:spPr>
          <a:ln/>
        </p:spPr>
        <p:txBody>
          <a:bodyPr/>
          <a:lstStyle/>
          <a:p>
            <a:r>
              <a:rPr lang="en-US" altLang="en-US"/>
              <a:t>Roger Detels - Epi 220 - 20 Feb 2014</a:t>
            </a:r>
          </a:p>
        </p:txBody>
      </p:sp>
      <p:sp>
        <p:nvSpPr>
          <p:cNvPr id="6" name="Rectangle 7"/>
          <p:cNvSpPr>
            <a:spLocks noGrp="1" noChangeArrowheads="1"/>
          </p:cNvSpPr>
          <p:nvPr>
            <p:ph type="sldNum" sz="quarter" idx="5"/>
          </p:nvPr>
        </p:nvSpPr>
        <p:spPr>
          <a:ln/>
        </p:spPr>
        <p:txBody>
          <a:bodyPr/>
          <a:lstStyle/>
          <a:p>
            <a:fld id="{07715086-9E16-4D2A-A8DF-AAF2F8578A31}" type="slidenum">
              <a:rPr lang="en-US" altLang="en-US"/>
              <a:pPr/>
              <a:t>49</a:t>
            </a:fld>
            <a:endParaRPr lang="en-US" altLang="en-US"/>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xfrm>
            <a:off x="914400" y="4343400"/>
            <a:ext cx="5029200" cy="4114800"/>
          </a:xfrm>
        </p:spPr>
        <p:txBody>
          <a:bodyPr/>
          <a:lstStyle/>
          <a:p>
            <a:endParaRPr lang="en-US" altLang="en-US"/>
          </a:p>
          <a:p>
            <a:endParaRPr lang="en-US" altLang="en-US"/>
          </a:p>
        </p:txBody>
      </p:sp>
    </p:spTree>
    <p:extLst>
      <p:ext uri="{BB962C8B-B14F-4D97-AF65-F5344CB8AC3E}">
        <p14:creationId xmlns:p14="http://schemas.microsoft.com/office/powerpoint/2010/main" val="2044773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55E5EE-076D-4CBC-A284-213D7E33D441}" type="slidenum">
              <a:rPr lang="ar-SA" altLang="en-US">
                <a:solidFill>
                  <a:prstClr val="black"/>
                </a:solidFill>
              </a:rPr>
              <a:pPr/>
              <a:t>52</a:t>
            </a:fld>
            <a:endParaRPr lang="en-US" altLang="en-US">
              <a:solidFill>
                <a:prstClr val="black"/>
              </a:solidFill>
            </a:endParaRPr>
          </a:p>
        </p:txBody>
      </p:sp>
      <p:sp>
        <p:nvSpPr>
          <p:cNvPr id="93186" name="Rectangle 2"/>
          <p:cNvSpPr>
            <a:spLocks noGrp="1" noRot="1" noChangeAspect="1" noChangeArrowheads="1" noTextEdit="1"/>
          </p:cNvSpPr>
          <p:nvPr>
            <p:ph type="sldImg"/>
          </p:nvPr>
        </p:nvSpPr>
        <p:spPr>
          <a:xfrm>
            <a:off x="1143000" y="379413"/>
            <a:ext cx="4572000" cy="3429000"/>
          </a:xfrm>
          <a:ln/>
        </p:spPr>
      </p:sp>
      <p:sp>
        <p:nvSpPr>
          <p:cNvPr id="93187" name="Rectangle 3"/>
          <p:cNvSpPr>
            <a:spLocks noGrp="1" noChangeArrowheads="1"/>
          </p:cNvSpPr>
          <p:nvPr>
            <p:ph type="body" idx="1"/>
          </p:nvPr>
        </p:nvSpPr>
        <p:spPr>
          <a:xfrm>
            <a:off x="914400" y="4343400"/>
            <a:ext cx="5029200" cy="4114800"/>
          </a:xfrm>
        </p:spPr>
        <p:txBody>
          <a:bodyPr lIns="92885" tIns="46442" rIns="92885" bIns="46442"/>
          <a:lstStyle/>
          <a:p>
            <a:r>
              <a:rPr lang="en-US" altLang="en-US" b="1"/>
              <a:t>Natural history of HCV Infection</a:t>
            </a:r>
          </a:p>
          <a:p>
            <a:endParaRPr lang="en-US" altLang="en-US" b="1"/>
          </a:p>
          <a:p>
            <a:r>
              <a:rPr lang="en-US" altLang="en-US"/>
              <a:t>The natural history of hepatitis C evolves over the course of decades and can be considered to have three distinct stages. The first is the stage of resolution of recovery. This is seen in approximately 15% of patient with viremia and acute hepatitis followed by resolution of viremia with the persistence of antibody. The second stage is the stable chronic course in which patients have viremia and acute hepatitis with subsequent decrease in ALT. The patient may experience periodic elevations of liver enzymes and persistent viremia for several years.  This is the most common stage and is seen in approximately 80% of the patients. During this stage it is believed that patients may experience the emergence of quasispecies and relative ineffectiveness of neutralizing antibodies.  The last stage is that of severe progression of the disease and occurs in approximately 20% of the patients.  The patient will experience more persistent elevation of liver enzymes, persistent viremia, and a more rapid progression to cirrhosis and possibly even hepatocellular carcinoma.  </a:t>
            </a:r>
          </a:p>
          <a:p>
            <a:r>
              <a:rPr lang="en-US" altLang="en-US"/>
              <a:t>HIV and alcohol should be considered as important cofactors in hepatitis C and the progression to cirrhosis. There is evidence to suggest a greater than 15 fold increase in the incidence of cirrhosis in alcoholic patients and a &gt;5 fold increase with HIV.</a:t>
            </a:r>
          </a:p>
          <a:p>
            <a:endParaRPr lang="en-US" altLang="en-US"/>
          </a:p>
          <a:p>
            <a:r>
              <a:rPr lang="en-US" altLang="en-US"/>
              <a:t>References:</a:t>
            </a:r>
          </a:p>
          <a:p>
            <a:endParaRPr lang="en-US" altLang="en-US"/>
          </a:p>
          <a:p>
            <a:r>
              <a:rPr lang="en-US" altLang="en-US"/>
              <a:t>1. Alter MJ. Epidemiology of Hepatitis C in the West. </a:t>
            </a:r>
            <a:r>
              <a:rPr lang="en-US" altLang="en-US" i="1"/>
              <a:t>Semin Liver Dis</a:t>
            </a:r>
            <a:r>
              <a:rPr lang="en-US" altLang="en-US"/>
              <a:t>. 1995; 15:  5-14</a:t>
            </a:r>
          </a:p>
          <a:p>
            <a:pPr>
              <a:lnSpc>
                <a:spcPct val="80000"/>
              </a:lnSpc>
            </a:pPr>
            <a:r>
              <a:rPr lang="en-US" altLang="en-US"/>
              <a:t>2. Management of Hepatitis C.  </a:t>
            </a:r>
            <a:r>
              <a:rPr lang="en-US" altLang="en-US" i="1"/>
              <a:t>NIH Consensus Statement.</a:t>
            </a:r>
            <a:r>
              <a:rPr lang="en-US" altLang="en-US"/>
              <a:t> 1997; March 24-26:  15(3).</a:t>
            </a:r>
          </a:p>
        </p:txBody>
      </p:sp>
    </p:spTree>
    <p:extLst>
      <p:ext uri="{BB962C8B-B14F-4D97-AF65-F5344CB8AC3E}">
        <p14:creationId xmlns:p14="http://schemas.microsoft.com/office/powerpoint/2010/main" val="42114940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88732F-C748-4E2A-9A8E-B1CD11B8FA45}" type="slidenum">
              <a:rPr lang="ar-SA" altLang="en-US">
                <a:solidFill>
                  <a:prstClr val="black"/>
                </a:solidFill>
              </a:rPr>
              <a:pPr/>
              <a:t>53</a:t>
            </a:fld>
            <a:endParaRPr lang="en-US" altLang="en-US">
              <a:solidFill>
                <a:prstClr val="black"/>
              </a:solidFill>
            </a:endParaRPr>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xfrm>
            <a:off x="914400" y="4343400"/>
            <a:ext cx="5029200" cy="4114800"/>
          </a:xfrm>
        </p:spPr>
        <p:txBody>
          <a:bodyPr/>
          <a:lstStyle/>
          <a:p>
            <a:endParaRPr lang="fr-BE" altLang="en-US"/>
          </a:p>
        </p:txBody>
      </p:sp>
    </p:spTree>
    <p:extLst>
      <p:ext uri="{BB962C8B-B14F-4D97-AF65-F5344CB8AC3E}">
        <p14:creationId xmlns:p14="http://schemas.microsoft.com/office/powerpoint/2010/main" val="34868166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D2E59D-0C62-426C-8AAE-957BBA8BDE37}" type="slidenum">
              <a:rPr lang="ar-SA" altLang="en-US">
                <a:solidFill>
                  <a:prstClr val="black"/>
                </a:solidFill>
              </a:rPr>
              <a:pPr/>
              <a:t>54</a:t>
            </a:fld>
            <a:endParaRPr lang="en-US" altLang="en-US">
              <a:solidFill>
                <a:prstClr val="black"/>
              </a:solidFill>
            </a:endParaRPr>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xfrm>
            <a:off x="914400" y="4343400"/>
            <a:ext cx="5029200" cy="4114800"/>
          </a:xfrm>
        </p:spPr>
        <p:txBody>
          <a:bodyPr/>
          <a:lstStyle/>
          <a:p>
            <a:endParaRPr lang="fr-BE" altLang="en-US"/>
          </a:p>
        </p:txBody>
      </p:sp>
    </p:spTree>
    <p:extLst>
      <p:ext uri="{BB962C8B-B14F-4D97-AF65-F5344CB8AC3E}">
        <p14:creationId xmlns:p14="http://schemas.microsoft.com/office/powerpoint/2010/main" val="22081578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58D087-C788-4975-8F7D-0B58C68F145D}" type="slidenum">
              <a:rPr lang="ar-SA" altLang="en-US">
                <a:solidFill>
                  <a:prstClr val="black"/>
                </a:solidFill>
              </a:rPr>
              <a:pPr/>
              <a:t>55</a:t>
            </a:fld>
            <a:endParaRPr lang="en-US" altLang="en-US">
              <a:solidFill>
                <a:prstClr val="black"/>
              </a:solidFill>
            </a:endParaRPr>
          </a:p>
        </p:txBody>
      </p:sp>
      <p:sp>
        <p:nvSpPr>
          <p:cNvPr id="21506" name="Rectangle 2"/>
          <p:cNvSpPr>
            <a:spLocks noGrp="1" noRot="1" noChangeAspect="1" noChangeArrowheads="1" noTextEdit="1"/>
          </p:cNvSpPr>
          <p:nvPr>
            <p:ph type="sldImg"/>
          </p:nvPr>
        </p:nvSpPr>
        <p:spPr>
          <a:xfrm>
            <a:off x="1144588" y="687388"/>
            <a:ext cx="4567237" cy="3425825"/>
          </a:xfrm>
          <a:ln w="12700" cap="flat">
            <a:solidFill>
              <a:schemeClr val="tx1"/>
            </a:solidFill>
          </a:ln>
          <a:extLst>
            <a:ext uri="{909E8E84-426E-40DD-AFC4-6F175D3DCCD1}">
              <a14:hiddenFill xmlns:a14="http://schemas.microsoft.com/office/drawing/2010/main">
                <a:noFill/>
              </a14:hiddenFill>
            </a:ext>
          </a:extLst>
        </p:spPr>
      </p:sp>
      <p:sp>
        <p:nvSpPr>
          <p:cNvPr id="21507" name="Rectangle 3"/>
          <p:cNvSpPr>
            <a:spLocks noGrp="1" noChangeArrowheads="1"/>
          </p:cNvSpPr>
          <p:nvPr>
            <p:ph type="body" idx="1"/>
          </p:nvPr>
        </p:nvSpPr>
        <p:spPr>
          <a:xfrm>
            <a:off x="914400" y="4343400"/>
            <a:ext cx="5029200" cy="4114800"/>
          </a:xfrm>
          <a:ln/>
        </p:spPr>
        <p:txBody>
          <a:bodyPr lIns="92053" tIns="46028" rIns="92053" bIns="46028"/>
          <a:lstStyle/>
          <a:p>
            <a:endParaRPr lang="en-US" altLang="en-US"/>
          </a:p>
        </p:txBody>
      </p:sp>
    </p:spTree>
    <p:extLst>
      <p:ext uri="{BB962C8B-B14F-4D97-AF65-F5344CB8AC3E}">
        <p14:creationId xmlns:p14="http://schemas.microsoft.com/office/powerpoint/2010/main" val="4032451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Viral Hepatitis A, B, and C</a:t>
            </a:r>
          </a:p>
        </p:txBody>
      </p:sp>
      <p:sp>
        <p:nvSpPr>
          <p:cNvPr id="5" name="Rectangle 6"/>
          <p:cNvSpPr>
            <a:spLocks noGrp="1" noChangeArrowheads="1"/>
          </p:cNvSpPr>
          <p:nvPr>
            <p:ph type="ftr" sz="quarter" idx="4"/>
          </p:nvPr>
        </p:nvSpPr>
        <p:spPr>
          <a:ln/>
        </p:spPr>
        <p:txBody>
          <a:bodyPr/>
          <a:lstStyle/>
          <a:p>
            <a:r>
              <a:rPr lang="en-US" altLang="en-US"/>
              <a:t>Roger Detels - Epi 220 - 20 Feb 2014</a:t>
            </a:r>
          </a:p>
        </p:txBody>
      </p:sp>
      <p:sp>
        <p:nvSpPr>
          <p:cNvPr id="6" name="Rectangle 7"/>
          <p:cNvSpPr>
            <a:spLocks noGrp="1" noChangeArrowheads="1"/>
          </p:cNvSpPr>
          <p:nvPr>
            <p:ph type="sldNum" sz="quarter" idx="5"/>
          </p:nvPr>
        </p:nvSpPr>
        <p:spPr>
          <a:ln/>
        </p:spPr>
        <p:txBody>
          <a:bodyPr/>
          <a:lstStyle/>
          <a:p>
            <a:fld id="{927167C5-1D07-4377-8844-B19C873E620F}" type="slidenum">
              <a:rPr lang="en-US" altLang="en-US"/>
              <a:pPr/>
              <a:t>8</a:t>
            </a:fld>
            <a:endParaRPr lang="en-US" alt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a:xfrm>
            <a:off x="914400" y="4343400"/>
            <a:ext cx="5029200" cy="4114800"/>
          </a:xfrm>
        </p:spPr>
        <p:txBody>
          <a:bodyPr/>
          <a:lstStyle/>
          <a:p>
            <a:endParaRPr lang="en-US" altLang="en-US"/>
          </a:p>
        </p:txBody>
      </p:sp>
    </p:spTree>
    <p:extLst>
      <p:ext uri="{BB962C8B-B14F-4D97-AF65-F5344CB8AC3E}">
        <p14:creationId xmlns:p14="http://schemas.microsoft.com/office/powerpoint/2010/main" val="4047921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E59FBA-D4D9-4052-BE31-E41A28A6A6CE}" type="slidenum">
              <a:rPr lang="ar-SA" altLang="en-US">
                <a:solidFill>
                  <a:prstClr val="black"/>
                </a:solidFill>
              </a:rPr>
              <a:pPr/>
              <a:t>56</a:t>
            </a:fld>
            <a:endParaRPr lang="en-US" altLang="en-US">
              <a:solidFill>
                <a:prstClr val="black"/>
              </a:solidFill>
            </a:endParaRPr>
          </a:p>
        </p:txBody>
      </p:sp>
      <p:sp>
        <p:nvSpPr>
          <p:cNvPr id="23554" name="Rectangle 2"/>
          <p:cNvSpPr>
            <a:spLocks noGrp="1" noRot="1" noChangeAspect="1" noChangeArrowheads="1" noTextEdit="1"/>
          </p:cNvSpPr>
          <p:nvPr>
            <p:ph type="sldImg"/>
          </p:nvPr>
        </p:nvSpPr>
        <p:spPr>
          <a:ln w="12700" cap="flat">
            <a:solidFill>
              <a:schemeClr val="tx1"/>
            </a:solidFill>
          </a:ln>
          <a:extLst>
            <a:ext uri="{909E8E84-426E-40DD-AFC4-6F175D3DCCD1}">
              <a14:hiddenFill xmlns:a14="http://schemas.microsoft.com/office/drawing/2010/main">
                <a:noFill/>
              </a14:hiddenFill>
            </a:ext>
          </a:extLst>
        </p:spPr>
      </p:sp>
      <p:sp>
        <p:nvSpPr>
          <p:cNvPr id="23555" name="Rectangle 3"/>
          <p:cNvSpPr>
            <a:spLocks noGrp="1" noChangeArrowheads="1"/>
          </p:cNvSpPr>
          <p:nvPr>
            <p:ph type="body" idx="1"/>
          </p:nvPr>
        </p:nvSpPr>
        <p:spPr>
          <a:xfrm>
            <a:off x="914400" y="4343400"/>
            <a:ext cx="5029200" cy="4114800"/>
          </a:xfrm>
          <a:ln/>
        </p:spPr>
        <p:txBody>
          <a:bodyPr lIns="92075" tIns="46038" rIns="92075" bIns="46038"/>
          <a:lstStyle/>
          <a:p>
            <a:pPr latinLnBrk="1"/>
            <a:endParaRPr lang="en-US" altLang="en-US"/>
          </a:p>
        </p:txBody>
      </p:sp>
    </p:spTree>
    <p:extLst>
      <p:ext uri="{BB962C8B-B14F-4D97-AF65-F5344CB8AC3E}">
        <p14:creationId xmlns:p14="http://schemas.microsoft.com/office/powerpoint/2010/main" val="35242859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solidFill>
                  <a:prstClr val="black"/>
                </a:solidFill>
              </a:rPr>
              <a:t>Viral Hepatitis A, B, and C</a:t>
            </a:r>
          </a:p>
        </p:txBody>
      </p:sp>
      <p:sp>
        <p:nvSpPr>
          <p:cNvPr id="5" name="Rectangle 6"/>
          <p:cNvSpPr>
            <a:spLocks noGrp="1" noChangeArrowheads="1"/>
          </p:cNvSpPr>
          <p:nvPr>
            <p:ph type="ftr" sz="quarter" idx="4"/>
          </p:nvPr>
        </p:nvSpPr>
        <p:spPr>
          <a:ln/>
        </p:spPr>
        <p:txBody>
          <a:bodyPr/>
          <a:lstStyle/>
          <a:p>
            <a:r>
              <a:rPr lang="en-US" altLang="en-US">
                <a:solidFill>
                  <a:prstClr val="black"/>
                </a:solidFill>
              </a:rPr>
              <a:t>Roger Detels - Epi 220 - 20 Feb 2014</a:t>
            </a:r>
          </a:p>
        </p:txBody>
      </p:sp>
      <p:sp>
        <p:nvSpPr>
          <p:cNvPr id="6" name="Rectangle 7"/>
          <p:cNvSpPr>
            <a:spLocks noGrp="1" noChangeArrowheads="1"/>
          </p:cNvSpPr>
          <p:nvPr>
            <p:ph type="sldNum" sz="quarter" idx="5"/>
          </p:nvPr>
        </p:nvSpPr>
        <p:spPr>
          <a:ln/>
        </p:spPr>
        <p:txBody>
          <a:bodyPr/>
          <a:lstStyle/>
          <a:p>
            <a:fld id="{234E530D-5981-40A5-8522-D8596CF72F7D}" type="slidenum">
              <a:rPr lang="en-US" altLang="en-US">
                <a:solidFill>
                  <a:prstClr val="black"/>
                </a:solidFill>
              </a:rPr>
              <a:pPr/>
              <a:t>57</a:t>
            </a:fld>
            <a:endParaRPr lang="en-US" altLang="en-US">
              <a:solidFill>
                <a:prstClr val="black"/>
              </a:solidFill>
            </a:endParaRPr>
          </a:p>
        </p:txBody>
      </p:sp>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a:xfrm>
            <a:off x="914400" y="4343400"/>
            <a:ext cx="5029200" cy="4114800"/>
          </a:xfrm>
        </p:spPr>
        <p:txBody>
          <a:bodyPr/>
          <a:lstStyle/>
          <a:p>
            <a:endParaRPr lang="en-US" altLang="en-US">
              <a:solidFill>
                <a:srgbClr val="FFFF00"/>
              </a:solidFill>
            </a:endParaRPr>
          </a:p>
        </p:txBody>
      </p:sp>
    </p:spTree>
    <p:extLst>
      <p:ext uri="{BB962C8B-B14F-4D97-AF65-F5344CB8AC3E}">
        <p14:creationId xmlns:p14="http://schemas.microsoft.com/office/powerpoint/2010/main" val="22366649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38C9A3-3EB8-440B-8176-090BC9767CFB}" type="slidenum">
              <a:rPr lang="ar-SA" altLang="en-US">
                <a:solidFill>
                  <a:prstClr val="black"/>
                </a:solidFill>
              </a:rPr>
              <a:pPr/>
              <a:t>58</a:t>
            </a:fld>
            <a:endParaRPr lang="en-US" altLang="en-US">
              <a:solidFill>
                <a:prstClr val="black"/>
              </a:solidFill>
            </a:endParaRPr>
          </a:p>
        </p:txBody>
      </p:sp>
      <p:sp>
        <p:nvSpPr>
          <p:cNvPr id="27650" name="Rectangle 2"/>
          <p:cNvSpPr>
            <a:spLocks noGrp="1" noRot="1" noChangeAspect="1" noChangeArrowheads="1" noTextEdit="1"/>
          </p:cNvSpPr>
          <p:nvPr>
            <p:ph type="sldImg"/>
          </p:nvPr>
        </p:nvSpPr>
        <p:spPr>
          <a:xfrm>
            <a:off x="1144588" y="687388"/>
            <a:ext cx="4568825" cy="3427412"/>
          </a:xfrm>
          <a:ln/>
        </p:spPr>
      </p:sp>
      <p:sp>
        <p:nvSpPr>
          <p:cNvPr id="27651" name="Rectangle 3"/>
          <p:cNvSpPr>
            <a:spLocks noGrp="1" noChangeArrowheads="1"/>
          </p:cNvSpPr>
          <p:nvPr>
            <p:ph type="body" idx="1"/>
          </p:nvPr>
        </p:nvSpPr>
        <p:spPr>
          <a:xfrm>
            <a:off x="912813" y="4343400"/>
            <a:ext cx="5030787" cy="4116388"/>
          </a:xfrm>
        </p:spPr>
        <p:txBody>
          <a:bodyPr/>
          <a:lstStyle/>
          <a:p>
            <a:endParaRPr lang="en-US" altLang="en-US"/>
          </a:p>
        </p:txBody>
      </p:sp>
    </p:spTree>
    <p:extLst>
      <p:ext uri="{BB962C8B-B14F-4D97-AF65-F5344CB8AC3E}">
        <p14:creationId xmlns:p14="http://schemas.microsoft.com/office/powerpoint/2010/main" val="20506066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7"/>
          <p:cNvSpPr>
            <a:spLocks noGrp="1" noChangeArrowheads="1"/>
          </p:cNvSpPr>
          <p:nvPr>
            <p:ph type="sldNum" sz="quarter" idx="5"/>
          </p:nvPr>
        </p:nvSpPr>
        <p:spPr>
          <a:ln/>
        </p:spPr>
        <p:txBody>
          <a:bodyPr/>
          <a:lstStyle/>
          <a:p>
            <a:fld id="{80173818-1C46-4040-BA7C-2A605D9EFFEA}" type="slidenum">
              <a:rPr lang="ar-SA" altLang="en-US">
                <a:solidFill>
                  <a:prstClr val="black"/>
                </a:solidFill>
              </a:rPr>
              <a:pPr/>
              <a:t>66</a:t>
            </a:fld>
            <a:endParaRPr lang="en-US" altLang="en-US">
              <a:solidFill>
                <a:prstClr val="black"/>
              </a:solidFill>
            </a:endParaRPr>
          </a:p>
        </p:txBody>
      </p:sp>
      <p:sp>
        <p:nvSpPr>
          <p:cNvPr id="56322" name="Rectangle 2"/>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56323" name="Rectangle 3"/>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algn="r" eaLnBrk="0" fontAlgn="base" hangingPunct="0">
              <a:spcBef>
                <a:spcPct val="0"/>
              </a:spcBef>
              <a:spcAft>
                <a:spcPct val="0"/>
              </a:spcAft>
            </a:pPr>
            <a:r>
              <a:rPr lang="en-US" altLang="en-US" sz="1000" i="1">
                <a:solidFill>
                  <a:prstClr val="black"/>
                </a:solidFill>
                <a:latin typeface="Times New Roman" pitchFamily="18" charset="0"/>
                <a:cs typeface="Arial" pitchFamily="34" charset="0"/>
              </a:rPr>
              <a:t>27</a:t>
            </a:r>
          </a:p>
        </p:txBody>
      </p:sp>
      <p:sp>
        <p:nvSpPr>
          <p:cNvPr id="56324" name="Rectangle 4"/>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56325" name="Rectangle 5"/>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56326" name="Rectangle 6"/>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56327" name="Rectangle 7"/>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algn="r" eaLnBrk="0" fontAlgn="base" hangingPunct="0">
              <a:spcBef>
                <a:spcPct val="0"/>
              </a:spcBef>
              <a:spcAft>
                <a:spcPct val="0"/>
              </a:spcAft>
            </a:pPr>
            <a:r>
              <a:rPr lang="en-US" altLang="en-US" sz="1000" i="1">
                <a:solidFill>
                  <a:prstClr val="black"/>
                </a:solidFill>
                <a:latin typeface="Times New Roman" pitchFamily="18" charset="0"/>
                <a:cs typeface="Arial" pitchFamily="34" charset="0"/>
              </a:rPr>
              <a:t>27</a:t>
            </a:r>
          </a:p>
        </p:txBody>
      </p:sp>
      <p:sp>
        <p:nvSpPr>
          <p:cNvPr id="56328" name="Rectangle 8"/>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56329" name="Rectangle 9"/>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56330" name="Rectangle 10"/>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56331" name="Rectangle 11"/>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algn="r" eaLnBrk="0" fontAlgn="base" hangingPunct="0">
              <a:spcBef>
                <a:spcPct val="0"/>
              </a:spcBef>
              <a:spcAft>
                <a:spcPct val="0"/>
              </a:spcAft>
            </a:pPr>
            <a:r>
              <a:rPr lang="en-US" altLang="en-US" sz="1000" i="1">
                <a:solidFill>
                  <a:prstClr val="black"/>
                </a:solidFill>
                <a:latin typeface="Times New Roman" pitchFamily="18" charset="0"/>
                <a:cs typeface="Arial" pitchFamily="34" charset="0"/>
              </a:rPr>
              <a:t>27</a:t>
            </a:r>
          </a:p>
        </p:txBody>
      </p:sp>
      <p:sp>
        <p:nvSpPr>
          <p:cNvPr id="56332" name="Rectangle 12"/>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56333" name="Rectangle 13"/>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56334" name="Rectangle 14"/>
          <p:cNvSpPr>
            <a:spLocks noGrp="1" noRot="1" noChangeAspect="1" noChangeArrowheads="1" noTextEdit="1"/>
          </p:cNvSpPr>
          <p:nvPr>
            <p:ph type="sldImg"/>
          </p:nvPr>
        </p:nvSpPr>
        <p:spPr>
          <a:xfrm>
            <a:off x="1150938" y="692150"/>
            <a:ext cx="4556125" cy="3416300"/>
          </a:xfrm>
          <a:ln w="12700" cap="flat">
            <a:solidFill>
              <a:schemeClr val="tx1"/>
            </a:solidFill>
          </a:ln>
          <a:extLst>
            <a:ext uri="{909E8E84-426E-40DD-AFC4-6F175D3DCCD1}">
              <a14:hiddenFill xmlns:a14="http://schemas.microsoft.com/office/drawing/2010/main">
                <a:noFill/>
              </a14:hiddenFill>
            </a:ext>
          </a:extLst>
        </p:spPr>
      </p:sp>
      <p:sp>
        <p:nvSpPr>
          <p:cNvPr id="56335" name="Rectangle 15"/>
          <p:cNvSpPr>
            <a:spLocks noGrp="1" noChangeArrowheads="1"/>
          </p:cNvSpPr>
          <p:nvPr>
            <p:ph type="body" idx="1"/>
          </p:nvPr>
        </p:nvSpPr>
        <p:spPr>
          <a:xfrm>
            <a:off x="914400" y="4343400"/>
            <a:ext cx="5029200" cy="4114800"/>
          </a:xfrm>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endParaRPr lang="en-US" altLang="en-US"/>
          </a:p>
        </p:txBody>
      </p:sp>
    </p:spTree>
    <p:extLst>
      <p:ext uri="{BB962C8B-B14F-4D97-AF65-F5344CB8AC3E}">
        <p14:creationId xmlns:p14="http://schemas.microsoft.com/office/powerpoint/2010/main" val="15228645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endParaRPr lang="en-US" altLang="en-US"/>
          </a:p>
        </p:txBody>
      </p:sp>
      <p:sp>
        <p:nvSpPr>
          <p:cNvPr id="32771" name="Rectangle 3"/>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algn="r" eaLnBrk="1" hangingPunct="1"/>
            <a:r>
              <a:rPr lang="zh-TW" altLang="en-US" sz="1000" i="1"/>
              <a:t>3</a:t>
            </a:r>
          </a:p>
        </p:txBody>
      </p:sp>
      <p:sp>
        <p:nvSpPr>
          <p:cNvPr id="32772" name="Rectangle 4"/>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endParaRPr lang="en-US" altLang="en-US"/>
          </a:p>
        </p:txBody>
      </p:sp>
      <p:sp>
        <p:nvSpPr>
          <p:cNvPr id="32773" name="Rectangle 5"/>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endParaRPr lang="en-US" altLang="en-US"/>
          </a:p>
        </p:txBody>
      </p:sp>
      <p:sp>
        <p:nvSpPr>
          <p:cNvPr id="32774" name="Rectangle 6"/>
          <p:cNvSpPr>
            <a:spLocks noGrp="1" noRot="1" noChangeAspect="1" noChangeArrowheads="1" noTextEdit="1"/>
          </p:cNvSpPr>
          <p:nvPr>
            <p:ph type="sldImg"/>
          </p:nvPr>
        </p:nvSpPr>
        <p:spPr bwMode="auto">
          <a:noFill/>
          <a:ln cap="flat">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5" name="Rectangle 7"/>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spcBef>
                <a:spcPct val="0"/>
              </a:spcBef>
            </a:pPr>
            <a:endParaRPr lang="zh-TW" altLang="en-US" sz="2400" smtClean="0"/>
          </a:p>
        </p:txBody>
      </p:sp>
    </p:spTree>
    <p:extLst>
      <p:ext uri="{BB962C8B-B14F-4D97-AF65-F5344CB8AC3E}">
        <p14:creationId xmlns:p14="http://schemas.microsoft.com/office/powerpoint/2010/main" val="4012151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Viral Hepatitis A, B, and C</a:t>
            </a:r>
          </a:p>
        </p:txBody>
      </p:sp>
      <p:sp>
        <p:nvSpPr>
          <p:cNvPr id="5" name="Rectangle 6"/>
          <p:cNvSpPr>
            <a:spLocks noGrp="1" noChangeArrowheads="1"/>
          </p:cNvSpPr>
          <p:nvPr>
            <p:ph type="ftr" sz="quarter" idx="4"/>
          </p:nvPr>
        </p:nvSpPr>
        <p:spPr>
          <a:ln/>
        </p:spPr>
        <p:txBody>
          <a:bodyPr/>
          <a:lstStyle/>
          <a:p>
            <a:r>
              <a:rPr lang="en-US" altLang="en-US"/>
              <a:t>Roger Detels - Epi 220 - 20 Feb 2014</a:t>
            </a:r>
          </a:p>
        </p:txBody>
      </p:sp>
      <p:sp>
        <p:nvSpPr>
          <p:cNvPr id="6" name="Rectangle 7"/>
          <p:cNvSpPr>
            <a:spLocks noGrp="1" noChangeArrowheads="1"/>
          </p:cNvSpPr>
          <p:nvPr>
            <p:ph type="sldNum" sz="quarter" idx="5"/>
          </p:nvPr>
        </p:nvSpPr>
        <p:spPr>
          <a:ln/>
        </p:spPr>
        <p:txBody>
          <a:bodyPr/>
          <a:lstStyle/>
          <a:p>
            <a:fld id="{5991E87B-CCC5-462E-98DC-1653AE8797DE}" type="slidenum">
              <a:rPr lang="en-US" altLang="en-US"/>
              <a:pPr/>
              <a:t>9</a:t>
            </a:fld>
            <a:endParaRPr lang="en-US" alt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xfrm>
            <a:off x="914400" y="4343400"/>
            <a:ext cx="5029200" cy="4114800"/>
          </a:xfrm>
        </p:spPr>
        <p:txBody>
          <a:bodyPr/>
          <a:lstStyle/>
          <a:p>
            <a:endParaRPr lang="en-US" altLang="en-US"/>
          </a:p>
        </p:txBody>
      </p:sp>
    </p:spTree>
    <p:extLst>
      <p:ext uri="{BB962C8B-B14F-4D97-AF65-F5344CB8AC3E}">
        <p14:creationId xmlns:p14="http://schemas.microsoft.com/office/powerpoint/2010/main" val="33163990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Viral Hepatitis A, B, and C</a:t>
            </a:r>
          </a:p>
        </p:txBody>
      </p:sp>
      <p:sp>
        <p:nvSpPr>
          <p:cNvPr id="5" name="Rectangle 6"/>
          <p:cNvSpPr>
            <a:spLocks noGrp="1" noChangeArrowheads="1"/>
          </p:cNvSpPr>
          <p:nvPr>
            <p:ph type="ftr" sz="quarter" idx="4"/>
          </p:nvPr>
        </p:nvSpPr>
        <p:spPr>
          <a:ln/>
        </p:spPr>
        <p:txBody>
          <a:bodyPr/>
          <a:lstStyle/>
          <a:p>
            <a:r>
              <a:rPr lang="en-US" altLang="en-US"/>
              <a:t>Roger Detels - Epi 220 - 20 Feb 2014</a:t>
            </a:r>
          </a:p>
        </p:txBody>
      </p:sp>
      <p:sp>
        <p:nvSpPr>
          <p:cNvPr id="6" name="Rectangle 7"/>
          <p:cNvSpPr>
            <a:spLocks noGrp="1" noChangeArrowheads="1"/>
          </p:cNvSpPr>
          <p:nvPr>
            <p:ph type="sldNum" sz="quarter" idx="5"/>
          </p:nvPr>
        </p:nvSpPr>
        <p:spPr>
          <a:ln/>
        </p:spPr>
        <p:txBody>
          <a:bodyPr/>
          <a:lstStyle/>
          <a:p>
            <a:fld id="{F6073A74-FDF3-4639-93F8-1205F4860CCE}" type="slidenum">
              <a:rPr lang="en-US" altLang="en-US"/>
              <a:pPr/>
              <a:t>15</a:t>
            </a:fld>
            <a:endParaRPr lang="en-US" altLang="en-US"/>
          </a:p>
        </p:txBody>
      </p:sp>
      <p:sp>
        <p:nvSpPr>
          <p:cNvPr id="204802" name="Rectangle 2"/>
          <p:cNvSpPr>
            <a:spLocks noGrp="1" noRot="1" noChangeAspect="1" noChangeArrowheads="1" noTextEdit="1"/>
          </p:cNvSpPr>
          <p:nvPr>
            <p:ph type="sldImg"/>
          </p:nvPr>
        </p:nvSpPr>
        <p:spPr>
          <a:ln/>
        </p:spPr>
      </p:sp>
      <p:sp>
        <p:nvSpPr>
          <p:cNvPr id="204803"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4605620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solidFill>
                  <a:prstClr val="black"/>
                </a:solidFill>
              </a:rPr>
              <a:t>Viral Hepatitis A, B, and C</a:t>
            </a:r>
          </a:p>
        </p:txBody>
      </p:sp>
      <p:sp>
        <p:nvSpPr>
          <p:cNvPr id="5" name="Rectangle 6"/>
          <p:cNvSpPr>
            <a:spLocks noGrp="1" noChangeArrowheads="1"/>
          </p:cNvSpPr>
          <p:nvPr>
            <p:ph type="ftr" sz="quarter" idx="4"/>
          </p:nvPr>
        </p:nvSpPr>
        <p:spPr>
          <a:ln/>
        </p:spPr>
        <p:txBody>
          <a:bodyPr/>
          <a:lstStyle/>
          <a:p>
            <a:r>
              <a:rPr lang="en-US" altLang="en-US">
                <a:solidFill>
                  <a:prstClr val="black"/>
                </a:solidFill>
              </a:rPr>
              <a:t>Roger Detels - Epi 220 - 20 Feb 2014</a:t>
            </a:r>
          </a:p>
        </p:txBody>
      </p:sp>
      <p:sp>
        <p:nvSpPr>
          <p:cNvPr id="6" name="Rectangle 7"/>
          <p:cNvSpPr>
            <a:spLocks noGrp="1" noChangeArrowheads="1"/>
          </p:cNvSpPr>
          <p:nvPr>
            <p:ph type="sldNum" sz="quarter" idx="5"/>
          </p:nvPr>
        </p:nvSpPr>
        <p:spPr>
          <a:ln/>
        </p:spPr>
        <p:txBody>
          <a:bodyPr/>
          <a:lstStyle/>
          <a:p>
            <a:fld id="{2760C35A-0F96-47A4-82D2-9A420F1DAA96}" type="slidenum">
              <a:rPr lang="en-US" altLang="en-US">
                <a:solidFill>
                  <a:prstClr val="black"/>
                </a:solidFill>
              </a:rPr>
              <a:pPr/>
              <a:t>16</a:t>
            </a:fld>
            <a:endParaRPr lang="en-US" altLang="en-US">
              <a:solidFill>
                <a:prstClr val="black"/>
              </a:solidFill>
            </a:endParaRPr>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xfrm>
            <a:off x="914400" y="4343400"/>
            <a:ext cx="5029200" cy="4114800"/>
          </a:xfrm>
        </p:spPr>
        <p:txBody>
          <a:bodyPr/>
          <a:lstStyle/>
          <a:p>
            <a:endParaRPr lang="en-US" altLang="en-US"/>
          </a:p>
        </p:txBody>
      </p:sp>
    </p:spTree>
    <p:extLst>
      <p:ext uri="{BB962C8B-B14F-4D97-AF65-F5344CB8AC3E}">
        <p14:creationId xmlns:p14="http://schemas.microsoft.com/office/powerpoint/2010/main" val="34165668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Humans are the only natural hosts of HBV. </a:t>
            </a:r>
            <a:r>
              <a:rPr lang="en-US" smtClean="0">
                <a:effectLst/>
              </a:rPr>
              <a:t>There is no animal reservoir</a:t>
            </a:r>
            <a:endParaRPr lang="en-US"/>
          </a:p>
        </p:txBody>
      </p:sp>
      <p:sp>
        <p:nvSpPr>
          <p:cNvPr id="4" name="Slide Number Placeholder 3"/>
          <p:cNvSpPr>
            <a:spLocks noGrp="1"/>
          </p:cNvSpPr>
          <p:nvPr>
            <p:ph type="sldNum" sz="quarter" idx="10"/>
          </p:nvPr>
        </p:nvSpPr>
        <p:spPr/>
        <p:txBody>
          <a:bodyPr/>
          <a:lstStyle/>
          <a:p>
            <a:fld id="{3862F125-4AE0-4855-8641-5F4D408A4D5A}" type="slidenum">
              <a:rPr lang="en-US" smtClean="0"/>
              <a:t>24</a:t>
            </a:fld>
            <a:endParaRPr lang="en-US"/>
          </a:p>
        </p:txBody>
      </p:sp>
    </p:spTree>
    <p:extLst>
      <p:ext uri="{BB962C8B-B14F-4D97-AF65-F5344CB8AC3E}">
        <p14:creationId xmlns:p14="http://schemas.microsoft.com/office/powerpoint/2010/main" val="25720500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Viral Hepatitis A, B, and C</a:t>
            </a:r>
          </a:p>
        </p:txBody>
      </p:sp>
      <p:sp>
        <p:nvSpPr>
          <p:cNvPr id="5" name="Rectangle 6"/>
          <p:cNvSpPr>
            <a:spLocks noGrp="1" noChangeArrowheads="1"/>
          </p:cNvSpPr>
          <p:nvPr>
            <p:ph type="ftr" sz="quarter" idx="4"/>
          </p:nvPr>
        </p:nvSpPr>
        <p:spPr>
          <a:ln/>
        </p:spPr>
        <p:txBody>
          <a:bodyPr/>
          <a:lstStyle/>
          <a:p>
            <a:r>
              <a:rPr lang="en-US" altLang="en-US"/>
              <a:t>Roger Detels - Epi 220 - 20 Feb 2014</a:t>
            </a:r>
          </a:p>
        </p:txBody>
      </p:sp>
      <p:sp>
        <p:nvSpPr>
          <p:cNvPr id="6" name="Rectangle 7"/>
          <p:cNvSpPr>
            <a:spLocks noGrp="1" noChangeArrowheads="1"/>
          </p:cNvSpPr>
          <p:nvPr>
            <p:ph type="sldNum" sz="quarter" idx="5"/>
          </p:nvPr>
        </p:nvSpPr>
        <p:spPr>
          <a:ln/>
        </p:spPr>
        <p:txBody>
          <a:bodyPr/>
          <a:lstStyle/>
          <a:p>
            <a:fld id="{00E90774-8DDE-410F-A034-7EF577A73080}" type="slidenum">
              <a:rPr lang="en-US" altLang="en-US"/>
              <a:pPr/>
              <a:t>34</a:t>
            </a:fld>
            <a:endParaRPr lang="en-US" alt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xfrm>
            <a:off x="914400" y="4343400"/>
            <a:ext cx="5029200" cy="4114800"/>
          </a:xfrm>
        </p:spPr>
        <p:txBody>
          <a:bodyPr/>
          <a:lstStyle/>
          <a:p>
            <a:endParaRPr lang="en-US" altLang="en-US">
              <a:solidFill>
                <a:srgbClr val="FFFF00"/>
              </a:solidFill>
            </a:endParaRPr>
          </a:p>
        </p:txBody>
      </p:sp>
    </p:spTree>
    <p:extLst>
      <p:ext uri="{BB962C8B-B14F-4D97-AF65-F5344CB8AC3E}">
        <p14:creationId xmlns:p14="http://schemas.microsoft.com/office/powerpoint/2010/main" val="23279236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Viral Hepatitis A, B, and C</a:t>
            </a:r>
          </a:p>
        </p:txBody>
      </p:sp>
      <p:sp>
        <p:nvSpPr>
          <p:cNvPr id="5" name="Rectangle 6"/>
          <p:cNvSpPr>
            <a:spLocks noGrp="1" noChangeArrowheads="1"/>
          </p:cNvSpPr>
          <p:nvPr>
            <p:ph type="ftr" sz="quarter" idx="4"/>
          </p:nvPr>
        </p:nvSpPr>
        <p:spPr>
          <a:ln/>
        </p:spPr>
        <p:txBody>
          <a:bodyPr/>
          <a:lstStyle/>
          <a:p>
            <a:r>
              <a:rPr lang="en-US" altLang="en-US"/>
              <a:t>Roger Detels - Epi 220 - 20 Feb 2014</a:t>
            </a:r>
          </a:p>
        </p:txBody>
      </p:sp>
      <p:sp>
        <p:nvSpPr>
          <p:cNvPr id="6" name="Rectangle 7"/>
          <p:cNvSpPr>
            <a:spLocks noGrp="1" noChangeArrowheads="1"/>
          </p:cNvSpPr>
          <p:nvPr>
            <p:ph type="sldNum" sz="quarter" idx="5"/>
          </p:nvPr>
        </p:nvSpPr>
        <p:spPr>
          <a:ln/>
        </p:spPr>
        <p:txBody>
          <a:bodyPr/>
          <a:lstStyle/>
          <a:p>
            <a:fld id="{5A8D83EB-E26E-4589-8998-E50B80FC2763}" type="slidenum">
              <a:rPr lang="en-US" altLang="en-US"/>
              <a:pPr/>
              <a:t>35</a:t>
            </a:fld>
            <a:endParaRPr lang="en-US" alt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xfrm>
            <a:off x="914400" y="4343400"/>
            <a:ext cx="5029200" cy="4114800"/>
          </a:xfrm>
        </p:spPr>
        <p:txBody>
          <a:bodyPr/>
          <a:lstStyle/>
          <a:p>
            <a:endParaRPr lang="en-US" altLang="en-US">
              <a:solidFill>
                <a:srgbClr val="FFFF00"/>
              </a:solidFill>
            </a:endParaRPr>
          </a:p>
        </p:txBody>
      </p:sp>
    </p:spTree>
    <p:extLst>
      <p:ext uri="{BB962C8B-B14F-4D97-AF65-F5344CB8AC3E}">
        <p14:creationId xmlns:p14="http://schemas.microsoft.com/office/powerpoint/2010/main" val="17572228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Viral Hepatitis A, B, and C</a:t>
            </a:r>
          </a:p>
        </p:txBody>
      </p:sp>
      <p:sp>
        <p:nvSpPr>
          <p:cNvPr id="5" name="Rectangle 6"/>
          <p:cNvSpPr>
            <a:spLocks noGrp="1" noChangeArrowheads="1"/>
          </p:cNvSpPr>
          <p:nvPr>
            <p:ph type="ftr" sz="quarter" idx="4"/>
          </p:nvPr>
        </p:nvSpPr>
        <p:spPr>
          <a:ln/>
        </p:spPr>
        <p:txBody>
          <a:bodyPr/>
          <a:lstStyle/>
          <a:p>
            <a:r>
              <a:rPr lang="en-US" altLang="en-US"/>
              <a:t>Roger Detels - Epi 220 - 20 Feb 2014</a:t>
            </a:r>
          </a:p>
        </p:txBody>
      </p:sp>
      <p:sp>
        <p:nvSpPr>
          <p:cNvPr id="6" name="Rectangle 7"/>
          <p:cNvSpPr>
            <a:spLocks noGrp="1" noChangeArrowheads="1"/>
          </p:cNvSpPr>
          <p:nvPr>
            <p:ph type="sldNum" sz="quarter" idx="5"/>
          </p:nvPr>
        </p:nvSpPr>
        <p:spPr>
          <a:ln/>
        </p:spPr>
        <p:txBody>
          <a:bodyPr/>
          <a:lstStyle/>
          <a:p>
            <a:fld id="{5BE228EF-6790-4254-8698-B4C94458B802}" type="slidenum">
              <a:rPr lang="en-US" altLang="en-US"/>
              <a:pPr/>
              <a:t>36</a:t>
            </a:fld>
            <a:endParaRPr lang="en-US" altLang="en-US"/>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xfrm>
            <a:off x="914400" y="4343400"/>
            <a:ext cx="5029200" cy="4114800"/>
          </a:xfrm>
        </p:spPr>
        <p:txBody>
          <a:bodyPr/>
          <a:lstStyle/>
          <a:p>
            <a:endParaRPr lang="en-US" altLang="en-US">
              <a:solidFill>
                <a:srgbClr val="FFFF00"/>
              </a:solidFill>
            </a:endParaRPr>
          </a:p>
        </p:txBody>
      </p:sp>
    </p:spTree>
    <p:extLst>
      <p:ext uri="{BB962C8B-B14F-4D97-AF65-F5344CB8AC3E}">
        <p14:creationId xmlns:p14="http://schemas.microsoft.com/office/powerpoint/2010/main" val="6416859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83A3D72F-1652-4951-A721-246948BF17EB}" type="datetimeFigureOut">
              <a:rPr lang="en-US" smtClean="0"/>
              <a:t>5/5/2019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5CE3F73-C3A8-4E56-A46F-639EA4293EB9}" type="slidenum">
              <a:rPr lang="en-US" smtClean="0"/>
              <a:t>‹#›</a:t>
            </a:fld>
            <a:endParaRPr lang="en-US"/>
          </a:p>
        </p:txBody>
      </p:sp>
    </p:spTree>
    <p:extLst>
      <p:ext uri="{BB962C8B-B14F-4D97-AF65-F5344CB8AC3E}">
        <p14:creationId xmlns:p14="http://schemas.microsoft.com/office/powerpoint/2010/main" val="1851197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83A3D72F-1652-4951-A721-246948BF17EB}" type="datetimeFigureOut">
              <a:rPr lang="en-US" smtClean="0"/>
              <a:t>5/5/2019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5CE3F73-C3A8-4E56-A46F-639EA4293EB9}" type="slidenum">
              <a:rPr lang="en-US" smtClean="0"/>
              <a:t>‹#›</a:t>
            </a:fld>
            <a:endParaRPr lang="en-US"/>
          </a:p>
        </p:txBody>
      </p:sp>
    </p:spTree>
    <p:extLst>
      <p:ext uri="{BB962C8B-B14F-4D97-AF65-F5344CB8AC3E}">
        <p14:creationId xmlns:p14="http://schemas.microsoft.com/office/powerpoint/2010/main" val="355399324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CCD63965-06F4-4723-8E77-5E643347279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4820144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504D6C87-8D60-4212-94B9-52206C9DFF61}"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58447129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7266941-737A-41A2-8958-EABB4DB4F818}"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79328810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25AACA6-A3B2-4FD9-9202-A8B54D3CCADF}"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1129163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93E64D7-C762-4AA0-92A2-171834F99877}"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10424982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خطط 2"/>
          <p:cNvSpPr>
            <a:spLocks noGrp="1"/>
          </p:cNvSpPr>
          <p:nvPr>
            <p:ph type="chart"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C732094-6957-4B3C-AD76-E271A9C49BA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1131683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8FC83B0-6158-4BF0-8BBE-D93C4D217DE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4307039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fourObj" preserve="1">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حتوى 2"/>
          <p:cNvSpPr>
            <a:spLocks noGrp="1"/>
          </p:cNvSpPr>
          <p:nvPr>
            <p:ph sz="quarter" idx="1"/>
          </p:nvPr>
        </p:nvSpPr>
        <p:spPr>
          <a:xfrm>
            <a:off x="457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quarter" idx="2"/>
          </p:nvPr>
        </p:nvSpPr>
        <p:spPr>
          <a:xfrm>
            <a:off x="4648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محتوى 4"/>
          <p:cNvSpPr>
            <a:spLocks noGrp="1"/>
          </p:cNvSpPr>
          <p:nvPr>
            <p:ph sz="quarter" idx="3"/>
          </p:nvPr>
        </p:nvSpPr>
        <p:spPr>
          <a:xfrm>
            <a:off x="457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محتوى 5"/>
          <p:cNvSpPr>
            <a:spLocks noGrp="1"/>
          </p:cNvSpPr>
          <p:nvPr>
            <p:ph sz="quarter" idx="4"/>
          </p:nvPr>
        </p:nvSpPr>
        <p:spPr>
          <a:xfrm>
            <a:off x="4648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a:xfrm>
            <a:off x="6553200" y="6245225"/>
            <a:ext cx="2133600" cy="476250"/>
          </a:xfrm>
        </p:spPr>
        <p:txBody>
          <a:bodyPr/>
          <a:lstStyle>
            <a:lvl1pPr>
              <a:defRPr/>
            </a:lvl1pPr>
          </a:lstStyle>
          <a:p>
            <a:fld id="{B1CD2626-863D-404C-BD10-CBE44401362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12998970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17E594C-2E16-42A3-95F7-23574A121E2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2756329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C1E661F4-36EA-40E1-A8EB-E413CBCA49A0}"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773703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83A3D72F-1652-4951-A721-246948BF17EB}" type="datetimeFigureOut">
              <a:rPr lang="en-US" smtClean="0"/>
              <a:t>5/5/2019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5CE3F73-C3A8-4E56-A46F-639EA4293EB9}" type="slidenum">
              <a:rPr lang="en-US" smtClean="0"/>
              <a:t>‹#›</a:t>
            </a:fld>
            <a:endParaRPr lang="en-US"/>
          </a:p>
        </p:txBody>
      </p:sp>
    </p:spTree>
    <p:extLst>
      <p:ext uri="{BB962C8B-B14F-4D97-AF65-F5344CB8AC3E}">
        <p14:creationId xmlns:p14="http://schemas.microsoft.com/office/powerpoint/2010/main" val="237641436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56EC390F-F0B6-4602-8123-07DC1FD3B79A}"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6994513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C2EC91F-8B9A-46B4-A8C6-CD2E7E65CB6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61461525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EB9AEA33-77D7-4724-A4BE-6A676B4EE16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75251973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8AC2431C-13BF-45F3-974B-BB2A76A2CF5B}"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96076820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CCD63965-06F4-4723-8E77-5E643347279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49135021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504D6C87-8D60-4212-94B9-52206C9DFF61}"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30554226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7266941-737A-41A2-8958-EABB4DB4F818}"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59782650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25AACA6-A3B2-4FD9-9202-A8B54D3CCADF}"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50404729"/>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93E64D7-C762-4AA0-92A2-171834F99877}"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16138655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خطط 2"/>
          <p:cNvSpPr>
            <a:spLocks noGrp="1"/>
          </p:cNvSpPr>
          <p:nvPr>
            <p:ph type="chart"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C732094-6957-4B3C-AD76-E271A9C49BA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015295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5" name="عنصر نائب للتذييل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lvl1pPr>
              <a:defRPr/>
            </a:lvl1pPr>
          </a:lstStyle>
          <a:p>
            <a:pPr>
              <a:defRPr/>
            </a:pPr>
            <a:fld id="{01538FBF-A127-48C1-9BA0-4AC1AF47E7F9}"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413478813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8FC83B0-6158-4BF0-8BBE-D93C4D217DE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11516294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fourObj" preserve="1">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حتوى 2"/>
          <p:cNvSpPr>
            <a:spLocks noGrp="1"/>
          </p:cNvSpPr>
          <p:nvPr>
            <p:ph sz="quarter" idx="1"/>
          </p:nvPr>
        </p:nvSpPr>
        <p:spPr>
          <a:xfrm>
            <a:off x="457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quarter" idx="2"/>
          </p:nvPr>
        </p:nvSpPr>
        <p:spPr>
          <a:xfrm>
            <a:off x="4648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محتوى 4"/>
          <p:cNvSpPr>
            <a:spLocks noGrp="1"/>
          </p:cNvSpPr>
          <p:nvPr>
            <p:ph sz="quarter" idx="3"/>
          </p:nvPr>
        </p:nvSpPr>
        <p:spPr>
          <a:xfrm>
            <a:off x="457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محتوى 5"/>
          <p:cNvSpPr>
            <a:spLocks noGrp="1"/>
          </p:cNvSpPr>
          <p:nvPr>
            <p:ph sz="quarter" idx="4"/>
          </p:nvPr>
        </p:nvSpPr>
        <p:spPr>
          <a:xfrm>
            <a:off x="4648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a:xfrm>
            <a:off x="6553200" y="6245225"/>
            <a:ext cx="2133600" cy="476250"/>
          </a:xfrm>
        </p:spPr>
        <p:txBody>
          <a:bodyPr/>
          <a:lstStyle>
            <a:lvl1pPr>
              <a:defRPr/>
            </a:lvl1pPr>
          </a:lstStyle>
          <a:p>
            <a:fld id="{B1CD2626-863D-404C-BD10-CBE44401362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52501424"/>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17E594C-2E16-42A3-95F7-23574A121E2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225974080"/>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C1E661F4-36EA-40E1-A8EB-E413CBCA49A0}"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66663915"/>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56EC390F-F0B6-4602-8123-07DC1FD3B79A}"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4719873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C2EC91F-8B9A-46B4-A8C6-CD2E7E65CB6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23872562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EB9AEA33-77D7-4724-A4BE-6A676B4EE16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280312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8AC2431C-13BF-45F3-974B-BB2A76A2CF5B}"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4278011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CCD63965-06F4-4723-8E77-5E643347279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283722791"/>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504D6C87-8D60-4212-94B9-52206C9DFF61}"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151592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5" name="عنصر نائب للتذييل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lvl1pPr>
              <a:defRPr/>
            </a:lvl1pPr>
          </a:lstStyle>
          <a:p>
            <a:pPr>
              <a:defRPr/>
            </a:pPr>
            <a:fld id="{F6670940-2AE1-46D9-94F9-25FB6D186D74}"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1111452208"/>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7266941-737A-41A2-8958-EABB4DB4F818}"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84795732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25AACA6-A3B2-4FD9-9202-A8B54D3CCADF}"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60124108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93E64D7-C762-4AA0-92A2-171834F99877}"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09470317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خطط 2"/>
          <p:cNvSpPr>
            <a:spLocks noGrp="1"/>
          </p:cNvSpPr>
          <p:nvPr>
            <p:ph type="chart"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C732094-6957-4B3C-AD76-E271A9C49BA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570660128"/>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8FC83B0-6158-4BF0-8BBE-D93C4D217DE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476746388"/>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fourObj" preserve="1">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حتوى 2"/>
          <p:cNvSpPr>
            <a:spLocks noGrp="1"/>
          </p:cNvSpPr>
          <p:nvPr>
            <p:ph sz="quarter" idx="1"/>
          </p:nvPr>
        </p:nvSpPr>
        <p:spPr>
          <a:xfrm>
            <a:off x="457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quarter" idx="2"/>
          </p:nvPr>
        </p:nvSpPr>
        <p:spPr>
          <a:xfrm>
            <a:off x="4648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محتوى 4"/>
          <p:cNvSpPr>
            <a:spLocks noGrp="1"/>
          </p:cNvSpPr>
          <p:nvPr>
            <p:ph sz="quarter" idx="3"/>
          </p:nvPr>
        </p:nvSpPr>
        <p:spPr>
          <a:xfrm>
            <a:off x="457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محتوى 5"/>
          <p:cNvSpPr>
            <a:spLocks noGrp="1"/>
          </p:cNvSpPr>
          <p:nvPr>
            <p:ph sz="quarter" idx="4"/>
          </p:nvPr>
        </p:nvSpPr>
        <p:spPr>
          <a:xfrm>
            <a:off x="4648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a:xfrm>
            <a:off x="6553200" y="6245225"/>
            <a:ext cx="2133600" cy="476250"/>
          </a:xfrm>
        </p:spPr>
        <p:txBody>
          <a:bodyPr/>
          <a:lstStyle>
            <a:lvl1pPr>
              <a:defRPr/>
            </a:lvl1pPr>
          </a:lstStyle>
          <a:p>
            <a:fld id="{B1CD2626-863D-404C-BD10-CBE44401362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65720235"/>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17E594C-2E16-42A3-95F7-23574A121E2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373050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C1E661F4-36EA-40E1-A8EB-E413CBCA49A0}"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1555830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56EC390F-F0B6-4602-8123-07DC1FD3B79A}"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72716082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C2EC91F-8B9A-46B4-A8C6-CD2E7E65CB6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4750158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5" name="عنصر نائب للتذييل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lvl1pPr>
              <a:defRPr/>
            </a:lvl1pPr>
          </a:lstStyle>
          <a:p>
            <a:pPr>
              <a:defRPr/>
            </a:pPr>
            <a:fld id="{CC1C468B-AEDC-4F41-BA73-B52A00884D03}"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2168782722"/>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EB9AEA33-77D7-4724-A4BE-6A676B4EE16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09422796"/>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8AC2431C-13BF-45F3-974B-BB2A76A2CF5B}"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038618176"/>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CCD63965-06F4-4723-8E77-5E643347279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688643123"/>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504D6C87-8D60-4212-94B9-52206C9DFF61}"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6095319"/>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7266941-737A-41A2-8958-EABB4DB4F818}"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38484397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25AACA6-A3B2-4FD9-9202-A8B54D3CCADF}"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350882073"/>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93E64D7-C762-4AA0-92A2-171834F99877}"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402925637"/>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خطط 2"/>
          <p:cNvSpPr>
            <a:spLocks noGrp="1"/>
          </p:cNvSpPr>
          <p:nvPr>
            <p:ph type="chart"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C732094-6957-4B3C-AD76-E271A9C49BA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82578856"/>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8FC83B0-6158-4BF0-8BBE-D93C4D217DE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49101907"/>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fourObj" preserve="1">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حتوى 2"/>
          <p:cNvSpPr>
            <a:spLocks noGrp="1"/>
          </p:cNvSpPr>
          <p:nvPr>
            <p:ph sz="quarter" idx="1"/>
          </p:nvPr>
        </p:nvSpPr>
        <p:spPr>
          <a:xfrm>
            <a:off x="457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quarter" idx="2"/>
          </p:nvPr>
        </p:nvSpPr>
        <p:spPr>
          <a:xfrm>
            <a:off x="4648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محتوى 4"/>
          <p:cNvSpPr>
            <a:spLocks noGrp="1"/>
          </p:cNvSpPr>
          <p:nvPr>
            <p:ph sz="quarter" idx="3"/>
          </p:nvPr>
        </p:nvSpPr>
        <p:spPr>
          <a:xfrm>
            <a:off x="457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محتوى 5"/>
          <p:cNvSpPr>
            <a:spLocks noGrp="1"/>
          </p:cNvSpPr>
          <p:nvPr>
            <p:ph sz="quarter" idx="4"/>
          </p:nvPr>
        </p:nvSpPr>
        <p:spPr>
          <a:xfrm>
            <a:off x="4648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a:xfrm>
            <a:off x="6553200" y="6245225"/>
            <a:ext cx="2133600" cy="476250"/>
          </a:xfrm>
        </p:spPr>
        <p:txBody>
          <a:bodyPr/>
          <a:lstStyle>
            <a:lvl1pPr>
              <a:defRPr/>
            </a:lvl1pPr>
          </a:lstStyle>
          <a:p>
            <a:fld id="{B1CD2626-863D-404C-BD10-CBE44401362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448465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6" name="عنصر نائب للتذييل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7" name="عنصر نائب لرقم الشريحة 5"/>
          <p:cNvSpPr>
            <a:spLocks noGrp="1"/>
          </p:cNvSpPr>
          <p:nvPr>
            <p:ph type="sldNum" sz="quarter" idx="12"/>
          </p:nvPr>
        </p:nvSpPr>
        <p:spPr/>
        <p:txBody>
          <a:bodyPr/>
          <a:lstStyle>
            <a:lvl1pPr>
              <a:defRPr/>
            </a:lvl1pPr>
          </a:lstStyle>
          <a:p>
            <a:pPr>
              <a:defRPr/>
            </a:pPr>
            <a:fld id="{F3DE372A-A84F-4C6D-8290-CA7FE0C04182}"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2609263874"/>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17E594C-2E16-42A3-95F7-23574A121E2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844670392"/>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C1E661F4-36EA-40E1-A8EB-E413CBCA49A0}"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022614696"/>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56EC390F-F0B6-4602-8123-07DC1FD3B79A}"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151937472"/>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C2EC91F-8B9A-46B4-A8C6-CD2E7E65CB6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260859353"/>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EB9AEA33-77D7-4724-A4BE-6A676B4EE16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8097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8AC2431C-13BF-45F3-974B-BB2A76A2CF5B}"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682255291"/>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CCD63965-06F4-4723-8E77-5E643347279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58641760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504D6C87-8D60-4212-94B9-52206C9DFF61}"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10274780"/>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7266941-737A-41A2-8958-EABB4DB4F818}"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810733429"/>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25AACA6-A3B2-4FD9-9202-A8B54D3CCADF}"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77598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8" name="عنصر نائب للتذييل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9" name="عنصر نائب لرقم الشريحة 5"/>
          <p:cNvSpPr>
            <a:spLocks noGrp="1"/>
          </p:cNvSpPr>
          <p:nvPr>
            <p:ph type="sldNum" sz="quarter" idx="12"/>
          </p:nvPr>
        </p:nvSpPr>
        <p:spPr/>
        <p:txBody>
          <a:bodyPr/>
          <a:lstStyle>
            <a:lvl1pPr>
              <a:defRPr/>
            </a:lvl1pPr>
          </a:lstStyle>
          <a:p>
            <a:pPr>
              <a:defRPr/>
            </a:pPr>
            <a:fld id="{7F7BA395-6087-4376-AAE5-205BF685AE6E}"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1387412689"/>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93E64D7-C762-4AA0-92A2-171834F99877}"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122999493"/>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خطط 2"/>
          <p:cNvSpPr>
            <a:spLocks noGrp="1"/>
          </p:cNvSpPr>
          <p:nvPr>
            <p:ph type="chart"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C732094-6957-4B3C-AD76-E271A9C49BA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85514873"/>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8FC83B0-6158-4BF0-8BBE-D93C4D217DE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341469828"/>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fourObj" preserve="1">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حتوى 2"/>
          <p:cNvSpPr>
            <a:spLocks noGrp="1"/>
          </p:cNvSpPr>
          <p:nvPr>
            <p:ph sz="quarter" idx="1"/>
          </p:nvPr>
        </p:nvSpPr>
        <p:spPr>
          <a:xfrm>
            <a:off x="457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quarter" idx="2"/>
          </p:nvPr>
        </p:nvSpPr>
        <p:spPr>
          <a:xfrm>
            <a:off x="4648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محتوى 4"/>
          <p:cNvSpPr>
            <a:spLocks noGrp="1"/>
          </p:cNvSpPr>
          <p:nvPr>
            <p:ph sz="quarter" idx="3"/>
          </p:nvPr>
        </p:nvSpPr>
        <p:spPr>
          <a:xfrm>
            <a:off x="457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محتوى 5"/>
          <p:cNvSpPr>
            <a:spLocks noGrp="1"/>
          </p:cNvSpPr>
          <p:nvPr>
            <p:ph sz="quarter" idx="4"/>
          </p:nvPr>
        </p:nvSpPr>
        <p:spPr>
          <a:xfrm>
            <a:off x="4648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a:xfrm>
            <a:off x="6553200" y="6245225"/>
            <a:ext cx="2133600" cy="476250"/>
          </a:xfrm>
        </p:spPr>
        <p:txBody>
          <a:bodyPr/>
          <a:lstStyle>
            <a:lvl1pPr>
              <a:defRPr/>
            </a:lvl1pPr>
          </a:lstStyle>
          <a:p>
            <a:fld id="{B1CD2626-863D-404C-BD10-CBE44401362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399239092"/>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4238525B-086D-4967-9B0F-18A2EFEF4C7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176570017"/>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D82C906A-A925-4E40-8983-C8DB691472DA}"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277067314"/>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67D790D-D80D-4F4C-8B24-0F8597D795B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413906600"/>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59D6024-53EF-47A2-B6FD-9864D217889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446366481"/>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666B0ACC-DFFF-477B-9347-8E91929698C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6367240"/>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3BF6FBCC-A702-468E-9768-6CE34321A093}"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570211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4" name="عنصر نائب للتذييل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5" name="عنصر نائب لرقم الشريحة 5"/>
          <p:cNvSpPr>
            <a:spLocks noGrp="1"/>
          </p:cNvSpPr>
          <p:nvPr>
            <p:ph type="sldNum" sz="quarter" idx="12"/>
          </p:nvPr>
        </p:nvSpPr>
        <p:spPr/>
        <p:txBody>
          <a:bodyPr/>
          <a:lstStyle>
            <a:lvl1pPr>
              <a:defRPr/>
            </a:lvl1pPr>
          </a:lstStyle>
          <a:p>
            <a:pPr>
              <a:defRPr/>
            </a:pPr>
            <a:fld id="{AF3BE301-E992-46D7-99B5-754D8B26052E}"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3348941079"/>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2F264DCD-C457-4EED-A9D1-7F63E16B1D6E}"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19109671"/>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2014BF44-2B9B-4513-9A6D-2B9BB4ADB28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258588427"/>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2CE6F5F-1BAA-4A54-B1D4-1BDD7D47A18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68294550"/>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F62FC989-901E-4EBA-B33B-689B56C90DEA}"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84493706"/>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F4D270F7-83D8-4C6A-9D10-D973F36C487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69591701"/>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smtClean="0"/>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D7B1ACBD-B186-42BB-844F-EC243922B599}"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62773798"/>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4238525B-086D-4967-9B0F-18A2EFEF4C7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65547680"/>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D82C906A-A925-4E40-8983-C8DB691472DA}"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786481658"/>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67D790D-D80D-4F4C-8B24-0F8597D795B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42012347"/>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59D6024-53EF-47A2-B6FD-9864D217889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096896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3" name="عنصر نائب للتذييل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4" name="عنصر نائب لرقم الشريحة 5"/>
          <p:cNvSpPr>
            <a:spLocks noGrp="1"/>
          </p:cNvSpPr>
          <p:nvPr>
            <p:ph type="sldNum" sz="quarter" idx="12"/>
          </p:nvPr>
        </p:nvSpPr>
        <p:spPr/>
        <p:txBody>
          <a:bodyPr/>
          <a:lstStyle>
            <a:lvl1pPr>
              <a:defRPr/>
            </a:lvl1pPr>
          </a:lstStyle>
          <a:p>
            <a:pPr>
              <a:defRPr/>
            </a:pPr>
            <a:fld id="{8B323513-9F79-4C61-A49D-CE20FFE578B6}"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1469436430"/>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666B0ACC-DFFF-477B-9347-8E91929698C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118808432"/>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3BF6FBCC-A702-468E-9768-6CE34321A093}"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46987178"/>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2F264DCD-C457-4EED-A9D1-7F63E16B1D6E}"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30996930"/>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2014BF44-2B9B-4513-9A6D-2B9BB4ADB28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21036912"/>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2CE6F5F-1BAA-4A54-B1D4-1BDD7D47A18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936294400"/>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F62FC989-901E-4EBA-B33B-689B56C90DEA}"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03292507"/>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F4D270F7-83D8-4C6A-9D10-D973F36C487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489574074"/>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smtClean="0"/>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D7B1ACBD-B186-42BB-844F-EC243922B599}"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281734953"/>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fld id="{54FB14E4-9BDA-41FE-AAB6-3D46253A2442}" type="datetime1">
              <a:rPr lang="en-US" altLang="en-US">
                <a:solidFill>
                  <a:srgbClr val="000000"/>
                </a:solidFill>
              </a:rPr>
              <a:pPr/>
              <a:t>5/5/2019</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535C0A9A-F8A6-4674-B977-C3EF40742B0E}"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790628523"/>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A5E8C11C-7779-4915-8149-0158BA0CCEDD}" type="datetime1">
              <a:rPr lang="en-US" altLang="en-US">
                <a:solidFill>
                  <a:srgbClr val="000000"/>
                </a:solidFill>
              </a:rPr>
              <a:pPr/>
              <a:t>5/5/2019</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7F779A08-DB5F-4533-B98D-620C74026491}"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781304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6" name="عنصر نائب للتذييل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7" name="عنصر نائب لرقم الشريحة 5"/>
          <p:cNvSpPr>
            <a:spLocks noGrp="1"/>
          </p:cNvSpPr>
          <p:nvPr>
            <p:ph type="sldNum" sz="quarter" idx="12"/>
          </p:nvPr>
        </p:nvSpPr>
        <p:spPr/>
        <p:txBody>
          <a:bodyPr/>
          <a:lstStyle>
            <a:lvl1pPr>
              <a:defRPr/>
            </a:lvl1pPr>
          </a:lstStyle>
          <a:p>
            <a:pPr>
              <a:defRPr/>
            </a:pPr>
            <a:fld id="{5F0442F5-9D1F-4EBF-8BE3-74828710FB13}"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2218265826"/>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63678291-5553-4DEC-A5BE-E5FBDDBB9A55}" type="datetime1">
              <a:rPr lang="en-US" altLang="en-US">
                <a:solidFill>
                  <a:srgbClr val="000000"/>
                </a:solidFill>
              </a:rPr>
              <a:pPr/>
              <a:t>5/5/2019</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538FF02C-BBBD-44E6-985E-A6399830D393}"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704010048"/>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5EF0A643-51D1-4E1D-B468-0858C70BBB88}" type="datetime1">
              <a:rPr lang="en-US" altLang="en-US">
                <a:solidFill>
                  <a:srgbClr val="000000"/>
                </a:solidFill>
              </a:rPr>
              <a:pPr/>
              <a:t>5/5/2019</a:t>
            </a:fld>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6B79D5B0-BDB2-4D83-A26B-5860556E04F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364272255"/>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6FA9332C-DE86-464A-867B-B50C8771A00D}" type="datetime1">
              <a:rPr lang="en-US" altLang="en-US">
                <a:solidFill>
                  <a:srgbClr val="000000"/>
                </a:solidFill>
              </a:rPr>
              <a:pPr/>
              <a:t>5/5/2019</a:t>
            </a:fld>
            <a:endParaRPr lang="en-US" alt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9CC4B799-62EC-4224-834A-E3FA59EE2CA6}"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67972548"/>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6860B8FE-ACE6-4B27-A0A1-5F29541325DF}" type="datetime1">
              <a:rPr lang="en-US" altLang="en-US">
                <a:solidFill>
                  <a:srgbClr val="000000"/>
                </a:solidFill>
              </a:rPr>
              <a:pPr/>
              <a:t>5/5/2019</a:t>
            </a:fld>
            <a:endParaRPr lang="en-US"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4045244B-82AA-402B-B202-4270082ECD95}"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382207309"/>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3617D131-24D2-48FC-B3A6-39720EC9316D}" type="datetime1">
              <a:rPr lang="en-US" altLang="en-US">
                <a:solidFill>
                  <a:srgbClr val="000000"/>
                </a:solidFill>
              </a:rPr>
              <a:pPr/>
              <a:t>5/5/2019</a:t>
            </a:fld>
            <a:endParaRPr lang="en-US"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725160E6-7ED2-4561-88D6-F37AF65FCB7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7310563"/>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7B815EC5-0908-40AD-BC78-DA72522E53CE}" type="datetime1">
              <a:rPr lang="en-US" altLang="en-US">
                <a:solidFill>
                  <a:srgbClr val="000000"/>
                </a:solidFill>
              </a:rPr>
              <a:pPr/>
              <a:t>5/5/2019</a:t>
            </a:fld>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39227398-2C5A-4389-811E-BCB5051A8799}"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69528487"/>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B3AE7D29-13CA-4935-AA31-FF4D1B90D7AC}" type="datetime1">
              <a:rPr lang="en-US" altLang="en-US">
                <a:solidFill>
                  <a:srgbClr val="000000"/>
                </a:solidFill>
              </a:rPr>
              <a:pPr/>
              <a:t>5/5/2019</a:t>
            </a:fld>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A4E2515E-C202-4E9A-83CF-A8199D812C50}"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481449936"/>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2D3E7F8A-287A-4913-894B-ADAD0F48CD6A}" type="datetime1">
              <a:rPr lang="en-US" altLang="en-US">
                <a:solidFill>
                  <a:srgbClr val="000000"/>
                </a:solidFill>
              </a:rPr>
              <a:pPr/>
              <a:t>5/5/2019</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AC51C5FE-499A-4DD4-A2DB-3BDBB04A945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933008123"/>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6278866C-F5A3-490A-B13C-32D74249B734}" type="datetime1">
              <a:rPr lang="en-US" altLang="en-US">
                <a:solidFill>
                  <a:srgbClr val="000000"/>
                </a:solidFill>
              </a:rPr>
              <a:pPr/>
              <a:t>5/5/2019</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2DE57467-5640-4AC5-A3BB-548BB41BC90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72696519"/>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fld id="{0003E431-8B50-4EFA-8383-C0CB60271ECF}" type="datetime1">
              <a:rPr lang="en-US" altLang="en-US">
                <a:solidFill>
                  <a:srgbClr val="000000"/>
                </a:solidFill>
              </a:rPr>
              <a:pPr/>
              <a:t>5/5/2019</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D3547B8F-120A-48F6-BF8F-24EFFD60F8F5}"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5721883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83A3D72F-1652-4951-A721-246948BF17EB}" type="datetimeFigureOut">
              <a:rPr lang="en-US" smtClean="0"/>
              <a:t>5/5/2019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5CE3F73-C3A8-4E56-A46F-639EA4293EB9}" type="slidenum">
              <a:rPr lang="en-US" smtClean="0"/>
              <a:t>‹#›</a:t>
            </a:fld>
            <a:endParaRPr lang="en-US"/>
          </a:p>
        </p:txBody>
      </p:sp>
    </p:spTree>
    <p:extLst>
      <p:ext uri="{BB962C8B-B14F-4D97-AF65-F5344CB8AC3E}">
        <p14:creationId xmlns:p14="http://schemas.microsoft.com/office/powerpoint/2010/main" val="15612617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6" name="عنصر نائب للتذييل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7" name="عنصر نائب لرقم الشريحة 5"/>
          <p:cNvSpPr>
            <a:spLocks noGrp="1"/>
          </p:cNvSpPr>
          <p:nvPr>
            <p:ph type="sldNum" sz="quarter" idx="12"/>
          </p:nvPr>
        </p:nvSpPr>
        <p:spPr/>
        <p:txBody>
          <a:bodyPr/>
          <a:lstStyle>
            <a:lvl1pPr>
              <a:defRPr/>
            </a:lvl1pPr>
          </a:lstStyle>
          <a:p>
            <a:pPr>
              <a:defRPr/>
            </a:pPr>
            <a:fld id="{14B3A322-BFB0-441E-9B7C-BF9984972019}"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509866838"/>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DF7B1132-E6AF-4A82-B2E4-11067A50826E}" type="datetime1">
              <a:rPr lang="en-US" altLang="en-US">
                <a:solidFill>
                  <a:srgbClr val="000000"/>
                </a:solidFill>
              </a:rPr>
              <a:pPr/>
              <a:t>5/5/2019</a:t>
            </a:fld>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7530DC1-8B36-41C5-B49E-388FE9721C0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88496221"/>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fld id="{BC9F3E79-0D15-48C3-97B9-8DE0FC4FB2E2}" type="datetime1">
              <a:rPr lang="en-US" altLang="en-US">
                <a:solidFill>
                  <a:srgbClr val="000000"/>
                </a:solidFill>
              </a:rPr>
              <a:pPr/>
              <a:t>5/5/2019</a:t>
            </a:fld>
            <a:endParaRPr lang="en-US"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D06B323B-B128-4316-B659-4073006ACD5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33517103"/>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fld id="{54FB14E4-9BDA-41FE-AAB6-3D46253A2442}" type="datetime1">
              <a:rPr lang="en-US" altLang="en-US">
                <a:solidFill>
                  <a:srgbClr val="000000"/>
                </a:solidFill>
              </a:rPr>
              <a:pPr/>
              <a:t>5/5/2019</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535C0A9A-F8A6-4674-B977-C3EF40742B0E}"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790628523"/>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A5E8C11C-7779-4915-8149-0158BA0CCEDD}" type="datetime1">
              <a:rPr lang="en-US" altLang="en-US">
                <a:solidFill>
                  <a:srgbClr val="000000"/>
                </a:solidFill>
              </a:rPr>
              <a:pPr/>
              <a:t>5/5/2019</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7F779A08-DB5F-4533-B98D-620C74026491}"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78130472"/>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63678291-5553-4DEC-A5BE-E5FBDDBB9A55}" type="datetime1">
              <a:rPr lang="en-US" altLang="en-US">
                <a:solidFill>
                  <a:srgbClr val="000000"/>
                </a:solidFill>
              </a:rPr>
              <a:pPr/>
              <a:t>5/5/2019</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538FF02C-BBBD-44E6-985E-A6399830D393}"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704010048"/>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5EF0A643-51D1-4E1D-B468-0858C70BBB88}" type="datetime1">
              <a:rPr lang="en-US" altLang="en-US">
                <a:solidFill>
                  <a:srgbClr val="000000"/>
                </a:solidFill>
              </a:rPr>
              <a:pPr/>
              <a:t>5/5/2019</a:t>
            </a:fld>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6B79D5B0-BDB2-4D83-A26B-5860556E04F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364272255"/>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6FA9332C-DE86-464A-867B-B50C8771A00D}" type="datetime1">
              <a:rPr lang="en-US" altLang="en-US">
                <a:solidFill>
                  <a:srgbClr val="000000"/>
                </a:solidFill>
              </a:rPr>
              <a:pPr/>
              <a:t>5/5/2019</a:t>
            </a:fld>
            <a:endParaRPr lang="en-US" alt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9CC4B799-62EC-4224-834A-E3FA59EE2CA6}"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67972548"/>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6860B8FE-ACE6-4B27-A0A1-5F29541325DF}" type="datetime1">
              <a:rPr lang="en-US" altLang="en-US">
                <a:solidFill>
                  <a:srgbClr val="000000"/>
                </a:solidFill>
              </a:rPr>
              <a:pPr/>
              <a:t>5/5/2019</a:t>
            </a:fld>
            <a:endParaRPr lang="en-US"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4045244B-82AA-402B-B202-4270082ECD95}"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382207309"/>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3617D131-24D2-48FC-B3A6-39720EC9316D}" type="datetime1">
              <a:rPr lang="en-US" altLang="en-US">
                <a:solidFill>
                  <a:srgbClr val="000000"/>
                </a:solidFill>
              </a:rPr>
              <a:pPr/>
              <a:t>5/5/2019</a:t>
            </a:fld>
            <a:endParaRPr lang="en-US"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725160E6-7ED2-4561-88D6-F37AF65FCB7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7310563"/>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7B815EC5-0908-40AD-BC78-DA72522E53CE}" type="datetime1">
              <a:rPr lang="en-US" altLang="en-US">
                <a:solidFill>
                  <a:srgbClr val="000000"/>
                </a:solidFill>
              </a:rPr>
              <a:pPr/>
              <a:t>5/5/2019</a:t>
            </a:fld>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39227398-2C5A-4389-811E-BCB5051A8799}"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695284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5" name="عنصر نائب للتذييل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lvl1pPr>
              <a:defRPr/>
            </a:lvl1pPr>
          </a:lstStyle>
          <a:p>
            <a:pPr>
              <a:defRPr/>
            </a:pPr>
            <a:fld id="{EE8E0AC2-AA85-494E-A41F-7716E82E43E7}"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1742713155"/>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B3AE7D29-13CA-4935-AA31-FF4D1B90D7AC}" type="datetime1">
              <a:rPr lang="en-US" altLang="en-US">
                <a:solidFill>
                  <a:srgbClr val="000000"/>
                </a:solidFill>
              </a:rPr>
              <a:pPr/>
              <a:t>5/5/2019</a:t>
            </a:fld>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A4E2515E-C202-4E9A-83CF-A8199D812C50}"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481449936"/>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2D3E7F8A-287A-4913-894B-ADAD0F48CD6A}" type="datetime1">
              <a:rPr lang="en-US" altLang="en-US">
                <a:solidFill>
                  <a:srgbClr val="000000"/>
                </a:solidFill>
              </a:rPr>
              <a:pPr/>
              <a:t>5/5/2019</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AC51C5FE-499A-4DD4-A2DB-3BDBB04A945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933008123"/>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6278866C-F5A3-490A-B13C-32D74249B734}" type="datetime1">
              <a:rPr lang="en-US" altLang="en-US">
                <a:solidFill>
                  <a:srgbClr val="000000"/>
                </a:solidFill>
              </a:rPr>
              <a:pPr/>
              <a:t>5/5/2019</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2DE57467-5640-4AC5-A3BB-548BB41BC902}"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72696519"/>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fld id="{0003E431-8B50-4EFA-8383-C0CB60271ECF}" type="datetime1">
              <a:rPr lang="en-US" altLang="en-US">
                <a:solidFill>
                  <a:srgbClr val="000000"/>
                </a:solidFill>
              </a:rPr>
              <a:pPr/>
              <a:t>5/5/2019</a:t>
            </a:fld>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D3547B8F-120A-48F6-BF8F-24EFFD60F8F5}"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572188337"/>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DF7B1132-E6AF-4A82-B2E4-11067A50826E}" type="datetime1">
              <a:rPr lang="en-US" altLang="en-US">
                <a:solidFill>
                  <a:srgbClr val="000000"/>
                </a:solidFill>
              </a:rPr>
              <a:pPr/>
              <a:t>5/5/2019</a:t>
            </a:fld>
            <a:endParaRPr lang="en-US"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7530DC1-8B36-41C5-B49E-388FE9721C0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88496221"/>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fld id="{BC9F3E79-0D15-48C3-97B9-8DE0FC4FB2E2}" type="datetime1">
              <a:rPr lang="en-US" altLang="en-US">
                <a:solidFill>
                  <a:srgbClr val="000000"/>
                </a:solidFill>
              </a:rPr>
              <a:pPr/>
              <a:t>5/5/2019</a:t>
            </a:fld>
            <a:endParaRPr lang="en-US"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D06B323B-B128-4316-B659-4073006ACD5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33517103"/>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6FF8B47-A8C8-4866-84C4-A80459A0E82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443093942"/>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EC923808-C5A2-44F4-BC3B-F8FBA22CAB0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64207767"/>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50ECFCEF-6466-4FC7-B339-89A2F39D42C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58386981"/>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74482FF2-F2C2-45E2-8485-EFB8FFAED718}"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1584052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5" name="عنصر نائب للتذييل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lvl1pPr>
              <a:defRPr/>
            </a:lvl1pPr>
          </a:lstStyle>
          <a:p>
            <a:pPr>
              <a:defRPr/>
            </a:pPr>
            <a:fld id="{E523EDC6-3DE9-4665-A446-42C267B9E882}"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531359772"/>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8FDFB1D7-38D6-4F9A-8918-E37EE64F0941}"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67854598"/>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7DA025A9-D830-438C-B665-00E25B7B185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119416238"/>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CB156D14-6365-43B7-8D9D-6B55E7B14FB7}"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297706708"/>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3CFE82C3-1FD1-4886-880F-09B8D41E630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000428107"/>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0A707871-BCE2-4CEE-886F-96B0FDC1366D}"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908778747"/>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C10CF2F-491E-4880-98FF-CCD73597BCC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882166463"/>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741F9AE-DBAA-4073-A2B6-310D9C663E7A}"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062604848"/>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خطط 2"/>
          <p:cNvSpPr>
            <a:spLocks noGrp="1"/>
          </p:cNvSpPr>
          <p:nvPr>
            <p:ph type="chart"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A935B60-7E24-429D-982D-62EA322BA2D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153455457"/>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F06C0CE3-8362-4FAE-BBBA-84D858B4F240}"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212988808"/>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fourObj" preserve="1">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حتوى 2"/>
          <p:cNvSpPr>
            <a:spLocks noGrp="1"/>
          </p:cNvSpPr>
          <p:nvPr>
            <p:ph sz="quarter" idx="1"/>
          </p:nvPr>
        </p:nvSpPr>
        <p:spPr>
          <a:xfrm>
            <a:off x="457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quarter" idx="2"/>
          </p:nvPr>
        </p:nvSpPr>
        <p:spPr>
          <a:xfrm>
            <a:off x="4648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محتوى 4"/>
          <p:cNvSpPr>
            <a:spLocks noGrp="1"/>
          </p:cNvSpPr>
          <p:nvPr>
            <p:ph sz="quarter" idx="3"/>
          </p:nvPr>
        </p:nvSpPr>
        <p:spPr>
          <a:xfrm>
            <a:off x="457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محتوى 5"/>
          <p:cNvSpPr>
            <a:spLocks noGrp="1"/>
          </p:cNvSpPr>
          <p:nvPr>
            <p:ph sz="quarter" idx="4"/>
          </p:nvPr>
        </p:nvSpPr>
        <p:spPr>
          <a:xfrm>
            <a:off x="4648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a:xfrm>
            <a:off x="6553200" y="6245225"/>
            <a:ext cx="2133600" cy="476250"/>
          </a:xfrm>
        </p:spPr>
        <p:txBody>
          <a:bodyPr/>
          <a:lstStyle>
            <a:lvl1pPr>
              <a:defRPr/>
            </a:lvl1pPr>
          </a:lstStyle>
          <a:p>
            <a:fld id="{0F0BE3F5-F34C-40F2-BB74-4883DD79CC4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982428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cSld name="محتوى">
    <p:spTree>
      <p:nvGrpSpPr>
        <p:cNvPr id="1" name=""/>
        <p:cNvGrpSpPr/>
        <p:nvPr/>
      </p:nvGrpSpPr>
      <p:grpSpPr>
        <a:xfrm>
          <a:off x="0" y="0"/>
          <a:ext cx="0" cy="0"/>
          <a:chOff x="0" y="0"/>
          <a:chExt cx="0" cy="0"/>
        </a:xfrm>
      </p:grpSpPr>
      <p:sp>
        <p:nvSpPr>
          <p:cNvPr id="2" name="عنصر نائب للمحتوى 1"/>
          <p:cNvSpPr>
            <a:spLocks noGrp="1"/>
          </p:cNvSpPr>
          <p:nvPr>
            <p:ph/>
          </p:nvPr>
        </p:nvSpPr>
        <p:spPr>
          <a:xfrm>
            <a:off x="685800" y="152400"/>
            <a:ext cx="7696200" cy="5334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3" name="عنصر نائب للتاريخ 2"/>
          <p:cNvSpPr>
            <a:spLocks noGrp="1"/>
          </p:cNvSpPr>
          <p:nvPr>
            <p:ph type="dt" sz="half" idx="10"/>
          </p:nvPr>
        </p:nvSpPr>
        <p:spPr>
          <a:xfrm>
            <a:off x="1371600" y="6248400"/>
            <a:ext cx="1905000" cy="457200"/>
          </a:xfrm>
        </p:spPr>
        <p:txBody>
          <a:bodyPr/>
          <a:lstStyle>
            <a:lvl1pPr>
              <a:defRPr smtClean="0"/>
            </a:lvl1pPr>
          </a:lstStyle>
          <a:p>
            <a:pPr>
              <a:defRPr/>
            </a:pPr>
            <a:endParaRPr lang="en-US" altLang="zh-CN">
              <a:solidFill>
                <a:prstClr val="black">
                  <a:tint val="75000"/>
                </a:prstClr>
              </a:solidFill>
            </a:endParaRPr>
          </a:p>
        </p:txBody>
      </p:sp>
      <p:sp>
        <p:nvSpPr>
          <p:cNvPr id="4" name="عنصر نائب للتذييل 3"/>
          <p:cNvSpPr>
            <a:spLocks noGrp="1"/>
          </p:cNvSpPr>
          <p:nvPr>
            <p:ph type="ftr" sz="quarter" idx="11"/>
          </p:nvPr>
        </p:nvSpPr>
        <p:spPr>
          <a:xfrm>
            <a:off x="3556000" y="6248400"/>
            <a:ext cx="2895600" cy="457200"/>
          </a:xfrm>
        </p:spPr>
        <p:txBody>
          <a:bodyPr/>
          <a:lstStyle>
            <a:lvl1pPr>
              <a:defRPr smtClean="0"/>
            </a:lvl1pPr>
          </a:lstStyle>
          <a:p>
            <a:pPr>
              <a:defRPr/>
            </a:pPr>
            <a:endParaRPr lang="en-US" altLang="zh-CN">
              <a:solidFill>
                <a:prstClr val="black">
                  <a:tint val="75000"/>
                </a:prstClr>
              </a:solidFill>
            </a:endParaRPr>
          </a:p>
        </p:txBody>
      </p:sp>
      <p:sp>
        <p:nvSpPr>
          <p:cNvPr id="5" name="عنصر نائب لرقم الشريحة 4"/>
          <p:cNvSpPr>
            <a:spLocks noGrp="1"/>
          </p:cNvSpPr>
          <p:nvPr>
            <p:ph type="sldNum" sz="quarter" idx="12"/>
          </p:nvPr>
        </p:nvSpPr>
        <p:spPr>
          <a:xfrm>
            <a:off x="6718300" y="6248400"/>
            <a:ext cx="1905000" cy="457200"/>
          </a:xfrm>
        </p:spPr>
        <p:txBody>
          <a:bodyPr/>
          <a:lstStyle>
            <a:lvl1pPr>
              <a:defRPr smtClean="0"/>
            </a:lvl1pPr>
          </a:lstStyle>
          <a:p>
            <a:pPr>
              <a:defRPr/>
            </a:pPr>
            <a:fld id="{0A07F675-0730-4A65-BF34-50CA5B69EB84}"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val="3415877838"/>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3068EBC-C6B3-41A3-99E9-8BCBF7518437}" type="datetimeFigureOut">
              <a:rPr lang="en-US">
                <a:solidFill>
                  <a:prstClr val="black">
                    <a:tint val="75000"/>
                  </a:prstClr>
                </a:solidFill>
              </a:rPr>
              <a:pPr>
                <a:defRPr/>
              </a:pPr>
              <a:t>5/5/2019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3BBD0A3-28C5-4E48-A533-ECF02FEA75C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023394143"/>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F06D4F7-2C1D-4842-ACFF-1F53DB8BC86E}" type="datetimeFigureOut">
              <a:rPr lang="en-US">
                <a:solidFill>
                  <a:prstClr val="black">
                    <a:tint val="75000"/>
                  </a:prstClr>
                </a:solidFill>
              </a:rPr>
              <a:pPr>
                <a:defRPr/>
              </a:pPr>
              <a:t>5/5/2019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CD32287-60EA-4A45-907C-6A8C7EB80EAA}"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490146729"/>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DD5E60F-6708-432E-9B77-855216778BE0}" type="datetimeFigureOut">
              <a:rPr lang="en-US">
                <a:solidFill>
                  <a:prstClr val="black">
                    <a:tint val="75000"/>
                  </a:prstClr>
                </a:solidFill>
              </a:rPr>
              <a:pPr>
                <a:defRPr/>
              </a:pPr>
              <a:t>5/5/2019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8C96D82-0D5F-4873-9099-4C89079C61C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423367161"/>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D94B4BA-30FD-4B15-A56D-C1A8F8201D37}" type="datetimeFigureOut">
              <a:rPr lang="en-US">
                <a:solidFill>
                  <a:prstClr val="black">
                    <a:tint val="75000"/>
                  </a:prstClr>
                </a:solidFill>
              </a:rPr>
              <a:pPr>
                <a:defRPr/>
              </a:pPr>
              <a:t>5/5/2019</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4AE75DE-9E65-4D5A-9A8A-BD1691ACFA6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243015087"/>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A5A937B-93E5-4E81-8686-BEDD674C03A6}" type="datetimeFigureOut">
              <a:rPr lang="en-US">
                <a:solidFill>
                  <a:prstClr val="black">
                    <a:tint val="75000"/>
                  </a:prstClr>
                </a:solidFill>
              </a:rPr>
              <a:pPr>
                <a:defRPr/>
              </a:pPr>
              <a:t>5/5/2019</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6F567F1E-7B66-423E-BD37-87C4BCD52B9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034203560"/>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C0CAB26-E0FD-4A80-92A2-3FEFE78C1FDD}" type="datetimeFigureOut">
              <a:rPr lang="en-US">
                <a:solidFill>
                  <a:prstClr val="black">
                    <a:tint val="75000"/>
                  </a:prstClr>
                </a:solidFill>
              </a:rPr>
              <a:pPr>
                <a:defRPr/>
              </a:pPr>
              <a:t>5/5/2019</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D01D73F5-B42D-49EC-91FE-8964F24ED62A}"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919529443"/>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4ED0D78-5DC1-48FD-A22C-6E7751F2D868}" type="datetimeFigureOut">
              <a:rPr lang="en-US">
                <a:solidFill>
                  <a:prstClr val="black">
                    <a:tint val="75000"/>
                  </a:prstClr>
                </a:solidFill>
              </a:rPr>
              <a:pPr>
                <a:defRPr/>
              </a:pPr>
              <a:t>5/5/2019</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3F460931-BBAD-4DF1-84EC-991203E7166B}"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079407347"/>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44984CF-A766-4EB6-894F-1EE535A20E4F}" type="datetimeFigureOut">
              <a:rPr lang="en-US">
                <a:solidFill>
                  <a:prstClr val="black">
                    <a:tint val="75000"/>
                  </a:prstClr>
                </a:solidFill>
              </a:rPr>
              <a:pPr>
                <a:defRPr/>
              </a:pPr>
              <a:t>5/5/2019</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E3B17F38-545C-4F59-B1FF-B93DB44F671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502254191"/>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5B7704C-6D91-4F25-9713-9CA10E5C55CD}" type="datetimeFigureOut">
              <a:rPr lang="en-US">
                <a:solidFill>
                  <a:prstClr val="black">
                    <a:tint val="75000"/>
                  </a:prstClr>
                </a:solidFill>
              </a:rPr>
              <a:pPr>
                <a:defRPr/>
              </a:pPr>
              <a:t>5/5/2019</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0296F3A2-9843-4C6F-B0BF-9CD9DAE883DB}"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179958131"/>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1A784C1-B7E5-4D82-8F35-0C4A00429612}" type="datetimeFigureOut">
              <a:rPr lang="en-US">
                <a:solidFill>
                  <a:prstClr val="black">
                    <a:tint val="75000"/>
                  </a:prstClr>
                </a:solidFill>
              </a:rPr>
              <a:pPr>
                <a:defRPr/>
              </a:pPr>
              <a:t>5/5/2019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4190CA16-1FEB-4CF7-8086-B1A4031B34B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9724381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17E594C-2E16-42A3-95F7-23574A121E2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877799796"/>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4B3081C-C278-4D79-B8C4-6686C0F3A046}" type="datetimeFigureOut">
              <a:rPr lang="en-US">
                <a:solidFill>
                  <a:prstClr val="black">
                    <a:tint val="75000"/>
                  </a:prstClr>
                </a:solidFill>
              </a:rPr>
              <a:pPr>
                <a:defRPr/>
              </a:pPr>
              <a:t>5/5/2019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EE28995-CF98-4210-9FD8-EA026DAADFC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9938885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C1E661F4-36EA-40E1-A8EB-E413CBCA49A0}"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9466935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56EC390F-F0B6-4602-8123-07DC1FD3B79A}"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6405309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C2EC91F-8B9A-46B4-A8C6-CD2E7E65CB6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4391007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EB9AEA33-77D7-4724-A4BE-6A676B4EE16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101043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8AC2431C-13BF-45F3-974B-BB2A76A2CF5B}"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73805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3A3D72F-1652-4951-A721-246948BF17EB}" type="datetimeFigureOut">
              <a:rPr lang="en-US" smtClean="0"/>
              <a:t>5/5/2019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5CE3F73-C3A8-4E56-A46F-639EA4293EB9}" type="slidenum">
              <a:rPr lang="en-US" smtClean="0"/>
              <a:t>‹#›</a:t>
            </a:fld>
            <a:endParaRPr lang="en-US"/>
          </a:p>
        </p:txBody>
      </p:sp>
    </p:spTree>
    <p:extLst>
      <p:ext uri="{BB962C8B-B14F-4D97-AF65-F5344CB8AC3E}">
        <p14:creationId xmlns:p14="http://schemas.microsoft.com/office/powerpoint/2010/main" val="18123943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CCD63965-06F4-4723-8E77-5E643347279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626755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504D6C87-8D60-4212-94B9-52206C9DFF61}"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88022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7266941-737A-41A2-8958-EABB4DB4F818}"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4348331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25AACA6-A3B2-4FD9-9202-A8B54D3CCADF}"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226306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93E64D7-C762-4AA0-92A2-171834F99877}"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567543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خطط 2"/>
          <p:cNvSpPr>
            <a:spLocks noGrp="1"/>
          </p:cNvSpPr>
          <p:nvPr>
            <p:ph type="chart"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C732094-6957-4B3C-AD76-E271A9C49BA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044287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8FC83B0-6158-4BF0-8BBE-D93C4D217DE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6630017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fourObj" preserve="1">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حتوى 2"/>
          <p:cNvSpPr>
            <a:spLocks noGrp="1"/>
          </p:cNvSpPr>
          <p:nvPr>
            <p:ph sz="quarter" idx="1"/>
          </p:nvPr>
        </p:nvSpPr>
        <p:spPr>
          <a:xfrm>
            <a:off x="457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quarter" idx="2"/>
          </p:nvPr>
        </p:nvSpPr>
        <p:spPr>
          <a:xfrm>
            <a:off x="4648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محتوى 4"/>
          <p:cNvSpPr>
            <a:spLocks noGrp="1"/>
          </p:cNvSpPr>
          <p:nvPr>
            <p:ph sz="quarter" idx="3"/>
          </p:nvPr>
        </p:nvSpPr>
        <p:spPr>
          <a:xfrm>
            <a:off x="457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محتوى 5"/>
          <p:cNvSpPr>
            <a:spLocks noGrp="1"/>
          </p:cNvSpPr>
          <p:nvPr>
            <p:ph sz="quarter" idx="4"/>
          </p:nvPr>
        </p:nvSpPr>
        <p:spPr>
          <a:xfrm>
            <a:off x="4648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a:xfrm>
            <a:off x="6553200" y="6245225"/>
            <a:ext cx="2133600" cy="476250"/>
          </a:xfrm>
        </p:spPr>
        <p:txBody>
          <a:bodyPr/>
          <a:lstStyle>
            <a:lvl1pPr>
              <a:defRPr/>
            </a:lvl1pPr>
          </a:lstStyle>
          <a:p>
            <a:fld id="{B1CD2626-863D-404C-BD10-CBE44401362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89711296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17E594C-2E16-42A3-95F7-23574A121E2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5292651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C1E661F4-36EA-40E1-A8EB-E413CBCA49A0}"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74437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83A3D72F-1652-4951-A721-246948BF17EB}" type="datetimeFigureOut">
              <a:rPr lang="en-US" smtClean="0"/>
              <a:t>5/5/2019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C5CE3F73-C3A8-4E56-A46F-639EA4293EB9}" type="slidenum">
              <a:rPr lang="en-US" smtClean="0"/>
              <a:t>‹#›</a:t>
            </a:fld>
            <a:endParaRPr lang="en-US"/>
          </a:p>
        </p:txBody>
      </p:sp>
    </p:spTree>
    <p:extLst>
      <p:ext uri="{BB962C8B-B14F-4D97-AF65-F5344CB8AC3E}">
        <p14:creationId xmlns:p14="http://schemas.microsoft.com/office/powerpoint/2010/main" val="88082057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56EC390F-F0B6-4602-8123-07DC1FD3B79A}"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8778286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C2EC91F-8B9A-46B4-A8C6-CD2E7E65CB6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1066889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EB9AEA33-77D7-4724-A4BE-6A676B4EE16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9572543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8AC2431C-13BF-45F3-974B-BB2A76A2CF5B}"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7333966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CCD63965-06F4-4723-8E77-5E643347279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45600683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504D6C87-8D60-4212-94B9-52206C9DFF61}"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61438468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7266941-737A-41A2-8958-EABB4DB4F818}"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65984694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25AACA6-A3B2-4FD9-9202-A8B54D3CCADF}"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15057881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93E64D7-C762-4AA0-92A2-171834F99877}"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0546336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خطط 2"/>
          <p:cNvSpPr>
            <a:spLocks noGrp="1"/>
          </p:cNvSpPr>
          <p:nvPr>
            <p:ph type="chart"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C732094-6957-4B3C-AD76-E271A9C49BA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066333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83A3D72F-1652-4951-A721-246948BF17EB}" type="datetimeFigureOut">
              <a:rPr lang="en-US" smtClean="0"/>
              <a:t>5/5/2019</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C5CE3F73-C3A8-4E56-A46F-639EA4293EB9}" type="slidenum">
              <a:rPr lang="en-US" smtClean="0"/>
              <a:t>‹#›</a:t>
            </a:fld>
            <a:endParaRPr lang="en-US"/>
          </a:p>
        </p:txBody>
      </p:sp>
    </p:spTree>
    <p:extLst>
      <p:ext uri="{BB962C8B-B14F-4D97-AF65-F5344CB8AC3E}">
        <p14:creationId xmlns:p14="http://schemas.microsoft.com/office/powerpoint/2010/main" val="27196908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8FC83B0-6158-4BF0-8BBE-D93C4D217DE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1225301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fourObj" preserve="1">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حتوى 2"/>
          <p:cNvSpPr>
            <a:spLocks noGrp="1"/>
          </p:cNvSpPr>
          <p:nvPr>
            <p:ph sz="quarter" idx="1"/>
          </p:nvPr>
        </p:nvSpPr>
        <p:spPr>
          <a:xfrm>
            <a:off x="457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quarter" idx="2"/>
          </p:nvPr>
        </p:nvSpPr>
        <p:spPr>
          <a:xfrm>
            <a:off x="4648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محتوى 4"/>
          <p:cNvSpPr>
            <a:spLocks noGrp="1"/>
          </p:cNvSpPr>
          <p:nvPr>
            <p:ph sz="quarter" idx="3"/>
          </p:nvPr>
        </p:nvSpPr>
        <p:spPr>
          <a:xfrm>
            <a:off x="457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محتوى 5"/>
          <p:cNvSpPr>
            <a:spLocks noGrp="1"/>
          </p:cNvSpPr>
          <p:nvPr>
            <p:ph sz="quarter" idx="4"/>
          </p:nvPr>
        </p:nvSpPr>
        <p:spPr>
          <a:xfrm>
            <a:off x="4648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a:xfrm>
            <a:off x="6553200" y="6245225"/>
            <a:ext cx="2133600" cy="476250"/>
          </a:xfrm>
        </p:spPr>
        <p:txBody>
          <a:bodyPr/>
          <a:lstStyle>
            <a:lvl1pPr>
              <a:defRPr/>
            </a:lvl1pPr>
          </a:lstStyle>
          <a:p>
            <a:fld id="{B1CD2626-863D-404C-BD10-CBE44401362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6196922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17E594C-2E16-42A3-95F7-23574A121E2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25636555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C1E661F4-36EA-40E1-A8EB-E413CBCA49A0}"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22373957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56EC390F-F0B6-4602-8123-07DC1FD3B79A}"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42037773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C2EC91F-8B9A-46B4-A8C6-CD2E7E65CB6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4644863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EB9AEA33-77D7-4724-A4BE-6A676B4EE16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16114926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8AC2431C-13BF-45F3-974B-BB2A76A2CF5B}"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3947681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CCD63965-06F4-4723-8E77-5E643347279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02019872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504D6C87-8D60-4212-94B9-52206C9DFF61}"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218487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83A3D72F-1652-4951-A721-246948BF17EB}" type="datetimeFigureOut">
              <a:rPr lang="en-US" smtClean="0"/>
              <a:t>5/5/2019</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C5CE3F73-C3A8-4E56-A46F-639EA4293EB9}" type="slidenum">
              <a:rPr lang="en-US" smtClean="0"/>
              <a:t>‹#›</a:t>
            </a:fld>
            <a:endParaRPr lang="en-US"/>
          </a:p>
        </p:txBody>
      </p:sp>
    </p:spTree>
    <p:extLst>
      <p:ext uri="{BB962C8B-B14F-4D97-AF65-F5344CB8AC3E}">
        <p14:creationId xmlns:p14="http://schemas.microsoft.com/office/powerpoint/2010/main" val="379194919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7266941-737A-41A2-8958-EABB4DB4F818}"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94902275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25AACA6-A3B2-4FD9-9202-A8B54D3CCADF}"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99993360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93E64D7-C762-4AA0-92A2-171834F99877}"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59960268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خطط 2"/>
          <p:cNvSpPr>
            <a:spLocks noGrp="1"/>
          </p:cNvSpPr>
          <p:nvPr>
            <p:ph type="chart"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C732094-6957-4B3C-AD76-E271A9C49BA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7742043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8FC83B0-6158-4BF0-8BBE-D93C4D217DE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13813361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fourObj" preserve="1">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حتوى 2"/>
          <p:cNvSpPr>
            <a:spLocks noGrp="1"/>
          </p:cNvSpPr>
          <p:nvPr>
            <p:ph sz="quarter" idx="1"/>
          </p:nvPr>
        </p:nvSpPr>
        <p:spPr>
          <a:xfrm>
            <a:off x="457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quarter" idx="2"/>
          </p:nvPr>
        </p:nvSpPr>
        <p:spPr>
          <a:xfrm>
            <a:off x="4648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محتوى 4"/>
          <p:cNvSpPr>
            <a:spLocks noGrp="1"/>
          </p:cNvSpPr>
          <p:nvPr>
            <p:ph sz="quarter" idx="3"/>
          </p:nvPr>
        </p:nvSpPr>
        <p:spPr>
          <a:xfrm>
            <a:off x="457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محتوى 5"/>
          <p:cNvSpPr>
            <a:spLocks noGrp="1"/>
          </p:cNvSpPr>
          <p:nvPr>
            <p:ph sz="quarter" idx="4"/>
          </p:nvPr>
        </p:nvSpPr>
        <p:spPr>
          <a:xfrm>
            <a:off x="4648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a:xfrm>
            <a:off x="6553200" y="6245225"/>
            <a:ext cx="2133600" cy="476250"/>
          </a:xfrm>
        </p:spPr>
        <p:txBody>
          <a:bodyPr/>
          <a:lstStyle>
            <a:lvl1pPr>
              <a:defRPr/>
            </a:lvl1pPr>
          </a:lstStyle>
          <a:p>
            <a:fld id="{B1CD2626-863D-404C-BD10-CBE44401362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7302574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17E594C-2E16-42A3-95F7-23574A121E2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22499823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C1E661F4-36EA-40E1-A8EB-E413CBCA49A0}"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6249765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56EC390F-F0B6-4602-8123-07DC1FD3B79A}"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99224228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C2EC91F-8B9A-46B4-A8C6-CD2E7E65CB6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346880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3A3D72F-1652-4951-A721-246948BF17EB}" type="datetimeFigureOut">
              <a:rPr lang="en-US" smtClean="0"/>
              <a:t>5/5/2019</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C5CE3F73-C3A8-4E56-A46F-639EA4293EB9}" type="slidenum">
              <a:rPr lang="en-US" smtClean="0"/>
              <a:t>‹#›</a:t>
            </a:fld>
            <a:endParaRPr lang="en-US"/>
          </a:p>
        </p:txBody>
      </p:sp>
    </p:spTree>
    <p:extLst>
      <p:ext uri="{BB962C8B-B14F-4D97-AF65-F5344CB8AC3E}">
        <p14:creationId xmlns:p14="http://schemas.microsoft.com/office/powerpoint/2010/main" val="301323256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EB9AEA33-77D7-4724-A4BE-6A676B4EE16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85476132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8AC2431C-13BF-45F3-974B-BB2A76A2CF5B}"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1553775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CCD63965-06F4-4723-8E77-5E643347279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46182265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504D6C87-8D60-4212-94B9-52206C9DFF61}"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01731624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7266941-737A-41A2-8958-EABB4DB4F818}"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2393790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25AACA6-A3B2-4FD9-9202-A8B54D3CCADF}"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6064705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93E64D7-C762-4AA0-92A2-171834F99877}"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0554059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خطط 2"/>
          <p:cNvSpPr>
            <a:spLocks noGrp="1"/>
          </p:cNvSpPr>
          <p:nvPr>
            <p:ph type="chart"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C732094-6957-4B3C-AD76-E271A9C49BA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9178681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8FC83B0-6158-4BF0-8BBE-D93C4D217DE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69023940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fourObj" preserve="1">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حتوى 2"/>
          <p:cNvSpPr>
            <a:spLocks noGrp="1"/>
          </p:cNvSpPr>
          <p:nvPr>
            <p:ph sz="quarter" idx="1"/>
          </p:nvPr>
        </p:nvSpPr>
        <p:spPr>
          <a:xfrm>
            <a:off x="457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quarter" idx="2"/>
          </p:nvPr>
        </p:nvSpPr>
        <p:spPr>
          <a:xfrm>
            <a:off x="4648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محتوى 4"/>
          <p:cNvSpPr>
            <a:spLocks noGrp="1"/>
          </p:cNvSpPr>
          <p:nvPr>
            <p:ph sz="quarter" idx="3"/>
          </p:nvPr>
        </p:nvSpPr>
        <p:spPr>
          <a:xfrm>
            <a:off x="457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محتوى 5"/>
          <p:cNvSpPr>
            <a:spLocks noGrp="1"/>
          </p:cNvSpPr>
          <p:nvPr>
            <p:ph sz="quarter" idx="4"/>
          </p:nvPr>
        </p:nvSpPr>
        <p:spPr>
          <a:xfrm>
            <a:off x="4648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a:xfrm>
            <a:off x="6553200" y="6245225"/>
            <a:ext cx="2133600" cy="476250"/>
          </a:xfrm>
        </p:spPr>
        <p:txBody>
          <a:bodyPr/>
          <a:lstStyle>
            <a:lvl1pPr>
              <a:defRPr/>
            </a:lvl1pPr>
          </a:lstStyle>
          <a:p>
            <a:fld id="{B1CD2626-863D-404C-BD10-CBE44401362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02472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3A3D72F-1652-4951-A721-246948BF17EB}" type="datetimeFigureOut">
              <a:rPr lang="en-US" smtClean="0"/>
              <a:t>5/5/2019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C5CE3F73-C3A8-4E56-A46F-639EA4293EB9}" type="slidenum">
              <a:rPr lang="en-US" smtClean="0"/>
              <a:t>‹#›</a:t>
            </a:fld>
            <a:endParaRPr lang="en-US"/>
          </a:p>
        </p:txBody>
      </p:sp>
    </p:spTree>
    <p:extLst>
      <p:ext uri="{BB962C8B-B14F-4D97-AF65-F5344CB8AC3E}">
        <p14:creationId xmlns:p14="http://schemas.microsoft.com/office/powerpoint/2010/main" val="274056413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17E594C-2E16-42A3-95F7-23574A121E2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73187137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C1E661F4-36EA-40E1-A8EB-E413CBCA49A0}"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75978515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56EC390F-F0B6-4602-8123-07DC1FD3B79A}"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75048912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C2EC91F-8B9A-46B4-A8C6-CD2E7E65CB6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67129362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EB9AEA33-77D7-4724-A4BE-6A676B4EE16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8819446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8AC2431C-13BF-45F3-974B-BB2A76A2CF5B}"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81606301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عنصر نائب للتذييل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عنصر نائب لرقم الشريحة 3"/>
          <p:cNvSpPr>
            <a:spLocks noGrp="1"/>
          </p:cNvSpPr>
          <p:nvPr>
            <p:ph type="sldNum" sz="quarter" idx="12"/>
          </p:nvPr>
        </p:nvSpPr>
        <p:spPr/>
        <p:txBody>
          <a:bodyPr/>
          <a:lstStyle>
            <a:lvl1pPr>
              <a:defRPr/>
            </a:lvl1pPr>
          </a:lstStyle>
          <a:p>
            <a:fld id="{CCD63965-06F4-4723-8E77-5E643347279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56402477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504D6C87-8D60-4212-94B9-52206C9DFF61}"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01513487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87266941-737A-41A2-8958-EABB4DB4F818}"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2330152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225AACA6-A3B2-4FD9-9202-A8B54D3CCADF}"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322668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3A3D72F-1652-4951-A721-246948BF17EB}" type="datetimeFigureOut">
              <a:rPr lang="en-US" smtClean="0"/>
              <a:t>5/5/2019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C5CE3F73-C3A8-4E56-A46F-639EA4293EB9}" type="slidenum">
              <a:rPr lang="en-US" smtClean="0"/>
              <a:t>‹#›</a:t>
            </a:fld>
            <a:endParaRPr lang="en-US"/>
          </a:p>
        </p:txBody>
      </p:sp>
    </p:spTree>
    <p:extLst>
      <p:ext uri="{BB962C8B-B14F-4D97-AF65-F5344CB8AC3E}">
        <p14:creationId xmlns:p14="http://schemas.microsoft.com/office/powerpoint/2010/main" val="415486404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93E64D7-C762-4AA0-92A2-171834F99877}"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60040522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chart" preserve="1">
  <p:cSld name="عنوان ومخط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خطط 2"/>
          <p:cNvSpPr>
            <a:spLocks noGrp="1"/>
          </p:cNvSpPr>
          <p:nvPr>
            <p:ph type="chart"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C732094-6957-4B3C-AD76-E271A9C49BA5}"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35840631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جدول 2"/>
          <p:cNvSpPr>
            <a:spLocks noGrp="1"/>
          </p:cNvSpPr>
          <p:nvPr>
            <p:ph type="tbl" idx="1"/>
          </p:nvPr>
        </p:nvSpPr>
        <p:spPr>
          <a:xfrm>
            <a:off x="457200" y="1600200"/>
            <a:ext cx="8229600" cy="4525963"/>
          </a:xfrm>
        </p:spPr>
        <p:txBody>
          <a:bodyPr/>
          <a:lstStyle/>
          <a:p>
            <a:endParaRPr lang="en-US"/>
          </a:p>
        </p:txBody>
      </p:sp>
      <p:sp>
        <p:nvSpPr>
          <p:cNvPr id="4" name="عنصر نائب للتاريخ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a:xfrm>
            <a:off x="6553200" y="6245225"/>
            <a:ext cx="2133600" cy="476250"/>
          </a:xfrm>
        </p:spPr>
        <p:txBody>
          <a:bodyPr/>
          <a:lstStyle>
            <a:lvl1pPr>
              <a:defRPr/>
            </a:lvl1pPr>
          </a:lstStyle>
          <a:p>
            <a:fld id="{58FC83B0-6158-4BF0-8BBE-D93C4D217DE6}"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0706938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fourObj" preserve="1">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4638"/>
            <a:ext cx="8229600" cy="1143000"/>
          </a:xfrm>
        </p:spPr>
        <p:txBody>
          <a:bodyPr/>
          <a:lstStyle/>
          <a:p>
            <a:r>
              <a:rPr lang="ar-SA"/>
              <a:t>انقر لتحرير نمط العنوان الرئيسي</a:t>
            </a:r>
            <a:endParaRPr lang="en-US"/>
          </a:p>
        </p:txBody>
      </p:sp>
      <p:sp>
        <p:nvSpPr>
          <p:cNvPr id="3" name="عنصر نائب للمحتوى 2"/>
          <p:cNvSpPr>
            <a:spLocks noGrp="1"/>
          </p:cNvSpPr>
          <p:nvPr>
            <p:ph sz="quarter" idx="1"/>
          </p:nvPr>
        </p:nvSpPr>
        <p:spPr>
          <a:xfrm>
            <a:off x="457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quarter" idx="2"/>
          </p:nvPr>
        </p:nvSpPr>
        <p:spPr>
          <a:xfrm>
            <a:off x="4648200" y="1600200"/>
            <a:ext cx="4038600" cy="218598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محتوى 4"/>
          <p:cNvSpPr>
            <a:spLocks noGrp="1"/>
          </p:cNvSpPr>
          <p:nvPr>
            <p:ph sz="quarter" idx="3"/>
          </p:nvPr>
        </p:nvSpPr>
        <p:spPr>
          <a:xfrm>
            <a:off x="457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محتوى 5"/>
          <p:cNvSpPr>
            <a:spLocks noGrp="1"/>
          </p:cNvSpPr>
          <p:nvPr>
            <p:ph sz="quarter" idx="4"/>
          </p:nvPr>
        </p:nvSpPr>
        <p:spPr>
          <a:xfrm>
            <a:off x="4648200" y="3938588"/>
            <a:ext cx="4038600" cy="21875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a:xfrm>
            <a:off x="6553200" y="6245225"/>
            <a:ext cx="2133600" cy="476250"/>
          </a:xfrm>
        </p:spPr>
        <p:txBody>
          <a:bodyPr/>
          <a:lstStyle>
            <a:lvl1pPr>
              <a:defRPr/>
            </a:lvl1pPr>
          </a:lstStyle>
          <a:p>
            <a:fld id="{B1CD2626-863D-404C-BD10-CBE444013623}"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6877945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617E594C-2E16-42A3-95F7-23574A121E2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75122254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C1E661F4-36EA-40E1-A8EB-E413CBCA49A0}"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41074357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عنصر نائب للتذييل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عنصر نائب لرقم الشريحة 5"/>
          <p:cNvSpPr>
            <a:spLocks noGrp="1"/>
          </p:cNvSpPr>
          <p:nvPr>
            <p:ph type="sldNum" sz="quarter" idx="12"/>
          </p:nvPr>
        </p:nvSpPr>
        <p:spPr/>
        <p:txBody>
          <a:bodyPr/>
          <a:lstStyle>
            <a:lvl1pPr>
              <a:defRPr/>
            </a:lvl1pPr>
          </a:lstStyle>
          <a:p>
            <a:fld id="{56EC390F-F0B6-4602-8123-07DC1FD3B79A}"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95161940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عنصر نائب للتذييل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عنصر نائب لرقم الشريحة 6"/>
          <p:cNvSpPr>
            <a:spLocks noGrp="1"/>
          </p:cNvSpPr>
          <p:nvPr>
            <p:ph type="sldNum" sz="quarter" idx="12"/>
          </p:nvPr>
        </p:nvSpPr>
        <p:spPr/>
        <p:txBody>
          <a:bodyPr/>
          <a:lstStyle>
            <a:lvl1pPr>
              <a:defRPr/>
            </a:lvl1pPr>
          </a:lstStyle>
          <a:p>
            <a:fld id="{DC2EC91F-8B9A-46B4-A8C6-CD2E7E65CB64}"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36221662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عنصر نائب للتذييل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عنصر نائب لرقم الشريحة 8"/>
          <p:cNvSpPr>
            <a:spLocks noGrp="1"/>
          </p:cNvSpPr>
          <p:nvPr>
            <p:ph type="sldNum" sz="quarter" idx="12"/>
          </p:nvPr>
        </p:nvSpPr>
        <p:spPr/>
        <p:txBody>
          <a:bodyPr/>
          <a:lstStyle>
            <a:lvl1pPr>
              <a:defRPr/>
            </a:lvl1pPr>
          </a:lstStyle>
          <a:p>
            <a:fld id="{EB9AEA33-77D7-4724-A4BE-6A676B4EE16C}"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38023581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عنصر نائب للتذييل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عنصر نائب لرقم الشريحة 4"/>
          <p:cNvSpPr>
            <a:spLocks noGrp="1"/>
          </p:cNvSpPr>
          <p:nvPr>
            <p:ph type="sldNum" sz="quarter" idx="12"/>
          </p:nvPr>
        </p:nvSpPr>
        <p:spPr/>
        <p:txBody>
          <a:bodyPr/>
          <a:lstStyle>
            <a:lvl1pPr>
              <a:defRPr/>
            </a:lvl1pPr>
          </a:lstStyle>
          <a:p>
            <a:fld id="{8AC2431C-13BF-45F3-974B-BB2A76A2CF5B}" type="slidenum">
              <a:rPr lang="ar-SA"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308031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slideLayout" Target="../slideLayouts/slideLayout134.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slideLayout" Target="../slideLayouts/slideLayout133.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5" Type="http://schemas.openxmlformats.org/officeDocument/2006/relationships/theme" Target="../theme/theme10.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 Id="rId14" Type="http://schemas.openxmlformats.org/officeDocument/2006/relationships/slideLayout" Target="../slideLayouts/slideLayout135.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43.xml"/><Relationship Id="rId13" Type="http://schemas.openxmlformats.org/officeDocument/2006/relationships/slideLayout" Target="../slideLayouts/slideLayout148.xml"/><Relationship Id="rId3" Type="http://schemas.openxmlformats.org/officeDocument/2006/relationships/slideLayout" Target="../slideLayouts/slideLayout138.xml"/><Relationship Id="rId7" Type="http://schemas.openxmlformats.org/officeDocument/2006/relationships/slideLayout" Target="../slideLayouts/slideLayout142.xml"/><Relationship Id="rId12" Type="http://schemas.openxmlformats.org/officeDocument/2006/relationships/slideLayout" Target="../slideLayouts/slideLayout147.xml"/><Relationship Id="rId2" Type="http://schemas.openxmlformats.org/officeDocument/2006/relationships/slideLayout" Target="../slideLayouts/slideLayout137.xml"/><Relationship Id="rId1" Type="http://schemas.openxmlformats.org/officeDocument/2006/relationships/slideLayout" Target="../slideLayouts/slideLayout136.xml"/><Relationship Id="rId6" Type="http://schemas.openxmlformats.org/officeDocument/2006/relationships/slideLayout" Target="../slideLayouts/slideLayout141.xml"/><Relationship Id="rId11" Type="http://schemas.openxmlformats.org/officeDocument/2006/relationships/slideLayout" Target="../slideLayouts/slideLayout146.xml"/><Relationship Id="rId5" Type="http://schemas.openxmlformats.org/officeDocument/2006/relationships/slideLayout" Target="../slideLayouts/slideLayout140.xml"/><Relationship Id="rId15" Type="http://schemas.openxmlformats.org/officeDocument/2006/relationships/theme" Target="../theme/theme11.xml"/><Relationship Id="rId10" Type="http://schemas.openxmlformats.org/officeDocument/2006/relationships/slideLayout" Target="../slideLayouts/slideLayout145.xml"/><Relationship Id="rId4" Type="http://schemas.openxmlformats.org/officeDocument/2006/relationships/slideLayout" Target="../slideLayouts/slideLayout139.xml"/><Relationship Id="rId9" Type="http://schemas.openxmlformats.org/officeDocument/2006/relationships/slideLayout" Target="../slideLayouts/slideLayout144.xml"/><Relationship Id="rId14" Type="http://schemas.openxmlformats.org/officeDocument/2006/relationships/slideLayout" Target="../slideLayouts/slideLayout14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57.xml"/><Relationship Id="rId13" Type="http://schemas.openxmlformats.org/officeDocument/2006/relationships/slideLayout" Target="../slideLayouts/slideLayout162.xml"/><Relationship Id="rId3" Type="http://schemas.openxmlformats.org/officeDocument/2006/relationships/slideLayout" Target="../slideLayouts/slideLayout152.xml"/><Relationship Id="rId7" Type="http://schemas.openxmlformats.org/officeDocument/2006/relationships/slideLayout" Target="../slideLayouts/slideLayout156.xml"/><Relationship Id="rId12" Type="http://schemas.openxmlformats.org/officeDocument/2006/relationships/slideLayout" Target="../slideLayouts/slideLayout161.xml"/><Relationship Id="rId2" Type="http://schemas.openxmlformats.org/officeDocument/2006/relationships/slideLayout" Target="../slideLayouts/slideLayout151.xml"/><Relationship Id="rId1" Type="http://schemas.openxmlformats.org/officeDocument/2006/relationships/slideLayout" Target="../slideLayouts/slideLayout150.xml"/><Relationship Id="rId6" Type="http://schemas.openxmlformats.org/officeDocument/2006/relationships/slideLayout" Target="../slideLayouts/slideLayout155.xml"/><Relationship Id="rId11" Type="http://schemas.openxmlformats.org/officeDocument/2006/relationships/slideLayout" Target="../slideLayouts/slideLayout160.xml"/><Relationship Id="rId5" Type="http://schemas.openxmlformats.org/officeDocument/2006/relationships/slideLayout" Target="../slideLayouts/slideLayout154.xml"/><Relationship Id="rId15" Type="http://schemas.openxmlformats.org/officeDocument/2006/relationships/theme" Target="../theme/theme12.xml"/><Relationship Id="rId10" Type="http://schemas.openxmlformats.org/officeDocument/2006/relationships/slideLayout" Target="../slideLayouts/slideLayout159.xml"/><Relationship Id="rId4" Type="http://schemas.openxmlformats.org/officeDocument/2006/relationships/slideLayout" Target="../slideLayouts/slideLayout153.xml"/><Relationship Id="rId9" Type="http://schemas.openxmlformats.org/officeDocument/2006/relationships/slideLayout" Target="../slideLayouts/slideLayout158.xml"/><Relationship Id="rId14" Type="http://schemas.openxmlformats.org/officeDocument/2006/relationships/slideLayout" Target="../slideLayouts/slideLayout163.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71.xml"/><Relationship Id="rId13" Type="http://schemas.openxmlformats.org/officeDocument/2006/relationships/theme" Target="../theme/theme13.xml"/><Relationship Id="rId3" Type="http://schemas.openxmlformats.org/officeDocument/2006/relationships/slideLayout" Target="../slideLayouts/slideLayout166.xml"/><Relationship Id="rId7" Type="http://schemas.openxmlformats.org/officeDocument/2006/relationships/slideLayout" Target="../slideLayouts/slideLayout170.xml"/><Relationship Id="rId12" Type="http://schemas.openxmlformats.org/officeDocument/2006/relationships/slideLayout" Target="../slideLayouts/slideLayout175.xml"/><Relationship Id="rId2" Type="http://schemas.openxmlformats.org/officeDocument/2006/relationships/slideLayout" Target="../slideLayouts/slideLayout165.xml"/><Relationship Id="rId1" Type="http://schemas.openxmlformats.org/officeDocument/2006/relationships/slideLayout" Target="../slideLayouts/slideLayout164.xml"/><Relationship Id="rId6" Type="http://schemas.openxmlformats.org/officeDocument/2006/relationships/slideLayout" Target="../slideLayouts/slideLayout169.xml"/><Relationship Id="rId11" Type="http://schemas.openxmlformats.org/officeDocument/2006/relationships/slideLayout" Target="../slideLayouts/slideLayout174.xml"/><Relationship Id="rId5" Type="http://schemas.openxmlformats.org/officeDocument/2006/relationships/slideLayout" Target="../slideLayouts/slideLayout168.xml"/><Relationship Id="rId10" Type="http://schemas.openxmlformats.org/officeDocument/2006/relationships/slideLayout" Target="../slideLayouts/slideLayout173.xml"/><Relationship Id="rId4" Type="http://schemas.openxmlformats.org/officeDocument/2006/relationships/slideLayout" Target="../slideLayouts/slideLayout167.xml"/><Relationship Id="rId9" Type="http://schemas.openxmlformats.org/officeDocument/2006/relationships/slideLayout" Target="../slideLayouts/slideLayout172.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83.xml"/><Relationship Id="rId13" Type="http://schemas.openxmlformats.org/officeDocument/2006/relationships/theme" Target="../theme/theme14.xml"/><Relationship Id="rId3" Type="http://schemas.openxmlformats.org/officeDocument/2006/relationships/slideLayout" Target="../slideLayouts/slideLayout178.xml"/><Relationship Id="rId7" Type="http://schemas.openxmlformats.org/officeDocument/2006/relationships/slideLayout" Target="../slideLayouts/slideLayout182.xml"/><Relationship Id="rId12" Type="http://schemas.openxmlformats.org/officeDocument/2006/relationships/slideLayout" Target="../slideLayouts/slideLayout187.xml"/><Relationship Id="rId2" Type="http://schemas.openxmlformats.org/officeDocument/2006/relationships/slideLayout" Target="../slideLayouts/slideLayout177.xml"/><Relationship Id="rId1" Type="http://schemas.openxmlformats.org/officeDocument/2006/relationships/slideLayout" Target="../slideLayouts/slideLayout176.xml"/><Relationship Id="rId6" Type="http://schemas.openxmlformats.org/officeDocument/2006/relationships/slideLayout" Target="../slideLayouts/slideLayout181.xml"/><Relationship Id="rId11" Type="http://schemas.openxmlformats.org/officeDocument/2006/relationships/slideLayout" Target="../slideLayouts/slideLayout186.xml"/><Relationship Id="rId5" Type="http://schemas.openxmlformats.org/officeDocument/2006/relationships/slideLayout" Target="../slideLayouts/slideLayout180.xml"/><Relationship Id="rId10" Type="http://schemas.openxmlformats.org/officeDocument/2006/relationships/slideLayout" Target="../slideLayouts/slideLayout185.xml"/><Relationship Id="rId4" Type="http://schemas.openxmlformats.org/officeDocument/2006/relationships/slideLayout" Target="../slideLayouts/slideLayout179.xml"/><Relationship Id="rId9" Type="http://schemas.openxmlformats.org/officeDocument/2006/relationships/slideLayout" Target="../slideLayouts/slideLayout18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slideLayout" Target="../slideLayouts/slideLayout200.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slideLayout" Target="../slideLayouts/slideLayout199.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5" Type="http://schemas.openxmlformats.org/officeDocument/2006/relationships/theme" Target="../theme/theme15.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 Id="rId14" Type="http://schemas.openxmlformats.org/officeDocument/2006/relationships/slideLayout" Target="../slideLayouts/slideLayout201.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209.xml"/><Relationship Id="rId13" Type="http://schemas.openxmlformats.org/officeDocument/2006/relationships/slideLayout" Target="../slideLayouts/slideLayout214.xml"/><Relationship Id="rId3" Type="http://schemas.openxmlformats.org/officeDocument/2006/relationships/slideLayout" Target="../slideLayouts/slideLayout204.xml"/><Relationship Id="rId7" Type="http://schemas.openxmlformats.org/officeDocument/2006/relationships/slideLayout" Target="../slideLayouts/slideLayout208.xml"/><Relationship Id="rId12" Type="http://schemas.openxmlformats.org/officeDocument/2006/relationships/slideLayout" Target="../slideLayouts/slideLayout213.xml"/><Relationship Id="rId2" Type="http://schemas.openxmlformats.org/officeDocument/2006/relationships/slideLayout" Target="../slideLayouts/slideLayout203.xml"/><Relationship Id="rId1" Type="http://schemas.openxmlformats.org/officeDocument/2006/relationships/slideLayout" Target="../slideLayouts/slideLayout202.xml"/><Relationship Id="rId6" Type="http://schemas.openxmlformats.org/officeDocument/2006/relationships/slideLayout" Target="../slideLayouts/slideLayout207.xml"/><Relationship Id="rId11" Type="http://schemas.openxmlformats.org/officeDocument/2006/relationships/slideLayout" Target="../slideLayouts/slideLayout212.xml"/><Relationship Id="rId5" Type="http://schemas.openxmlformats.org/officeDocument/2006/relationships/slideLayout" Target="../slideLayouts/slideLayout206.xml"/><Relationship Id="rId15" Type="http://schemas.openxmlformats.org/officeDocument/2006/relationships/theme" Target="../theme/theme16.xml"/><Relationship Id="rId10" Type="http://schemas.openxmlformats.org/officeDocument/2006/relationships/slideLayout" Target="../slideLayouts/slideLayout211.xml"/><Relationship Id="rId4" Type="http://schemas.openxmlformats.org/officeDocument/2006/relationships/slideLayout" Target="../slideLayouts/slideLayout205.xml"/><Relationship Id="rId9" Type="http://schemas.openxmlformats.org/officeDocument/2006/relationships/slideLayout" Target="../slideLayouts/slideLayout210.xml"/><Relationship Id="rId14" Type="http://schemas.openxmlformats.org/officeDocument/2006/relationships/slideLayout" Target="../slideLayouts/slideLayout215.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23.xml"/><Relationship Id="rId13" Type="http://schemas.openxmlformats.org/officeDocument/2006/relationships/slideLayout" Target="../slideLayouts/slideLayout228.xml"/><Relationship Id="rId3" Type="http://schemas.openxmlformats.org/officeDocument/2006/relationships/slideLayout" Target="../slideLayouts/slideLayout218.xml"/><Relationship Id="rId7" Type="http://schemas.openxmlformats.org/officeDocument/2006/relationships/slideLayout" Target="../slideLayouts/slideLayout222.xml"/><Relationship Id="rId12" Type="http://schemas.openxmlformats.org/officeDocument/2006/relationships/slideLayout" Target="../slideLayouts/slideLayout227.xml"/><Relationship Id="rId2" Type="http://schemas.openxmlformats.org/officeDocument/2006/relationships/slideLayout" Target="../slideLayouts/slideLayout217.xml"/><Relationship Id="rId1" Type="http://schemas.openxmlformats.org/officeDocument/2006/relationships/slideLayout" Target="../slideLayouts/slideLayout216.xml"/><Relationship Id="rId6" Type="http://schemas.openxmlformats.org/officeDocument/2006/relationships/slideLayout" Target="../slideLayouts/slideLayout221.xml"/><Relationship Id="rId11" Type="http://schemas.openxmlformats.org/officeDocument/2006/relationships/slideLayout" Target="../slideLayouts/slideLayout226.xml"/><Relationship Id="rId5" Type="http://schemas.openxmlformats.org/officeDocument/2006/relationships/slideLayout" Target="../slideLayouts/slideLayout220.xml"/><Relationship Id="rId15" Type="http://schemas.openxmlformats.org/officeDocument/2006/relationships/theme" Target="../theme/theme17.xml"/><Relationship Id="rId10" Type="http://schemas.openxmlformats.org/officeDocument/2006/relationships/slideLayout" Target="../slideLayouts/slideLayout225.xml"/><Relationship Id="rId4" Type="http://schemas.openxmlformats.org/officeDocument/2006/relationships/slideLayout" Target="../slideLayouts/slideLayout219.xml"/><Relationship Id="rId9" Type="http://schemas.openxmlformats.org/officeDocument/2006/relationships/slideLayout" Target="../slideLayouts/slideLayout224.xml"/><Relationship Id="rId14" Type="http://schemas.openxmlformats.org/officeDocument/2006/relationships/slideLayout" Target="../slideLayouts/slideLayout229.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37.xml"/><Relationship Id="rId3" Type="http://schemas.openxmlformats.org/officeDocument/2006/relationships/slideLayout" Target="../slideLayouts/slideLayout232.xml"/><Relationship Id="rId7" Type="http://schemas.openxmlformats.org/officeDocument/2006/relationships/slideLayout" Target="../slideLayouts/slideLayout236.xml"/><Relationship Id="rId12" Type="http://schemas.openxmlformats.org/officeDocument/2006/relationships/theme" Target="../theme/theme18.xml"/><Relationship Id="rId2" Type="http://schemas.openxmlformats.org/officeDocument/2006/relationships/slideLayout" Target="../slideLayouts/slideLayout231.xml"/><Relationship Id="rId1" Type="http://schemas.openxmlformats.org/officeDocument/2006/relationships/slideLayout" Target="../slideLayouts/slideLayout230.xml"/><Relationship Id="rId6" Type="http://schemas.openxmlformats.org/officeDocument/2006/relationships/slideLayout" Target="../slideLayouts/slideLayout235.xml"/><Relationship Id="rId11" Type="http://schemas.openxmlformats.org/officeDocument/2006/relationships/slideLayout" Target="../slideLayouts/slideLayout240.xml"/><Relationship Id="rId5" Type="http://schemas.openxmlformats.org/officeDocument/2006/relationships/slideLayout" Target="../slideLayouts/slideLayout234.xml"/><Relationship Id="rId10" Type="http://schemas.openxmlformats.org/officeDocument/2006/relationships/slideLayout" Target="../slideLayouts/slideLayout239.xml"/><Relationship Id="rId4" Type="http://schemas.openxmlformats.org/officeDocument/2006/relationships/slideLayout" Target="../slideLayouts/slideLayout233.xml"/><Relationship Id="rId9" Type="http://schemas.openxmlformats.org/officeDocument/2006/relationships/slideLayout" Target="../slideLayouts/slideLayout23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theme" Target="../theme/theme3.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theme" Target="../theme/theme4.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5" Type="http://schemas.openxmlformats.org/officeDocument/2006/relationships/theme" Target="../theme/theme5.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3.xml"/><Relationship Id="rId13" Type="http://schemas.openxmlformats.org/officeDocument/2006/relationships/slideLayout" Target="../slideLayouts/slideLayout78.xml"/><Relationship Id="rId3" Type="http://schemas.openxmlformats.org/officeDocument/2006/relationships/slideLayout" Target="../slideLayouts/slideLayout68.xml"/><Relationship Id="rId7" Type="http://schemas.openxmlformats.org/officeDocument/2006/relationships/slideLayout" Target="../slideLayouts/slideLayout72.xml"/><Relationship Id="rId12" Type="http://schemas.openxmlformats.org/officeDocument/2006/relationships/slideLayout" Target="../slideLayouts/slideLayout77.xml"/><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5" Type="http://schemas.openxmlformats.org/officeDocument/2006/relationships/slideLayout" Target="../slideLayouts/slideLayout70.xml"/><Relationship Id="rId15" Type="http://schemas.openxmlformats.org/officeDocument/2006/relationships/theme" Target="../theme/theme6.xml"/><Relationship Id="rId10" Type="http://schemas.openxmlformats.org/officeDocument/2006/relationships/slideLayout" Target="../slideLayouts/slideLayout75.xml"/><Relationship Id="rId4" Type="http://schemas.openxmlformats.org/officeDocument/2006/relationships/slideLayout" Target="../slideLayouts/slideLayout69.xml"/><Relationship Id="rId9" Type="http://schemas.openxmlformats.org/officeDocument/2006/relationships/slideLayout" Target="../slideLayouts/slideLayout74.xml"/><Relationship Id="rId14" Type="http://schemas.openxmlformats.org/officeDocument/2006/relationships/slideLayout" Target="../slideLayouts/slideLayout7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slideLayout" Target="../slideLayouts/slideLayout92.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slideLayout" Target="../slideLayouts/slideLayout91.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5" Type="http://schemas.openxmlformats.org/officeDocument/2006/relationships/theme" Target="../theme/theme7.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slideLayout" Target="../slideLayouts/slideLayout93.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1.xml"/><Relationship Id="rId13" Type="http://schemas.openxmlformats.org/officeDocument/2006/relationships/slideLayout" Target="../slideLayouts/slideLayout106.xml"/><Relationship Id="rId3" Type="http://schemas.openxmlformats.org/officeDocument/2006/relationships/slideLayout" Target="../slideLayouts/slideLayout96.xml"/><Relationship Id="rId7" Type="http://schemas.openxmlformats.org/officeDocument/2006/relationships/slideLayout" Target="../slideLayouts/slideLayout100.xml"/><Relationship Id="rId12" Type="http://schemas.openxmlformats.org/officeDocument/2006/relationships/slideLayout" Target="../slideLayouts/slideLayout105.xml"/><Relationship Id="rId2" Type="http://schemas.openxmlformats.org/officeDocument/2006/relationships/slideLayout" Target="../slideLayouts/slideLayout95.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5" Type="http://schemas.openxmlformats.org/officeDocument/2006/relationships/slideLayout" Target="../slideLayouts/slideLayout98.xml"/><Relationship Id="rId15" Type="http://schemas.openxmlformats.org/officeDocument/2006/relationships/theme" Target="../theme/theme8.xml"/><Relationship Id="rId10" Type="http://schemas.openxmlformats.org/officeDocument/2006/relationships/slideLayout" Target="../slideLayouts/slideLayout103.xml"/><Relationship Id="rId4" Type="http://schemas.openxmlformats.org/officeDocument/2006/relationships/slideLayout" Target="../slideLayouts/slideLayout97.xml"/><Relationship Id="rId9" Type="http://schemas.openxmlformats.org/officeDocument/2006/relationships/slideLayout" Target="../slideLayouts/slideLayout102.xml"/><Relationship Id="rId14" Type="http://schemas.openxmlformats.org/officeDocument/2006/relationships/slideLayout" Target="../slideLayouts/slideLayout10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5.xml"/><Relationship Id="rId13" Type="http://schemas.openxmlformats.org/officeDocument/2006/relationships/slideLayout" Target="../slideLayouts/slideLayout120.xml"/><Relationship Id="rId3" Type="http://schemas.openxmlformats.org/officeDocument/2006/relationships/slideLayout" Target="../slideLayouts/slideLayout110.xml"/><Relationship Id="rId7" Type="http://schemas.openxmlformats.org/officeDocument/2006/relationships/slideLayout" Target="../slideLayouts/slideLayout114.xml"/><Relationship Id="rId12" Type="http://schemas.openxmlformats.org/officeDocument/2006/relationships/slideLayout" Target="../slideLayouts/slideLayout119.xml"/><Relationship Id="rId2" Type="http://schemas.openxmlformats.org/officeDocument/2006/relationships/slideLayout" Target="../slideLayouts/slideLayout109.xml"/><Relationship Id="rId1" Type="http://schemas.openxmlformats.org/officeDocument/2006/relationships/slideLayout" Target="../slideLayouts/slideLayout108.xml"/><Relationship Id="rId6" Type="http://schemas.openxmlformats.org/officeDocument/2006/relationships/slideLayout" Target="../slideLayouts/slideLayout113.xml"/><Relationship Id="rId11" Type="http://schemas.openxmlformats.org/officeDocument/2006/relationships/slideLayout" Target="../slideLayouts/slideLayout118.xml"/><Relationship Id="rId5" Type="http://schemas.openxmlformats.org/officeDocument/2006/relationships/slideLayout" Target="../slideLayouts/slideLayout112.xml"/><Relationship Id="rId15" Type="http://schemas.openxmlformats.org/officeDocument/2006/relationships/theme" Target="../theme/theme9.xml"/><Relationship Id="rId10" Type="http://schemas.openxmlformats.org/officeDocument/2006/relationships/slideLayout" Target="../slideLayouts/slideLayout117.xml"/><Relationship Id="rId4" Type="http://schemas.openxmlformats.org/officeDocument/2006/relationships/slideLayout" Target="../slideLayouts/slideLayout111.xml"/><Relationship Id="rId9" Type="http://schemas.openxmlformats.org/officeDocument/2006/relationships/slideLayout" Target="../slideLayouts/slideLayout116.xml"/><Relationship Id="rId14" Type="http://schemas.openxmlformats.org/officeDocument/2006/relationships/slideLayout" Target="../slideLayouts/slideLayout1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A3D72F-1652-4951-A721-246948BF17EB}" type="datetimeFigureOut">
              <a:rPr lang="en-US" smtClean="0"/>
              <a:t>5/5/2019</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CE3F73-C3A8-4E56-A46F-639EA4293EB9}" type="slidenum">
              <a:rPr lang="en-US" smtClean="0"/>
              <a:t>‹#›</a:t>
            </a:fld>
            <a:endParaRPr lang="en-US"/>
          </a:p>
        </p:txBody>
      </p:sp>
    </p:spTree>
    <p:extLst>
      <p:ext uri="{BB962C8B-B14F-4D97-AF65-F5344CB8AC3E}">
        <p14:creationId xmlns:p14="http://schemas.microsoft.com/office/powerpoint/2010/main" val="28268221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0000CC"/>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175EF6E8-0296-4B3C-982B-8B41D012E8EC}" type="slidenum">
              <a:rPr lang="ar-SA" altLang="en-US">
                <a:solidFill>
                  <a:srgbClr val="000000"/>
                </a:solidFill>
              </a:rPr>
              <a:pPr fontAlgn="base">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1303337930"/>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 id="2147483791" r:id="rId13"/>
    <p:sldLayoutId id="2147483792"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0000CC"/>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175EF6E8-0296-4B3C-982B-8B41D012E8EC}" type="slidenum">
              <a:rPr lang="ar-SA" altLang="en-US">
                <a:solidFill>
                  <a:srgbClr val="000000"/>
                </a:solidFill>
              </a:rPr>
              <a:pPr fontAlgn="base">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1825379470"/>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 id="2147483805" r:id="rId12"/>
    <p:sldLayoutId id="2147483806" r:id="rId13"/>
    <p:sldLayoutId id="2147483807"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rgbClr val="0000CC"/>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175EF6E8-0296-4B3C-982B-8B41D012E8EC}" type="slidenum">
              <a:rPr lang="ar-SA" altLang="en-US">
                <a:solidFill>
                  <a:srgbClr val="000000"/>
                </a:solidFill>
              </a:rPr>
              <a:pPr fontAlgn="base">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1746179249"/>
      </p:ext>
    </p:extLst>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0" r:id="rId12"/>
    <p:sldLayoutId id="2147483821" r:id="rId13"/>
    <p:sldLayoutId id="2147483822"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33CA9D49-A31A-4C6C-A52C-19B040DA7D1F}" type="slidenum">
              <a:rPr lang="en-US" altLang="en-US" smtClean="0">
                <a:solidFill>
                  <a:srgbClr val="000000"/>
                </a:solidFill>
              </a:rPr>
              <a:pPr fontAlgn="base">
                <a:spcBef>
                  <a:spcPct val="0"/>
                </a:spcBef>
                <a:spcAft>
                  <a:spcPct val="0"/>
                </a:spcAft>
              </a:pPr>
              <a:t>‹#›</a:t>
            </a:fld>
            <a:endParaRPr lang="en-US" altLang="en-US" smtClean="0">
              <a:solidFill>
                <a:srgbClr val="000000"/>
              </a:solidFill>
            </a:endParaRPr>
          </a:p>
        </p:txBody>
      </p:sp>
    </p:spTree>
    <p:extLst>
      <p:ext uri="{BB962C8B-B14F-4D97-AF65-F5344CB8AC3E}">
        <p14:creationId xmlns:p14="http://schemas.microsoft.com/office/powerpoint/2010/main" val="862205197"/>
      </p:ext>
    </p:extLst>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 id="214748385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33CA9D49-A31A-4C6C-A52C-19B040DA7D1F}" type="slidenum">
              <a:rPr lang="en-US" altLang="en-US" smtClean="0">
                <a:solidFill>
                  <a:srgbClr val="000000"/>
                </a:solidFill>
              </a:rPr>
              <a:pPr fontAlgn="base">
                <a:spcBef>
                  <a:spcPct val="0"/>
                </a:spcBef>
                <a:spcAft>
                  <a:spcPct val="0"/>
                </a:spcAft>
              </a:pPr>
              <a:t>‹#›</a:t>
            </a:fld>
            <a:endParaRPr lang="en-US" altLang="en-US" smtClean="0">
              <a:solidFill>
                <a:srgbClr val="000000"/>
              </a:solidFill>
            </a:endParaRPr>
          </a:p>
        </p:txBody>
      </p:sp>
    </p:spTree>
    <p:extLst>
      <p:ext uri="{BB962C8B-B14F-4D97-AF65-F5344CB8AC3E}">
        <p14:creationId xmlns:p14="http://schemas.microsoft.com/office/powerpoint/2010/main" val="3162850058"/>
      </p:ext>
    </p:extLst>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 id="2147483863"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fld id="{8757071A-C8FE-4C0F-BF89-0DF9B510EA73}" type="datetime1">
              <a:rPr lang="en-US" altLang="en-US">
                <a:solidFill>
                  <a:srgbClr val="000000"/>
                </a:solidFill>
                <a:ea typeface="ＭＳ Ｐゴシック" pitchFamily="-112" charset="-128"/>
              </a:rPr>
              <a:pPr fontAlgn="base">
                <a:spcBef>
                  <a:spcPct val="0"/>
                </a:spcBef>
                <a:spcAft>
                  <a:spcPct val="0"/>
                </a:spcAft>
              </a:pPr>
              <a:t>5/5/2019</a:t>
            </a:fld>
            <a:endParaRPr lang="en-US" altLang="en-US">
              <a:solidFill>
                <a:srgbClr val="000000"/>
              </a:solidFill>
              <a:ea typeface="ＭＳ Ｐゴシック" pitchFamily="-112" charset="-128"/>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112" charset="0"/>
                <a:ea typeface="+mn-ea"/>
              </a:defRPr>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ED14F3AC-9170-4770-9AA8-F1196F5268F0}" type="slidenum">
              <a:rPr lang="en-US" altLang="en-US">
                <a:solidFill>
                  <a:srgbClr val="000000"/>
                </a:solidFill>
                <a:ea typeface="ＭＳ Ｐゴシック" pitchFamily="-112" charset="-128"/>
              </a:rPr>
              <a:pPr fontAlgn="base">
                <a:spcBef>
                  <a:spcPct val="0"/>
                </a:spcBef>
                <a:spcAft>
                  <a:spcPct val="0"/>
                </a:spcAft>
              </a:pPr>
              <a:t>‹#›</a:t>
            </a:fld>
            <a:endParaRPr lang="en-US" altLang="en-US">
              <a:solidFill>
                <a:srgbClr val="000000"/>
              </a:solidFill>
              <a:ea typeface="ＭＳ Ｐゴシック" pitchFamily="-112" charset="-128"/>
            </a:endParaRPr>
          </a:p>
        </p:txBody>
      </p:sp>
    </p:spTree>
    <p:extLst>
      <p:ext uri="{BB962C8B-B14F-4D97-AF65-F5344CB8AC3E}">
        <p14:creationId xmlns:p14="http://schemas.microsoft.com/office/powerpoint/2010/main" val="1343047697"/>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 id="2147483876" r:id="rId12"/>
    <p:sldLayoutId id="2147483877" r:id="rId13"/>
    <p:sldLayoutId id="2147483878" r:id="rId14"/>
  </p:sldLayoutIdLst>
  <p:txStyles>
    <p:titleStyle>
      <a:lvl1pPr algn="ctr" rtl="0" eaLnBrk="0" fontAlgn="base" hangingPunct="0">
        <a:spcBef>
          <a:spcPct val="0"/>
        </a:spcBef>
        <a:spcAft>
          <a:spcPct val="0"/>
        </a:spcAft>
        <a:defRPr sz="4400">
          <a:solidFill>
            <a:schemeClr val="tx2"/>
          </a:solidFill>
          <a:latin typeface="+mj-lt"/>
          <a:ea typeface="ＭＳ Ｐゴシック" pitchFamily="-112" charset="-128"/>
          <a:cs typeface="ＭＳ Ｐゴシック" pitchFamily="-112" charset="-128"/>
        </a:defRPr>
      </a:lvl1pPr>
      <a:lvl2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2pPr>
      <a:lvl3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3pPr>
      <a:lvl4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4pPr>
      <a:lvl5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5pPr>
      <a:lvl6pPr marL="457200" algn="ctr" rtl="0" fontAlgn="base">
        <a:spcBef>
          <a:spcPct val="0"/>
        </a:spcBef>
        <a:spcAft>
          <a:spcPct val="0"/>
        </a:spcAft>
        <a:defRPr sz="4400">
          <a:solidFill>
            <a:schemeClr val="tx2"/>
          </a:solidFill>
          <a:latin typeface="Arial" pitchFamily="-112" charset="0"/>
        </a:defRPr>
      </a:lvl6pPr>
      <a:lvl7pPr marL="914400" algn="ctr" rtl="0" fontAlgn="base">
        <a:spcBef>
          <a:spcPct val="0"/>
        </a:spcBef>
        <a:spcAft>
          <a:spcPct val="0"/>
        </a:spcAft>
        <a:defRPr sz="4400">
          <a:solidFill>
            <a:schemeClr val="tx2"/>
          </a:solidFill>
          <a:latin typeface="Arial" pitchFamily="-112" charset="0"/>
        </a:defRPr>
      </a:lvl7pPr>
      <a:lvl8pPr marL="1371600" algn="ctr" rtl="0" fontAlgn="base">
        <a:spcBef>
          <a:spcPct val="0"/>
        </a:spcBef>
        <a:spcAft>
          <a:spcPct val="0"/>
        </a:spcAft>
        <a:defRPr sz="4400">
          <a:solidFill>
            <a:schemeClr val="tx2"/>
          </a:solidFill>
          <a:latin typeface="Arial" pitchFamily="-112" charset="0"/>
        </a:defRPr>
      </a:lvl8pPr>
      <a:lvl9pPr marL="1828800" algn="ctr" rtl="0" fontAlgn="base">
        <a:spcBef>
          <a:spcPct val="0"/>
        </a:spcBef>
        <a:spcAft>
          <a:spcPct val="0"/>
        </a:spcAft>
        <a:defRPr sz="4400">
          <a:solidFill>
            <a:schemeClr val="tx2"/>
          </a:solidFill>
          <a:latin typeface="Arial" pitchFamily="-112"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12" charset="-128"/>
          <a:cs typeface="ＭＳ Ｐゴシック" pitchFamily="-112"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2"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2"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2"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2"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2"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2"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2"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fld id="{8757071A-C8FE-4C0F-BF89-0DF9B510EA73}" type="datetime1">
              <a:rPr lang="en-US" altLang="en-US">
                <a:solidFill>
                  <a:srgbClr val="000000"/>
                </a:solidFill>
                <a:ea typeface="ＭＳ Ｐゴシック" pitchFamily="-112" charset="-128"/>
              </a:rPr>
              <a:pPr fontAlgn="base">
                <a:spcBef>
                  <a:spcPct val="0"/>
                </a:spcBef>
                <a:spcAft>
                  <a:spcPct val="0"/>
                </a:spcAft>
              </a:pPr>
              <a:t>5/5/2019</a:t>
            </a:fld>
            <a:endParaRPr lang="en-US" altLang="en-US">
              <a:solidFill>
                <a:srgbClr val="000000"/>
              </a:solidFill>
              <a:ea typeface="ＭＳ Ｐゴシック" pitchFamily="-112" charset="-128"/>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112" charset="0"/>
                <a:ea typeface="+mn-ea"/>
              </a:defRPr>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ED14F3AC-9170-4770-9AA8-F1196F5268F0}" type="slidenum">
              <a:rPr lang="en-US" altLang="en-US">
                <a:solidFill>
                  <a:srgbClr val="000000"/>
                </a:solidFill>
                <a:ea typeface="ＭＳ Ｐゴシック" pitchFamily="-112" charset="-128"/>
              </a:rPr>
              <a:pPr fontAlgn="base">
                <a:spcBef>
                  <a:spcPct val="0"/>
                </a:spcBef>
                <a:spcAft>
                  <a:spcPct val="0"/>
                </a:spcAft>
              </a:pPr>
              <a:t>‹#›</a:t>
            </a:fld>
            <a:endParaRPr lang="en-US" altLang="en-US">
              <a:solidFill>
                <a:srgbClr val="000000"/>
              </a:solidFill>
              <a:ea typeface="ＭＳ Ｐゴシック" pitchFamily="-112" charset="-128"/>
            </a:endParaRPr>
          </a:p>
        </p:txBody>
      </p:sp>
    </p:spTree>
    <p:extLst>
      <p:ext uri="{BB962C8B-B14F-4D97-AF65-F5344CB8AC3E}">
        <p14:creationId xmlns:p14="http://schemas.microsoft.com/office/powerpoint/2010/main" val="1343047697"/>
      </p:ext>
    </p:extLst>
  </p:cSld>
  <p:clrMap bg1="lt1" tx1="dk1" bg2="lt2" tx2="dk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87" r:id="rId8"/>
    <p:sldLayoutId id="2147483888" r:id="rId9"/>
    <p:sldLayoutId id="2147483889" r:id="rId10"/>
    <p:sldLayoutId id="2147483890" r:id="rId11"/>
    <p:sldLayoutId id="2147483891" r:id="rId12"/>
    <p:sldLayoutId id="2147483892" r:id="rId13"/>
    <p:sldLayoutId id="2147483893" r:id="rId14"/>
  </p:sldLayoutIdLst>
  <p:txStyles>
    <p:titleStyle>
      <a:lvl1pPr algn="ctr" rtl="0" eaLnBrk="0" fontAlgn="base" hangingPunct="0">
        <a:spcBef>
          <a:spcPct val="0"/>
        </a:spcBef>
        <a:spcAft>
          <a:spcPct val="0"/>
        </a:spcAft>
        <a:defRPr sz="4400">
          <a:solidFill>
            <a:schemeClr val="tx2"/>
          </a:solidFill>
          <a:latin typeface="+mj-lt"/>
          <a:ea typeface="ＭＳ Ｐゴシック" pitchFamily="-112" charset="-128"/>
          <a:cs typeface="ＭＳ Ｐゴシック" pitchFamily="-112" charset="-128"/>
        </a:defRPr>
      </a:lvl1pPr>
      <a:lvl2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2pPr>
      <a:lvl3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3pPr>
      <a:lvl4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4pPr>
      <a:lvl5pPr algn="ctr" rtl="0" eaLnBrk="0" fontAlgn="base" hangingPunct="0">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5pPr>
      <a:lvl6pPr marL="457200" algn="ctr" rtl="0" fontAlgn="base">
        <a:spcBef>
          <a:spcPct val="0"/>
        </a:spcBef>
        <a:spcAft>
          <a:spcPct val="0"/>
        </a:spcAft>
        <a:defRPr sz="4400">
          <a:solidFill>
            <a:schemeClr val="tx2"/>
          </a:solidFill>
          <a:latin typeface="Arial" pitchFamily="-112" charset="0"/>
        </a:defRPr>
      </a:lvl6pPr>
      <a:lvl7pPr marL="914400" algn="ctr" rtl="0" fontAlgn="base">
        <a:spcBef>
          <a:spcPct val="0"/>
        </a:spcBef>
        <a:spcAft>
          <a:spcPct val="0"/>
        </a:spcAft>
        <a:defRPr sz="4400">
          <a:solidFill>
            <a:schemeClr val="tx2"/>
          </a:solidFill>
          <a:latin typeface="Arial" pitchFamily="-112" charset="0"/>
        </a:defRPr>
      </a:lvl7pPr>
      <a:lvl8pPr marL="1371600" algn="ctr" rtl="0" fontAlgn="base">
        <a:spcBef>
          <a:spcPct val="0"/>
        </a:spcBef>
        <a:spcAft>
          <a:spcPct val="0"/>
        </a:spcAft>
        <a:defRPr sz="4400">
          <a:solidFill>
            <a:schemeClr val="tx2"/>
          </a:solidFill>
          <a:latin typeface="Arial" pitchFamily="-112" charset="0"/>
        </a:defRPr>
      </a:lvl8pPr>
      <a:lvl9pPr marL="1828800" algn="ctr" rtl="0" fontAlgn="base">
        <a:spcBef>
          <a:spcPct val="0"/>
        </a:spcBef>
        <a:spcAft>
          <a:spcPct val="0"/>
        </a:spcAft>
        <a:defRPr sz="4400">
          <a:solidFill>
            <a:schemeClr val="tx2"/>
          </a:solidFill>
          <a:latin typeface="Arial" pitchFamily="-112"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12" charset="-128"/>
          <a:cs typeface="ＭＳ Ｐゴシック" pitchFamily="-112"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2"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2"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2"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2"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2"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2"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2"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rgbClr val="0000CC"/>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521541D6-8519-480F-B0E3-78E7C5A7D253}" type="slidenum">
              <a:rPr lang="ar-SA" altLang="en-US">
                <a:solidFill>
                  <a:srgbClr val="000000"/>
                </a:solidFill>
              </a:rPr>
              <a:pPr fontAlgn="base">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423228382"/>
      </p:ext>
    </p:extLst>
  </p:cSld>
  <p:clrMap bg1="lt1" tx1="dk1" bg2="lt2" tx2="dk2" accent1="accent1" accent2="accent2" accent3="accent3" accent4="accent4" accent5="accent5" accent6="accent6" hlink="hlink" folHlink="folHlink"/>
  <p:sldLayoutIdLst>
    <p:sldLayoutId id="2147483895" r:id="rId1"/>
    <p:sldLayoutId id="2147483896" r:id="rId2"/>
    <p:sldLayoutId id="2147483897" r:id="rId3"/>
    <p:sldLayoutId id="2147483898" r:id="rId4"/>
    <p:sldLayoutId id="2147483899" r:id="rId5"/>
    <p:sldLayoutId id="2147483900" r:id="rId6"/>
    <p:sldLayoutId id="2147483901" r:id="rId7"/>
    <p:sldLayoutId id="2147483902" r:id="rId8"/>
    <p:sldLayoutId id="2147483903" r:id="rId9"/>
    <p:sldLayoutId id="2147483904" r:id="rId10"/>
    <p:sldLayoutId id="2147483905" r:id="rId11"/>
    <p:sldLayoutId id="2147483906" r:id="rId12"/>
    <p:sldLayoutId id="2147483907" r:id="rId13"/>
    <p:sldLayoutId id="2147483908"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19C98A3-F626-401B-ACD3-02D993259958}" type="datetimeFigureOut">
              <a:rPr lang="en-US">
                <a:solidFill>
                  <a:prstClr val="black">
                    <a:tint val="75000"/>
                  </a:prstClr>
                </a:solidFill>
              </a:rPr>
              <a:pPr>
                <a:defRPr/>
              </a:pPr>
              <a:t>5/5/2019</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E8BA9BA-A611-4380-9B68-5C84E70FD19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515186604"/>
      </p:ext>
    </p:extLst>
  </p:cSld>
  <p:clrMap bg1="lt1" tx1="dk1" bg2="lt2" tx2="dk2" accent1="accent1" accent2="accent2" accent3="accent3" accent4="accent4" accent5="accent5" accent6="accent6" hlink="hlink" folHlink="folHlink"/>
  <p:sldLayoutIdLst>
    <p:sldLayoutId id="2147483910" r:id="rId1"/>
    <p:sldLayoutId id="2147483911" r:id="rId2"/>
    <p:sldLayoutId id="2147483912" r:id="rId3"/>
    <p:sldLayoutId id="2147483913" r:id="rId4"/>
    <p:sldLayoutId id="2147483914" r:id="rId5"/>
    <p:sldLayoutId id="2147483915" r:id="rId6"/>
    <p:sldLayoutId id="2147483916" r:id="rId7"/>
    <p:sldLayoutId id="2147483917" r:id="rId8"/>
    <p:sldLayoutId id="2147483918" r:id="rId9"/>
    <p:sldLayoutId id="2147483919" r:id="rId10"/>
    <p:sldLayoutId id="214748392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عنصر نائب للعنوان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ar-SA" altLang="en-US" smtClean="0"/>
              <a:t>انقر لتحرير نمط العنوان الرئيسي</a:t>
            </a:r>
            <a:endParaRPr lang="en-US" altLang="en-US" smtClean="0"/>
          </a:p>
        </p:txBody>
      </p:sp>
      <p:sp>
        <p:nvSpPr>
          <p:cNvPr id="1027" name="عنصر نائب للنص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ar-SA" altLang="en-US" smtClean="0"/>
              <a:t>انقر لتحرير أنماط النص الرئيسي</a:t>
            </a:r>
            <a:endParaRPr lang="en-US" altLang="en-US" smtClean="0"/>
          </a:p>
          <a:p>
            <a:pPr lvl="1"/>
            <a:r>
              <a:rPr lang="ar-SA" altLang="en-US" smtClean="0"/>
              <a:t>المستوى الثاني</a:t>
            </a:r>
            <a:endParaRPr lang="en-US" altLang="en-US" smtClean="0"/>
          </a:p>
          <a:p>
            <a:pPr lvl="2"/>
            <a:r>
              <a:rPr lang="ar-SA" altLang="en-US" smtClean="0"/>
              <a:t>المستوى الثالث</a:t>
            </a:r>
            <a:endParaRPr lang="en-US" altLang="en-US" smtClean="0"/>
          </a:p>
          <a:p>
            <a:pPr lvl="3"/>
            <a:r>
              <a:rPr lang="ar-SA" altLang="en-US" smtClean="0"/>
              <a:t>المستوى الرابع</a:t>
            </a:r>
            <a:endParaRPr lang="en-US" altLang="en-US" smtClean="0"/>
          </a:p>
          <a:p>
            <a:pPr lvl="4"/>
            <a:r>
              <a:rPr lang="ar-SA" altLang="en-US" smtClean="0"/>
              <a:t>المستوى الخامس</a:t>
            </a:r>
            <a:endParaRPr lang="en-US" altLang="en-US" smtClean="0"/>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fontAlgn="base">
              <a:spcBef>
                <a:spcPct val="0"/>
              </a:spcBef>
              <a:spcAft>
                <a:spcPct val="0"/>
              </a:spcAft>
              <a:defRPr/>
            </a:pPr>
            <a:endParaRPr lang="en-US" altLang="zh-CN">
              <a:solidFill>
                <a:prstClr val="black">
                  <a:tint val="75000"/>
                </a:prstClr>
              </a:solidFill>
              <a:latin typeface="Comic Sans MS" pitchFamily="66" charset="0"/>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defRPr>
            </a:lvl1pPr>
          </a:lstStyle>
          <a:p>
            <a:pPr fontAlgn="base">
              <a:spcBef>
                <a:spcPct val="0"/>
              </a:spcBef>
              <a:spcAft>
                <a:spcPct val="0"/>
              </a:spcAft>
              <a:defRPr/>
            </a:pPr>
            <a:endParaRPr lang="en-US" altLang="zh-CN">
              <a:solidFill>
                <a:prstClr val="black">
                  <a:tint val="75000"/>
                </a:prstClr>
              </a:solidFill>
              <a:latin typeface="Comic Sans MS" pitchFamily="66" charset="0"/>
            </a:endParaRPr>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fontAlgn="base">
              <a:spcBef>
                <a:spcPct val="0"/>
              </a:spcBef>
              <a:spcAft>
                <a:spcPct val="0"/>
              </a:spcAft>
              <a:defRPr/>
            </a:pPr>
            <a:fld id="{28C998CB-8F50-44AF-B46D-BA012EA009B5}" type="slidenum">
              <a:rPr lang="en-US" altLang="zh-CN">
                <a:solidFill>
                  <a:prstClr val="black">
                    <a:tint val="75000"/>
                  </a:prstClr>
                </a:solidFill>
                <a:latin typeface="Comic Sans MS" pitchFamily="66" charset="0"/>
              </a:rPr>
              <a:pPr fontAlgn="base">
                <a:spcBef>
                  <a:spcPct val="0"/>
                </a:spcBef>
                <a:spcAft>
                  <a:spcPct val="0"/>
                </a:spcAft>
                <a:defRPr/>
              </a:pPr>
              <a:t>‹#›</a:t>
            </a:fld>
            <a:endParaRPr lang="en-US" altLang="zh-CN">
              <a:solidFill>
                <a:prstClr val="black">
                  <a:tint val="75000"/>
                </a:prstClr>
              </a:solidFill>
              <a:latin typeface="Comic Sans MS" pitchFamily="66" charset="0"/>
            </a:endParaRPr>
          </a:p>
        </p:txBody>
      </p:sp>
    </p:spTree>
    <p:extLst>
      <p:ext uri="{BB962C8B-B14F-4D97-AF65-F5344CB8AC3E}">
        <p14:creationId xmlns:p14="http://schemas.microsoft.com/office/powerpoint/2010/main" val="668435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fontAlgn="base">
        <a:spcBef>
          <a:spcPct val="0"/>
        </a:spcBef>
        <a:spcAft>
          <a:spcPct val="0"/>
        </a:spcAft>
        <a:defRPr sz="4400" kern="1200">
          <a:solidFill>
            <a:schemeClr val="tx1"/>
          </a:solidFill>
          <a:latin typeface="+mj-lt"/>
          <a:ea typeface="+mj-ea"/>
          <a:cs typeface="Arial" pitchFamily="34" charset="0"/>
        </a:defRPr>
      </a:lvl1pPr>
      <a:lvl2pPr algn="ctr" rtl="0" fontAlgn="base">
        <a:spcBef>
          <a:spcPct val="0"/>
        </a:spcBef>
        <a:spcAft>
          <a:spcPct val="0"/>
        </a:spcAft>
        <a:defRPr sz="4400">
          <a:solidFill>
            <a:schemeClr val="tx1"/>
          </a:solidFill>
          <a:latin typeface="Calibri" pitchFamily="34" charset="0"/>
          <a:ea typeface="宋体" pitchFamily="2" charset="-122"/>
          <a:cs typeface="Arial" pitchFamily="34" charset="0"/>
        </a:defRPr>
      </a:lvl2pPr>
      <a:lvl3pPr algn="ctr" rtl="0" fontAlgn="base">
        <a:spcBef>
          <a:spcPct val="0"/>
        </a:spcBef>
        <a:spcAft>
          <a:spcPct val="0"/>
        </a:spcAft>
        <a:defRPr sz="4400">
          <a:solidFill>
            <a:schemeClr val="tx1"/>
          </a:solidFill>
          <a:latin typeface="Calibri" pitchFamily="34" charset="0"/>
          <a:ea typeface="宋体" pitchFamily="2" charset="-122"/>
          <a:cs typeface="Arial" pitchFamily="34" charset="0"/>
        </a:defRPr>
      </a:lvl3pPr>
      <a:lvl4pPr algn="ctr" rtl="0" fontAlgn="base">
        <a:spcBef>
          <a:spcPct val="0"/>
        </a:spcBef>
        <a:spcAft>
          <a:spcPct val="0"/>
        </a:spcAft>
        <a:defRPr sz="4400">
          <a:solidFill>
            <a:schemeClr val="tx1"/>
          </a:solidFill>
          <a:latin typeface="Calibri" pitchFamily="34" charset="0"/>
          <a:ea typeface="宋体" pitchFamily="2" charset="-122"/>
          <a:cs typeface="Arial" pitchFamily="34" charset="0"/>
        </a:defRPr>
      </a:lvl4pPr>
      <a:lvl5pPr algn="ctr" rtl="0" fontAlgn="base">
        <a:spcBef>
          <a:spcPct val="0"/>
        </a:spcBef>
        <a:spcAft>
          <a:spcPct val="0"/>
        </a:spcAft>
        <a:defRPr sz="4400">
          <a:solidFill>
            <a:schemeClr val="tx1"/>
          </a:solidFill>
          <a:latin typeface="Calibri" pitchFamily="34" charset="0"/>
          <a:ea typeface="宋体" pitchFamily="2" charset="-122"/>
          <a:cs typeface="Arial" pitchFamily="34" charset="0"/>
        </a:defRPr>
      </a:lvl5pPr>
      <a:lvl6pPr marL="457200" algn="ctr" rtl="0" fontAlgn="base">
        <a:spcBef>
          <a:spcPct val="0"/>
        </a:spcBef>
        <a:spcAft>
          <a:spcPct val="0"/>
        </a:spcAft>
        <a:defRPr sz="4400">
          <a:solidFill>
            <a:schemeClr val="tx1"/>
          </a:solidFill>
          <a:latin typeface="Calibri" pitchFamily="34" charset="0"/>
          <a:ea typeface="宋体" pitchFamily="2" charset="-122"/>
          <a:cs typeface="Arial" pitchFamily="34" charset="0"/>
        </a:defRPr>
      </a:lvl6pPr>
      <a:lvl7pPr marL="914400" algn="ctr" rtl="0" fontAlgn="base">
        <a:spcBef>
          <a:spcPct val="0"/>
        </a:spcBef>
        <a:spcAft>
          <a:spcPct val="0"/>
        </a:spcAft>
        <a:defRPr sz="4400">
          <a:solidFill>
            <a:schemeClr val="tx1"/>
          </a:solidFill>
          <a:latin typeface="Calibri" pitchFamily="34" charset="0"/>
          <a:ea typeface="宋体" pitchFamily="2" charset="-122"/>
          <a:cs typeface="Arial" pitchFamily="34" charset="0"/>
        </a:defRPr>
      </a:lvl7pPr>
      <a:lvl8pPr marL="1371600" algn="ctr" rtl="0" fontAlgn="base">
        <a:spcBef>
          <a:spcPct val="0"/>
        </a:spcBef>
        <a:spcAft>
          <a:spcPct val="0"/>
        </a:spcAft>
        <a:defRPr sz="4400">
          <a:solidFill>
            <a:schemeClr val="tx1"/>
          </a:solidFill>
          <a:latin typeface="Calibri" pitchFamily="34" charset="0"/>
          <a:ea typeface="宋体" pitchFamily="2" charset="-122"/>
          <a:cs typeface="Arial" pitchFamily="34" charset="0"/>
        </a:defRPr>
      </a:lvl8pPr>
      <a:lvl9pPr marL="1828800" algn="ctr" rtl="0" fontAlgn="base">
        <a:spcBef>
          <a:spcPct val="0"/>
        </a:spcBef>
        <a:spcAft>
          <a:spcPct val="0"/>
        </a:spcAft>
        <a:defRPr sz="4400">
          <a:solidFill>
            <a:schemeClr val="tx1"/>
          </a:solidFill>
          <a:latin typeface="Calibri" pitchFamily="34" charset="0"/>
          <a:ea typeface="宋体" pitchFamily="2" charset="-122"/>
          <a:cs typeface="Arial"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Arial" pitchFamily="34" charset="0"/>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00CC"/>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175EF6E8-0296-4B3C-982B-8B41D012E8EC}" type="slidenum">
              <a:rPr lang="ar-SA" altLang="en-US">
                <a:solidFill>
                  <a:srgbClr val="000000"/>
                </a:solidFill>
              </a:rPr>
              <a:pPr fontAlgn="base">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300085155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000CC"/>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175EF6E8-0296-4B3C-982B-8B41D012E8EC}" type="slidenum">
              <a:rPr lang="ar-SA" altLang="en-US">
                <a:solidFill>
                  <a:srgbClr val="000000"/>
                </a:solidFill>
              </a:rPr>
              <a:pPr fontAlgn="base">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1913382339"/>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000CC"/>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175EF6E8-0296-4B3C-982B-8B41D012E8EC}" type="slidenum">
              <a:rPr lang="ar-SA" altLang="en-US">
                <a:solidFill>
                  <a:srgbClr val="000000"/>
                </a:solidFill>
              </a:rPr>
              <a:pPr fontAlgn="base">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3890540525"/>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000CC"/>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175EF6E8-0296-4B3C-982B-8B41D012E8EC}" type="slidenum">
              <a:rPr lang="ar-SA" altLang="en-US">
                <a:solidFill>
                  <a:srgbClr val="000000"/>
                </a:solidFill>
              </a:rPr>
              <a:pPr fontAlgn="base">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109047678"/>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000CC"/>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175EF6E8-0296-4B3C-982B-8B41D012E8EC}" type="slidenum">
              <a:rPr lang="ar-SA" altLang="en-US">
                <a:solidFill>
                  <a:srgbClr val="000000"/>
                </a:solidFill>
              </a:rPr>
              <a:pPr fontAlgn="base">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2172119130"/>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000CC"/>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175EF6E8-0296-4B3C-982B-8B41D012E8EC}" type="slidenum">
              <a:rPr lang="ar-SA" altLang="en-US">
                <a:solidFill>
                  <a:srgbClr val="000000"/>
                </a:solidFill>
              </a:rPr>
              <a:pPr fontAlgn="base">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1569149090"/>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 id="2147483762"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0000CC"/>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175EF6E8-0296-4B3C-982B-8B41D012E8EC}" type="slidenum">
              <a:rPr lang="ar-SA" altLang="en-US">
                <a:solidFill>
                  <a:srgbClr val="000000"/>
                </a:solidFill>
              </a:rPr>
              <a:pPr fontAlgn="base">
                <a:spcBef>
                  <a:spcPct val="0"/>
                </a:spcBef>
                <a:spcAft>
                  <a:spcPct val="0"/>
                </a:spcAft>
              </a:pPr>
              <a:t>‹#›</a:t>
            </a:fld>
            <a:endParaRPr lang="en-US" altLang="en-US">
              <a:solidFill>
                <a:srgbClr val="000000"/>
              </a:solidFill>
            </a:endParaRPr>
          </a:p>
        </p:txBody>
      </p:sp>
    </p:spTree>
    <p:extLst>
      <p:ext uri="{BB962C8B-B14F-4D97-AF65-F5344CB8AC3E}">
        <p14:creationId xmlns:p14="http://schemas.microsoft.com/office/powerpoint/2010/main" val="3601077649"/>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 id="2147483775" r:id="rId12"/>
    <p:sldLayoutId id="2147483776" r:id="rId13"/>
    <p:sldLayoutId id="2147483777"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2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7.xml"/></Relationships>
</file>

<file path=ppt/slides/_rels/slide1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5.xml"/><Relationship Id="rId1" Type="http://schemas.openxmlformats.org/officeDocument/2006/relationships/slideLayout" Target="../slideLayouts/slideLayout16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2.xml"/><Relationship Id="rId1" Type="http://schemas.openxmlformats.org/officeDocument/2006/relationships/vmlDrawing" Target="../drawings/vmlDrawing1.v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7.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2.xml"/></Relationships>
</file>

<file path=ppt/slides/_rels/slide2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7.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2.xml"/><Relationship Id="rId1" Type="http://schemas.openxmlformats.org/officeDocument/2006/relationships/vmlDrawing" Target="../drawings/vmlDrawing2.vml"/><Relationship Id="rId4" Type="http://schemas.openxmlformats.org/officeDocument/2006/relationships/image" Target="../media/image8.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2.xml"/><Relationship Id="rId1" Type="http://schemas.openxmlformats.org/officeDocument/2006/relationships/vmlDrawing" Target="../drawings/vmlDrawing3.vml"/><Relationship Id="rId4" Type="http://schemas.openxmlformats.org/officeDocument/2006/relationships/image" Target="../media/image9.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7.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67.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6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6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4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6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hyperlink" Target="http://journals.cambridge.org/fulltext_content/ERM/ERM5_28/S1462399403006926sup009.gif" TargetMode="External"/><Relationship Id="rId2" Type="http://schemas.openxmlformats.org/officeDocument/2006/relationships/image" Target="../media/image14.png"/><Relationship Id="rId1" Type="http://schemas.openxmlformats.org/officeDocument/2006/relationships/slideLayout" Target="../slideLayouts/slideLayout189.xml"/><Relationship Id="rId4" Type="http://schemas.openxmlformats.org/officeDocument/2006/relationships/image" Target="../media/image15.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5.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95.xml"/><Relationship Id="rId1" Type="http://schemas.openxmlformats.org/officeDocument/2006/relationships/vmlDrawing" Target="../drawings/vmlDrawing4.vml"/><Relationship Id="rId6" Type="http://schemas.openxmlformats.org/officeDocument/2006/relationships/image" Target="../media/image16.png"/><Relationship Id="rId5" Type="http://schemas.openxmlformats.org/officeDocument/2006/relationships/oleObject" Target="../embeddings/oleObject4.bin"/><Relationship Id="rId4" Type="http://schemas.openxmlformats.org/officeDocument/2006/relationships/image" Target="../media/image17.png"/></Relationships>
</file>

<file path=ppt/slides/_rels/slide54.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3.jpeg"/><Relationship Id="rId3" Type="http://schemas.openxmlformats.org/officeDocument/2006/relationships/notesSlide" Target="../notesSlides/notesSlide18.xml"/><Relationship Id="rId7" Type="http://schemas.openxmlformats.org/officeDocument/2006/relationships/oleObject" Target="../embeddings/oleObject6.bin"/><Relationship Id="rId12" Type="http://schemas.openxmlformats.org/officeDocument/2006/relationships/image" Target="../media/image21.png"/><Relationship Id="rId2" Type="http://schemas.openxmlformats.org/officeDocument/2006/relationships/slideLayout" Target="../slideLayouts/slideLayout121.xml"/><Relationship Id="rId1" Type="http://schemas.openxmlformats.org/officeDocument/2006/relationships/vmlDrawing" Target="../drawings/vmlDrawing5.vml"/><Relationship Id="rId6" Type="http://schemas.openxmlformats.org/officeDocument/2006/relationships/image" Target="../media/image18.png"/><Relationship Id="rId11" Type="http://schemas.openxmlformats.org/officeDocument/2006/relationships/oleObject" Target="../embeddings/oleObject8.bin"/><Relationship Id="rId5" Type="http://schemas.openxmlformats.org/officeDocument/2006/relationships/oleObject" Target="../embeddings/oleObject5.bin"/><Relationship Id="rId10" Type="http://schemas.openxmlformats.org/officeDocument/2006/relationships/image" Target="../media/image20.png"/><Relationship Id="rId4" Type="http://schemas.openxmlformats.org/officeDocument/2006/relationships/image" Target="../media/image22.png"/><Relationship Id="rId9" Type="http://schemas.openxmlformats.org/officeDocument/2006/relationships/oleObject" Target="../embeddings/oleObject7.bin"/></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7.xml"/></Relationships>
</file>

<file path=ppt/slides/_rels/slide5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177.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56.xml"/><Relationship Id="rId1" Type="http://schemas.openxmlformats.org/officeDocument/2006/relationships/vmlDrawing" Target="../drawings/vmlDrawing6.vml"/><Relationship Id="rId5" Type="http://schemas.openxmlformats.org/officeDocument/2006/relationships/image" Target="../media/image25.png"/><Relationship Id="rId4" Type="http://schemas.openxmlformats.org/officeDocument/2006/relationships/oleObject" Target="../embeddings/oleObject9.bin"/></Relationships>
</file>

<file path=ppt/slides/_rels/slide59.xml.rels><?xml version="1.0" encoding="UTF-8" standalone="yes"?>
<Relationships xmlns="http://schemas.openxmlformats.org/package/2006/relationships"><Relationship Id="rId3" Type="http://schemas.openxmlformats.org/officeDocument/2006/relationships/hyperlink" Target="http://journals.cambridge.org/fulltext_content/ERM/ERM5_28/S1462399403006926sup009.gif" TargetMode="External"/><Relationship Id="rId2" Type="http://schemas.openxmlformats.org/officeDocument/2006/relationships/image" Target="../media/image14.png"/><Relationship Id="rId1" Type="http://schemas.openxmlformats.org/officeDocument/2006/relationships/slideLayout" Target="../slideLayouts/slideLayout203.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5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6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0" y="1371600"/>
            <a:ext cx="7772400" cy="1470025"/>
          </a:xfrm>
        </p:spPr>
        <p:txBody>
          <a:bodyPr/>
          <a:lstStyle/>
          <a:p>
            <a:r>
              <a:rPr lang="en-US" altLang="en-US" b="1" dirty="0" smtClean="0">
                <a:solidFill>
                  <a:srgbClr val="FFFF00"/>
                </a:solidFill>
                <a:latin typeface="Arial Black" pitchFamily="34" charset="0"/>
              </a:rPr>
              <a:t>  </a:t>
            </a:r>
            <a:r>
              <a:rPr lang="en-US" altLang="en-US" b="1" dirty="0">
                <a:solidFill>
                  <a:srgbClr val="FFFF00"/>
                </a:solidFill>
                <a:latin typeface="Arial Black" pitchFamily="34" charset="0"/>
              </a:rPr>
              <a:t>Viral Hepatitis</a:t>
            </a:r>
          </a:p>
        </p:txBody>
      </p:sp>
      <p:sp>
        <p:nvSpPr>
          <p:cNvPr id="2051" name="Rectangle 3"/>
          <p:cNvSpPr>
            <a:spLocks noGrp="1" noChangeArrowheads="1"/>
          </p:cNvSpPr>
          <p:nvPr>
            <p:ph type="subTitle" idx="4294967295"/>
          </p:nvPr>
        </p:nvSpPr>
        <p:spPr>
          <a:xfrm>
            <a:off x="2743200" y="3124200"/>
            <a:ext cx="6400800" cy="1752600"/>
          </a:xfrm>
        </p:spPr>
        <p:txBody>
          <a:bodyPr/>
          <a:lstStyle/>
          <a:p>
            <a:r>
              <a:rPr lang="en-US" altLang="en-US" sz="2800" b="1" dirty="0" smtClean="0">
                <a:solidFill>
                  <a:schemeClr val="bg1"/>
                </a:solidFill>
              </a:rPr>
              <a:t>DR. AHMED ELHADDAD</a:t>
            </a:r>
          </a:p>
          <a:p>
            <a:r>
              <a:rPr lang="en-US" altLang="en-US" sz="2800" b="1" dirty="0" smtClean="0">
                <a:solidFill>
                  <a:schemeClr val="bg1"/>
                </a:solidFill>
              </a:rPr>
              <a:t>2-5-2019</a:t>
            </a:r>
          </a:p>
          <a:p>
            <a:endParaRPr lang="en-US" altLang="en-US" sz="2800" b="1" dirty="0" smtClean="0">
              <a:solidFill>
                <a:schemeClr val="bg1"/>
              </a:solidFill>
            </a:endParaRPr>
          </a:p>
        </p:txBody>
      </p:sp>
    </p:spTree>
    <p:extLst>
      <p:ext uri="{BB962C8B-B14F-4D97-AF65-F5344CB8AC3E}">
        <p14:creationId xmlns:p14="http://schemas.microsoft.com/office/powerpoint/2010/main" val="24954036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l"/>
            <a:r>
              <a:rPr lang="en-US" altLang="zh-CN" smtClean="0"/>
              <a:t>Etiology</a:t>
            </a:r>
          </a:p>
        </p:txBody>
      </p:sp>
      <p:sp>
        <p:nvSpPr>
          <p:cNvPr id="6147" name="Rectangle 3"/>
          <p:cNvSpPr>
            <a:spLocks noGrp="1" noChangeArrowheads="1"/>
          </p:cNvSpPr>
          <p:nvPr>
            <p:ph idx="1"/>
          </p:nvPr>
        </p:nvSpPr>
        <p:spPr>
          <a:xfrm>
            <a:off x="685800" y="1828800"/>
            <a:ext cx="7696200" cy="4048125"/>
          </a:xfrm>
        </p:spPr>
        <p:txBody>
          <a:bodyPr/>
          <a:lstStyle/>
          <a:p>
            <a:pPr>
              <a:lnSpc>
                <a:spcPct val="80000"/>
              </a:lnSpc>
              <a:buFont typeface="Wingdings" pitchFamily="2" charset="2"/>
              <a:buChar char="u"/>
            </a:pPr>
            <a:r>
              <a:rPr lang="en-US" altLang="zh-CN" sz="2800" smtClean="0">
                <a:solidFill>
                  <a:schemeClr val="tx2"/>
                </a:solidFill>
              </a:rPr>
              <a:t>Hepatitis A virus (HAV)</a:t>
            </a:r>
          </a:p>
          <a:p>
            <a:pPr>
              <a:lnSpc>
                <a:spcPct val="80000"/>
              </a:lnSpc>
            </a:pPr>
            <a:endParaRPr lang="en-US" altLang="zh-CN" sz="2000" smtClean="0"/>
          </a:p>
          <a:p>
            <a:pPr>
              <a:lnSpc>
                <a:spcPct val="80000"/>
              </a:lnSpc>
            </a:pPr>
            <a:r>
              <a:rPr lang="en-US" altLang="zh-CN" sz="2000" smtClean="0"/>
              <a:t>HAV is one kind of picornavirus and used to be classified as enterovirus type72, but recently, it is considered to be classified as heparnavirus.</a:t>
            </a:r>
          </a:p>
          <a:p>
            <a:pPr>
              <a:lnSpc>
                <a:spcPct val="80000"/>
              </a:lnSpc>
            </a:pPr>
            <a:endParaRPr lang="en-US" altLang="zh-CN" sz="2000" smtClean="0"/>
          </a:p>
          <a:p>
            <a:pPr>
              <a:lnSpc>
                <a:spcPct val="80000"/>
              </a:lnSpc>
            </a:pPr>
            <a:r>
              <a:rPr lang="en-US" altLang="zh-CN" sz="2000" smtClean="0"/>
              <a:t>Consists of a genome of linear, single-stranded RNA,        </a:t>
            </a:r>
          </a:p>
          <a:p>
            <a:pPr>
              <a:lnSpc>
                <a:spcPct val="80000"/>
              </a:lnSpc>
            </a:pPr>
            <a:endParaRPr lang="en-US" altLang="zh-CN" sz="2000" smtClean="0"/>
          </a:p>
          <a:p>
            <a:pPr>
              <a:lnSpc>
                <a:spcPct val="80000"/>
              </a:lnSpc>
            </a:pPr>
            <a:r>
              <a:rPr lang="en-US" altLang="zh-CN" sz="2000" smtClean="0"/>
              <a:t>During acute stage of infection, HAV can be found in blood and feces of infected human and primate.</a:t>
            </a:r>
          </a:p>
        </p:txBody>
      </p:sp>
    </p:spTree>
    <p:extLst>
      <p:ext uri="{BB962C8B-B14F-4D97-AF65-F5344CB8AC3E}">
        <p14:creationId xmlns:p14="http://schemas.microsoft.com/office/powerpoint/2010/main" val="39822459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b="1">
                <a:solidFill>
                  <a:srgbClr val="FFFF00"/>
                </a:solidFill>
              </a:rPr>
              <a:t>Hepatitis A</a:t>
            </a:r>
          </a:p>
        </p:txBody>
      </p:sp>
      <p:sp>
        <p:nvSpPr>
          <p:cNvPr id="3075" name="Rectangle 3"/>
          <p:cNvSpPr>
            <a:spLocks noGrp="1" noChangeArrowheads="1"/>
          </p:cNvSpPr>
          <p:nvPr>
            <p:ph type="body" idx="1"/>
          </p:nvPr>
        </p:nvSpPr>
        <p:spPr/>
        <p:txBody>
          <a:bodyPr/>
          <a:lstStyle/>
          <a:p>
            <a:r>
              <a:rPr lang="en-US" altLang="en-US">
                <a:solidFill>
                  <a:schemeClr val="bg1"/>
                </a:solidFill>
              </a:rPr>
              <a:t>Abrupt onset.</a:t>
            </a:r>
          </a:p>
          <a:p>
            <a:r>
              <a:rPr lang="en-US" altLang="en-US">
                <a:solidFill>
                  <a:schemeClr val="bg1"/>
                </a:solidFill>
              </a:rPr>
              <a:t>Fever</a:t>
            </a:r>
          </a:p>
          <a:p>
            <a:r>
              <a:rPr lang="en-US" altLang="en-US">
                <a:solidFill>
                  <a:schemeClr val="bg1"/>
                </a:solidFill>
              </a:rPr>
              <a:t>Malaise</a:t>
            </a:r>
          </a:p>
          <a:p>
            <a:r>
              <a:rPr lang="en-US" altLang="en-US">
                <a:solidFill>
                  <a:schemeClr val="bg1"/>
                </a:solidFill>
              </a:rPr>
              <a:t>Anorexia</a:t>
            </a:r>
          </a:p>
          <a:p>
            <a:r>
              <a:rPr lang="en-US" altLang="en-US">
                <a:solidFill>
                  <a:schemeClr val="bg1"/>
                </a:solidFill>
              </a:rPr>
              <a:t>Abdominal discomfort</a:t>
            </a:r>
          </a:p>
          <a:p>
            <a:r>
              <a:rPr lang="en-US" altLang="en-US">
                <a:solidFill>
                  <a:schemeClr val="bg1"/>
                </a:solidFill>
              </a:rPr>
              <a:t>Jaundice</a:t>
            </a:r>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1828800"/>
            <a:ext cx="4191000" cy="350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80861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57200" y="457200"/>
            <a:ext cx="8229600" cy="5668963"/>
          </a:xfrm>
        </p:spPr>
        <p:txBody>
          <a:bodyPr/>
          <a:lstStyle/>
          <a:p>
            <a:r>
              <a:rPr lang="en-US" altLang="en-US" dirty="0">
                <a:solidFill>
                  <a:schemeClr val="bg1"/>
                </a:solidFill>
              </a:rPr>
              <a:t>More than </a:t>
            </a:r>
            <a:r>
              <a:rPr lang="en-US" altLang="en-US" b="1" dirty="0">
                <a:solidFill>
                  <a:srgbClr val="FFFF00"/>
                </a:solidFill>
              </a:rPr>
              <a:t>90% are asymptomatic</a:t>
            </a:r>
          </a:p>
          <a:p>
            <a:endParaRPr lang="en-US" altLang="en-US" dirty="0" smtClean="0">
              <a:solidFill>
                <a:schemeClr val="bg1"/>
              </a:solidFill>
            </a:endParaRPr>
          </a:p>
          <a:p>
            <a:r>
              <a:rPr lang="en-US" altLang="en-US" dirty="0" smtClean="0">
                <a:solidFill>
                  <a:schemeClr val="bg1"/>
                </a:solidFill>
              </a:rPr>
              <a:t>Seroprevalence </a:t>
            </a:r>
            <a:r>
              <a:rPr lang="en-US" altLang="en-US" b="1" dirty="0">
                <a:solidFill>
                  <a:srgbClr val="FFFF00"/>
                </a:solidFill>
              </a:rPr>
              <a:t>increases with age.</a:t>
            </a:r>
          </a:p>
          <a:p>
            <a:endParaRPr lang="en-US" altLang="en-US" dirty="0" smtClean="0">
              <a:solidFill>
                <a:schemeClr val="bg1"/>
              </a:solidFill>
            </a:endParaRPr>
          </a:p>
          <a:p>
            <a:r>
              <a:rPr lang="en-US" altLang="en-US" dirty="0" smtClean="0">
                <a:solidFill>
                  <a:schemeClr val="bg1"/>
                </a:solidFill>
              </a:rPr>
              <a:t>At </a:t>
            </a:r>
            <a:r>
              <a:rPr lang="en-US" altLang="en-US" dirty="0">
                <a:solidFill>
                  <a:schemeClr val="bg1"/>
                </a:solidFill>
              </a:rPr>
              <a:t>age 15, 95% are seropositive.</a:t>
            </a:r>
          </a:p>
          <a:p>
            <a:endParaRPr lang="en-US" altLang="en-US" dirty="0" smtClean="0">
              <a:solidFill>
                <a:schemeClr val="bg1"/>
              </a:solidFill>
            </a:endParaRPr>
          </a:p>
          <a:p>
            <a:r>
              <a:rPr lang="en-US" altLang="en-US" dirty="0" smtClean="0">
                <a:solidFill>
                  <a:schemeClr val="bg1"/>
                </a:solidFill>
              </a:rPr>
              <a:t>Case </a:t>
            </a:r>
            <a:r>
              <a:rPr lang="en-US" altLang="en-US" dirty="0">
                <a:solidFill>
                  <a:schemeClr val="bg1"/>
                </a:solidFill>
              </a:rPr>
              <a:t>fatality rate (CFR)= </a:t>
            </a:r>
            <a:r>
              <a:rPr lang="en-US" altLang="en-US" dirty="0">
                <a:solidFill>
                  <a:srgbClr val="FFFF00"/>
                </a:solidFill>
              </a:rPr>
              <a:t>0.3%.</a:t>
            </a:r>
          </a:p>
          <a:p>
            <a:endParaRPr lang="en-US" altLang="en-US" dirty="0" smtClean="0">
              <a:solidFill>
                <a:schemeClr val="bg1"/>
              </a:solidFill>
            </a:endParaRPr>
          </a:p>
          <a:p>
            <a:r>
              <a:rPr lang="en-US" altLang="en-US" dirty="0" smtClean="0">
                <a:solidFill>
                  <a:schemeClr val="bg1"/>
                </a:solidFill>
              </a:rPr>
              <a:t>If </a:t>
            </a:r>
            <a:r>
              <a:rPr lang="en-US" altLang="en-US" dirty="0">
                <a:solidFill>
                  <a:schemeClr val="bg1"/>
                </a:solidFill>
              </a:rPr>
              <a:t>age </a:t>
            </a:r>
            <a:r>
              <a:rPr lang="en-US" altLang="en-US" dirty="0">
                <a:solidFill>
                  <a:srgbClr val="FFFF00"/>
                </a:solidFill>
              </a:rPr>
              <a:t>&gt; 40 years CFR=2</a:t>
            </a:r>
            <a:r>
              <a:rPr lang="en-US" altLang="en-US" dirty="0" smtClean="0">
                <a:solidFill>
                  <a:srgbClr val="FFFF00"/>
                </a:solidFill>
              </a:rPr>
              <a:t>%.</a:t>
            </a:r>
            <a:endParaRPr lang="en-US" altLang="en-US" dirty="0">
              <a:solidFill>
                <a:srgbClr val="FFFF00"/>
              </a:solidFill>
            </a:endParaRPr>
          </a:p>
        </p:txBody>
      </p:sp>
    </p:spTree>
    <p:extLst>
      <p:ext uri="{BB962C8B-B14F-4D97-AF65-F5344CB8AC3E}">
        <p14:creationId xmlns:p14="http://schemas.microsoft.com/office/powerpoint/2010/main" val="37106828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type="body" idx="1"/>
          </p:nvPr>
        </p:nvSpPr>
        <p:spPr>
          <a:xfrm>
            <a:off x="457200" y="381000"/>
            <a:ext cx="8229600" cy="5745163"/>
          </a:xfrm>
        </p:spPr>
        <p:txBody>
          <a:bodyPr/>
          <a:lstStyle/>
          <a:p>
            <a:r>
              <a:rPr lang="en-US" altLang="en-US" b="1" dirty="0">
                <a:solidFill>
                  <a:srgbClr val="FFFF00"/>
                </a:solidFill>
              </a:rPr>
              <a:t>Agent</a:t>
            </a:r>
            <a:r>
              <a:rPr lang="en-US" altLang="en-US" dirty="0">
                <a:solidFill>
                  <a:schemeClr val="bg1"/>
                </a:solidFill>
              </a:rPr>
              <a:t>: RNA virus</a:t>
            </a:r>
          </a:p>
          <a:p>
            <a:endParaRPr lang="en-US" altLang="en-US" b="1" dirty="0" smtClean="0">
              <a:solidFill>
                <a:srgbClr val="FFFF00"/>
              </a:solidFill>
            </a:endParaRPr>
          </a:p>
          <a:p>
            <a:r>
              <a:rPr lang="en-US" altLang="en-US" b="1" dirty="0" err="1" smtClean="0">
                <a:solidFill>
                  <a:srgbClr val="FFFF00"/>
                </a:solidFill>
              </a:rPr>
              <a:t>Reservior</a:t>
            </a:r>
            <a:r>
              <a:rPr lang="en-US" altLang="en-US" dirty="0" smtClean="0">
                <a:solidFill>
                  <a:schemeClr val="bg1"/>
                </a:solidFill>
              </a:rPr>
              <a:t> </a:t>
            </a:r>
            <a:r>
              <a:rPr lang="en-US" altLang="en-US" dirty="0">
                <a:solidFill>
                  <a:schemeClr val="bg1"/>
                </a:solidFill>
              </a:rPr>
              <a:t>: Human (Clinical &amp; subclinical </a:t>
            </a:r>
          </a:p>
          <a:p>
            <a:pPr>
              <a:buFontTx/>
              <a:buNone/>
            </a:pPr>
            <a:r>
              <a:rPr lang="en-US" altLang="en-US" dirty="0">
                <a:solidFill>
                  <a:schemeClr val="bg1"/>
                </a:solidFill>
              </a:rPr>
              <a:t>                      cases)</a:t>
            </a:r>
          </a:p>
          <a:p>
            <a:endParaRPr lang="en-US" altLang="en-US" b="1" dirty="0" smtClean="0">
              <a:solidFill>
                <a:srgbClr val="FFFF00"/>
              </a:solidFill>
            </a:endParaRPr>
          </a:p>
          <a:p>
            <a:endParaRPr lang="en-US" altLang="en-US" b="1" dirty="0">
              <a:solidFill>
                <a:srgbClr val="FFFF00"/>
              </a:solidFill>
            </a:endParaRPr>
          </a:p>
          <a:p>
            <a:r>
              <a:rPr lang="en-US" altLang="en-US" b="1" dirty="0" smtClean="0">
                <a:solidFill>
                  <a:srgbClr val="FFFF00"/>
                </a:solidFill>
              </a:rPr>
              <a:t>Incubation </a:t>
            </a:r>
            <a:r>
              <a:rPr lang="en-US" altLang="en-US" b="1" dirty="0">
                <a:solidFill>
                  <a:srgbClr val="FFFF00"/>
                </a:solidFill>
              </a:rPr>
              <a:t>period</a:t>
            </a:r>
            <a:r>
              <a:rPr lang="en-US" altLang="en-US" dirty="0">
                <a:solidFill>
                  <a:schemeClr val="bg1"/>
                </a:solidFill>
              </a:rPr>
              <a:t>: 15-35 days ( median </a:t>
            </a:r>
          </a:p>
          <a:p>
            <a:pPr>
              <a:buFontTx/>
              <a:buNone/>
            </a:pPr>
            <a:r>
              <a:rPr lang="en-US" altLang="en-US" dirty="0">
                <a:solidFill>
                  <a:schemeClr val="bg1"/>
                </a:solidFill>
              </a:rPr>
              <a:t>                                 one month).</a:t>
            </a:r>
          </a:p>
          <a:p>
            <a:endParaRPr lang="en-US" altLang="en-US" dirty="0">
              <a:solidFill>
                <a:schemeClr val="bg1"/>
              </a:solidFill>
            </a:endParaRPr>
          </a:p>
          <a:p>
            <a:endParaRPr lang="en-US" altLang="en-US" dirty="0"/>
          </a:p>
        </p:txBody>
      </p:sp>
    </p:spTree>
    <p:extLst>
      <p:ext uri="{BB962C8B-B14F-4D97-AF65-F5344CB8AC3E}">
        <p14:creationId xmlns:p14="http://schemas.microsoft.com/office/powerpoint/2010/main" val="35912089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457200" y="457200"/>
            <a:ext cx="8229600" cy="5668963"/>
          </a:xfrm>
        </p:spPr>
        <p:txBody>
          <a:bodyPr/>
          <a:lstStyle/>
          <a:p>
            <a:r>
              <a:rPr lang="en-US" altLang="en-US" b="1">
                <a:solidFill>
                  <a:srgbClr val="FFFF00"/>
                </a:solidFill>
              </a:rPr>
              <a:t>Period of communicability</a:t>
            </a:r>
            <a:r>
              <a:rPr lang="en-US" altLang="en-US"/>
              <a:t> : </a:t>
            </a:r>
            <a:r>
              <a:rPr lang="en-US" altLang="en-US">
                <a:solidFill>
                  <a:schemeClr val="bg1"/>
                </a:solidFill>
              </a:rPr>
              <a:t>Last two</a:t>
            </a:r>
            <a:r>
              <a:rPr lang="en-US" altLang="en-US"/>
              <a:t> </a:t>
            </a:r>
            <a:r>
              <a:rPr lang="en-US" altLang="en-US">
                <a:solidFill>
                  <a:schemeClr val="bg1"/>
                </a:solidFill>
              </a:rPr>
              <a:t>weeks of I.P. + one week of illness.</a:t>
            </a:r>
          </a:p>
          <a:p>
            <a:endParaRPr lang="en-US" altLang="en-US">
              <a:solidFill>
                <a:schemeClr val="bg1"/>
              </a:solidFill>
            </a:endParaRPr>
          </a:p>
          <a:p>
            <a:r>
              <a:rPr lang="en-US" altLang="en-US" b="1">
                <a:solidFill>
                  <a:srgbClr val="FFFF00"/>
                </a:solidFill>
              </a:rPr>
              <a:t>Modes of transmission</a:t>
            </a:r>
            <a:r>
              <a:rPr lang="en-US" altLang="en-US">
                <a:solidFill>
                  <a:srgbClr val="FFFF00"/>
                </a:solidFill>
              </a:rPr>
              <a:t>:</a:t>
            </a:r>
          </a:p>
          <a:p>
            <a:pPr>
              <a:buFontTx/>
              <a:buNone/>
            </a:pPr>
            <a:r>
              <a:rPr lang="en-US" altLang="en-US"/>
              <a:t>      </a:t>
            </a:r>
            <a:r>
              <a:rPr lang="en-US" altLang="en-US">
                <a:solidFill>
                  <a:schemeClr val="bg1"/>
                </a:solidFill>
              </a:rPr>
              <a:t>Fecal-oral route.</a:t>
            </a:r>
          </a:p>
          <a:p>
            <a:pPr>
              <a:buFontTx/>
              <a:buNone/>
            </a:pPr>
            <a:r>
              <a:rPr lang="en-US" altLang="en-US">
                <a:solidFill>
                  <a:schemeClr val="bg1"/>
                </a:solidFill>
              </a:rPr>
              <a:t>      Common source outbreaks.</a:t>
            </a:r>
          </a:p>
          <a:p>
            <a:pPr>
              <a:buFontTx/>
              <a:buNone/>
            </a:pPr>
            <a:r>
              <a:rPr lang="en-US" altLang="en-US">
                <a:solidFill>
                  <a:schemeClr val="bg1"/>
                </a:solidFill>
              </a:rPr>
              <a:t>      Blood transfusion (rare).</a:t>
            </a:r>
          </a:p>
          <a:p>
            <a:endParaRPr lang="en-US" altLang="en-US">
              <a:solidFill>
                <a:schemeClr val="bg1"/>
              </a:solidFill>
            </a:endParaRPr>
          </a:p>
        </p:txBody>
      </p:sp>
    </p:spTree>
    <p:extLst>
      <p:ext uri="{BB962C8B-B14F-4D97-AF65-F5344CB8AC3E}">
        <p14:creationId xmlns:p14="http://schemas.microsoft.com/office/powerpoint/2010/main" val="7492959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ChangeArrowheads="1"/>
          </p:cNvSpPr>
          <p:nvPr/>
        </p:nvSpPr>
        <p:spPr bwMode="auto">
          <a:xfrm>
            <a:off x="152400" y="1752600"/>
            <a:ext cx="8610600" cy="222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1657350" algn="l"/>
              </a:tabLst>
              <a:defRPr>
                <a:solidFill>
                  <a:schemeClr val="tx1"/>
                </a:solidFill>
                <a:latin typeface="Arial" charset="0"/>
                <a:cs typeface="Arial" charset="0"/>
              </a:defRPr>
            </a:lvl1pPr>
            <a:lvl2pPr>
              <a:tabLst>
                <a:tab pos="1657350" algn="l"/>
              </a:tabLst>
              <a:defRPr>
                <a:solidFill>
                  <a:schemeClr val="tx1"/>
                </a:solidFill>
                <a:latin typeface="Arial" charset="0"/>
                <a:cs typeface="Arial" charset="0"/>
              </a:defRPr>
            </a:lvl2pPr>
            <a:lvl3pPr>
              <a:tabLst>
                <a:tab pos="1657350" algn="l"/>
              </a:tabLst>
              <a:defRPr>
                <a:solidFill>
                  <a:schemeClr val="tx1"/>
                </a:solidFill>
                <a:latin typeface="Arial" charset="0"/>
                <a:cs typeface="Arial" charset="0"/>
              </a:defRPr>
            </a:lvl3pPr>
            <a:lvl4pPr>
              <a:tabLst>
                <a:tab pos="1657350" algn="l"/>
              </a:tabLst>
              <a:defRPr>
                <a:solidFill>
                  <a:schemeClr val="tx1"/>
                </a:solidFill>
                <a:latin typeface="Arial" charset="0"/>
                <a:cs typeface="Arial" charset="0"/>
              </a:defRPr>
            </a:lvl4pPr>
            <a:lvl5pPr>
              <a:tabLst>
                <a:tab pos="1657350" algn="l"/>
              </a:tabLst>
              <a:defRPr>
                <a:solidFill>
                  <a:schemeClr val="tx1"/>
                </a:solidFill>
                <a:latin typeface="Arial" charset="0"/>
                <a:cs typeface="Arial" charset="0"/>
              </a:defRPr>
            </a:lvl5pPr>
            <a:lvl6pPr fontAlgn="base">
              <a:spcBef>
                <a:spcPct val="0"/>
              </a:spcBef>
              <a:spcAft>
                <a:spcPct val="0"/>
              </a:spcAft>
              <a:tabLst>
                <a:tab pos="1657350" algn="l"/>
              </a:tabLst>
              <a:defRPr>
                <a:solidFill>
                  <a:schemeClr val="tx1"/>
                </a:solidFill>
                <a:latin typeface="Arial" charset="0"/>
                <a:cs typeface="Arial" charset="0"/>
              </a:defRPr>
            </a:lvl6pPr>
            <a:lvl7pPr fontAlgn="base">
              <a:spcBef>
                <a:spcPct val="0"/>
              </a:spcBef>
              <a:spcAft>
                <a:spcPct val="0"/>
              </a:spcAft>
              <a:tabLst>
                <a:tab pos="1657350" algn="l"/>
              </a:tabLst>
              <a:defRPr>
                <a:solidFill>
                  <a:schemeClr val="tx1"/>
                </a:solidFill>
                <a:latin typeface="Arial" charset="0"/>
                <a:cs typeface="Arial" charset="0"/>
              </a:defRPr>
            </a:lvl7pPr>
            <a:lvl8pPr fontAlgn="base">
              <a:spcBef>
                <a:spcPct val="0"/>
              </a:spcBef>
              <a:spcAft>
                <a:spcPct val="0"/>
              </a:spcAft>
              <a:tabLst>
                <a:tab pos="1657350" algn="l"/>
              </a:tabLst>
              <a:defRPr>
                <a:solidFill>
                  <a:schemeClr val="tx1"/>
                </a:solidFill>
                <a:latin typeface="Arial" charset="0"/>
                <a:cs typeface="Arial" charset="0"/>
              </a:defRPr>
            </a:lvl8pPr>
            <a:lvl9pPr fontAlgn="base">
              <a:spcBef>
                <a:spcPct val="0"/>
              </a:spcBef>
              <a:spcAft>
                <a:spcPct val="0"/>
              </a:spcAft>
              <a:tabLst>
                <a:tab pos="1657350" algn="l"/>
              </a:tabLst>
              <a:defRPr>
                <a:solidFill>
                  <a:schemeClr val="tx1"/>
                </a:solidFill>
                <a:latin typeface="Arial" charset="0"/>
                <a:cs typeface="Arial" charset="0"/>
              </a:defRPr>
            </a:lvl9pPr>
          </a:lstStyle>
          <a:p>
            <a:r>
              <a:rPr lang="en-US" altLang="en-US" sz="2800" b="1" u="sng" dirty="0">
                <a:solidFill>
                  <a:schemeClr val="bg1"/>
                </a:solidFill>
              </a:rPr>
              <a:t>Diagnosis</a:t>
            </a:r>
            <a:r>
              <a:rPr lang="en-US" altLang="en-US" sz="2800" dirty="0"/>
              <a:t>:	</a:t>
            </a:r>
            <a:r>
              <a:rPr lang="en-US" altLang="en-US" sz="2800" b="1" dirty="0">
                <a:solidFill>
                  <a:srgbClr val="FFC000"/>
                </a:solidFill>
              </a:rPr>
              <a:t>Anti-IgM detectable</a:t>
            </a:r>
            <a:r>
              <a:rPr lang="en-US" altLang="en-US" sz="2800" dirty="0"/>
              <a:t> </a:t>
            </a:r>
            <a:r>
              <a:rPr lang="en-US" altLang="en-US" sz="2800" dirty="0">
                <a:solidFill>
                  <a:schemeClr val="bg1"/>
                </a:solidFill>
              </a:rPr>
              <a:t>5-10 days before</a:t>
            </a:r>
          </a:p>
          <a:p>
            <a:r>
              <a:rPr lang="en-US" altLang="en-US" sz="2800" dirty="0">
                <a:solidFill>
                  <a:schemeClr val="bg1"/>
                </a:solidFill>
              </a:rPr>
              <a:t>	symptoms; disappears by six months</a:t>
            </a:r>
          </a:p>
          <a:p>
            <a:r>
              <a:rPr lang="en-US" altLang="en-US" sz="2800" dirty="0" smtClean="0"/>
              <a:t>                </a:t>
            </a:r>
            <a:r>
              <a:rPr lang="en-US" altLang="en-US" sz="2400" b="1" dirty="0" smtClean="0">
                <a:solidFill>
                  <a:srgbClr val="FFFF00"/>
                </a:solidFill>
              </a:rPr>
              <a:t>Anti-IgG </a:t>
            </a:r>
            <a:r>
              <a:rPr lang="en-US" altLang="en-US" sz="2400" b="1" dirty="0">
                <a:solidFill>
                  <a:srgbClr val="FFFF00"/>
                </a:solidFill>
              </a:rPr>
              <a:t>– convalescent, </a:t>
            </a:r>
            <a:r>
              <a:rPr lang="en-US" altLang="en-US" sz="2400" b="1" dirty="0" smtClean="0">
                <a:solidFill>
                  <a:srgbClr val="FFFF00"/>
                </a:solidFill>
              </a:rPr>
              <a:t>life-</a:t>
            </a:r>
            <a:r>
              <a:rPr lang="en-US" altLang="en-US" sz="2400" b="1" dirty="0" err="1" smtClean="0">
                <a:solidFill>
                  <a:srgbClr val="FFFF00"/>
                </a:solidFill>
              </a:rPr>
              <a:t>long,confers</a:t>
            </a:r>
            <a:r>
              <a:rPr lang="en-US" altLang="en-US" sz="2400" b="1" dirty="0" smtClean="0">
                <a:solidFill>
                  <a:srgbClr val="FFFF00"/>
                </a:solidFill>
              </a:rPr>
              <a:t> </a:t>
            </a:r>
            <a:r>
              <a:rPr lang="en-US" altLang="en-US" sz="2400" b="1" dirty="0">
                <a:solidFill>
                  <a:srgbClr val="FFFF00"/>
                </a:solidFill>
              </a:rPr>
              <a:t>	protection</a:t>
            </a:r>
          </a:p>
          <a:p>
            <a:r>
              <a:rPr lang="en-US" altLang="en-US" sz="2800" b="1" u="sng" dirty="0">
                <a:solidFill>
                  <a:schemeClr val="bg1"/>
                </a:solidFill>
              </a:rPr>
              <a:t>Treatment</a:t>
            </a:r>
            <a:r>
              <a:rPr lang="en-US" altLang="en-US" sz="2800" dirty="0"/>
              <a:t>: </a:t>
            </a:r>
            <a:r>
              <a:rPr lang="en-US" altLang="en-US" sz="2800" dirty="0" smtClean="0"/>
              <a:t>        </a:t>
            </a:r>
            <a:r>
              <a:rPr lang="en-US" altLang="en-US" sz="2800" b="1" dirty="0" smtClean="0">
                <a:solidFill>
                  <a:srgbClr val="FFFF00"/>
                </a:solidFill>
              </a:rPr>
              <a:t>Supportive</a:t>
            </a:r>
            <a:endParaRPr lang="en-US" altLang="en-US" sz="2800" b="1" dirty="0">
              <a:solidFill>
                <a:srgbClr val="FFFF00"/>
              </a:solidFill>
            </a:endParaRPr>
          </a:p>
        </p:txBody>
      </p:sp>
      <p:sp>
        <p:nvSpPr>
          <p:cNvPr id="206851" name="Text Box 3"/>
          <p:cNvSpPr txBox="1">
            <a:spLocks noChangeArrowheads="1"/>
          </p:cNvSpPr>
          <p:nvPr/>
        </p:nvSpPr>
        <p:spPr bwMode="auto">
          <a:xfrm>
            <a:off x="0" y="152400"/>
            <a:ext cx="91440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4000" b="1" dirty="0">
                <a:solidFill>
                  <a:schemeClr val="bg1"/>
                </a:solidFill>
              </a:rPr>
              <a:t>Diagnosis, Treatment &amp; Reservoir of Hepatitis A</a:t>
            </a:r>
          </a:p>
        </p:txBody>
      </p:sp>
    </p:spTree>
    <p:extLst>
      <p:ext uri="{BB962C8B-B14F-4D97-AF65-F5344CB8AC3E}">
        <p14:creationId xmlns:p14="http://schemas.microsoft.com/office/powerpoint/2010/main" val="14355098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altLang="en-US" sz="4000" b="1">
                <a:solidFill>
                  <a:schemeClr val="tx1"/>
                </a:solidFill>
                <a:ea typeface="Arial Unicode MS" pitchFamily="34" charset="-128"/>
                <a:cs typeface="Arial Unicode MS" pitchFamily="34" charset="-128"/>
              </a:rPr>
              <a:t>Hepatitis A </a:t>
            </a:r>
            <a:br>
              <a:rPr lang="en-US" altLang="en-US" sz="4000" b="1">
                <a:solidFill>
                  <a:schemeClr val="tx1"/>
                </a:solidFill>
                <a:ea typeface="Arial Unicode MS" pitchFamily="34" charset="-128"/>
                <a:cs typeface="Arial Unicode MS" pitchFamily="34" charset="-128"/>
              </a:rPr>
            </a:br>
            <a:r>
              <a:rPr lang="en-US" altLang="en-US" sz="4000" b="1">
                <a:solidFill>
                  <a:schemeClr val="tx1"/>
                </a:solidFill>
                <a:ea typeface="Arial Unicode MS" pitchFamily="34" charset="-128"/>
                <a:cs typeface="Arial Unicode MS" pitchFamily="34" charset="-128"/>
              </a:rPr>
              <a:t>Diagnosis</a:t>
            </a:r>
          </a:p>
        </p:txBody>
      </p:sp>
      <p:pic>
        <p:nvPicPr>
          <p:cNvPr id="27651" name="Picture 3"/>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1524000" y="1981200"/>
            <a:ext cx="6477000" cy="4648200"/>
          </a:xfrm>
          <a:noFill/>
          <a:ln/>
        </p:spPr>
      </p:pic>
    </p:spTree>
    <p:extLst>
      <p:ext uri="{BB962C8B-B14F-4D97-AF65-F5344CB8AC3E}">
        <p14:creationId xmlns:p14="http://schemas.microsoft.com/office/powerpoint/2010/main" val="34577133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ctrTitle"/>
          </p:nvPr>
        </p:nvSpPr>
        <p:spPr>
          <a:xfrm>
            <a:off x="685800" y="0"/>
            <a:ext cx="7772400" cy="609600"/>
          </a:xfrm>
        </p:spPr>
        <p:txBody>
          <a:bodyPr/>
          <a:lstStyle/>
          <a:p>
            <a:pPr eaLnBrk="1" hangingPunct="1"/>
            <a:endParaRPr lang="fa-IR" altLang="en-US" smtClean="0"/>
          </a:p>
        </p:txBody>
      </p:sp>
      <p:sp>
        <p:nvSpPr>
          <p:cNvPr id="3" name="Subtitle 2"/>
          <p:cNvSpPr>
            <a:spLocks noGrp="1"/>
          </p:cNvSpPr>
          <p:nvPr>
            <p:ph type="subTitle" idx="1"/>
          </p:nvPr>
        </p:nvSpPr>
        <p:spPr>
          <a:xfrm>
            <a:off x="228600" y="842963"/>
            <a:ext cx="8686800" cy="5710237"/>
          </a:xfrm>
        </p:spPr>
        <p:txBody>
          <a:bodyPr/>
          <a:lstStyle/>
          <a:p>
            <a:pPr eaLnBrk="1" hangingPunct="1">
              <a:buFont typeface="Arial" pitchFamily="34" charset="0"/>
              <a:buNone/>
              <a:defRPr/>
            </a:pPr>
            <a:endParaRPr lang="en-US" sz="4000" dirty="0" smtClean="0">
              <a:solidFill>
                <a:srgbClr val="00B050"/>
              </a:solidFill>
              <a:latin typeface="Times New Roman" pitchFamily="18" charset="0"/>
              <a:cs typeface="Times New Roman" pitchFamily="18" charset="0"/>
            </a:endParaRPr>
          </a:p>
          <a:p>
            <a:pPr eaLnBrk="1" hangingPunct="1">
              <a:buFont typeface="Arial" pitchFamily="34" charset="0"/>
              <a:buNone/>
              <a:defRPr/>
            </a:pPr>
            <a:r>
              <a:rPr lang="en-US" sz="4000" dirty="0" smtClean="0">
                <a:solidFill>
                  <a:srgbClr val="00B050"/>
                </a:solidFill>
                <a:latin typeface="Times New Roman" pitchFamily="18" charset="0"/>
                <a:cs typeface="Times New Roman" pitchFamily="18" charset="0"/>
              </a:rPr>
              <a:t>Bed </a:t>
            </a:r>
            <a:r>
              <a:rPr lang="en-US" sz="4000" dirty="0">
                <a:solidFill>
                  <a:srgbClr val="00B050"/>
                </a:solidFill>
                <a:latin typeface="Times New Roman" pitchFamily="18" charset="0"/>
                <a:cs typeface="Times New Roman" pitchFamily="18" charset="0"/>
              </a:rPr>
              <a:t>rest is not essential </a:t>
            </a:r>
            <a:endParaRPr lang="en-US" sz="4000" dirty="0" smtClean="0">
              <a:solidFill>
                <a:srgbClr val="00B050"/>
              </a:solidFill>
              <a:latin typeface="Times New Roman" pitchFamily="18" charset="0"/>
              <a:cs typeface="Times New Roman" pitchFamily="18" charset="0"/>
            </a:endParaRPr>
          </a:p>
          <a:p>
            <a:pPr eaLnBrk="1" hangingPunct="1">
              <a:buFont typeface="Arial" pitchFamily="34" charset="0"/>
              <a:buNone/>
              <a:defRPr/>
            </a:pPr>
            <a:r>
              <a:rPr lang="en-US" sz="1800" b="1" dirty="0">
                <a:solidFill>
                  <a:srgbClr val="C00000"/>
                </a:solidFill>
                <a:latin typeface="Times New Roman" pitchFamily="18" charset="0"/>
                <a:cs typeface="Times New Roman" pitchFamily="18" charset="0"/>
              </a:rPr>
              <a:t>many patients will feel better with restricted physical </a:t>
            </a:r>
            <a:r>
              <a:rPr lang="en-US" sz="1800" b="1" dirty="0" smtClean="0">
                <a:solidFill>
                  <a:srgbClr val="C00000"/>
                </a:solidFill>
                <a:latin typeface="Times New Roman" pitchFamily="18" charset="0"/>
                <a:cs typeface="Times New Roman" pitchFamily="18" charset="0"/>
              </a:rPr>
              <a:t>activity</a:t>
            </a:r>
          </a:p>
          <a:p>
            <a:pPr eaLnBrk="1" hangingPunct="1">
              <a:buFont typeface="Arial" pitchFamily="34" charset="0"/>
              <a:buNone/>
              <a:defRPr/>
            </a:pPr>
            <a:r>
              <a:rPr lang="en-US" sz="2800" dirty="0">
                <a:solidFill>
                  <a:srgbClr val="7030A0"/>
                </a:solidFill>
                <a:latin typeface="Times New Roman" pitchFamily="18" charset="0"/>
                <a:cs typeface="Times New Roman" pitchFamily="18" charset="0"/>
              </a:rPr>
              <a:t>A </a:t>
            </a:r>
            <a:r>
              <a:rPr lang="en-US" sz="2800" b="1" dirty="0">
                <a:solidFill>
                  <a:srgbClr val="7030A0"/>
                </a:solidFill>
                <a:latin typeface="Times New Roman" pitchFamily="18" charset="0"/>
                <a:cs typeface="Times New Roman" pitchFamily="18" charset="0"/>
              </a:rPr>
              <a:t>high-calorie</a:t>
            </a:r>
            <a:r>
              <a:rPr lang="en-US" sz="2800" dirty="0">
                <a:solidFill>
                  <a:srgbClr val="7030A0"/>
                </a:solidFill>
                <a:latin typeface="Times New Roman" pitchFamily="18" charset="0"/>
                <a:cs typeface="Times New Roman" pitchFamily="18" charset="0"/>
              </a:rPr>
              <a:t> diet is desirable, and because many patients may experience nausea late in the day, the major caloric intake is best tolerated in the </a:t>
            </a:r>
            <a:r>
              <a:rPr lang="en-US" sz="2800" b="1" dirty="0" smtClean="0">
                <a:solidFill>
                  <a:srgbClr val="7030A0"/>
                </a:solidFill>
                <a:latin typeface="Times New Roman" pitchFamily="18" charset="0"/>
                <a:cs typeface="Times New Roman" pitchFamily="18" charset="0"/>
              </a:rPr>
              <a:t>morning</a:t>
            </a:r>
          </a:p>
          <a:p>
            <a:pPr eaLnBrk="1" hangingPunct="1">
              <a:buFont typeface="Arial" pitchFamily="34" charset="0"/>
              <a:buNone/>
              <a:defRPr/>
            </a:pPr>
            <a:r>
              <a:rPr lang="en-US" sz="2800" dirty="0">
                <a:solidFill>
                  <a:schemeClr val="accent6">
                    <a:lumMod val="50000"/>
                  </a:schemeClr>
                </a:solidFill>
                <a:latin typeface="Times New Roman" pitchFamily="18" charset="0"/>
                <a:cs typeface="Times New Roman" pitchFamily="18" charset="0"/>
              </a:rPr>
              <a:t>If severe </a:t>
            </a:r>
            <a:r>
              <a:rPr lang="en-US" sz="2800" b="1" dirty="0" smtClean="0">
                <a:solidFill>
                  <a:schemeClr val="accent6">
                    <a:lumMod val="50000"/>
                  </a:schemeClr>
                </a:solidFill>
                <a:latin typeface="Times New Roman" pitchFamily="18" charset="0"/>
                <a:cs typeface="Times New Roman" pitchFamily="18" charset="0"/>
              </a:rPr>
              <a:t>Pruritus</a:t>
            </a:r>
            <a:r>
              <a:rPr lang="en-US" sz="2800" dirty="0" smtClean="0">
                <a:solidFill>
                  <a:schemeClr val="accent6">
                    <a:lumMod val="50000"/>
                  </a:schemeClr>
                </a:solidFill>
                <a:latin typeface="Times New Roman" pitchFamily="18" charset="0"/>
                <a:cs typeface="Times New Roman" pitchFamily="18" charset="0"/>
              </a:rPr>
              <a:t> </a:t>
            </a:r>
            <a:r>
              <a:rPr lang="en-US" sz="2800" dirty="0">
                <a:solidFill>
                  <a:schemeClr val="accent6">
                    <a:lumMod val="50000"/>
                  </a:schemeClr>
                </a:solidFill>
                <a:latin typeface="Times New Roman" pitchFamily="18" charset="0"/>
                <a:cs typeface="Times New Roman" pitchFamily="18" charset="0"/>
              </a:rPr>
              <a:t>is present, the use of the bile salt-sequestering resin </a:t>
            </a:r>
            <a:r>
              <a:rPr lang="en-US" sz="2800" b="1" dirty="0" err="1" smtClean="0">
                <a:solidFill>
                  <a:schemeClr val="accent6">
                    <a:lumMod val="50000"/>
                  </a:schemeClr>
                </a:solidFill>
                <a:latin typeface="Times New Roman" pitchFamily="18" charset="0"/>
                <a:cs typeface="Times New Roman" pitchFamily="18" charset="0"/>
              </a:rPr>
              <a:t>Cholestyramine</a:t>
            </a:r>
            <a:r>
              <a:rPr lang="en-US" sz="2800" dirty="0" smtClean="0">
                <a:solidFill>
                  <a:schemeClr val="accent6">
                    <a:lumMod val="50000"/>
                  </a:schemeClr>
                </a:solidFill>
                <a:latin typeface="Times New Roman" pitchFamily="18" charset="0"/>
                <a:cs typeface="Times New Roman" pitchFamily="18" charset="0"/>
              </a:rPr>
              <a:t> </a:t>
            </a:r>
            <a:r>
              <a:rPr lang="en-US" sz="2800" dirty="0">
                <a:solidFill>
                  <a:schemeClr val="accent6">
                    <a:lumMod val="50000"/>
                  </a:schemeClr>
                </a:solidFill>
                <a:latin typeface="Times New Roman" pitchFamily="18" charset="0"/>
                <a:cs typeface="Times New Roman" pitchFamily="18" charset="0"/>
              </a:rPr>
              <a:t>is </a:t>
            </a:r>
            <a:r>
              <a:rPr lang="en-US" sz="2800" dirty="0" smtClean="0">
                <a:solidFill>
                  <a:schemeClr val="accent6">
                    <a:lumMod val="50000"/>
                  </a:schemeClr>
                </a:solidFill>
                <a:latin typeface="Times New Roman" pitchFamily="18" charset="0"/>
                <a:cs typeface="Times New Roman" pitchFamily="18" charset="0"/>
              </a:rPr>
              <a:t>helpful</a:t>
            </a:r>
          </a:p>
          <a:p>
            <a:pPr eaLnBrk="1" hangingPunct="1">
              <a:buFont typeface="Arial" pitchFamily="34" charset="0"/>
              <a:buNone/>
              <a:defRPr/>
            </a:pPr>
            <a:endParaRPr lang="fa-IR" sz="2800" dirty="0">
              <a:latin typeface="Times New Roman" pitchFamily="18" charset="0"/>
              <a:cs typeface="Times New Roman" pitchFamily="18" charset="0"/>
            </a:endParaRPr>
          </a:p>
        </p:txBody>
      </p:sp>
    </p:spTree>
    <p:extLst>
      <p:ext uri="{BB962C8B-B14F-4D97-AF65-F5344CB8AC3E}">
        <p14:creationId xmlns:p14="http://schemas.microsoft.com/office/powerpoint/2010/main" val="12939226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ctrTitle"/>
          </p:nvPr>
        </p:nvSpPr>
        <p:spPr>
          <a:xfrm>
            <a:off x="685800" y="152400"/>
            <a:ext cx="7772400" cy="838200"/>
          </a:xfrm>
        </p:spPr>
        <p:txBody>
          <a:bodyPr/>
          <a:lstStyle/>
          <a:p>
            <a:pPr eaLnBrk="1" hangingPunct="1"/>
            <a:r>
              <a:rPr lang="en-US" altLang="en-US" sz="5400" smtClean="0">
                <a:solidFill>
                  <a:srgbClr val="FF0000"/>
                </a:solidFill>
                <a:latin typeface="Times New Roman" pitchFamily="18" charset="0"/>
                <a:cs typeface="Times New Roman" pitchFamily="18" charset="0"/>
              </a:rPr>
              <a:t>A</a:t>
            </a:r>
            <a:endParaRPr lang="fa-IR" altLang="en-US" sz="5400" smtClean="0">
              <a:solidFill>
                <a:srgbClr val="FF0000"/>
              </a:solidFill>
              <a:latin typeface="Times New Roman" pitchFamily="18" charset="0"/>
            </a:endParaRPr>
          </a:p>
        </p:txBody>
      </p:sp>
      <p:sp>
        <p:nvSpPr>
          <p:cNvPr id="38915" name="Subtitle 2"/>
          <p:cNvSpPr>
            <a:spLocks noGrp="1"/>
          </p:cNvSpPr>
          <p:nvPr>
            <p:ph type="subTitle" idx="1"/>
          </p:nvPr>
        </p:nvSpPr>
        <p:spPr>
          <a:xfrm>
            <a:off x="304800" y="1524000"/>
            <a:ext cx="8610600" cy="5334000"/>
          </a:xfrm>
        </p:spPr>
        <p:txBody>
          <a:bodyPr/>
          <a:lstStyle/>
          <a:p>
            <a:pPr eaLnBrk="1" hangingPunct="1"/>
            <a:r>
              <a:rPr lang="en-US" altLang="en-US" sz="4800" dirty="0" smtClean="0">
                <a:solidFill>
                  <a:srgbClr val="0070C0"/>
                </a:solidFill>
                <a:latin typeface="Times New Roman" pitchFamily="18" charset="0"/>
                <a:cs typeface="Times New Roman" pitchFamily="18" charset="0"/>
              </a:rPr>
              <a:t>Because most patients hospitalized with hepatitis A excrete little, if any, HAV, the likelihood of HAV transmission from these patients during their hospitalization is low</a:t>
            </a:r>
          </a:p>
          <a:p>
            <a:pPr eaLnBrk="1" hangingPunct="1"/>
            <a:r>
              <a:rPr lang="en-US" altLang="en-US" sz="1800" dirty="0" smtClean="0">
                <a:solidFill>
                  <a:srgbClr val="0070C0"/>
                </a:solidFill>
                <a:latin typeface="Times New Roman" pitchFamily="18" charset="0"/>
                <a:cs typeface="Times New Roman" pitchFamily="18" charset="0"/>
              </a:rPr>
              <a:t>Therefore, burdensome enteric precautions are no longer recommended. Although gloves should be worn when the bedpans or fecal material of patients with hepatitis A are handled</a:t>
            </a:r>
            <a:endParaRPr lang="fa-IR" altLang="en-US" sz="1800" dirty="0" smtClean="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val="16967719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l"/>
            <a:r>
              <a:rPr lang="en-US" altLang="en-US">
                <a:solidFill>
                  <a:srgbClr val="FFFF00"/>
                </a:solidFill>
              </a:rPr>
              <a:t>Prevention and Control</a:t>
            </a:r>
          </a:p>
        </p:txBody>
      </p:sp>
      <p:sp>
        <p:nvSpPr>
          <p:cNvPr id="6147" name="Rectangle 3"/>
          <p:cNvSpPr>
            <a:spLocks noGrp="1" noChangeArrowheads="1"/>
          </p:cNvSpPr>
          <p:nvPr>
            <p:ph type="body" idx="1"/>
          </p:nvPr>
        </p:nvSpPr>
        <p:spPr/>
        <p:txBody>
          <a:bodyPr/>
          <a:lstStyle/>
          <a:p>
            <a:pPr>
              <a:lnSpc>
                <a:spcPct val="90000"/>
              </a:lnSpc>
            </a:pPr>
            <a:r>
              <a:rPr lang="en-US" altLang="en-US" b="1">
                <a:solidFill>
                  <a:srgbClr val="FFFF00"/>
                </a:solidFill>
              </a:rPr>
              <a:t>Good sanitation &amp; personal hygiene</a:t>
            </a:r>
            <a:r>
              <a:rPr lang="en-US" altLang="en-US">
                <a:solidFill>
                  <a:schemeClr val="bg1"/>
                </a:solidFill>
              </a:rPr>
              <a:t>.</a:t>
            </a:r>
          </a:p>
          <a:p>
            <a:pPr>
              <a:lnSpc>
                <a:spcPct val="90000"/>
              </a:lnSpc>
              <a:buFontTx/>
              <a:buNone/>
            </a:pPr>
            <a:r>
              <a:rPr lang="en-US" altLang="en-US">
                <a:solidFill>
                  <a:schemeClr val="bg1"/>
                </a:solidFill>
              </a:rPr>
              <a:t>        “Careful hand washing”</a:t>
            </a:r>
          </a:p>
          <a:p>
            <a:pPr>
              <a:lnSpc>
                <a:spcPct val="90000"/>
              </a:lnSpc>
            </a:pPr>
            <a:r>
              <a:rPr lang="en-US" altLang="en-US">
                <a:solidFill>
                  <a:schemeClr val="bg1"/>
                </a:solidFill>
              </a:rPr>
              <a:t>Day- Care centers</a:t>
            </a:r>
          </a:p>
          <a:p>
            <a:pPr>
              <a:lnSpc>
                <a:spcPct val="90000"/>
              </a:lnSpc>
              <a:buFontTx/>
              <a:buNone/>
            </a:pPr>
            <a:r>
              <a:rPr lang="en-US" altLang="en-US">
                <a:solidFill>
                  <a:schemeClr val="bg1"/>
                </a:solidFill>
              </a:rPr>
              <a:t>    </a:t>
            </a:r>
            <a:r>
              <a:rPr lang="en-US" altLang="en-US" b="1">
                <a:solidFill>
                  <a:srgbClr val="FFFF00"/>
                </a:solidFill>
              </a:rPr>
              <a:t>Hand washing</a:t>
            </a:r>
            <a:r>
              <a:rPr lang="en-US" altLang="en-US">
                <a:solidFill>
                  <a:schemeClr val="bg1"/>
                </a:solidFill>
              </a:rPr>
              <a:t> after every diaper</a:t>
            </a:r>
          </a:p>
          <a:p>
            <a:pPr>
              <a:lnSpc>
                <a:spcPct val="90000"/>
              </a:lnSpc>
              <a:buFontTx/>
              <a:buNone/>
            </a:pPr>
            <a:r>
              <a:rPr lang="en-US" altLang="en-US">
                <a:solidFill>
                  <a:schemeClr val="bg1"/>
                </a:solidFill>
              </a:rPr>
              <a:t>    change and before eating.</a:t>
            </a:r>
          </a:p>
          <a:p>
            <a:pPr>
              <a:lnSpc>
                <a:spcPct val="90000"/>
              </a:lnSpc>
            </a:pPr>
            <a:r>
              <a:rPr lang="en-US" altLang="en-US" b="1">
                <a:solidFill>
                  <a:srgbClr val="FFFF00"/>
                </a:solidFill>
              </a:rPr>
              <a:t>Shellfish</a:t>
            </a:r>
          </a:p>
          <a:p>
            <a:pPr>
              <a:lnSpc>
                <a:spcPct val="90000"/>
              </a:lnSpc>
              <a:buFontTx/>
              <a:buNone/>
            </a:pPr>
            <a:r>
              <a:rPr lang="en-US" altLang="en-US">
                <a:solidFill>
                  <a:schemeClr val="bg1"/>
                </a:solidFill>
              </a:rPr>
              <a:t>   heat 85-90C      4 minutes.</a:t>
            </a:r>
          </a:p>
          <a:p>
            <a:pPr>
              <a:lnSpc>
                <a:spcPct val="90000"/>
              </a:lnSpc>
              <a:buFontTx/>
              <a:buNone/>
            </a:pPr>
            <a:r>
              <a:rPr lang="en-US" altLang="en-US">
                <a:solidFill>
                  <a:schemeClr val="bg1"/>
                </a:solidFill>
              </a:rPr>
              <a:t>   steam                 90 seconds. </a:t>
            </a:r>
          </a:p>
        </p:txBody>
      </p:sp>
    </p:spTree>
    <p:extLst>
      <p:ext uri="{BB962C8B-B14F-4D97-AF65-F5344CB8AC3E}">
        <p14:creationId xmlns:p14="http://schemas.microsoft.com/office/powerpoint/2010/main" val="1829834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0" y="152400"/>
            <a:ext cx="8229600" cy="6553200"/>
          </a:xfrm>
        </p:spPr>
        <p:txBody>
          <a:bodyPr>
            <a:normAutofit/>
          </a:bodyPr>
          <a:lstStyle/>
          <a:p>
            <a:r>
              <a:rPr lang="en-US" dirty="0">
                <a:solidFill>
                  <a:schemeClr val="bg1"/>
                </a:solidFill>
              </a:rPr>
              <a:t>A 18 year female was  admitted for  fever, weakness, vomiting and yellow discoloration of sclera. ALT 1200U/AST 750 U, Hb 140g/L,   anti-HAV IgM(+) .Anti-HAV IgG(+)  HBsAg(-) </a:t>
            </a:r>
            <a:r>
              <a:rPr lang="en-US" dirty="0" smtClean="0">
                <a:solidFill>
                  <a:schemeClr val="bg1"/>
                </a:solidFill>
              </a:rPr>
              <a:t>HCV-Ab</a:t>
            </a:r>
            <a:r>
              <a:rPr lang="en-US" dirty="0">
                <a:solidFill>
                  <a:schemeClr val="bg1"/>
                </a:solidFill>
              </a:rPr>
              <a:t>(-). </a:t>
            </a:r>
            <a:r>
              <a:rPr lang="en-US" dirty="0" smtClean="0">
                <a:solidFill>
                  <a:schemeClr val="bg1"/>
                </a:solidFill>
              </a:rPr>
              <a:t>          The </a:t>
            </a:r>
            <a:r>
              <a:rPr lang="en-US" dirty="0">
                <a:solidFill>
                  <a:schemeClr val="bg1"/>
                </a:solidFill>
              </a:rPr>
              <a:t>diagnosis may be:</a:t>
            </a:r>
          </a:p>
          <a:p>
            <a:endParaRPr lang="en-US" dirty="0"/>
          </a:p>
          <a:p>
            <a:r>
              <a:rPr lang="en-US" sz="2600" dirty="0">
                <a:solidFill>
                  <a:schemeClr val="bg1"/>
                </a:solidFill>
              </a:rPr>
              <a:t>A. Acute hepatitis A(icteric type) and HBsAg chronic carrier.</a:t>
            </a:r>
          </a:p>
          <a:p>
            <a:r>
              <a:rPr lang="en-US" sz="2600" dirty="0">
                <a:solidFill>
                  <a:schemeClr val="bg1"/>
                </a:solidFill>
              </a:rPr>
              <a:t>B. Acute hepatitis C.</a:t>
            </a:r>
          </a:p>
          <a:p>
            <a:r>
              <a:rPr lang="en-US" sz="2600" dirty="0">
                <a:solidFill>
                  <a:schemeClr val="bg1"/>
                </a:solidFill>
              </a:rPr>
              <a:t>C. Chronic active hepatitis B.</a:t>
            </a:r>
          </a:p>
          <a:p>
            <a:r>
              <a:rPr lang="en-US" sz="2600" dirty="0">
                <a:solidFill>
                  <a:schemeClr val="bg1"/>
                </a:solidFill>
              </a:rPr>
              <a:t>D. </a:t>
            </a:r>
            <a:r>
              <a:rPr lang="en-US" sz="2600" b="1" dirty="0">
                <a:solidFill>
                  <a:srgbClr val="C00000"/>
                </a:solidFill>
              </a:rPr>
              <a:t>Acute hepatitis A </a:t>
            </a:r>
            <a:r>
              <a:rPr lang="en-US" sz="2600" b="1" dirty="0">
                <a:solidFill>
                  <a:srgbClr val="FF0000"/>
                </a:solidFill>
              </a:rPr>
              <a:t>.</a:t>
            </a:r>
          </a:p>
          <a:p>
            <a:r>
              <a:rPr lang="en-US" sz="2600" dirty="0">
                <a:solidFill>
                  <a:schemeClr val="bg1"/>
                </a:solidFill>
              </a:rPr>
              <a:t>E. Acute hepatitis A </a:t>
            </a:r>
            <a:r>
              <a:rPr lang="en-US" sz="2600" dirty="0" smtClean="0">
                <a:solidFill>
                  <a:schemeClr val="bg1"/>
                </a:solidFill>
              </a:rPr>
              <a:t>&amp;chronic </a:t>
            </a:r>
            <a:r>
              <a:rPr lang="en-US" sz="2600" dirty="0">
                <a:solidFill>
                  <a:schemeClr val="bg1"/>
                </a:solidFill>
              </a:rPr>
              <a:t>persistent hepatitis B</a:t>
            </a:r>
            <a:r>
              <a:rPr lang="en-US" sz="2600" dirty="0"/>
              <a:t>. </a:t>
            </a:r>
          </a:p>
        </p:txBody>
      </p:sp>
    </p:spTree>
    <p:extLst>
      <p:ext uri="{BB962C8B-B14F-4D97-AF65-F5344CB8AC3E}">
        <p14:creationId xmlns:p14="http://schemas.microsoft.com/office/powerpoint/2010/main" val="25332881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ctrTitle"/>
          </p:nvPr>
        </p:nvSpPr>
        <p:spPr>
          <a:xfrm>
            <a:off x="685800" y="0"/>
            <a:ext cx="7772400" cy="1447800"/>
          </a:xfrm>
        </p:spPr>
        <p:txBody>
          <a:bodyPr/>
          <a:lstStyle/>
          <a:p>
            <a:pPr eaLnBrk="1" hangingPunct="1"/>
            <a:r>
              <a:rPr lang="en-US" altLang="en-US" sz="5400" dirty="0" smtClean="0">
                <a:solidFill>
                  <a:srgbClr val="FF0000"/>
                </a:solidFill>
                <a:latin typeface="Times New Roman" pitchFamily="18" charset="0"/>
                <a:cs typeface="Times New Roman" pitchFamily="18" charset="0"/>
              </a:rPr>
              <a:t>Prophylaxis HAV</a:t>
            </a:r>
            <a:endParaRPr lang="fa-IR" altLang="en-US" sz="5400" dirty="0" smtClean="0">
              <a:solidFill>
                <a:srgbClr val="FF0000"/>
              </a:solidFill>
              <a:latin typeface="Times New Roman" pitchFamily="18" charset="0"/>
            </a:endParaRPr>
          </a:p>
        </p:txBody>
      </p:sp>
      <p:sp>
        <p:nvSpPr>
          <p:cNvPr id="3" name="Subtitle 2"/>
          <p:cNvSpPr>
            <a:spLocks noGrp="1"/>
          </p:cNvSpPr>
          <p:nvPr>
            <p:ph type="subTitle" idx="1"/>
          </p:nvPr>
        </p:nvSpPr>
        <p:spPr>
          <a:xfrm>
            <a:off x="228600" y="1524000"/>
            <a:ext cx="8686800" cy="5029200"/>
          </a:xfrm>
        </p:spPr>
        <p:txBody>
          <a:bodyPr/>
          <a:lstStyle/>
          <a:p>
            <a:pPr eaLnBrk="1" hangingPunct="1">
              <a:buFont typeface="Arial" pitchFamily="34" charset="0"/>
              <a:buNone/>
              <a:defRPr/>
            </a:pPr>
            <a:r>
              <a:rPr lang="en-US" sz="4000" dirty="0" smtClean="0">
                <a:solidFill>
                  <a:schemeClr val="bg1"/>
                </a:solidFill>
                <a:latin typeface="Times New Roman" pitchFamily="18" charset="0"/>
                <a:cs typeface="Times New Roman" pitchFamily="18" charset="0"/>
              </a:rPr>
              <a:t>Passive </a:t>
            </a:r>
            <a:r>
              <a:rPr lang="en-US" sz="4000" dirty="0">
                <a:solidFill>
                  <a:schemeClr val="bg1"/>
                </a:solidFill>
                <a:latin typeface="Times New Roman" pitchFamily="18" charset="0"/>
                <a:cs typeface="Times New Roman" pitchFamily="18" charset="0"/>
              </a:rPr>
              <a:t>immunization with IG </a:t>
            </a:r>
            <a:endParaRPr lang="en-US" sz="4000" dirty="0" smtClean="0">
              <a:solidFill>
                <a:schemeClr val="bg1"/>
              </a:solidFill>
              <a:latin typeface="Times New Roman" pitchFamily="18" charset="0"/>
              <a:cs typeface="Times New Roman" pitchFamily="18" charset="0"/>
            </a:endParaRPr>
          </a:p>
          <a:p>
            <a:pPr eaLnBrk="1" hangingPunct="1">
              <a:buFont typeface="Arial" pitchFamily="34" charset="0"/>
              <a:buNone/>
              <a:defRPr/>
            </a:pPr>
            <a:r>
              <a:rPr lang="en-US" sz="4000" dirty="0" smtClean="0">
                <a:solidFill>
                  <a:schemeClr val="bg1"/>
                </a:solidFill>
                <a:latin typeface="Times New Roman" pitchFamily="18" charset="0"/>
                <a:cs typeface="Times New Roman" pitchFamily="18" charset="0"/>
              </a:rPr>
              <a:t>Active </a:t>
            </a:r>
            <a:r>
              <a:rPr lang="en-US" sz="4000" dirty="0">
                <a:solidFill>
                  <a:schemeClr val="bg1"/>
                </a:solidFill>
                <a:latin typeface="Times New Roman" pitchFamily="18" charset="0"/>
                <a:cs typeface="Times New Roman" pitchFamily="18" charset="0"/>
              </a:rPr>
              <a:t>immunization with killed </a:t>
            </a:r>
            <a:r>
              <a:rPr lang="en-US" sz="4000" dirty="0" smtClean="0">
                <a:solidFill>
                  <a:schemeClr val="bg1"/>
                </a:solidFill>
                <a:latin typeface="Times New Roman" pitchFamily="18" charset="0"/>
                <a:cs typeface="Times New Roman" pitchFamily="18" charset="0"/>
              </a:rPr>
              <a:t>vaccines</a:t>
            </a:r>
          </a:p>
          <a:p>
            <a:pPr eaLnBrk="1" hangingPunct="1">
              <a:buFont typeface="Arial" pitchFamily="34" charset="0"/>
              <a:buNone/>
              <a:defRPr/>
            </a:pPr>
            <a:endParaRPr lang="en-US" sz="2000" dirty="0" smtClean="0">
              <a:latin typeface="Times New Roman" pitchFamily="18" charset="0"/>
              <a:cs typeface="Times New Roman" pitchFamily="18" charset="0"/>
            </a:endParaRPr>
          </a:p>
          <a:p>
            <a:pPr eaLnBrk="1" hangingPunct="1">
              <a:buFont typeface="Arial" pitchFamily="34" charset="0"/>
              <a:buNone/>
              <a:defRPr/>
            </a:pPr>
            <a:r>
              <a:rPr lang="en-US" sz="2800" dirty="0" smtClean="0">
                <a:solidFill>
                  <a:srgbClr val="FFC000"/>
                </a:solidFill>
                <a:latin typeface="Times New Roman" pitchFamily="18" charset="0"/>
                <a:cs typeface="Times New Roman" pitchFamily="18" charset="0"/>
              </a:rPr>
              <a:t>All preparations </a:t>
            </a:r>
            <a:r>
              <a:rPr lang="en-US" sz="2800" dirty="0">
                <a:solidFill>
                  <a:srgbClr val="FFC000"/>
                </a:solidFill>
                <a:latin typeface="Times New Roman" pitchFamily="18" charset="0"/>
                <a:cs typeface="Times New Roman" pitchFamily="18" charset="0"/>
              </a:rPr>
              <a:t>of IG contain anti-HAV concentrations sufficient to be </a:t>
            </a:r>
            <a:r>
              <a:rPr lang="en-US" sz="2800" dirty="0" smtClean="0">
                <a:solidFill>
                  <a:srgbClr val="FFC000"/>
                </a:solidFill>
                <a:latin typeface="Times New Roman" pitchFamily="18" charset="0"/>
                <a:cs typeface="Times New Roman" pitchFamily="18" charset="0"/>
              </a:rPr>
              <a:t>protective</a:t>
            </a:r>
          </a:p>
          <a:p>
            <a:pPr eaLnBrk="1" hangingPunct="1">
              <a:buFont typeface="Arial" pitchFamily="34" charset="0"/>
              <a:buNone/>
              <a:defRPr/>
            </a:pPr>
            <a:r>
              <a:rPr lang="en-US" sz="2800" dirty="0">
                <a:solidFill>
                  <a:srgbClr val="FFC000"/>
                </a:solidFill>
                <a:latin typeface="Times New Roman" pitchFamily="18" charset="0"/>
                <a:cs typeface="Times New Roman" pitchFamily="18" charset="0"/>
              </a:rPr>
              <a:t> When administered before exposure or during the early incubation period, IG is effective in preventing clinically </a:t>
            </a:r>
            <a:r>
              <a:rPr lang="en-US" sz="2800" b="1" dirty="0">
                <a:solidFill>
                  <a:srgbClr val="FFC000"/>
                </a:solidFill>
                <a:latin typeface="Times New Roman" pitchFamily="18" charset="0"/>
                <a:cs typeface="Times New Roman" pitchFamily="18" charset="0"/>
              </a:rPr>
              <a:t>apparent</a:t>
            </a:r>
            <a:r>
              <a:rPr lang="en-US" sz="2800" dirty="0">
                <a:solidFill>
                  <a:srgbClr val="FFC000"/>
                </a:solidFill>
                <a:latin typeface="Times New Roman" pitchFamily="18" charset="0"/>
                <a:cs typeface="Times New Roman" pitchFamily="18" charset="0"/>
              </a:rPr>
              <a:t> hepatitis A</a:t>
            </a:r>
            <a:endParaRPr lang="fa-IR" sz="2800" dirty="0">
              <a:solidFill>
                <a:srgbClr val="FFC000"/>
              </a:solidFill>
              <a:latin typeface="Times New Roman" pitchFamily="18" charset="0"/>
              <a:cs typeface="Times New Roman" pitchFamily="18" charset="0"/>
            </a:endParaRPr>
          </a:p>
        </p:txBody>
      </p:sp>
    </p:spTree>
    <p:extLst>
      <p:ext uri="{BB962C8B-B14F-4D97-AF65-F5344CB8AC3E}">
        <p14:creationId xmlns:p14="http://schemas.microsoft.com/office/powerpoint/2010/main" val="25381205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ctrTitle"/>
          </p:nvPr>
        </p:nvSpPr>
        <p:spPr>
          <a:xfrm>
            <a:off x="762000" y="304800"/>
            <a:ext cx="7772400" cy="1066800"/>
          </a:xfrm>
        </p:spPr>
        <p:txBody>
          <a:bodyPr/>
          <a:lstStyle/>
          <a:p>
            <a:pPr eaLnBrk="1" hangingPunct="1"/>
            <a:r>
              <a:rPr lang="de-DE" altLang="en-US" sz="3600" dirty="0" smtClean="0">
                <a:solidFill>
                  <a:srgbClr val="FFC000"/>
                </a:solidFill>
              </a:rPr>
              <a:t>HAV vaccine                                    IM, 3 Doses, 0,1 ,6</a:t>
            </a:r>
            <a:br>
              <a:rPr lang="de-DE" altLang="en-US" sz="3600" dirty="0" smtClean="0">
                <a:solidFill>
                  <a:srgbClr val="FFC000"/>
                </a:solidFill>
              </a:rPr>
            </a:br>
            <a:endParaRPr lang="fa-IR" altLang="en-US" sz="3600" dirty="0" smtClean="0">
              <a:solidFill>
                <a:srgbClr val="FFC000"/>
              </a:solidFill>
            </a:endParaRPr>
          </a:p>
        </p:txBody>
      </p:sp>
      <p:sp>
        <p:nvSpPr>
          <p:cNvPr id="54275" name="Subtitle 2"/>
          <p:cNvSpPr>
            <a:spLocks noGrp="1"/>
          </p:cNvSpPr>
          <p:nvPr>
            <p:ph type="subTitle" idx="1"/>
          </p:nvPr>
        </p:nvSpPr>
        <p:spPr>
          <a:xfrm>
            <a:off x="381000" y="1447800"/>
            <a:ext cx="8610600" cy="5867400"/>
          </a:xfrm>
        </p:spPr>
        <p:txBody>
          <a:bodyPr/>
          <a:lstStyle/>
          <a:p>
            <a:pPr eaLnBrk="1" hangingPunct="1"/>
            <a:r>
              <a:rPr lang="en-US" altLang="en-US" sz="2800" dirty="0">
                <a:solidFill>
                  <a:schemeClr val="bg1"/>
                </a:solidFill>
                <a:latin typeface="Times New Roman" pitchFamily="18" charset="0"/>
                <a:cs typeface="Times New Roman" pitchFamily="18" charset="0"/>
              </a:rPr>
              <a:t>Routine hepatitis A vaccination of all children</a:t>
            </a:r>
          </a:p>
          <a:p>
            <a:pPr eaLnBrk="1" hangingPunct="1"/>
            <a:r>
              <a:rPr lang="en-US" altLang="en-US" sz="2800" dirty="0" smtClean="0">
                <a:solidFill>
                  <a:schemeClr val="bg1"/>
                </a:solidFill>
                <a:latin typeface="Times New Roman" pitchFamily="18" charset="0"/>
                <a:cs typeface="Times New Roman" pitchFamily="18" charset="0"/>
              </a:rPr>
              <a:t>Military personnel</a:t>
            </a:r>
          </a:p>
          <a:p>
            <a:pPr eaLnBrk="1" hangingPunct="1"/>
            <a:r>
              <a:rPr lang="en-US" altLang="en-US" sz="2800" dirty="0" smtClean="0">
                <a:solidFill>
                  <a:schemeClr val="bg1"/>
                </a:solidFill>
                <a:latin typeface="Times New Roman" pitchFamily="18" charset="0"/>
                <a:cs typeface="Times New Roman" pitchFamily="18" charset="0"/>
              </a:rPr>
              <a:t>Employees of day-care centers </a:t>
            </a:r>
          </a:p>
          <a:p>
            <a:pPr eaLnBrk="1" hangingPunct="1"/>
            <a:r>
              <a:rPr lang="en-US" altLang="en-US" sz="2800" dirty="0" smtClean="0">
                <a:solidFill>
                  <a:schemeClr val="bg1"/>
                </a:solidFill>
                <a:latin typeface="Times New Roman" pitchFamily="18" charset="0"/>
                <a:cs typeface="Times New Roman" pitchFamily="18" charset="0"/>
              </a:rPr>
              <a:t>Laboratory workers exposed to hepatitis A or fecal specimens </a:t>
            </a:r>
          </a:p>
          <a:p>
            <a:pPr eaLnBrk="1" hangingPunct="1"/>
            <a:r>
              <a:rPr lang="en-US" altLang="en-US" sz="2800" dirty="0" smtClean="0">
                <a:solidFill>
                  <a:schemeClr val="bg1"/>
                </a:solidFill>
                <a:latin typeface="Times New Roman" pitchFamily="18" charset="0"/>
                <a:cs typeface="Times New Roman" pitchFamily="18" charset="0"/>
              </a:rPr>
              <a:t>Chronic Liver Disease</a:t>
            </a:r>
          </a:p>
          <a:p>
            <a:pPr eaLnBrk="1" hangingPunct="1"/>
            <a:r>
              <a:rPr lang="en-US" altLang="en-US" sz="2800" dirty="0" smtClean="0">
                <a:solidFill>
                  <a:schemeClr val="bg1"/>
                </a:solidFill>
                <a:latin typeface="Times New Roman" pitchFamily="18" charset="0"/>
                <a:cs typeface="Times New Roman" pitchFamily="18" charset="0"/>
              </a:rPr>
              <a:t>Chronic Hepatitis C ,Chronic Hepatitis B</a:t>
            </a:r>
            <a:endParaRPr lang="fa-IR" altLang="en-US" sz="2800" dirty="0" smtClean="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38785827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ctrTitle"/>
          </p:nvPr>
        </p:nvSpPr>
        <p:spPr>
          <a:xfrm>
            <a:off x="685800" y="0"/>
            <a:ext cx="7772400" cy="1066800"/>
          </a:xfrm>
        </p:spPr>
        <p:txBody>
          <a:bodyPr/>
          <a:lstStyle/>
          <a:p>
            <a:pPr eaLnBrk="1" hangingPunct="1"/>
            <a:r>
              <a:rPr lang="en-US" altLang="en-US" sz="5400" smtClean="0">
                <a:solidFill>
                  <a:srgbClr val="FF0000"/>
                </a:solidFill>
                <a:latin typeface="Times New Roman" pitchFamily="18" charset="0"/>
                <a:cs typeface="Times New Roman" pitchFamily="18" charset="0"/>
              </a:rPr>
              <a:t>Hepatitis A vaccines </a:t>
            </a:r>
            <a:endParaRPr lang="fa-IR" altLang="en-US" sz="5400" smtClean="0">
              <a:solidFill>
                <a:srgbClr val="FF0000"/>
              </a:solidFill>
              <a:latin typeface="Times New Roman" pitchFamily="18" charset="0"/>
            </a:endParaRPr>
          </a:p>
        </p:txBody>
      </p:sp>
      <p:sp>
        <p:nvSpPr>
          <p:cNvPr id="3" name="Subtitle 2"/>
          <p:cNvSpPr>
            <a:spLocks noGrp="1"/>
          </p:cNvSpPr>
          <p:nvPr>
            <p:ph type="subTitle" idx="1"/>
          </p:nvPr>
        </p:nvSpPr>
        <p:spPr>
          <a:xfrm>
            <a:off x="152400" y="1143000"/>
            <a:ext cx="8839200" cy="5486400"/>
          </a:xfrm>
        </p:spPr>
        <p:txBody>
          <a:bodyPr/>
          <a:lstStyle/>
          <a:p>
            <a:pPr eaLnBrk="1" hangingPunct="1">
              <a:buFont typeface="Arial" pitchFamily="34" charset="0"/>
              <a:buNone/>
              <a:defRPr/>
            </a:pPr>
            <a:r>
              <a:rPr lang="en-US" sz="3600" dirty="0" smtClean="0">
                <a:solidFill>
                  <a:schemeClr val="bg1"/>
                </a:solidFill>
                <a:latin typeface="Times New Roman" pitchFamily="18" charset="0"/>
                <a:cs typeface="Times New Roman" pitchFamily="18" charset="0"/>
              </a:rPr>
              <a:t>Safe</a:t>
            </a:r>
            <a:r>
              <a:rPr lang="en-US" sz="3600" dirty="0">
                <a:solidFill>
                  <a:schemeClr val="bg1"/>
                </a:solidFill>
                <a:latin typeface="Times New Roman" pitchFamily="18" charset="0"/>
                <a:cs typeface="Times New Roman" pitchFamily="18" charset="0"/>
              </a:rPr>
              <a:t>, </a:t>
            </a:r>
            <a:r>
              <a:rPr lang="en-US" sz="3600" dirty="0" smtClean="0">
                <a:solidFill>
                  <a:schemeClr val="bg1"/>
                </a:solidFill>
                <a:latin typeface="Times New Roman" pitchFamily="18" charset="0"/>
                <a:cs typeface="Times New Roman" pitchFamily="18" charset="0"/>
              </a:rPr>
              <a:t>Immunogenic</a:t>
            </a:r>
            <a:r>
              <a:rPr lang="en-US" sz="3600" dirty="0">
                <a:solidFill>
                  <a:schemeClr val="bg1"/>
                </a:solidFill>
                <a:latin typeface="Times New Roman" pitchFamily="18" charset="0"/>
                <a:cs typeface="Times New Roman" pitchFamily="18" charset="0"/>
              </a:rPr>
              <a:t>, </a:t>
            </a:r>
            <a:r>
              <a:rPr lang="en-US" sz="3600" dirty="0" smtClean="0">
                <a:solidFill>
                  <a:schemeClr val="bg1"/>
                </a:solidFill>
                <a:latin typeface="Times New Roman" pitchFamily="18" charset="0"/>
                <a:cs typeface="Times New Roman" pitchFamily="18" charset="0"/>
              </a:rPr>
              <a:t>Effective . </a:t>
            </a:r>
          </a:p>
          <a:p>
            <a:pPr eaLnBrk="1" hangingPunct="1">
              <a:buFont typeface="Arial" pitchFamily="34" charset="0"/>
              <a:buNone/>
              <a:defRPr/>
            </a:pPr>
            <a:r>
              <a:rPr lang="en-US" sz="3600" dirty="0" smtClean="0">
                <a:solidFill>
                  <a:schemeClr val="bg1"/>
                </a:solidFill>
                <a:latin typeface="Times New Roman" pitchFamily="18" charset="0"/>
                <a:cs typeface="Times New Roman" pitchFamily="18" charset="0"/>
              </a:rPr>
              <a:t>One Year Old </a:t>
            </a:r>
          </a:p>
          <a:p>
            <a:pPr eaLnBrk="1" hangingPunct="1">
              <a:buFont typeface="Arial" pitchFamily="34" charset="0"/>
              <a:buNone/>
              <a:defRPr/>
            </a:pPr>
            <a:r>
              <a:rPr lang="en-US" sz="3600" dirty="0" smtClean="0">
                <a:solidFill>
                  <a:schemeClr val="bg1"/>
                </a:solidFill>
                <a:latin typeface="Times New Roman" pitchFamily="18" charset="0"/>
                <a:cs typeface="Times New Roman" pitchFamily="18" charset="0"/>
              </a:rPr>
              <a:t>Adequate </a:t>
            </a:r>
            <a:r>
              <a:rPr lang="en-US" sz="3600" dirty="0">
                <a:solidFill>
                  <a:schemeClr val="bg1"/>
                </a:solidFill>
                <a:latin typeface="Times New Roman" pitchFamily="18" charset="0"/>
                <a:cs typeface="Times New Roman" pitchFamily="18" charset="0"/>
              </a:rPr>
              <a:t>protection beginning 4 weeks after a primary </a:t>
            </a:r>
            <a:r>
              <a:rPr lang="en-US" sz="3600" dirty="0" err="1" smtClean="0">
                <a:solidFill>
                  <a:schemeClr val="bg1"/>
                </a:solidFill>
                <a:latin typeface="Times New Roman" pitchFamily="18" charset="0"/>
                <a:cs typeface="Times New Roman" pitchFamily="18" charset="0"/>
              </a:rPr>
              <a:t>inocubation</a:t>
            </a:r>
            <a:endParaRPr lang="en-US" sz="3600" dirty="0" smtClean="0">
              <a:solidFill>
                <a:schemeClr val="bg1"/>
              </a:solidFill>
              <a:latin typeface="Times New Roman" pitchFamily="18" charset="0"/>
              <a:cs typeface="Times New Roman" pitchFamily="18" charset="0"/>
            </a:endParaRPr>
          </a:p>
          <a:p>
            <a:pPr eaLnBrk="1" hangingPunct="1">
              <a:buFont typeface="Arial" pitchFamily="34" charset="0"/>
              <a:buNone/>
              <a:defRPr/>
            </a:pPr>
            <a:r>
              <a:rPr lang="en-US" sz="3600" dirty="0" smtClean="0">
                <a:solidFill>
                  <a:schemeClr val="bg1"/>
                </a:solidFill>
                <a:latin typeface="Times New Roman" pitchFamily="18" charset="0"/>
                <a:cs typeface="Times New Roman" pitchFamily="18" charset="0"/>
              </a:rPr>
              <a:t> </a:t>
            </a:r>
            <a:r>
              <a:rPr lang="en-US" sz="3600" dirty="0">
                <a:solidFill>
                  <a:schemeClr val="bg1"/>
                </a:solidFill>
                <a:latin typeface="Times New Roman" pitchFamily="18" charset="0"/>
                <a:cs typeface="Times New Roman" pitchFamily="18" charset="0"/>
              </a:rPr>
              <a:t>If it can be given within 4 weeks of an expected exposure, such as by travel to an endemic area, </a:t>
            </a:r>
            <a:endParaRPr lang="en-US" sz="3600" dirty="0" smtClean="0">
              <a:solidFill>
                <a:schemeClr val="bg1"/>
              </a:solidFill>
              <a:latin typeface="Times New Roman" pitchFamily="18" charset="0"/>
              <a:cs typeface="Times New Roman" pitchFamily="18" charset="0"/>
            </a:endParaRPr>
          </a:p>
          <a:p>
            <a:pPr eaLnBrk="1" hangingPunct="1">
              <a:buFont typeface="Arial" pitchFamily="34" charset="0"/>
              <a:buNone/>
              <a:defRPr/>
            </a:pPr>
            <a:r>
              <a:rPr lang="en-US" sz="3600" dirty="0" smtClean="0">
                <a:solidFill>
                  <a:schemeClr val="bg1"/>
                </a:solidFill>
                <a:latin typeface="Times New Roman" pitchFamily="18" charset="0"/>
                <a:cs typeface="Times New Roman" pitchFamily="18" charset="0"/>
              </a:rPr>
              <a:t>vaccine </a:t>
            </a:r>
            <a:r>
              <a:rPr lang="en-US" sz="3600" dirty="0">
                <a:solidFill>
                  <a:schemeClr val="bg1"/>
                </a:solidFill>
                <a:latin typeface="Times New Roman" pitchFamily="18" charset="0"/>
                <a:cs typeface="Times New Roman" pitchFamily="18" charset="0"/>
              </a:rPr>
              <a:t>is the preferred approach to pre-exposure </a:t>
            </a:r>
            <a:r>
              <a:rPr lang="en-US" sz="3600" dirty="0" err="1">
                <a:solidFill>
                  <a:schemeClr val="bg1"/>
                </a:solidFill>
                <a:latin typeface="Times New Roman" pitchFamily="18" charset="0"/>
                <a:cs typeface="Times New Roman" pitchFamily="18" charset="0"/>
              </a:rPr>
              <a:t>immunoprophylaxis</a:t>
            </a:r>
            <a:endParaRPr lang="fa-IR" sz="36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4623453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ctrTitle"/>
          </p:nvPr>
        </p:nvSpPr>
        <p:spPr>
          <a:xfrm>
            <a:off x="685800" y="0"/>
            <a:ext cx="7772400" cy="1447800"/>
          </a:xfrm>
        </p:spPr>
        <p:txBody>
          <a:bodyPr/>
          <a:lstStyle/>
          <a:p>
            <a:pPr eaLnBrk="1" hangingPunct="1"/>
            <a:r>
              <a:rPr lang="en-US" altLang="en-US" sz="5400" dirty="0" smtClean="0">
                <a:solidFill>
                  <a:srgbClr val="C00000"/>
                </a:solidFill>
                <a:latin typeface="Times New Roman" pitchFamily="18" charset="0"/>
                <a:cs typeface="Times New Roman" pitchFamily="18" charset="0"/>
              </a:rPr>
              <a:t/>
            </a:r>
            <a:br>
              <a:rPr lang="en-US" altLang="en-US" sz="5400" dirty="0" smtClean="0">
                <a:solidFill>
                  <a:srgbClr val="C00000"/>
                </a:solidFill>
                <a:latin typeface="Times New Roman" pitchFamily="18" charset="0"/>
                <a:cs typeface="Times New Roman" pitchFamily="18" charset="0"/>
              </a:rPr>
            </a:br>
            <a:r>
              <a:rPr lang="en-US" altLang="en-US" sz="5400" dirty="0" smtClean="0">
                <a:solidFill>
                  <a:srgbClr val="C00000"/>
                </a:solidFill>
                <a:latin typeface="Times New Roman" pitchFamily="18" charset="0"/>
                <a:cs typeface="Times New Roman" pitchFamily="18" charset="0"/>
              </a:rPr>
              <a:t/>
            </a:r>
            <a:br>
              <a:rPr lang="en-US" altLang="en-US" sz="5400" dirty="0" smtClean="0">
                <a:solidFill>
                  <a:srgbClr val="C00000"/>
                </a:solidFill>
                <a:latin typeface="Times New Roman" pitchFamily="18" charset="0"/>
                <a:cs typeface="Times New Roman" pitchFamily="18" charset="0"/>
              </a:rPr>
            </a:br>
            <a:r>
              <a:rPr lang="en-US" altLang="en-US" sz="5400" dirty="0" smtClean="0">
                <a:solidFill>
                  <a:srgbClr val="C00000"/>
                </a:solidFill>
                <a:latin typeface="Times New Roman" pitchFamily="18" charset="0"/>
                <a:cs typeface="Times New Roman" pitchFamily="18" charset="0"/>
              </a:rPr>
              <a:t>Prognosis</a:t>
            </a:r>
            <a:br>
              <a:rPr lang="en-US" altLang="en-US" sz="5400" dirty="0" smtClean="0">
                <a:solidFill>
                  <a:srgbClr val="C00000"/>
                </a:solidFill>
                <a:latin typeface="Times New Roman" pitchFamily="18" charset="0"/>
                <a:cs typeface="Times New Roman" pitchFamily="18" charset="0"/>
              </a:rPr>
            </a:br>
            <a:r>
              <a:rPr lang="en-US" altLang="en-US" sz="5400" dirty="0" smtClean="0">
                <a:solidFill>
                  <a:srgbClr val="C00000"/>
                </a:solidFill>
                <a:latin typeface="Times New Roman" pitchFamily="18" charset="0"/>
                <a:cs typeface="Times New Roman" pitchFamily="18" charset="0"/>
              </a:rPr>
              <a:t>HAV</a:t>
            </a:r>
            <a:br>
              <a:rPr lang="en-US" altLang="en-US" sz="5400" dirty="0" smtClean="0">
                <a:solidFill>
                  <a:srgbClr val="C00000"/>
                </a:solidFill>
                <a:latin typeface="Times New Roman" pitchFamily="18" charset="0"/>
                <a:cs typeface="Times New Roman" pitchFamily="18" charset="0"/>
              </a:rPr>
            </a:br>
            <a:r>
              <a:rPr lang="en-US" altLang="en-US" sz="5400" dirty="0" smtClean="0">
                <a:solidFill>
                  <a:srgbClr val="C00000"/>
                </a:solidFill>
                <a:latin typeface="Times New Roman" pitchFamily="18" charset="0"/>
                <a:cs typeface="Times New Roman" pitchFamily="18" charset="0"/>
              </a:rPr>
              <a:t/>
            </a:r>
            <a:br>
              <a:rPr lang="en-US" altLang="en-US" sz="5400" dirty="0" smtClean="0">
                <a:solidFill>
                  <a:srgbClr val="C00000"/>
                </a:solidFill>
                <a:latin typeface="Times New Roman" pitchFamily="18" charset="0"/>
                <a:cs typeface="Times New Roman" pitchFamily="18" charset="0"/>
              </a:rPr>
            </a:br>
            <a:endParaRPr lang="fa-IR" altLang="en-US" sz="5400" dirty="0" smtClean="0">
              <a:solidFill>
                <a:srgbClr val="C00000"/>
              </a:solidFill>
              <a:latin typeface="Times New Roman" pitchFamily="18" charset="0"/>
            </a:endParaRPr>
          </a:p>
        </p:txBody>
      </p:sp>
      <p:sp>
        <p:nvSpPr>
          <p:cNvPr id="3" name="Subtitle 2"/>
          <p:cNvSpPr>
            <a:spLocks noGrp="1"/>
          </p:cNvSpPr>
          <p:nvPr>
            <p:ph type="subTitle" idx="1"/>
          </p:nvPr>
        </p:nvSpPr>
        <p:spPr>
          <a:xfrm>
            <a:off x="152400" y="2057400"/>
            <a:ext cx="8839200" cy="4191000"/>
          </a:xfrm>
        </p:spPr>
        <p:txBody>
          <a:bodyPr/>
          <a:lstStyle/>
          <a:p>
            <a:pPr eaLnBrk="1" hangingPunct="1">
              <a:buFont typeface="Arial" pitchFamily="34" charset="0"/>
              <a:buNone/>
              <a:defRPr/>
            </a:pPr>
            <a:r>
              <a:rPr lang="en-US" sz="4000" dirty="0">
                <a:solidFill>
                  <a:srgbClr val="FFC000"/>
                </a:solidFill>
              </a:rPr>
              <a:t>Virtually all previously healthy patients </a:t>
            </a:r>
            <a:r>
              <a:rPr lang="en-US" sz="4000" dirty="0" smtClean="0">
                <a:solidFill>
                  <a:srgbClr val="FFC000"/>
                </a:solidFill>
              </a:rPr>
              <a:t>recover </a:t>
            </a:r>
            <a:r>
              <a:rPr lang="en-US" sz="4000" dirty="0">
                <a:solidFill>
                  <a:srgbClr val="FFC000"/>
                </a:solidFill>
              </a:rPr>
              <a:t>completely with no clinical </a:t>
            </a:r>
            <a:r>
              <a:rPr lang="en-US" sz="4000" dirty="0" smtClean="0">
                <a:solidFill>
                  <a:srgbClr val="FFC000"/>
                </a:solidFill>
              </a:rPr>
              <a:t>sequelae</a:t>
            </a:r>
          </a:p>
        </p:txBody>
      </p:sp>
    </p:spTree>
    <p:extLst>
      <p:ext uri="{BB962C8B-B14F-4D97-AF65-F5344CB8AC3E}">
        <p14:creationId xmlns:p14="http://schemas.microsoft.com/office/powerpoint/2010/main" val="4658199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4294967295"/>
          </p:nvPr>
        </p:nvSpPr>
        <p:spPr>
          <a:xfrm>
            <a:off x="1447800" y="1143000"/>
            <a:ext cx="7696200" cy="4408488"/>
          </a:xfrm>
        </p:spPr>
        <p:txBody>
          <a:bodyPr/>
          <a:lstStyle/>
          <a:p>
            <a:pPr marL="381000" indent="-381000">
              <a:lnSpc>
                <a:spcPct val="80000"/>
              </a:lnSpc>
              <a:buFont typeface="Wingdings" pitchFamily="2" charset="2"/>
              <a:buChar char="n"/>
            </a:pPr>
            <a:r>
              <a:rPr lang="en-US" altLang="zh-CN" sz="2800" dirty="0" smtClean="0">
                <a:solidFill>
                  <a:schemeClr val="bg1"/>
                </a:solidFill>
              </a:rPr>
              <a:t>Hepatitis B virus (HBV)</a:t>
            </a:r>
          </a:p>
          <a:p>
            <a:pPr marL="381000" indent="-381000">
              <a:lnSpc>
                <a:spcPct val="80000"/>
              </a:lnSpc>
            </a:pPr>
            <a:endParaRPr lang="en-US" altLang="zh-CN" sz="2400" dirty="0" smtClean="0">
              <a:solidFill>
                <a:schemeClr val="bg1"/>
              </a:solidFill>
            </a:endParaRPr>
          </a:p>
          <a:p>
            <a:pPr marL="381000" indent="-381000">
              <a:lnSpc>
                <a:spcPct val="80000"/>
              </a:lnSpc>
            </a:pPr>
            <a:r>
              <a:rPr lang="en-US" altLang="zh-CN" sz="2400" b="1" dirty="0" smtClean="0">
                <a:solidFill>
                  <a:srgbClr val="FFC000"/>
                </a:solidFill>
              </a:rPr>
              <a:t>Four open reading frames (ORF) </a:t>
            </a:r>
            <a:r>
              <a:rPr lang="en-US" sz="2400" dirty="0"/>
              <a:t>that encode five proteins</a:t>
            </a:r>
            <a:endParaRPr lang="en-US" altLang="zh-CN" sz="2400" b="1" dirty="0" smtClean="0">
              <a:solidFill>
                <a:srgbClr val="FFC000"/>
              </a:solidFill>
            </a:endParaRPr>
          </a:p>
          <a:p>
            <a:pPr marL="381000" indent="-381000">
              <a:lnSpc>
                <a:spcPct val="80000"/>
              </a:lnSpc>
              <a:buFontTx/>
              <a:buNone/>
            </a:pPr>
            <a:r>
              <a:rPr lang="en-US" altLang="zh-CN" sz="2000" dirty="0" smtClean="0">
                <a:solidFill>
                  <a:schemeClr val="bg1"/>
                </a:solidFill>
              </a:rPr>
              <a:t>      </a:t>
            </a:r>
          </a:p>
          <a:p>
            <a:pPr marL="381000" indent="-381000">
              <a:lnSpc>
                <a:spcPct val="80000"/>
              </a:lnSpc>
              <a:buFontTx/>
              <a:buNone/>
            </a:pPr>
            <a:r>
              <a:rPr lang="en-US" altLang="zh-CN" sz="2000" dirty="0" smtClean="0">
                <a:solidFill>
                  <a:srgbClr val="FFFF00"/>
                </a:solidFill>
              </a:rPr>
              <a:t>S region: include pre-s1, pre-s2 and S gene, </a:t>
            </a:r>
          </a:p>
          <a:p>
            <a:pPr marL="381000" indent="-381000">
              <a:lnSpc>
                <a:spcPct val="80000"/>
              </a:lnSpc>
              <a:buFontTx/>
              <a:buNone/>
            </a:pPr>
            <a:r>
              <a:rPr lang="en-US" altLang="zh-CN" sz="2000" dirty="0" smtClean="0">
                <a:solidFill>
                  <a:schemeClr val="bg1"/>
                </a:solidFill>
              </a:rPr>
              <a:t>        encoded pre-s1 protein, pre-s2 protein and HBsAg.</a:t>
            </a:r>
          </a:p>
          <a:p>
            <a:pPr marL="381000" indent="-381000">
              <a:lnSpc>
                <a:spcPct val="80000"/>
              </a:lnSpc>
              <a:buFontTx/>
              <a:buNone/>
            </a:pPr>
            <a:r>
              <a:rPr lang="en-US" altLang="zh-CN" sz="2000" dirty="0" smtClean="0">
                <a:solidFill>
                  <a:schemeClr val="bg1"/>
                </a:solidFill>
              </a:rPr>
              <a:t>        Pre-s1 protein + pre-s2 protein + HBsAg</a:t>
            </a:r>
            <a:r>
              <a:rPr lang="en-US" altLang="zh-CN" sz="2000" dirty="0" smtClean="0">
                <a:solidFill>
                  <a:schemeClr val="bg1"/>
                </a:solidFill>
                <a:latin typeface="Arial" pitchFamily="34" charset="0"/>
              </a:rPr>
              <a:t>—</a:t>
            </a:r>
            <a:r>
              <a:rPr lang="en-US" altLang="zh-CN" sz="2000" dirty="0" smtClean="0">
                <a:solidFill>
                  <a:schemeClr val="bg1"/>
                </a:solidFill>
              </a:rPr>
              <a:t>large protein</a:t>
            </a:r>
          </a:p>
          <a:p>
            <a:pPr marL="381000" indent="-381000">
              <a:lnSpc>
                <a:spcPct val="80000"/>
              </a:lnSpc>
              <a:buFontTx/>
              <a:buNone/>
            </a:pPr>
            <a:r>
              <a:rPr lang="en-US" altLang="zh-CN" sz="2000" dirty="0" smtClean="0">
                <a:solidFill>
                  <a:schemeClr val="bg1"/>
                </a:solidFill>
              </a:rPr>
              <a:t>         Pre-s2 protein + HBsAg</a:t>
            </a:r>
            <a:r>
              <a:rPr lang="en-US" altLang="zh-CN" sz="2000" dirty="0" smtClean="0">
                <a:solidFill>
                  <a:schemeClr val="bg1"/>
                </a:solidFill>
                <a:latin typeface="Arial" pitchFamily="34" charset="0"/>
              </a:rPr>
              <a:t>—</a:t>
            </a:r>
            <a:r>
              <a:rPr lang="en-US" altLang="zh-CN" sz="2000" dirty="0" smtClean="0">
                <a:solidFill>
                  <a:schemeClr val="bg1"/>
                </a:solidFill>
              </a:rPr>
              <a:t>middle protein  </a:t>
            </a:r>
          </a:p>
          <a:p>
            <a:pPr marL="381000" indent="-381000">
              <a:lnSpc>
                <a:spcPct val="80000"/>
              </a:lnSpc>
              <a:buFontTx/>
              <a:buNone/>
            </a:pPr>
            <a:r>
              <a:rPr lang="en-US" altLang="zh-CN" sz="2000" dirty="0" smtClean="0">
                <a:solidFill>
                  <a:schemeClr val="bg1"/>
                </a:solidFill>
              </a:rPr>
              <a:t>         HBsAg</a:t>
            </a:r>
            <a:r>
              <a:rPr lang="en-US" altLang="zh-CN" sz="2000" dirty="0" smtClean="0">
                <a:solidFill>
                  <a:schemeClr val="bg1"/>
                </a:solidFill>
                <a:latin typeface="Arial" pitchFamily="34" charset="0"/>
              </a:rPr>
              <a:t>—</a:t>
            </a:r>
            <a:r>
              <a:rPr lang="en-US" altLang="zh-CN" sz="2000" dirty="0" smtClean="0">
                <a:solidFill>
                  <a:schemeClr val="bg1"/>
                </a:solidFill>
              </a:rPr>
              <a:t>major protein</a:t>
            </a:r>
          </a:p>
          <a:p>
            <a:pPr marL="381000" indent="-381000">
              <a:lnSpc>
                <a:spcPct val="80000"/>
              </a:lnSpc>
              <a:buFontTx/>
              <a:buNone/>
            </a:pPr>
            <a:r>
              <a:rPr lang="en-US" altLang="zh-CN" sz="2000" dirty="0" smtClean="0">
                <a:solidFill>
                  <a:schemeClr val="bg1"/>
                </a:solidFill>
              </a:rPr>
              <a:t>     </a:t>
            </a:r>
          </a:p>
          <a:p>
            <a:pPr marL="381000" indent="-381000">
              <a:lnSpc>
                <a:spcPct val="80000"/>
              </a:lnSpc>
              <a:buFontTx/>
              <a:buNone/>
            </a:pPr>
            <a:r>
              <a:rPr lang="en-US" altLang="zh-CN" sz="2000" dirty="0" smtClean="0">
                <a:solidFill>
                  <a:srgbClr val="FFFF00"/>
                </a:solidFill>
              </a:rPr>
              <a:t>C region included pre-c and C gene</a:t>
            </a:r>
            <a:r>
              <a:rPr lang="en-US" altLang="zh-CN" sz="2000" dirty="0" smtClean="0">
                <a:solidFill>
                  <a:schemeClr val="bg1"/>
                </a:solidFill>
              </a:rPr>
              <a:t>, encode HBeAg and </a:t>
            </a:r>
          </a:p>
          <a:p>
            <a:pPr marL="381000" indent="-381000">
              <a:lnSpc>
                <a:spcPct val="80000"/>
              </a:lnSpc>
              <a:buFontTx/>
              <a:buNone/>
            </a:pPr>
            <a:r>
              <a:rPr lang="en-US" altLang="zh-CN" sz="2000" dirty="0" smtClean="0">
                <a:solidFill>
                  <a:schemeClr val="bg1"/>
                </a:solidFill>
              </a:rPr>
              <a:t>        </a:t>
            </a:r>
            <a:r>
              <a:rPr lang="en-US" altLang="zh-CN" sz="2000" dirty="0" err="1" smtClean="0">
                <a:solidFill>
                  <a:schemeClr val="bg1"/>
                </a:solidFill>
              </a:rPr>
              <a:t>HBcAg</a:t>
            </a:r>
            <a:endParaRPr lang="en-US" altLang="zh-CN" sz="2000" dirty="0" smtClean="0">
              <a:solidFill>
                <a:schemeClr val="bg1"/>
              </a:solidFill>
            </a:endParaRPr>
          </a:p>
          <a:p>
            <a:pPr marL="381000" indent="-381000">
              <a:lnSpc>
                <a:spcPct val="80000"/>
              </a:lnSpc>
              <a:buFontTx/>
              <a:buNone/>
            </a:pPr>
            <a:r>
              <a:rPr lang="en-US" altLang="zh-CN" sz="2000" dirty="0" smtClean="0">
                <a:solidFill>
                  <a:schemeClr val="bg1"/>
                </a:solidFill>
              </a:rPr>
              <a:t>     </a:t>
            </a:r>
          </a:p>
          <a:p>
            <a:pPr marL="381000" indent="-381000">
              <a:lnSpc>
                <a:spcPct val="80000"/>
              </a:lnSpc>
              <a:buFontTx/>
              <a:buNone/>
            </a:pPr>
            <a:r>
              <a:rPr lang="en-US" altLang="zh-CN" sz="2000" dirty="0" smtClean="0">
                <a:solidFill>
                  <a:srgbClr val="FFFF00"/>
                </a:solidFill>
              </a:rPr>
              <a:t>X region encoded </a:t>
            </a:r>
            <a:r>
              <a:rPr lang="en-US" altLang="zh-CN" sz="2000" dirty="0" err="1" smtClean="0">
                <a:solidFill>
                  <a:schemeClr val="bg1"/>
                </a:solidFill>
              </a:rPr>
              <a:t>HBxAg</a:t>
            </a:r>
            <a:endParaRPr lang="en-US" altLang="zh-CN" sz="2000" dirty="0" smtClean="0">
              <a:solidFill>
                <a:schemeClr val="bg1"/>
              </a:solidFill>
            </a:endParaRPr>
          </a:p>
          <a:p>
            <a:pPr marL="381000" indent="-381000">
              <a:lnSpc>
                <a:spcPct val="80000"/>
              </a:lnSpc>
              <a:buFontTx/>
              <a:buNone/>
            </a:pPr>
            <a:r>
              <a:rPr lang="en-US" altLang="zh-CN" sz="2000" dirty="0" smtClean="0">
                <a:solidFill>
                  <a:schemeClr val="bg1"/>
                </a:solidFill>
              </a:rPr>
              <a:t>     </a:t>
            </a:r>
          </a:p>
          <a:p>
            <a:pPr marL="381000" indent="-381000">
              <a:lnSpc>
                <a:spcPct val="80000"/>
              </a:lnSpc>
              <a:buFontTx/>
              <a:buNone/>
            </a:pPr>
            <a:r>
              <a:rPr lang="en-US" altLang="zh-CN" sz="2000" dirty="0" smtClean="0">
                <a:solidFill>
                  <a:srgbClr val="FFFF00"/>
                </a:solidFill>
              </a:rPr>
              <a:t>P region encoded </a:t>
            </a:r>
            <a:r>
              <a:rPr lang="en-US" altLang="zh-CN" sz="2000" dirty="0" smtClean="0">
                <a:solidFill>
                  <a:schemeClr val="bg1"/>
                </a:solidFill>
              </a:rPr>
              <a:t>DNA polymerase</a:t>
            </a:r>
            <a:r>
              <a:rPr lang="en-US" altLang="zh-CN" sz="1800" dirty="0" smtClean="0">
                <a:solidFill>
                  <a:schemeClr val="bg1"/>
                </a:solidFill>
              </a:rPr>
              <a:t> </a:t>
            </a:r>
          </a:p>
        </p:txBody>
      </p:sp>
    </p:spTree>
    <p:extLst>
      <p:ext uri="{BB962C8B-B14F-4D97-AF65-F5344CB8AC3E}">
        <p14:creationId xmlns:p14="http://schemas.microsoft.com/office/powerpoint/2010/main" val="24480688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3005138" y="18192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fontAlgn="base" hangingPunct="1">
              <a:spcBef>
                <a:spcPct val="0"/>
              </a:spcBef>
              <a:spcAft>
                <a:spcPct val="0"/>
              </a:spcAft>
            </a:pPr>
            <a:endParaRPr lang="en-US" altLang="en-US">
              <a:solidFill>
                <a:prstClr val="black"/>
              </a:solidFill>
            </a:endParaRPr>
          </a:p>
        </p:txBody>
      </p:sp>
      <p:graphicFrame>
        <p:nvGraphicFramePr>
          <p:cNvPr id="7171" name="Object 3"/>
          <p:cNvGraphicFramePr>
            <a:graphicFrameLocks noChangeAspect="1"/>
          </p:cNvGraphicFramePr>
          <p:nvPr>
            <p:extLst>
              <p:ext uri="{D42A27DB-BD31-4B8C-83A1-F6EECF244321}">
                <p14:modId xmlns:p14="http://schemas.microsoft.com/office/powerpoint/2010/main" val="3417127251"/>
              </p:ext>
            </p:extLst>
          </p:nvPr>
        </p:nvGraphicFramePr>
        <p:xfrm>
          <a:off x="381000" y="381000"/>
          <a:ext cx="8001000" cy="6248400"/>
        </p:xfrm>
        <a:graphic>
          <a:graphicData uri="http://schemas.openxmlformats.org/presentationml/2006/ole">
            <mc:AlternateContent xmlns:mc="http://schemas.openxmlformats.org/markup-compatibility/2006">
              <mc:Choice xmlns:v="urn:schemas-microsoft-com:vml" Requires="v">
                <p:oleObj spid="_x0000_s7188" r:id="rId3" imgW="3134162" imgH="3219899" progId="Paint.Picture">
                  <p:embed/>
                </p:oleObj>
              </mc:Choice>
              <mc:Fallback>
                <p:oleObj r:id="rId3" imgW="3134162" imgH="3219899"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81000"/>
                        <a:ext cx="8001000" cy="6248400"/>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27663122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ltLang="en-US" b="1">
                <a:solidFill>
                  <a:srgbClr val="FFFF00"/>
                </a:solidFill>
              </a:rPr>
              <a:t>Hepatitis  B</a:t>
            </a:r>
            <a:r>
              <a:rPr lang="en-US" altLang="en-US"/>
              <a:t> </a:t>
            </a:r>
          </a:p>
        </p:txBody>
      </p:sp>
      <p:sp>
        <p:nvSpPr>
          <p:cNvPr id="8195" name="Rectangle 3"/>
          <p:cNvSpPr>
            <a:spLocks noGrp="1" noChangeArrowheads="1"/>
          </p:cNvSpPr>
          <p:nvPr>
            <p:ph type="body" idx="1"/>
          </p:nvPr>
        </p:nvSpPr>
        <p:spPr/>
        <p:txBody>
          <a:bodyPr/>
          <a:lstStyle/>
          <a:p>
            <a:r>
              <a:rPr lang="en-US" altLang="en-US">
                <a:solidFill>
                  <a:schemeClr val="bg1"/>
                </a:solidFill>
              </a:rPr>
              <a:t>Incidous onset.</a:t>
            </a:r>
          </a:p>
          <a:p>
            <a:r>
              <a:rPr lang="en-US" altLang="en-US">
                <a:solidFill>
                  <a:schemeClr val="bg1"/>
                </a:solidFill>
              </a:rPr>
              <a:t>Anorexia.</a:t>
            </a:r>
          </a:p>
          <a:p>
            <a:r>
              <a:rPr lang="en-US" altLang="en-US">
                <a:solidFill>
                  <a:schemeClr val="bg1"/>
                </a:solidFill>
              </a:rPr>
              <a:t>Abdominal discomfort.</a:t>
            </a:r>
          </a:p>
          <a:p>
            <a:r>
              <a:rPr lang="en-US" altLang="en-US">
                <a:solidFill>
                  <a:schemeClr val="bg1"/>
                </a:solidFill>
              </a:rPr>
              <a:t>Nausia.</a:t>
            </a:r>
          </a:p>
          <a:p>
            <a:r>
              <a:rPr lang="en-US" altLang="en-US">
                <a:solidFill>
                  <a:schemeClr val="bg1"/>
                </a:solidFill>
              </a:rPr>
              <a:t>Vomiting.</a:t>
            </a:r>
          </a:p>
          <a:p>
            <a:r>
              <a:rPr lang="en-US" altLang="en-US">
                <a:solidFill>
                  <a:schemeClr val="bg1"/>
                </a:solidFill>
              </a:rPr>
              <a:t>Arthralgia.</a:t>
            </a:r>
          </a:p>
          <a:p>
            <a:r>
              <a:rPr lang="en-US" altLang="en-US">
                <a:solidFill>
                  <a:schemeClr val="bg1"/>
                </a:solidFill>
              </a:rPr>
              <a:t>Jaundice</a:t>
            </a:r>
            <a:r>
              <a:rPr lang="en-US" altLang="en-US"/>
              <a:t>. </a:t>
            </a:r>
          </a:p>
        </p:txBody>
      </p:sp>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1913" y="1676400"/>
            <a:ext cx="3070225" cy="3163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41902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2">
            <a:extLst>
              <a:ext uri="{28A0092B-C50C-407E-A947-70E740481C1C}">
                <a14:useLocalDpi xmlns:a14="http://schemas.microsoft.com/office/drawing/2010/main" val="0"/>
              </a:ext>
            </a:extLst>
          </a:blip>
          <a:srcRect l="2061" t="3690" r="1031" b="3107"/>
          <a:stretch>
            <a:fillRect/>
          </a:stretch>
        </p:blipFill>
        <p:spPr bwMode="auto">
          <a:xfrm>
            <a:off x="0" y="0"/>
            <a:ext cx="9144000" cy="538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sp>
        <p:nvSpPr>
          <p:cNvPr id="63491" name="Text Box 3"/>
          <p:cNvSpPr txBox="1">
            <a:spLocks noChangeArrowheads="1"/>
          </p:cNvSpPr>
          <p:nvPr/>
        </p:nvSpPr>
        <p:spPr bwMode="auto">
          <a:xfrm>
            <a:off x="2362200" y="5486400"/>
            <a:ext cx="42386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b="1" i="1">
                <a:solidFill>
                  <a:srgbClr val="FFFF00"/>
                </a:solidFill>
              </a:rPr>
              <a:t>2 billion people infected</a:t>
            </a:r>
          </a:p>
        </p:txBody>
      </p:sp>
      <p:sp>
        <p:nvSpPr>
          <p:cNvPr id="63492" name="Text Box 4"/>
          <p:cNvSpPr txBox="1">
            <a:spLocks noChangeArrowheads="1"/>
          </p:cNvSpPr>
          <p:nvPr/>
        </p:nvSpPr>
        <p:spPr bwMode="auto">
          <a:xfrm>
            <a:off x="6934200" y="5486400"/>
            <a:ext cx="17526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400" b="1">
                <a:solidFill>
                  <a:srgbClr val="FFFF00"/>
                </a:solidFill>
              </a:rPr>
              <a:t>360 million CHB</a:t>
            </a:r>
          </a:p>
        </p:txBody>
      </p:sp>
      <p:sp>
        <p:nvSpPr>
          <p:cNvPr id="63493" name="Text Box 5"/>
          <p:cNvSpPr txBox="1">
            <a:spLocks noChangeArrowheads="1"/>
          </p:cNvSpPr>
          <p:nvPr/>
        </p:nvSpPr>
        <p:spPr bwMode="auto">
          <a:xfrm>
            <a:off x="457200" y="5486400"/>
            <a:ext cx="18288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400" b="1">
                <a:solidFill>
                  <a:srgbClr val="FFFF00"/>
                </a:solidFill>
              </a:rPr>
              <a:t>More than 500,000 death/year</a:t>
            </a:r>
          </a:p>
        </p:txBody>
      </p:sp>
    </p:spTree>
    <p:extLst>
      <p:ext uri="{BB962C8B-B14F-4D97-AF65-F5344CB8AC3E}">
        <p14:creationId xmlns:p14="http://schemas.microsoft.com/office/powerpoint/2010/main" val="2158278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3491"/>
                                        </p:tgtEl>
                                        <p:attrNameLst>
                                          <p:attrName>style.visibility</p:attrName>
                                        </p:attrNameLst>
                                      </p:cBhvr>
                                      <p:to>
                                        <p:strVal val="visible"/>
                                      </p:to>
                                    </p:set>
                                    <p:anim calcmode="lin" valueType="num">
                                      <p:cBhvr additive="base">
                                        <p:cTn id="7" dur="500" fill="hold"/>
                                        <p:tgtEl>
                                          <p:spTgt spid="63491"/>
                                        </p:tgtEl>
                                        <p:attrNameLst>
                                          <p:attrName>ppt_x</p:attrName>
                                        </p:attrNameLst>
                                      </p:cBhvr>
                                      <p:tavLst>
                                        <p:tav tm="0">
                                          <p:val>
                                            <p:strVal val="#ppt_x"/>
                                          </p:val>
                                        </p:tav>
                                        <p:tav tm="100000">
                                          <p:val>
                                            <p:strVal val="#ppt_x"/>
                                          </p:val>
                                        </p:tav>
                                      </p:tavLst>
                                    </p:anim>
                                    <p:anim calcmode="lin" valueType="num">
                                      <p:cBhvr additive="base">
                                        <p:cTn id="8" dur="500" fill="hold"/>
                                        <p:tgtEl>
                                          <p:spTgt spid="6349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3492"/>
                                        </p:tgtEl>
                                        <p:attrNameLst>
                                          <p:attrName>style.visibility</p:attrName>
                                        </p:attrNameLst>
                                      </p:cBhvr>
                                      <p:to>
                                        <p:strVal val="visible"/>
                                      </p:to>
                                    </p:set>
                                    <p:anim calcmode="lin" valueType="num">
                                      <p:cBhvr additive="base">
                                        <p:cTn id="13" dur="500" fill="hold"/>
                                        <p:tgtEl>
                                          <p:spTgt spid="63492"/>
                                        </p:tgtEl>
                                        <p:attrNameLst>
                                          <p:attrName>ppt_x</p:attrName>
                                        </p:attrNameLst>
                                      </p:cBhvr>
                                      <p:tavLst>
                                        <p:tav tm="0">
                                          <p:val>
                                            <p:strVal val="#ppt_x"/>
                                          </p:val>
                                        </p:tav>
                                        <p:tav tm="100000">
                                          <p:val>
                                            <p:strVal val="#ppt_x"/>
                                          </p:val>
                                        </p:tav>
                                      </p:tavLst>
                                    </p:anim>
                                    <p:anim calcmode="lin" valueType="num">
                                      <p:cBhvr additive="base">
                                        <p:cTn id="14" dur="500" fill="hold"/>
                                        <p:tgtEl>
                                          <p:spTgt spid="63492"/>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3493"/>
                                        </p:tgtEl>
                                        <p:attrNameLst>
                                          <p:attrName>style.visibility</p:attrName>
                                        </p:attrNameLst>
                                      </p:cBhvr>
                                      <p:to>
                                        <p:strVal val="visible"/>
                                      </p:to>
                                    </p:set>
                                    <p:anim calcmode="lin" valueType="num">
                                      <p:cBhvr additive="base">
                                        <p:cTn id="19" dur="500" fill="hold"/>
                                        <p:tgtEl>
                                          <p:spTgt spid="63493"/>
                                        </p:tgtEl>
                                        <p:attrNameLst>
                                          <p:attrName>ppt_x</p:attrName>
                                        </p:attrNameLst>
                                      </p:cBhvr>
                                      <p:tavLst>
                                        <p:tav tm="0">
                                          <p:val>
                                            <p:strVal val="#ppt_x"/>
                                          </p:val>
                                        </p:tav>
                                        <p:tav tm="100000">
                                          <p:val>
                                            <p:strVal val="#ppt_x"/>
                                          </p:val>
                                        </p:tav>
                                      </p:tavLst>
                                    </p:anim>
                                    <p:anim calcmode="lin" valueType="num">
                                      <p:cBhvr additive="base">
                                        <p:cTn id="20" dur="500" fill="hold"/>
                                        <p:tgtEl>
                                          <p:spTgt spid="634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p:bldP spid="63492" grpId="0"/>
      <p:bldP spid="6349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p:cNvPicPr>
            <a:picLocks noChangeAspect="1" noChangeArrowheads="1"/>
          </p:cNvPicPr>
          <p:nvPr/>
        </p:nvPicPr>
        <p:blipFill>
          <a:blip r:embed="rId2">
            <a:extLst>
              <a:ext uri="{28A0092B-C50C-407E-A947-70E740481C1C}">
                <a14:useLocalDpi xmlns:a14="http://schemas.microsoft.com/office/drawing/2010/main" val="0"/>
              </a:ext>
            </a:extLst>
          </a:blip>
          <a:srcRect l="911" t="1694" r="911" b="1923"/>
          <a:stretch>
            <a:fillRect/>
          </a:stretch>
        </p:blipFill>
        <p:spPr bwMode="auto">
          <a:xfrm>
            <a:off x="609600" y="1295400"/>
            <a:ext cx="8229600" cy="5105400"/>
          </a:xfrm>
          <a:prstGeom prst="rect">
            <a:avLst/>
          </a:prstGeom>
          <a:noFill/>
          <a:ln w="28575">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72707" name="Rectangle 3"/>
          <p:cNvSpPr>
            <a:spLocks noGrp="1" noChangeArrowheads="1"/>
          </p:cNvSpPr>
          <p:nvPr>
            <p:ph type="title"/>
          </p:nvPr>
        </p:nvSpPr>
        <p:spPr/>
        <p:txBody>
          <a:bodyPr/>
          <a:lstStyle/>
          <a:p>
            <a:r>
              <a:rPr lang="en-US" altLang="en-US">
                <a:solidFill>
                  <a:srgbClr val="FFFF00"/>
                </a:solidFill>
              </a:rPr>
              <a:t>Natural History</a:t>
            </a:r>
            <a:endParaRPr lang="en-CA" altLang="en-US">
              <a:solidFill>
                <a:srgbClr val="FFFF00"/>
              </a:solidFill>
            </a:endParaRPr>
          </a:p>
        </p:txBody>
      </p:sp>
      <p:sp>
        <p:nvSpPr>
          <p:cNvPr id="72708" name="Text Box 4"/>
          <p:cNvSpPr txBox="1">
            <a:spLocks noChangeArrowheads="1"/>
          </p:cNvSpPr>
          <p:nvPr/>
        </p:nvSpPr>
        <p:spPr bwMode="auto">
          <a:xfrm>
            <a:off x="6324600" y="6392863"/>
            <a:ext cx="2590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lgn="r">
              <a:spcBef>
                <a:spcPct val="50000"/>
              </a:spcBef>
            </a:pPr>
            <a:r>
              <a:rPr lang="en-US" altLang="en-US" sz="2000">
                <a:solidFill>
                  <a:schemeClr val="folHlink"/>
                </a:solidFill>
                <a:latin typeface="Tahoma" pitchFamily="34" charset="0"/>
              </a:rPr>
              <a:t>Gow, </a:t>
            </a:r>
            <a:r>
              <a:rPr lang="en-CA" altLang="en-US" sz="2000">
                <a:solidFill>
                  <a:schemeClr val="folHlink"/>
                </a:solidFill>
                <a:latin typeface="Tahoma" pitchFamily="34" charset="0"/>
              </a:rPr>
              <a:t>BMJ</a:t>
            </a:r>
            <a:r>
              <a:rPr lang="en-US" altLang="en-US" sz="2000">
                <a:solidFill>
                  <a:schemeClr val="folHlink"/>
                </a:solidFill>
                <a:latin typeface="Tahoma" pitchFamily="34" charset="0"/>
              </a:rPr>
              <a:t> </a:t>
            </a:r>
            <a:r>
              <a:rPr lang="en-CA" altLang="en-US" sz="2000">
                <a:solidFill>
                  <a:schemeClr val="folHlink"/>
                </a:solidFill>
                <a:latin typeface="Tahoma" pitchFamily="34" charset="0"/>
              </a:rPr>
              <a:t>2001</a:t>
            </a:r>
          </a:p>
        </p:txBody>
      </p:sp>
    </p:spTree>
    <p:extLst>
      <p:ext uri="{BB962C8B-B14F-4D97-AF65-F5344CB8AC3E}">
        <p14:creationId xmlns:p14="http://schemas.microsoft.com/office/powerpoint/2010/main" val="9998783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457200" y="533400"/>
            <a:ext cx="8229600" cy="5592763"/>
          </a:xfrm>
        </p:spPr>
        <p:txBody>
          <a:bodyPr/>
          <a:lstStyle/>
          <a:p>
            <a:r>
              <a:rPr lang="en-US" altLang="en-US" b="1" dirty="0">
                <a:solidFill>
                  <a:srgbClr val="FFFF00"/>
                </a:solidFill>
              </a:rPr>
              <a:t>Agent</a:t>
            </a:r>
            <a:r>
              <a:rPr lang="en-US" altLang="en-US" dirty="0"/>
              <a:t>:  </a:t>
            </a:r>
            <a:r>
              <a:rPr lang="en-US" altLang="en-US" dirty="0">
                <a:solidFill>
                  <a:schemeClr val="bg1"/>
                </a:solidFill>
              </a:rPr>
              <a:t>Double strand DNA.</a:t>
            </a:r>
          </a:p>
          <a:p>
            <a:r>
              <a:rPr lang="en-US" altLang="en-US" b="1" dirty="0" err="1" smtClean="0">
                <a:solidFill>
                  <a:srgbClr val="FFFF00"/>
                </a:solidFill>
              </a:rPr>
              <a:t>Reservior</a:t>
            </a:r>
            <a:r>
              <a:rPr lang="en-US" altLang="en-US" dirty="0"/>
              <a:t>: </a:t>
            </a:r>
            <a:r>
              <a:rPr lang="en-US" altLang="en-US" dirty="0">
                <a:solidFill>
                  <a:schemeClr val="bg1"/>
                </a:solidFill>
              </a:rPr>
              <a:t>Human (case + carrier).</a:t>
            </a:r>
          </a:p>
          <a:p>
            <a:r>
              <a:rPr lang="en-US" altLang="en-US" dirty="0">
                <a:solidFill>
                  <a:srgbClr val="FFFF00"/>
                </a:solidFill>
              </a:rPr>
              <a:t>I.P.</a:t>
            </a:r>
            <a:r>
              <a:rPr lang="en-US" altLang="en-US" dirty="0">
                <a:solidFill>
                  <a:schemeClr val="bg1"/>
                </a:solidFill>
              </a:rPr>
              <a:t>  2-3 months.</a:t>
            </a:r>
          </a:p>
          <a:p>
            <a:r>
              <a:rPr lang="en-US" altLang="en-US" dirty="0">
                <a:solidFill>
                  <a:srgbClr val="FFFF00"/>
                </a:solidFill>
              </a:rPr>
              <a:t>P.C</a:t>
            </a:r>
            <a:r>
              <a:rPr lang="en-US" altLang="en-US" dirty="0">
                <a:solidFill>
                  <a:schemeClr val="bg1"/>
                </a:solidFill>
              </a:rPr>
              <a:t>. One week of I.P. + illness period + carriage.</a:t>
            </a:r>
          </a:p>
          <a:p>
            <a:r>
              <a:rPr lang="en-US" altLang="en-US" b="1" dirty="0">
                <a:solidFill>
                  <a:srgbClr val="FFFF00"/>
                </a:solidFill>
              </a:rPr>
              <a:t>Carriage depends on age.</a:t>
            </a:r>
          </a:p>
          <a:p>
            <a:pPr>
              <a:buFontTx/>
              <a:buNone/>
            </a:pPr>
            <a:endParaRPr lang="en-US" altLang="en-US" b="1" dirty="0">
              <a:solidFill>
                <a:srgbClr val="FFFF00"/>
              </a:solidFill>
            </a:endParaRPr>
          </a:p>
        </p:txBody>
      </p:sp>
    </p:spTree>
    <p:extLst>
      <p:ext uri="{BB962C8B-B14F-4D97-AF65-F5344CB8AC3E}">
        <p14:creationId xmlns:p14="http://schemas.microsoft.com/office/powerpoint/2010/main" val="8956957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bg1"/>
                </a:solidFill>
              </a:rPr>
              <a:t>HEPATITIS</a:t>
            </a:r>
            <a:endParaRPr lang="en-US" dirty="0">
              <a:solidFill>
                <a:schemeClr val="bg1"/>
              </a:solidFill>
            </a:endParaRPr>
          </a:p>
        </p:txBody>
      </p:sp>
      <p:sp>
        <p:nvSpPr>
          <p:cNvPr id="3" name="عنصر نائب للمحتوى 2"/>
          <p:cNvSpPr>
            <a:spLocks noGrp="1"/>
          </p:cNvSpPr>
          <p:nvPr>
            <p:ph idx="1"/>
          </p:nvPr>
        </p:nvSpPr>
        <p:spPr>
          <a:xfrm>
            <a:off x="457200" y="1981199"/>
            <a:ext cx="8229600" cy="1600201"/>
          </a:xfrm>
          <a:solidFill>
            <a:srgbClr val="FF0000"/>
          </a:solidFill>
        </p:spPr>
        <p:txBody>
          <a:bodyPr/>
          <a:lstStyle/>
          <a:p>
            <a:endParaRPr lang="en-US" dirty="0" smtClean="0"/>
          </a:p>
          <a:p>
            <a:pPr algn="ctr"/>
            <a:r>
              <a:rPr lang="en-US" sz="4400" b="1" dirty="0" smtClean="0">
                <a:solidFill>
                  <a:schemeClr val="bg1"/>
                </a:solidFill>
              </a:rPr>
              <a:t>Inflammation of the liver</a:t>
            </a:r>
          </a:p>
          <a:p>
            <a:pPr algn="ctr"/>
            <a:endParaRPr lang="en-US" sz="4400" dirty="0">
              <a:solidFill>
                <a:schemeClr val="bg1"/>
              </a:solidFill>
            </a:endParaRPr>
          </a:p>
          <a:p>
            <a:pPr marL="0" indent="0" algn="ctr">
              <a:buNone/>
            </a:pPr>
            <a:r>
              <a:rPr lang="en-US" sz="3600" dirty="0" smtClean="0">
                <a:solidFill>
                  <a:schemeClr val="bg1"/>
                </a:solidFill>
              </a:rPr>
              <a:t>Acute </a:t>
            </a:r>
            <a:r>
              <a:rPr lang="en-US" sz="3600" dirty="0">
                <a:solidFill>
                  <a:schemeClr val="bg1"/>
                </a:solidFill>
              </a:rPr>
              <a:t>hepatitis lasting &lt; 6 months , </a:t>
            </a:r>
            <a:r>
              <a:rPr lang="en-US" sz="3600" dirty="0" smtClean="0">
                <a:solidFill>
                  <a:schemeClr val="bg1"/>
                </a:solidFill>
              </a:rPr>
              <a:t>                                            chronic </a:t>
            </a:r>
            <a:r>
              <a:rPr lang="en-US" sz="3600" dirty="0">
                <a:solidFill>
                  <a:schemeClr val="bg1"/>
                </a:solidFill>
              </a:rPr>
              <a:t>hepatitis lasting &gt; 6 months</a:t>
            </a:r>
          </a:p>
          <a:p>
            <a:pPr algn="ctr"/>
            <a:endParaRPr lang="en-US" sz="4400" dirty="0" smtClean="0">
              <a:solidFill>
                <a:schemeClr val="bg1"/>
              </a:solidFill>
            </a:endParaRPr>
          </a:p>
          <a:p>
            <a:pPr algn="ctr"/>
            <a:endParaRPr lang="en-US" sz="4400" dirty="0">
              <a:solidFill>
                <a:schemeClr val="bg1"/>
              </a:solidFill>
            </a:endParaRPr>
          </a:p>
        </p:txBody>
      </p:sp>
    </p:spTree>
    <p:extLst>
      <p:ext uri="{BB962C8B-B14F-4D97-AF65-F5344CB8AC3E}">
        <p14:creationId xmlns:p14="http://schemas.microsoft.com/office/powerpoint/2010/main" val="42910031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4210" name="Object 2"/>
          <p:cNvGraphicFramePr>
            <a:graphicFrameLocks noChangeAspect="1"/>
          </p:cNvGraphicFramePr>
          <p:nvPr/>
        </p:nvGraphicFramePr>
        <p:xfrm>
          <a:off x="0" y="0"/>
          <a:ext cx="9144000" cy="6858000"/>
        </p:xfrm>
        <a:graphic>
          <a:graphicData uri="http://schemas.openxmlformats.org/presentationml/2006/ole">
            <mc:AlternateContent xmlns:mc="http://schemas.openxmlformats.org/markup-compatibility/2006">
              <mc:Choice xmlns:v="urn:schemas-microsoft-com:vml" Requires="v">
                <p:oleObj spid="_x0000_s2069" name="Slide" r:id="rId3" imgW="5143680" imgH="3429000" progId="PowerPoint.Slide.8">
                  <p:embed/>
                </p:oleObj>
              </mc:Choice>
              <mc:Fallback>
                <p:oleObj name="Slide" r:id="rId3" imgW="5143680" imgH="3429000" progId="PowerPoint.Slid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8566447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5234" name="Object 2"/>
          <p:cNvGraphicFramePr>
            <a:graphicFrameLocks noChangeAspect="1"/>
          </p:cNvGraphicFramePr>
          <p:nvPr/>
        </p:nvGraphicFramePr>
        <p:xfrm>
          <a:off x="0" y="0"/>
          <a:ext cx="9144000" cy="6858000"/>
        </p:xfrm>
        <a:graphic>
          <a:graphicData uri="http://schemas.openxmlformats.org/presentationml/2006/ole">
            <mc:AlternateContent xmlns:mc="http://schemas.openxmlformats.org/markup-compatibility/2006">
              <mc:Choice xmlns:v="urn:schemas-microsoft-com:vml" Requires="v">
                <p:oleObj spid="_x0000_s3093" name="Slide" r:id="rId3" imgW="5143680" imgH="3429000" progId="PowerPoint.Slide.8">
                  <p:embed/>
                </p:oleObj>
              </mc:Choice>
              <mc:Fallback>
                <p:oleObj name="Slide" r:id="rId3" imgW="5143680" imgH="3429000" progId="PowerPoint.Slid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9241664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457200" y="304800"/>
            <a:ext cx="8229600" cy="5821363"/>
          </a:xfrm>
        </p:spPr>
        <p:txBody>
          <a:bodyPr/>
          <a:lstStyle/>
          <a:p>
            <a:pPr>
              <a:buFontTx/>
              <a:buNone/>
            </a:pPr>
            <a:r>
              <a:rPr lang="en-US" altLang="en-US">
                <a:solidFill>
                  <a:srgbClr val="FFFF00"/>
                </a:solidFill>
              </a:rPr>
              <a:t>Modes of transmission:</a:t>
            </a:r>
          </a:p>
          <a:p>
            <a:r>
              <a:rPr lang="en-US" altLang="en-US">
                <a:solidFill>
                  <a:schemeClr val="bg1"/>
                </a:solidFill>
              </a:rPr>
              <a:t>Percutaneous and permucosal exposure to infective body fluids.</a:t>
            </a:r>
          </a:p>
          <a:p>
            <a:pPr>
              <a:buFontTx/>
              <a:buNone/>
            </a:pPr>
            <a:r>
              <a:rPr lang="en-US" altLang="en-US">
                <a:solidFill>
                  <a:schemeClr val="bg1"/>
                </a:solidFill>
              </a:rPr>
              <a:t>     Blood transfusion.</a:t>
            </a:r>
          </a:p>
          <a:p>
            <a:pPr>
              <a:buFontTx/>
              <a:buNone/>
            </a:pPr>
            <a:r>
              <a:rPr lang="en-US" altLang="en-US">
                <a:solidFill>
                  <a:schemeClr val="bg1"/>
                </a:solidFill>
              </a:rPr>
              <a:t>     Organs transplants.</a:t>
            </a:r>
          </a:p>
          <a:p>
            <a:pPr>
              <a:buFontTx/>
              <a:buNone/>
            </a:pPr>
            <a:r>
              <a:rPr lang="en-US" altLang="en-US">
                <a:solidFill>
                  <a:schemeClr val="bg1"/>
                </a:solidFill>
              </a:rPr>
              <a:t>     Sharing needles.</a:t>
            </a:r>
          </a:p>
          <a:p>
            <a:pPr>
              <a:buFontTx/>
              <a:buNone/>
            </a:pPr>
            <a:r>
              <a:rPr lang="en-US" altLang="en-US">
                <a:solidFill>
                  <a:schemeClr val="bg1"/>
                </a:solidFill>
              </a:rPr>
              <a:t>     Haemodialysis.</a:t>
            </a:r>
          </a:p>
          <a:p>
            <a:pPr>
              <a:buFontTx/>
              <a:buNone/>
            </a:pPr>
            <a:r>
              <a:rPr lang="en-US" altLang="en-US">
                <a:solidFill>
                  <a:schemeClr val="bg1"/>
                </a:solidFill>
              </a:rPr>
              <a:t>     Needlestick.</a:t>
            </a:r>
          </a:p>
          <a:p>
            <a:pPr>
              <a:buFontTx/>
              <a:buNone/>
            </a:pPr>
            <a:r>
              <a:rPr lang="en-US" altLang="en-US">
                <a:solidFill>
                  <a:schemeClr val="bg1"/>
                </a:solidFill>
              </a:rPr>
              <a:t>     Tattooing.</a:t>
            </a:r>
          </a:p>
          <a:p>
            <a:pPr>
              <a:buFontTx/>
              <a:buNone/>
            </a:pPr>
            <a:r>
              <a:rPr lang="en-US" altLang="en-US">
                <a:solidFill>
                  <a:schemeClr val="bg1"/>
                </a:solidFill>
              </a:rPr>
              <a:t>     Razors &amp; toothbrushes.</a:t>
            </a:r>
          </a:p>
        </p:txBody>
      </p:sp>
    </p:spTree>
    <p:extLst>
      <p:ext uri="{BB962C8B-B14F-4D97-AF65-F5344CB8AC3E}">
        <p14:creationId xmlns:p14="http://schemas.microsoft.com/office/powerpoint/2010/main" val="9370601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idx="1"/>
          </p:nvPr>
        </p:nvSpPr>
        <p:spPr>
          <a:xfrm>
            <a:off x="457200" y="381000"/>
            <a:ext cx="8229600" cy="5745163"/>
          </a:xfrm>
        </p:spPr>
        <p:txBody>
          <a:bodyPr/>
          <a:lstStyle/>
          <a:p>
            <a:r>
              <a:rPr lang="en-US" altLang="en-US">
                <a:solidFill>
                  <a:schemeClr val="bg1"/>
                </a:solidFill>
              </a:rPr>
              <a:t>Sexual transmission.</a:t>
            </a:r>
          </a:p>
          <a:p>
            <a:r>
              <a:rPr lang="en-US" altLang="en-US">
                <a:solidFill>
                  <a:schemeClr val="bg1"/>
                </a:solidFill>
              </a:rPr>
              <a:t>Perinatal transmission.</a:t>
            </a:r>
          </a:p>
        </p:txBody>
      </p:sp>
    </p:spTree>
    <p:extLst>
      <p:ext uri="{BB962C8B-B14F-4D97-AF65-F5344CB8AC3E}">
        <p14:creationId xmlns:p14="http://schemas.microsoft.com/office/powerpoint/2010/main" val="35853526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ltLang="en-US" sz="4000" b="1" dirty="0">
                <a:solidFill>
                  <a:schemeClr val="bg1"/>
                </a:solidFill>
                <a:ea typeface="Arial Unicode MS" pitchFamily="34" charset="-128"/>
                <a:cs typeface="Arial Unicode MS" pitchFamily="34" charset="-128"/>
              </a:rPr>
              <a:t>Hepatitis </a:t>
            </a:r>
            <a:r>
              <a:rPr lang="en-US" altLang="en-US" sz="4000" b="1" dirty="0" smtClean="0">
                <a:solidFill>
                  <a:schemeClr val="bg1"/>
                </a:solidFill>
                <a:ea typeface="Arial Unicode MS" pitchFamily="34" charset="-128"/>
                <a:cs typeface="Arial Unicode MS" pitchFamily="34" charset="-128"/>
              </a:rPr>
              <a:t>B Diagnosis</a:t>
            </a:r>
            <a:endParaRPr lang="en-US" altLang="en-US" sz="4000" b="1" dirty="0">
              <a:solidFill>
                <a:schemeClr val="bg1"/>
              </a:solidFill>
              <a:ea typeface="Arial Unicode MS" pitchFamily="34" charset="-128"/>
              <a:cs typeface="Arial Unicode MS" pitchFamily="34" charset="-128"/>
            </a:endParaRPr>
          </a:p>
        </p:txBody>
      </p:sp>
      <p:sp>
        <p:nvSpPr>
          <p:cNvPr id="48131" name="Rectangle 3"/>
          <p:cNvSpPr>
            <a:spLocks noGrp="1" noChangeArrowheads="1"/>
          </p:cNvSpPr>
          <p:nvPr>
            <p:ph type="body" idx="1"/>
          </p:nvPr>
        </p:nvSpPr>
        <p:spPr>
          <a:xfrm>
            <a:off x="685800" y="1600200"/>
            <a:ext cx="7772400" cy="4495800"/>
          </a:xfrm>
        </p:spPr>
        <p:txBody>
          <a:bodyPr/>
          <a:lstStyle/>
          <a:p>
            <a:r>
              <a:rPr lang="en-US" altLang="en-US" sz="2800" b="1" i="1" dirty="0">
                <a:solidFill>
                  <a:srgbClr val="FFC000"/>
                </a:solidFill>
                <a:ea typeface="Arial Unicode MS" pitchFamily="34" charset="-128"/>
                <a:cs typeface="Arial Unicode MS" pitchFamily="34" charset="-128"/>
              </a:rPr>
              <a:t>Hepatitis B is detected by looking for a number of different antigens and antibodies:</a:t>
            </a:r>
          </a:p>
          <a:p>
            <a:pPr lvl="1"/>
            <a:r>
              <a:rPr lang="en-US" altLang="en-US" sz="2400" b="1" dirty="0">
                <a:solidFill>
                  <a:srgbClr val="FFFF00"/>
                </a:solidFill>
                <a:ea typeface="Arial Unicode MS" pitchFamily="34" charset="-128"/>
                <a:cs typeface="Arial Unicode MS" pitchFamily="34" charset="-128"/>
              </a:rPr>
              <a:t>Hepatitis B surface antigen (HBsAg): </a:t>
            </a:r>
          </a:p>
          <a:p>
            <a:pPr lvl="2"/>
            <a:endParaRPr lang="en-US" altLang="en-US" sz="2000" dirty="0" smtClean="0">
              <a:solidFill>
                <a:schemeClr val="bg1"/>
              </a:solidFill>
              <a:ea typeface="Arial Unicode MS" pitchFamily="34" charset="-128"/>
              <a:cs typeface="Arial Unicode MS" pitchFamily="34" charset="-128"/>
            </a:endParaRPr>
          </a:p>
          <a:p>
            <a:pPr lvl="2"/>
            <a:r>
              <a:rPr lang="en-US" altLang="en-US" sz="2000" dirty="0" smtClean="0">
                <a:solidFill>
                  <a:schemeClr val="bg1"/>
                </a:solidFill>
                <a:ea typeface="Arial Unicode MS" pitchFamily="34" charset="-128"/>
                <a:cs typeface="Arial Unicode MS" pitchFamily="34" charset="-128"/>
              </a:rPr>
              <a:t>A </a:t>
            </a:r>
            <a:r>
              <a:rPr lang="en-US" altLang="en-US" sz="2000" dirty="0">
                <a:solidFill>
                  <a:schemeClr val="bg1"/>
                </a:solidFill>
                <a:ea typeface="Arial Unicode MS" pitchFamily="34" charset="-128"/>
                <a:cs typeface="Arial Unicode MS" pitchFamily="34" charset="-128"/>
              </a:rPr>
              <a:t>protein on the surface of HBV; it can be detected in high levels in serum during acute or chronic HBV infection. </a:t>
            </a:r>
          </a:p>
          <a:p>
            <a:pPr lvl="2"/>
            <a:r>
              <a:rPr lang="en-US" altLang="en-US" sz="2000" dirty="0">
                <a:solidFill>
                  <a:schemeClr val="bg1"/>
                </a:solidFill>
                <a:ea typeface="Arial Unicode MS" pitchFamily="34" charset="-128"/>
                <a:cs typeface="Arial Unicode MS" pitchFamily="34" charset="-128"/>
              </a:rPr>
              <a:t>The presence of HBsAg indicates that the person is infectious. </a:t>
            </a:r>
          </a:p>
          <a:p>
            <a:pPr lvl="2"/>
            <a:r>
              <a:rPr lang="en-US" altLang="en-US" sz="2000" dirty="0">
                <a:solidFill>
                  <a:schemeClr val="bg1"/>
                </a:solidFill>
                <a:ea typeface="Arial Unicode MS" pitchFamily="34" charset="-128"/>
                <a:cs typeface="Arial Unicode MS" pitchFamily="34" charset="-128"/>
              </a:rPr>
              <a:t>The body normally produces antibodies to HBsAg as part of the normal immune response to infection. </a:t>
            </a:r>
          </a:p>
          <a:p>
            <a:pPr lvl="2"/>
            <a:r>
              <a:rPr lang="en-US" altLang="en-US" sz="2000" dirty="0">
                <a:solidFill>
                  <a:schemeClr val="bg1"/>
                </a:solidFill>
                <a:ea typeface="Arial Unicode MS" pitchFamily="34" charset="-128"/>
                <a:cs typeface="Arial Unicode MS" pitchFamily="34" charset="-128"/>
              </a:rPr>
              <a:t>HBsAg is the antigen used to make Hepatitis B vaccine. </a:t>
            </a:r>
          </a:p>
        </p:txBody>
      </p:sp>
    </p:spTree>
    <p:extLst>
      <p:ext uri="{BB962C8B-B14F-4D97-AF65-F5344CB8AC3E}">
        <p14:creationId xmlns:p14="http://schemas.microsoft.com/office/powerpoint/2010/main" val="2700641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altLang="en-US" sz="4000" b="1" dirty="0">
                <a:solidFill>
                  <a:schemeClr val="bg1"/>
                </a:solidFill>
                <a:ea typeface="Arial Unicode MS" pitchFamily="34" charset="-128"/>
                <a:cs typeface="Arial Unicode MS" pitchFamily="34" charset="-128"/>
              </a:rPr>
              <a:t>Hepatitis </a:t>
            </a:r>
            <a:r>
              <a:rPr lang="en-US" altLang="en-US" sz="4000" b="1" dirty="0" smtClean="0">
                <a:solidFill>
                  <a:schemeClr val="bg1"/>
                </a:solidFill>
                <a:ea typeface="Arial Unicode MS" pitchFamily="34" charset="-128"/>
                <a:cs typeface="Arial Unicode MS" pitchFamily="34" charset="-128"/>
              </a:rPr>
              <a:t>B Diagnosis</a:t>
            </a:r>
            <a:endParaRPr lang="en-US" altLang="en-US" sz="4000" b="1" dirty="0">
              <a:solidFill>
                <a:schemeClr val="bg1"/>
              </a:solidFill>
              <a:ea typeface="Arial Unicode MS" pitchFamily="34" charset="-128"/>
              <a:cs typeface="Arial Unicode MS" pitchFamily="34" charset="-128"/>
            </a:endParaRPr>
          </a:p>
        </p:txBody>
      </p:sp>
      <p:sp>
        <p:nvSpPr>
          <p:cNvPr id="50179" name="Rectangle 3"/>
          <p:cNvSpPr>
            <a:spLocks noGrp="1" noChangeArrowheads="1"/>
          </p:cNvSpPr>
          <p:nvPr>
            <p:ph type="body" idx="1"/>
          </p:nvPr>
        </p:nvSpPr>
        <p:spPr>
          <a:xfrm>
            <a:off x="685800" y="1752600"/>
            <a:ext cx="7772400" cy="4495800"/>
          </a:xfrm>
        </p:spPr>
        <p:txBody>
          <a:bodyPr/>
          <a:lstStyle/>
          <a:p>
            <a:pPr>
              <a:lnSpc>
                <a:spcPct val="90000"/>
              </a:lnSpc>
            </a:pPr>
            <a:r>
              <a:rPr lang="en-US" altLang="en-US" sz="2800" b="1" i="1" dirty="0">
                <a:solidFill>
                  <a:srgbClr val="FFC000"/>
                </a:solidFill>
                <a:ea typeface="Arial Unicode MS" pitchFamily="34" charset="-128"/>
                <a:cs typeface="Arial Unicode MS" pitchFamily="34" charset="-128"/>
              </a:rPr>
              <a:t>Hepatitis B is detected by looking for a number of different antigens and antibodies:</a:t>
            </a:r>
          </a:p>
          <a:p>
            <a:pPr lvl="1">
              <a:lnSpc>
                <a:spcPct val="90000"/>
              </a:lnSpc>
            </a:pPr>
            <a:r>
              <a:rPr lang="en-US" altLang="en-US" sz="2400" b="1" dirty="0">
                <a:solidFill>
                  <a:srgbClr val="FFFF00"/>
                </a:solidFill>
                <a:ea typeface="Arial Unicode MS" pitchFamily="34" charset="-128"/>
                <a:cs typeface="Arial Unicode MS" pitchFamily="34" charset="-128"/>
              </a:rPr>
              <a:t>Hepatitis B surface antibody (anti-HBs): </a:t>
            </a:r>
          </a:p>
          <a:p>
            <a:pPr lvl="2">
              <a:lnSpc>
                <a:spcPct val="90000"/>
              </a:lnSpc>
            </a:pPr>
            <a:r>
              <a:rPr lang="en-US" altLang="en-US" sz="2000" b="1" dirty="0">
                <a:solidFill>
                  <a:schemeClr val="bg1"/>
                </a:solidFill>
                <a:ea typeface="Arial Unicode MS" pitchFamily="34" charset="-128"/>
                <a:cs typeface="Arial Unicode MS" pitchFamily="34" charset="-128"/>
              </a:rPr>
              <a:t>T</a:t>
            </a:r>
            <a:r>
              <a:rPr lang="en-US" altLang="en-US" sz="2000" dirty="0">
                <a:solidFill>
                  <a:schemeClr val="bg1"/>
                </a:solidFill>
                <a:ea typeface="Arial Unicode MS" pitchFamily="34" charset="-128"/>
                <a:cs typeface="Arial Unicode MS" pitchFamily="34" charset="-128"/>
              </a:rPr>
              <a:t>he presence of anti-HBs is generally interpreted as indicating recovery and immunity from HBV infection. </a:t>
            </a:r>
          </a:p>
          <a:p>
            <a:pPr lvl="2">
              <a:lnSpc>
                <a:spcPct val="90000"/>
              </a:lnSpc>
            </a:pPr>
            <a:r>
              <a:rPr lang="en-US" altLang="en-US" sz="2000" dirty="0">
                <a:solidFill>
                  <a:schemeClr val="bg1"/>
                </a:solidFill>
                <a:ea typeface="Arial Unicode MS" pitchFamily="34" charset="-128"/>
                <a:cs typeface="Arial Unicode MS" pitchFamily="34" charset="-128"/>
              </a:rPr>
              <a:t>Anti-HBs also develops in a person who has been successfully vaccinated against Hepatitis B. </a:t>
            </a:r>
          </a:p>
          <a:p>
            <a:pPr lvl="1">
              <a:lnSpc>
                <a:spcPct val="90000"/>
              </a:lnSpc>
            </a:pPr>
            <a:r>
              <a:rPr lang="en-US" altLang="en-US" sz="2400" b="1" dirty="0">
                <a:solidFill>
                  <a:srgbClr val="FFFF00"/>
                </a:solidFill>
                <a:ea typeface="Arial Unicode MS" pitchFamily="34" charset="-128"/>
                <a:cs typeface="Arial Unicode MS" pitchFamily="34" charset="-128"/>
              </a:rPr>
              <a:t>Total Hepatitis B core antibody (anti-</a:t>
            </a:r>
            <a:r>
              <a:rPr lang="en-US" altLang="en-US" sz="2400" b="1" dirty="0" err="1">
                <a:solidFill>
                  <a:srgbClr val="FFFF00"/>
                </a:solidFill>
                <a:ea typeface="Arial Unicode MS" pitchFamily="34" charset="-128"/>
                <a:cs typeface="Arial Unicode MS" pitchFamily="34" charset="-128"/>
              </a:rPr>
              <a:t>HBc</a:t>
            </a:r>
            <a:r>
              <a:rPr lang="en-US" altLang="en-US" sz="2400" b="1" dirty="0">
                <a:solidFill>
                  <a:srgbClr val="FFFF00"/>
                </a:solidFill>
                <a:ea typeface="Arial Unicode MS" pitchFamily="34" charset="-128"/>
                <a:cs typeface="Arial Unicode MS" pitchFamily="34" charset="-128"/>
              </a:rPr>
              <a:t>): </a:t>
            </a:r>
          </a:p>
          <a:p>
            <a:pPr lvl="2">
              <a:lnSpc>
                <a:spcPct val="90000"/>
              </a:lnSpc>
            </a:pPr>
            <a:r>
              <a:rPr lang="en-US" altLang="en-US" sz="2000" dirty="0">
                <a:solidFill>
                  <a:schemeClr val="bg1"/>
                </a:solidFill>
                <a:ea typeface="Arial Unicode MS" pitchFamily="34" charset="-128"/>
                <a:cs typeface="Arial Unicode MS" pitchFamily="34" charset="-128"/>
              </a:rPr>
              <a:t>Appears at the onset of symptoms in acute Hepatitis B and persists for life. </a:t>
            </a:r>
          </a:p>
          <a:p>
            <a:pPr lvl="2">
              <a:lnSpc>
                <a:spcPct val="90000"/>
              </a:lnSpc>
            </a:pPr>
            <a:r>
              <a:rPr lang="en-US" altLang="en-US" sz="2000" dirty="0">
                <a:solidFill>
                  <a:schemeClr val="bg1"/>
                </a:solidFill>
                <a:ea typeface="Arial Unicode MS" pitchFamily="34" charset="-128"/>
                <a:cs typeface="Arial Unicode MS" pitchFamily="34" charset="-128"/>
              </a:rPr>
              <a:t>The presence of anti-</a:t>
            </a:r>
            <a:r>
              <a:rPr lang="en-US" altLang="en-US" sz="2000" dirty="0" err="1">
                <a:solidFill>
                  <a:schemeClr val="bg1"/>
                </a:solidFill>
                <a:ea typeface="Arial Unicode MS" pitchFamily="34" charset="-128"/>
                <a:cs typeface="Arial Unicode MS" pitchFamily="34" charset="-128"/>
              </a:rPr>
              <a:t>HBc</a:t>
            </a:r>
            <a:r>
              <a:rPr lang="en-US" altLang="en-US" sz="2000" dirty="0">
                <a:solidFill>
                  <a:schemeClr val="bg1"/>
                </a:solidFill>
                <a:ea typeface="Arial Unicode MS" pitchFamily="34" charset="-128"/>
                <a:cs typeface="Arial Unicode MS" pitchFamily="34" charset="-128"/>
              </a:rPr>
              <a:t> indicates previous or ongoing infection with HBV in an undefined time frame.</a:t>
            </a:r>
          </a:p>
        </p:txBody>
      </p:sp>
    </p:spTree>
    <p:extLst>
      <p:ext uri="{BB962C8B-B14F-4D97-AF65-F5344CB8AC3E}">
        <p14:creationId xmlns:p14="http://schemas.microsoft.com/office/powerpoint/2010/main" val="943788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ltLang="en-US" sz="4000" b="1" dirty="0">
                <a:solidFill>
                  <a:schemeClr val="bg1"/>
                </a:solidFill>
                <a:ea typeface="Arial Unicode MS" pitchFamily="34" charset="-128"/>
                <a:cs typeface="Arial Unicode MS" pitchFamily="34" charset="-128"/>
              </a:rPr>
              <a:t>Hepatitis </a:t>
            </a:r>
            <a:r>
              <a:rPr lang="en-US" altLang="en-US" sz="4000" b="1" dirty="0" smtClean="0">
                <a:solidFill>
                  <a:schemeClr val="bg1"/>
                </a:solidFill>
                <a:ea typeface="Arial Unicode MS" pitchFamily="34" charset="-128"/>
                <a:cs typeface="Arial Unicode MS" pitchFamily="34" charset="-128"/>
              </a:rPr>
              <a:t>B Diagnosis</a:t>
            </a:r>
            <a:endParaRPr lang="en-US" altLang="en-US" sz="4000" b="1" dirty="0">
              <a:solidFill>
                <a:schemeClr val="bg1"/>
              </a:solidFill>
              <a:ea typeface="Arial Unicode MS" pitchFamily="34" charset="-128"/>
              <a:cs typeface="Arial Unicode MS" pitchFamily="34" charset="-128"/>
            </a:endParaRPr>
          </a:p>
        </p:txBody>
      </p:sp>
      <p:sp>
        <p:nvSpPr>
          <p:cNvPr id="52227" name="Rectangle 3"/>
          <p:cNvSpPr>
            <a:spLocks noGrp="1" noChangeArrowheads="1"/>
          </p:cNvSpPr>
          <p:nvPr>
            <p:ph type="body" idx="1"/>
          </p:nvPr>
        </p:nvSpPr>
        <p:spPr>
          <a:xfrm>
            <a:off x="609600" y="1676400"/>
            <a:ext cx="7772400" cy="4495800"/>
          </a:xfrm>
        </p:spPr>
        <p:txBody>
          <a:bodyPr/>
          <a:lstStyle/>
          <a:p>
            <a:pPr>
              <a:lnSpc>
                <a:spcPct val="90000"/>
              </a:lnSpc>
            </a:pPr>
            <a:r>
              <a:rPr lang="en-US" altLang="en-US" sz="2800" b="1" i="1" dirty="0">
                <a:solidFill>
                  <a:srgbClr val="FFC000"/>
                </a:solidFill>
                <a:ea typeface="Arial Unicode MS" pitchFamily="34" charset="-128"/>
                <a:cs typeface="Arial Unicode MS" pitchFamily="34" charset="-128"/>
              </a:rPr>
              <a:t>Hepatitis B is detected by looking for a number of different antigens and antibodies:</a:t>
            </a:r>
          </a:p>
          <a:p>
            <a:pPr lvl="1">
              <a:lnSpc>
                <a:spcPct val="90000"/>
              </a:lnSpc>
            </a:pPr>
            <a:r>
              <a:rPr lang="en-US" altLang="en-US" sz="2400" b="1" dirty="0">
                <a:solidFill>
                  <a:srgbClr val="FFFF00"/>
                </a:solidFill>
                <a:ea typeface="Arial Unicode MS" pitchFamily="34" charset="-128"/>
                <a:cs typeface="Arial Unicode MS" pitchFamily="34" charset="-128"/>
              </a:rPr>
              <a:t>IgM antibody to Hepatitis B core antigen (IgM anti-</a:t>
            </a:r>
            <a:r>
              <a:rPr lang="en-US" altLang="en-US" sz="2400" b="1" dirty="0" err="1">
                <a:solidFill>
                  <a:srgbClr val="FFFF00"/>
                </a:solidFill>
                <a:ea typeface="Arial Unicode MS" pitchFamily="34" charset="-128"/>
                <a:cs typeface="Arial Unicode MS" pitchFamily="34" charset="-128"/>
              </a:rPr>
              <a:t>HBc</a:t>
            </a:r>
            <a:r>
              <a:rPr lang="en-US" altLang="en-US" sz="2400" b="1" dirty="0">
                <a:solidFill>
                  <a:srgbClr val="FFFF00"/>
                </a:solidFill>
                <a:ea typeface="Arial Unicode MS" pitchFamily="34" charset="-128"/>
                <a:cs typeface="Arial Unicode MS" pitchFamily="34" charset="-128"/>
              </a:rPr>
              <a:t>):</a:t>
            </a:r>
            <a:r>
              <a:rPr lang="en-US" altLang="en-US" sz="2400" dirty="0">
                <a:solidFill>
                  <a:srgbClr val="FFFF00"/>
                </a:solidFill>
                <a:ea typeface="Arial Unicode MS" pitchFamily="34" charset="-128"/>
                <a:cs typeface="Arial Unicode MS" pitchFamily="34" charset="-128"/>
              </a:rPr>
              <a:t> </a:t>
            </a:r>
          </a:p>
          <a:p>
            <a:pPr lvl="2">
              <a:lnSpc>
                <a:spcPct val="90000"/>
              </a:lnSpc>
            </a:pPr>
            <a:r>
              <a:rPr lang="en-US" altLang="en-US" sz="2000" dirty="0">
                <a:solidFill>
                  <a:schemeClr val="bg1"/>
                </a:solidFill>
                <a:ea typeface="Arial Unicode MS" pitchFamily="34" charset="-128"/>
                <a:cs typeface="Arial Unicode MS" pitchFamily="34" charset="-128"/>
              </a:rPr>
              <a:t>Positivity indicates recent infection with HBV (≤6 months). </a:t>
            </a:r>
          </a:p>
          <a:p>
            <a:pPr lvl="2">
              <a:lnSpc>
                <a:spcPct val="90000"/>
              </a:lnSpc>
            </a:pPr>
            <a:r>
              <a:rPr lang="en-US" altLang="en-US" sz="2000" dirty="0">
                <a:solidFill>
                  <a:schemeClr val="bg1"/>
                </a:solidFill>
                <a:ea typeface="Arial Unicode MS" pitchFamily="34" charset="-128"/>
                <a:cs typeface="Arial Unicode MS" pitchFamily="34" charset="-128"/>
              </a:rPr>
              <a:t>Its presence indicates acute infection. </a:t>
            </a:r>
          </a:p>
          <a:p>
            <a:pPr lvl="1">
              <a:lnSpc>
                <a:spcPct val="90000"/>
              </a:lnSpc>
            </a:pPr>
            <a:r>
              <a:rPr lang="en-US" altLang="en-US" sz="2400" b="1" dirty="0">
                <a:solidFill>
                  <a:srgbClr val="FFFF00"/>
                </a:solidFill>
                <a:ea typeface="Arial Unicode MS" pitchFamily="34" charset="-128"/>
                <a:cs typeface="Arial Unicode MS" pitchFamily="34" charset="-128"/>
              </a:rPr>
              <a:t>Hepatitis B e antigen (HBeAg):</a:t>
            </a:r>
            <a:r>
              <a:rPr lang="en-US" altLang="en-US" sz="2400" dirty="0">
                <a:solidFill>
                  <a:srgbClr val="FFFF00"/>
                </a:solidFill>
                <a:ea typeface="Arial Unicode MS" pitchFamily="34" charset="-128"/>
                <a:cs typeface="Arial Unicode MS" pitchFamily="34" charset="-128"/>
              </a:rPr>
              <a:t> </a:t>
            </a:r>
          </a:p>
          <a:p>
            <a:pPr lvl="2">
              <a:lnSpc>
                <a:spcPct val="90000"/>
              </a:lnSpc>
            </a:pPr>
            <a:r>
              <a:rPr lang="en-US" altLang="en-US" sz="2000" dirty="0">
                <a:solidFill>
                  <a:schemeClr val="bg1"/>
                </a:solidFill>
                <a:ea typeface="Arial Unicode MS" pitchFamily="34" charset="-128"/>
                <a:cs typeface="Arial Unicode MS" pitchFamily="34" charset="-128"/>
              </a:rPr>
              <a:t>A secreted product of the nucleocapsid gene of HBV that is found in serum during acute and chronic Hepatitis B. </a:t>
            </a:r>
          </a:p>
          <a:p>
            <a:pPr lvl="2">
              <a:lnSpc>
                <a:spcPct val="90000"/>
              </a:lnSpc>
            </a:pPr>
            <a:r>
              <a:rPr lang="en-US" altLang="en-US" sz="2000" dirty="0">
                <a:solidFill>
                  <a:schemeClr val="bg1"/>
                </a:solidFill>
                <a:ea typeface="Arial Unicode MS" pitchFamily="34" charset="-128"/>
                <a:cs typeface="Arial Unicode MS" pitchFamily="34" charset="-128"/>
              </a:rPr>
              <a:t>Its presence indicates that the virus is replicating and the infected person has high levels of HBV. </a:t>
            </a:r>
          </a:p>
        </p:txBody>
      </p:sp>
    </p:spTree>
    <p:extLst>
      <p:ext uri="{BB962C8B-B14F-4D97-AF65-F5344CB8AC3E}">
        <p14:creationId xmlns:p14="http://schemas.microsoft.com/office/powerpoint/2010/main" val="346355194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ltLang="en-US" sz="4000" b="1" dirty="0">
                <a:solidFill>
                  <a:schemeClr val="bg1"/>
                </a:solidFill>
                <a:ea typeface="Arial Unicode MS" pitchFamily="34" charset="-128"/>
                <a:cs typeface="Arial Unicode MS" pitchFamily="34" charset="-128"/>
              </a:rPr>
              <a:t>Hepatitis </a:t>
            </a:r>
            <a:r>
              <a:rPr lang="en-US" altLang="en-US" sz="4000" b="1" dirty="0" smtClean="0">
                <a:solidFill>
                  <a:schemeClr val="bg1"/>
                </a:solidFill>
                <a:ea typeface="Arial Unicode MS" pitchFamily="34" charset="-128"/>
                <a:cs typeface="Arial Unicode MS" pitchFamily="34" charset="-128"/>
              </a:rPr>
              <a:t>B Diagnosis</a:t>
            </a:r>
            <a:endParaRPr lang="en-US" altLang="en-US" sz="4000" b="1" dirty="0">
              <a:solidFill>
                <a:schemeClr val="bg1"/>
              </a:solidFill>
              <a:ea typeface="Arial Unicode MS" pitchFamily="34" charset="-128"/>
              <a:cs typeface="Arial Unicode MS" pitchFamily="34" charset="-128"/>
            </a:endParaRPr>
          </a:p>
        </p:txBody>
      </p:sp>
      <p:sp>
        <p:nvSpPr>
          <p:cNvPr id="54275" name="Rectangle 3"/>
          <p:cNvSpPr>
            <a:spLocks noGrp="1" noChangeArrowheads="1"/>
          </p:cNvSpPr>
          <p:nvPr>
            <p:ph type="body" idx="1"/>
          </p:nvPr>
        </p:nvSpPr>
        <p:spPr>
          <a:xfrm>
            <a:off x="685800" y="1600200"/>
            <a:ext cx="7772400" cy="4495800"/>
          </a:xfrm>
        </p:spPr>
        <p:txBody>
          <a:bodyPr/>
          <a:lstStyle/>
          <a:p>
            <a:r>
              <a:rPr lang="en-US" altLang="en-US" sz="2800" b="1" i="1" dirty="0">
                <a:solidFill>
                  <a:srgbClr val="FFC000"/>
                </a:solidFill>
                <a:ea typeface="Arial Unicode MS" pitchFamily="34" charset="-128"/>
                <a:cs typeface="Arial Unicode MS" pitchFamily="34" charset="-128"/>
              </a:rPr>
              <a:t>Hepatitis B is detected by looking for a number of different antigens and antibodies:</a:t>
            </a:r>
          </a:p>
          <a:p>
            <a:pPr lvl="1"/>
            <a:r>
              <a:rPr lang="en-US" altLang="en-US" sz="2400" b="1" dirty="0">
                <a:solidFill>
                  <a:srgbClr val="FFFF00"/>
                </a:solidFill>
                <a:ea typeface="Arial Unicode MS" pitchFamily="34" charset="-128"/>
                <a:cs typeface="Arial Unicode MS" pitchFamily="34" charset="-128"/>
              </a:rPr>
              <a:t>Hepatitis B e antibody (</a:t>
            </a:r>
            <a:r>
              <a:rPr lang="en-US" altLang="en-US" sz="2400" b="1" dirty="0" err="1">
                <a:solidFill>
                  <a:srgbClr val="FFFF00"/>
                </a:solidFill>
                <a:ea typeface="Arial Unicode MS" pitchFamily="34" charset="-128"/>
                <a:cs typeface="Arial Unicode MS" pitchFamily="34" charset="-128"/>
              </a:rPr>
              <a:t>HBeAb</a:t>
            </a:r>
            <a:r>
              <a:rPr lang="en-US" altLang="en-US" sz="2400" b="1" dirty="0">
                <a:solidFill>
                  <a:srgbClr val="FFFF00"/>
                </a:solidFill>
                <a:ea typeface="Arial Unicode MS" pitchFamily="34" charset="-128"/>
                <a:cs typeface="Arial Unicode MS" pitchFamily="34" charset="-128"/>
              </a:rPr>
              <a:t> or anti-</a:t>
            </a:r>
            <a:r>
              <a:rPr lang="en-US" altLang="en-US" sz="2400" b="1" dirty="0" err="1">
                <a:solidFill>
                  <a:srgbClr val="FFFF00"/>
                </a:solidFill>
                <a:ea typeface="Arial Unicode MS" pitchFamily="34" charset="-128"/>
                <a:cs typeface="Arial Unicode MS" pitchFamily="34" charset="-128"/>
              </a:rPr>
              <a:t>HBe</a:t>
            </a:r>
            <a:r>
              <a:rPr lang="en-US" altLang="en-US" sz="2400" b="1" dirty="0">
                <a:solidFill>
                  <a:srgbClr val="FFFF00"/>
                </a:solidFill>
                <a:ea typeface="Arial Unicode MS" pitchFamily="34" charset="-128"/>
                <a:cs typeface="Arial Unicode MS" pitchFamily="34" charset="-128"/>
              </a:rPr>
              <a:t>):</a:t>
            </a:r>
            <a:r>
              <a:rPr lang="en-US" altLang="en-US" sz="2400" dirty="0">
                <a:solidFill>
                  <a:srgbClr val="FFFF00"/>
                </a:solidFill>
                <a:ea typeface="Arial Unicode MS" pitchFamily="34" charset="-128"/>
                <a:cs typeface="Arial Unicode MS" pitchFamily="34" charset="-128"/>
              </a:rPr>
              <a:t> </a:t>
            </a:r>
          </a:p>
          <a:p>
            <a:pPr lvl="2"/>
            <a:r>
              <a:rPr lang="en-US" altLang="en-US" sz="2000" dirty="0">
                <a:solidFill>
                  <a:srgbClr val="FFFF00"/>
                </a:solidFill>
                <a:ea typeface="Arial Unicode MS" pitchFamily="34" charset="-128"/>
                <a:cs typeface="Arial Unicode MS" pitchFamily="34" charset="-128"/>
              </a:rPr>
              <a:t>Produced by the immune system temporarily </a:t>
            </a:r>
            <a:r>
              <a:rPr lang="en-US" altLang="en-US" sz="2000" dirty="0" smtClean="0">
                <a:solidFill>
                  <a:srgbClr val="FFFF00"/>
                </a:solidFill>
                <a:ea typeface="Arial Unicode MS" pitchFamily="34" charset="-128"/>
                <a:cs typeface="Arial Unicode MS" pitchFamily="34" charset="-128"/>
              </a:rPr>
              <a:t>           </a:t>
            </a:r>
          </a:p>
          <a:p>
            <a:pPr lvl="2"/>
            <a:endParaRPr lang="en-US" altLang="en-US" sz="2000" dirty="0">
              <a:solidFill>
                <a:srgbClr val="FFFF00"/>
              </a:solidFill>
              <a:ea typeface="Arial Unicode MS" pitchFamily="34" charset="-128"/>
              <a:cs typeface="Arial Unicode MS" pitchFamily="34" charset="-128"/>
            </a:endParaRPr>
          </a:p>
          <a:p>
            <a:pPr lvl="2"/>
            <a:r>
              <a:rPr lang="en-US" altLang="en-US" sz="2000" dirty="0">
                <a:solidFill>
                  <a:schemeClr val="bg1"/>
                </a:solidFill>
                <a:ea typeface="Arial Unicode MS" pitchFamily="34" charset="-128"/>
                <a:cs typeface="Arial Unicode MS" pitchFamily="34" charset="-128"/>
              </a:rPr>
              <a:t>D</a:t>
            </a:r>
            <a:r>
              <a:rPr lang="en-US" altLang="en-US" sz="2000" dirty="0" smtClean="0">
                <a:solidFill>
                  <a:schemeClr val="bg1"/>
                </a:solidFill>
                <a:ea typeface="Arial Unicode MS" pitchFamily="34" charset="-128"/>
                <a:cs typeface="Arial Unicode MS" pitchFamily="34" charset="-128"/>
              </a:rPr>
              <a:t>uring </a:t>
            </a:r>
            <a:r>
              <a:rPr lang="en-US" altLang="en-US" sz="2000" dirty="0">
                <a:solidFill>
                  <a:schemeClr val="bg1"/>
                </a:solidFill>
                <a:ea typeface="Arial Unicode MS" pitchFamily="34" charset="-128"/>
                <a:cs typeface="Arial Unicode MS" pitchFamily="34" charset="-128"/>
              </a:rPr>
              <a:t>acute HBV infection or consistently during or after a burst in viral replication. </a:t>
            </a:r>
          </a:p>
          <a:p>
            <a:pPr lvl="2"/>
            <a:endParaRPr lang="en-US" altLang="en-US" sz="2000" dirty="0" smtClean="0">
              <a:solidFill>
                <a:schemeClr val="bg1"/>
              </a:solidFill>
              <a:ea typeface="Arial Unicode MS" pitchFamily="34" charset="-128"/>
              <a:cs typeface="Arial Unicode MS" pitchFamily="34" charset="-128"/>
            </a:endParaRPr>
          </a:p>
          <a:p>
            <a:pPr lvl="2"/>
            <a:r>
              <a:rPr lang="en-US" altLang="en-US" sz="2000" dirty="0" smtClean="0">
                <a:solidFill>
                  <a:schemeClr val="bg1"/>
                </a:solidFill>
                <a:ea typeface="Arial Unicode MS" pitchFamily="34" charset="-128"/>
                <a:cs typeface="Arial Unicode MS" pitchFamily="34" charset="-128"/>
              </a:rPr>
              <a:t>Spontaneous </a:t>
            </a:r>
            <a:r>
              <a:rPr lang="en-US" altLang="en-US" sz="2000" dirty="0">
                <a:solidFill>
                  <a:schemeClr val="bg1"/>
                </a:solidFill>
                <a:ea typeface="Arial Unicode MS" pitchFamily="34" charset="-128"/>
                <a:cs typeface="Arial Unicode MS" pitchFamily="34" charset="-128"/>
              </a:rPr>
              <a:t>conversion from e antigen to e antibody (a change known as seroconversion) is a predictor of long-term clearance of HBV in patients undergoing antiviral therapy and indicates lower levels of HBV. </a:t>
            </a:r>
          </a:p>
          <a:p>
            <a:endParaRPr lang="en-US" altLang="en-US" sz="2800" dirty="0">
              <a:ea typeface="Arial Unicode MS" pitchFamily="34" charset="-128"/>
              <a:cs typeface="Arial Unicode MS" pitchFamily="34" charset="-128"/>
            </a:endParaRPr>
          </a:p>
        </p:txBody>
      </p:sp>
    </p:spTree>
    <p:extLst>
      <p:ext uri="{BB962C8B-B14F-4D97-AF65-F5344CB8AC3E}">
        <p14:creationId xmlns:p14="http://schemas.microsoft.com/office/powerpoint/2010/main" val="12495587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ltLang="en-US" sz="4000">
                <a:solidFill>
                  <a:schemeClr val="tx1"/>
                </a:solidFill>
                <a:ea typeface="Arial Unicode MS" pitchFamily="34" charset="-128"/>
                <a:cs typeface="Arial Unicode MS" pitchFamily="34" charset="-128"/>
              </a:rPr>
              <a:t>Hepatitis B</a:t>
            </a:r>
            <a:br>
              <a:rPr lang="en-US" altLang="en-US" sz="4000">
                <a:solidFill>
                  <a:schemeClr val="tx1"/>
                </a:solidFill>
                <a:ea typeface="Arial Unicode MS" pitchFamily="34" charset="-128"/>
                <a:cs typeface="Arial Unicode MS" pitchFamily="34" charset="-128"/>
              </a:rPr>
            </a:br>
            <a:r>
              <a:rPr lang="en-US" altLang="en-US" sz="2800">
                <a:solidFill>
                  <a:schemeClr val="tx1"/>
                </a:solidFill>
                <a:ea typeface="Arial Unicode MS" pitchFamily="34" charset="-128"/>
                <a:cs typeface="Arial Unicode MS" pitchFamily="34" charset="-128"/>
              </a:rPr>
              <a:t>Typical interpretation of serologic test results for hepatitis B virus infection</a:t>
            </a:r>
            <a:endParaRPr lang="en-US" altLang="en-US" sz="4000">
              <a:solidFill>
                <a:schemeClr val="tx1"/>
              </a:solidFill>
              <a:ea typeface="Arial Unicode MS" pitchFamily="34" charset="-128"/>
              <a:cs typeface="Arial Unicode MS" pitchFamily="34" charset="-128"/>
            </a:endParaRPr>
          </a:p>
        </p:txBody>
      </p:sp>
      <p:pic>
        <p:nvPicPr>
          <p:cNvPr id="56323" name="Picture 3"/>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152400" y="1600200"/>
            <a:ext cx="8839200" cy="5257800"/>
          </a:xfrm>
        </p:spPr>
      </p:pic>
    </p:spTree>
    <p:extLst>
      <p:ext uri="{BB962C8B-B14F-4D97-AF65-F5344CB8AC3E}">
        <p14:creationId xmlns:p14="http://schemas.microsoft.com/office/powerpoint/2010/main" val="417611524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47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93700"/>
            <a:ext cx="8534400" cy="607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63195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46050"/>
            <a:ext cx="8534400" cy="777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91564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293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65113"/>
            <a:ext cx="8686800" cy="6327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657388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ltLang="en-US">
                <a:solidFill>
                  <a:srgbClr val="FFFF00"/>
                </a:solidFill>
              </a:rPr>
              <a:t>Prevention and control</a:t>
            </a:r>
          </a:p>
        </p:txBody>
      </p:sp>
      <p:sp>
        <p:nvSpPr>
          <p:cNvPr id="13315" name="Rectangle 3"/>
          <p:cNvSpPr>
            <a:spLocks noGrp="1" noChangeArrowheads="1"/>
          </p:cNvSpPr>
          <p:nvPr>
            <p:ph type="body" idx="1"/>
          </p:nvPr>
        </p:nvSpPr>
        <p:spPr/>
        <p:txBody>
          <a:bodyPr/>
          <a:lstStyle/>
          <a:p>
            <a:pPr>
              <a:lnSpc>
                <a:spcPct val="90000"/>
              </a:lnSpc>
            </a:pPr>
            <a:r>
              <a:rPr lang="en-US" altLang="en-US">
                <a:solidFill>
                  <a:schemeClr val="bg1"/>
                </a:solidFill>
              </a:rPr>
              <a:t>Wide scale </a:t>
            </a:r>
            <a:r>
              <a:rPr lang="en-US" altLang="en-US" b="1">
                <a:solidFill>
                  <a:srgbClr val="FFFF00"/>
                </a:solidFill>
              </a:rPr>
              <a:t>immunization of infants</a:t>
            </a:r>
            <a:r>
              <a:rPr lang="en-US" altLang="en-US">
                <a:solidFill>
                  <a:schemeClr val="bg1"/>
                </a:solidFill>
              </a:rPr>
              <a:t>.</a:t>
            </a:r>
          </a:p>
          <a:p>
            <a:pPr>
              <a:lnSpc>
                <a:spcPct val="90000"/>
              </a:lnSpc>
            </a:pPr>
            <a:r>
              <a:rPr lang="en-US" altLang="en-US" b="1">
                <a:solidFill>
                  <a:srgbClr val="FFFF00"/>
                </a:solidFill>
              </a:rPr>
              <a:t>Immunization of high risk persons</a:t>
            </a:r>
            <a:r>
              <a:rPr lang="en-US" altLang="en-US">
                <a:solidFill>
                  <a:schemeClr val="bg1"/>
                </a:solidFill>
              </a:rPr>
              <a:t>.</a:t>
            </a:r>
          </a:p>
          <a:p>
            <a:pPr>
              <a:lnSpc>
                <a:spcPct val="90000"/>
              </a:lnSpc>
              <a:buFontTx/>
              <a:buNone/>
            </a:pPr>
            <a:r>
              <a:rPr lang="en-US" altLang="en-US">
                <a:solidFill>
                  <a:schemeClr val="bg1"/>
                </a:solidFill>
              </a:rPr>
              <a:t>   Haemodialysis patients.</a:t>
            </a:r>
          </a:p>
          <a:p>
            <a:pPr>
              <a:lnSpc>
                <a:spcPct val="90000"/>
              </a:lnSpc>
              <a:buFontTx/>
              <a:buNone/>
            </a:pPr>
            <a:r>
              <a:rPr lang="en-US" altLang="en-US">
                <a:solidFill>
                  <a:schemeClr val="bg1"/>
                </a:solidFill>
              </a:rPr>
              <a:t>   Bleeding disorders.</a:t>
            </a:r>
          </a:p>
          <a:p>
            <a:pPr>
              <a:lnSpc>
                <a:spcPct val="90000"/>
              </a:lnSpc>
              <a:buFontTx/>
              <a:buNone/>
            </a:pPr>
            <a:r>
              <a:rPr lang="en-US" altLang="en-US">
                <a:solidFill>
                  <a:schemeClr val="bg1"/>
                </a:solidFill>
              </a:rPr>
              <a:t>   Susceptible households.</a:t>
            </a:r>
          </a:p>
          <a:p>
            <a:pPr>
              <a:lnSpc>
                <a:spcPct val="90000"/>
              </a:lnSpc>
              <a:buFontTx/>
              <a:buNone/>
            </a:pPr>
            <a:r>
              <a:rPr lang="en-US" altLang="en-US">
                <a:solidFill>
                  <a:schemeClr val="bg1"/>
                </a:solidFill>
              </a:rPr>
              <a:t>   Health care personnels.</a:t>
            </a:r>
          </a:p>
          <a:p>
            <a:pPr>
              <a:lnSpc>
                <a:spcPct val="90000"/>
              </a:lnSpc>
            </a:pPr>
            <a:r>
              <a:rPr lang="en-US" altLang="en-US" b="1">
                <a:solidFill>
                  <a:srgbClr val="FFFF00"/>
                </a:solidFill>
              </a:rPr>
              <a:t>Blood banks: </a:t>
            </a:r>
          </a:p>
          <a:p>
            <a:pPr>
              <a:lnSpc>
                <a:spcPct val="90000"/>
              </a:lnSpc>
              <a:buFontTx/>
              <a:buNone/>
            </a:pPr>
            <a:r>
              <a:rPr lang="en-US" altLang="en-US">
                <a:solidFill>
                  <a:schemeClr val="bg1"/>
                </a:solidFill>
              </a:rPr>
              <a:t>  avoid donors from risky groups.  </a:t>
            </a:r>
          </a:p>
        </p:txBody>
      </p:sp>
    </p:spTree>
    <p:extLst>
      <p:ext uri="{BB962C8B-B14F-4D97-AF65-F5344CB8AC3E}">
        <p14:creationId xmlns:p14="http://schemas.microsoft.com/office/powerpoint/2010/main" val="149326667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457200" y="533400"/>
            <a:ext cx="8229600" cy="5592763"/>
          </a:xfrm>
        </p:spPr>
        <p:txBody>
          <a:bodyPr/>
          <a:lstStyle/>
          <a:p>
            <a:pPr>
              <a:buFontTx/>
              <a:buNone/>
            </a:pPr>
            <a:r>
              <a:rPr lang="en-US" altLang="en-US"/>
              <a:t>   </a:t>
            </a:r>
            <a:r>
              <a:rPr lang="en-US" altLang="en-US">
                <a:solidFill>
                  <a:schemeClr val="bg1"/>
                </a:solidFill>
              </a:rPr>
              <a:t>Education &amp; history taking.</a:t>
            </a:r>
          </a:p>
          <a:p>
            <a:pPr>
              <a:buFontTx/>
              <a:buNone/>
            </a:pPr>
            <a:r>
              <a:rPr lang="en-US" altLang="en-US">
                <a:solidFill>
                  <a:schemeClr val="bg1"/>
                </a:solidFill>
              </a:rPr>
              <a:t>   Testing for HBs Ag.</a:t>
            </a:r>
          </a:p>
          <a:p>
            <a:r>
              <a:rPr lang="en-US" altLang="en-US" b="1">
                <a:solidFill>
                  <a:srgbClr val="FFFF00"/>
                </a:solidFill>
              </a:rPr>
              <a:t>Discourage:</a:t>
            </a:r>
          </a:p>
          <a:p>
            <a:pPr>
              <a:buFontTx/>
              <a:buNone/>
            </a:pPr>
            <a:r>
              <a:rPr lang="en-US" altLang="en-US">
                <a:solidFill>
                  <a:schemeClr val="bg1"/>
                </a:solidFill>
              </a:rPr>
              <a:t>   Tattooing, Drug abuse, </a:t>
            </a:r>
          </a:p>
          <a:p>
            <a:pPr>
              <a:buFontTx/>
              <a:buNone/>
            </a:pPr>
            <a:r>
              <a:rPr lang="en-US" altLang="en-US">
                <a:solidFill>
                  <a:schemeClr val="bg1"/>
                </a:solidFill>
              </a:rPr>
              <a:t>   Extramarital sexual   relations.</a:t>
            </a:r>
          </a:p>
          <a:p>
            <a:r>
              <a:rPr lang="en-US" altLang="en-US" b="1">
                <a:solidFill>
                  <a:srgbClr val="FFFF00"/>
                </a:solidFill>
              </a:rPr>
              <a:t>Needle stick</a:t>
            </a:r>
          </a:p>
          <a:p>
            <a:pPr>
              <a:buFontTx/>
              <a:buNone/>
            </a:pPr>
            <a:r>
              <a:rPr lang="en-US" altLang="en-US">
                <a:solidFill>
                  <a:schemeClr val="bg1"/>
                </a:solidFill>
              </a:rPr>
              <a:t>  Single dose of HBIG (24 hours).</a:t>
            </a:r>
          </a:p>
          <a:p>
            <a:pPr>
              <a:buFontTx/>
              <a:buNone/>
            </a:pPr>
            <a:r>
              <a:rPr lang="en-US" altLang="en-US">
                <a:solidFill>
                  <a:schemeClr val="bg1"/>
                </a:solidFill>
              </a:rPr>
              <a:t>  Vaccine series.</a:t>
            </a:r>
          </a:p>
          <a:p>
            <a:pPr>
              <a:buFontTx/>
              <a:buNone/>
            </a:pPr>
            <a:endParaRPr lang="en-US" altLang="en-US">
              <a:solidFill>
                <a:schemeClr val="bg1"/>
              </a:solidFill>
            </a:endParaRPr>
          </a:p>
        </p:txBody>
      </p:sp>
    </p:spTree>
    <p:extLst>
      <p:ext uri="{BB962C8B-B14F-4D97-AF65-F5344CB8AC3E}">
        <p14:creationId xmlns:p14="http://schemas.microsoft.com/office/powerpoint/2010/main" val="390969051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457200" y="304800"/>
            <a:ext cx="8229600" cy="5821363"/>
          </a:xfrm>
        </p:spPr>
        <p:txBody>
          <a:bodyPr/>
          <a:lstStyle/>
          <a:p>
            <a:pPr>
              <a:buFontTx/>
              <a:buNone/>
            </a:pPr>
            <a:endParaRPr lang="en-US" altLang="en-US" sz="2800" dirty="0">
              <a:solidFill>
                <a:schemeClr val="bg1"/>
              </a:solidFill>
            </a:endParaRPr>
          </a:p>
          <a:p>
            <a:r>
              <a:rPr lang="en-US" altLang="en-US" sz="2800" dirty="0">
                <a:solidFill>
                  <a:srgbClr val="FFFF00"/>
                </a:solidFill>
              </a:rPr>
              <a:t>Infants to HBsAg +</a:t>
            </a:r>
            <a:r>
              <a:rPr lang="en-US" altLang="en-US" sz="2800" dirty="0" err="1">
                <a:solidFill>
                  <a:srgbClr val="FFFF00"/>
                </a:solidFill>
              </a:rPr>
              <a:t>ve</a:t>
            </a:r>
            <a:r>
              <a:rPr lang="en-US" altLang="en-US" sz="2800" dirty="0">
                <a:solidFill>
                  <a:srgbClr val="FFFF00"/>
                </a:solidFill>
              </a:rPr>
              <a:t> mothers</a:t>
            </a:r>
            <a:r>
              <a:rPr lang="en-US" altLang="en-US" sz="2800" dirty="0">
                <a:solidFill>
                  <a:schemeClr val="bg1"/>
                </a:solidFill>
              </a:rPr>
              <a:t>.</a:t>
            </a:r>
          </a:p>
          <a:p>
            <a:pPr>
              <a:buFontTx/>
              <a:buNone/>
            </a:pPr>
            <a:r>
              <a:rPr lang="en-US" altLang="en-US" sz="2800" dirty="0">
                <a:solidFill>
                  <a:schemeClr val="bg1"/>
                </a:solidFill>
              </a:rPr>
              <a:t>   0.5 ml HBIG </a:t>
            </a:r>
            <a:r>
              <a:rPr lang="en-US" altLang="en-US" sz="2800" dirty="0" err="1">
                <a:solidFill>
                  <a:schemeClr val="bg1"/>
                </a:solidFill>
              </a:rPr>
              <a:t>im</a:t>
            </a:r>
            <a:r>
              <a:rPr lang="en-US" altLang="en-US" sz="2800" dirty="0">
                <a:solidFill>
                  <a:schemeClr val="bg1"/>
                </a:solidFill>
              </a:rPr>
              <a:t>.</a:t>
            </a:r>
          </a:p>
          <a:p>
            <a:pPr>
              <a:buFontTx/>
              <a:buNone/>
            </a:pPr>
            <a:r>
              <a:rPr lang="en-US" altLang="en-US" sz="2800" dirty="0">
                <a:solidFill>
                  <a:schemeClr val="bg1"/>
                </a:solidFill>
              </a:rPr>
              <a:t>   First dose of the vaccine.</a:t>
            </a:r>
          </a:p>
          <a:p>
            <a:pPr>
              <a:buFontTx/>
              <a:buNone/>
            </a:pPr>
            <a:r>
              <a:rPr lang="en-US" altLang="en-US" sz="2800" dirty="0">
                <a:solidFill>
                  <a:schemeClr val="bg1"/>
                </a:solidFill>
              </a:rPr>
              <a:t>   2</a:t>
            </a:r>
            <a:r>
              <a:rPr lang="en-US" altLang="en-US" sz="2800" baseline="30000" dirty="0">
                <a:solidFill>
                  <a:schemeClr val="bg1"/>
                </a:solidFill>
              </a:rPr>
              <a:t>nd</a:t>
            </a:r>
            <a:r>
              <a:rPr lang="en-US" altLang="en-US" sz="2800" dirty="0">
                <a:solidFill>
                  <a:schemeClr val="bg1"/>
                </a:solidFill>
              </a:rPr>
              <a:t> &amp; 3</a:t>
            </a:r>
            <a:r>
              <a:rPr lang="en-US" altLang="en-US" sz="2800" baseline="30000" dirty="0">
                <a:solidFill>
                  <a:schemeClr val="bg1"/>
                </a:solidFill>
              </a:rPr>
              <a:t>rd</a:t>
            </a:r>
            <a:r>
              <a:rPr lang="en-US" altLang="en-US" sz="2800" dirty="0">
                <a:solidFill>
                  <a:schemeClr val="bg1"/>
                </a:solidFill>
              </a:rPr>
              <a:t> doses at 1 &amp; 6 months later.</a:t>
            </a:r>
          </a:p>
          <a:p>
            <a:endParaRPr lang="en-US" altLang="en-US" sz="2800" dirty="0">
              <a:solidFill>
                <a:schemeClr val="bg1"/>
              </a:solidFill>
            </a:endParaRPr>
          </a:p>
          <a:p>
            <a:r>
              <a:rPr lang="en-US" altLang="en-US" sz="2800" dirty="0">
                <a:solidFill>
                  <a:schemeClr val="bg1"/>
                </a:solidFill>
              </a:rPr>
              <a:t> </a:t>
            </a:r>
            <a:r>
              <a:rPr lang="en-US" altLang="en-US" sz="2800" dirty="0">
                <a:solidFill>
                  <a:srgbClr val="FFFF00"/>
                </a:solidFill>
              </a:rPr>
              <a:t>Health care personnel.</a:t>
            </a:r>
          </a:p>
          <a:p>
            <a:pPr>
              <a:buFontTx/>
              <a:buNone/>
            </a:pPr>
            <a:r>
              <a:rPr lang="en-US" altLang="en-US" sz="2800" dirty="0">
                <a:solidFill>
                  <a:schemeClr val="bg1"/>
                </a:solidFill>
              </a:rPr>
              <a:t>    Universal precautions  </a:t>
            </a:r>
          </a:p>
        </p:txBody>
      </p:sp>
    </p:spTree>
    <p:extLst>
      <p:ext uri="{BB962C8B-B14F-4D97-AF65-F5344CB8AC3E}">
        <p14:creationId xmlns:p14="http://schemas.microsoft.com/office/powerpoint/2010/main" val="235897466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86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1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872894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ctrTitle"/>
          </p:nvPr>
        </p:nvSpPr>
        <p:spPr>
          <a:xfrm>
            <a:off x="685800" y="152400"/>
            <a:ext cx="7772400" cy="1676400"/>
          </a:xfrm>
        </p:spPr>
        <p:txBody>
          <a:bodyPr/>
          <a:lstStyle/>
          <a:p>
            <a:pPr eaLnBrk="1" hangingPunct="1"/>
            <a:r>
              <a:rPr lang="en-US" altLang="en-US" sz="5400" dirty="0" smtClean="0">
                <a:solidFill>
                  <a:srgbClr val="C00000"/>
                </a:solidFill>
                <a:latin typeface="Times New Roman" pitchFamily="18" charset="0"/>
                <a:cs typeface="Times New Roman" pitchFamily="18" charset="0"/>
              </a:rPr>
              <a:t/>
            </a:r>
            <a:br>
              <a:rPr lang="en-US" altLang="en-US" sz="5400" dirty="0" smtClean="0">
                <a:solidFill>
                  <a:srgbClr val="C00000"/>
                </a:solidFill>
                <a:latin typeface="Times New Roman" pitchFamily="18" charset="0"/>
                <a:cs typeface="Times New Roman" pitchFamily="18" charset="0"/>
              </a:rPr>
            </a:br>
            <a:r>
              <a:rPr lang="en-US" altLang="en-US" sz="5400" dirty="0" smtClean="0">
                <a:solidFill>
                  <a:srgbClr val="C00000"/>
                </a:solidFill>
                <a:latin typeface="Times New Roman" pitchFamily="18" charset="0"/>
                <a:cs typeface="Times New Roman" pitchFamily="18" charset="0"/>
              </a:rPr>
              <a:t/>
            </a:r>
            <a:br>
              <a:rPr lang="en-US" altLang="en-US" sz="5400" dirty="0" smtClean="0">
                <a:solidFill>
                  <a:srgbClr val="C00000"/>
                </a:solidFill>
                <a:latin typeface="Times New Roman" pitchFamily="18" charset="0"/>
                <a:cs typeface="Times New Roman" pitchFamily="18" charset="0"/>
              </a:rPr>
            </a:br>
            <a:r>
              <a:rPr lang="en-US" altLang="en-US" sz="5400" dirty="0" smtClean="0">
                <a:solidFill>
                  <a:srgbClr val="C00000"/>
                </a:solidFill>
                <a:latin typeface="Times New Roman" pitchFamily="18" charset="0"/>
                <a:cs typeface="Times New Roman" pitchFamily="18" charset="0"/>
              </a:rPr>
              <a:t>Prognosis</a:t>
            </a:r>
            <a:br>
              <a:rPr lang="en-US" altLang="en-US" sz="5400" dirty="0" smtClean="0">
                <a:solidFill>
                  <a:srgbClr val="C00000"/>
                </a:solidFill>
                <a:latin typeface="Times New Roman" pitchFamily="18" charset="0"/>
                <a:cs typeface="Times New Roman" pitchFamily="18" charset="0"/>
              </a:rPr>
            </a:br>
            <a:r>
              <a:rPr lang="en-US" altLang="en-US" sz="5400" dirty="0" smtClean="0">
                <a:solidFill>
                  <a:srgbClr val="C00000"/>
                </a:solidFill>
                <a:latin typeface="Times New Roman" pitchFamily="18" charset="0"/>
                <a:cs typeface="Times New Roman" pitchFamily="18" charset="0"/>
              </a:rPr>
              <a:t>HBV</a:t>
            </a:r>
            <a:br>
              <a:rPr lang="en-US" altLang="en-US" sz="5400" dirty="0" smtClean="0">
                <a:solidFill>
                  <a:srgbClr val="C00000"/>
                </a:solidFill>
                <a:latin typeface="Times New Roman" pitchFamily="18" charset="0"/>
                <a:cs typeface="Times New Roman" pitchFamily="18" charset="0"/>
              </a:rPr>
            </a:br>
            <a:r>
              <a:rPr lang="en-US" altLang="en-US" sz="5400" dirty="0" smtClean="0">
                <a:solidFill>
                  <a:srgbClr val="C00000"/>
                </a:solidFill>
                <a:latin typeface="Times New Roman" pitchFamily="18" charset="0"/>
                <a:cs typeface="Times New Roman" pitchFamily="18" charset="0"/>
              </a:rPr>
              <a:t/>
            </a:r>
            <a:br>
              <a:rPr lang="en-US" altLang="en-US" sz="5400" dirty="0" smtClean="0">
                <a:solidFill>
                  <a:srgbClr val="C00000"/>
                </a:solidFill>
                <a:latin typeface="Times New Roman" pitchFamily="18" charset="0"/>
                <a:cs typeface="Times New Roman" pitchFamily="18" charset="0"/>
              </a:rPr>
            </a:br>
            <a:endParaRPr lang="fa-IR" altLang="en-US" sz="5400" dirty="0" smtClean="0">
              <a:solidFill>
                <a:srgbClr val="C00000"/>
              </a:solidFill>
              <a:latin typeface="Times New Roman" pitchFamily="18" charset="0"/>
            </a:endParaRPr>
          </a:p>
        </p:txBody>
      </p:sp>
      <p:sp>
        <p:nvSpPr>
          <p:cNvPr id="3" name="Subtitle 2"/>
          <p:cNvSpPr>
            <a:spLocks noGrp="1"/>
          </p:cNvSpPr>
          <p:nvPr>
            <p:ph type="subTitle" idx="1"/>
          </p:nvPr>
        </p:nvSpPr>
        <p:spPr>
          <a:xfrm>
            <a:off x="381000" y="1981200"/>
            <a:ext cx="8458200" cy="4648200"/>
          </a:xfrm>
        </p:spPr>
        <p:txBody>
          <a:bodyPr/>
          <a:lstStyle/>
          <a:p>
            <a:pPr eaLnBrk="1" hangingPunct="1">
              <a:buFont typeface="Arial" pitchFamily="34" charset="0"/>
              <a:buNone/>
              <a:defRPr/>
            </a:pPr>
            <a:r>
              <a:rPr lang="en-US" sz="4400" b="1" dirty="0">
                <a:solidFill>
                  <a:schemeClr val="bg1"/>
                </a:solidFill>
                <a:latin typeface="Times New Roman" pitchFamily="18" charset="0"/>
                <a:cs typeface="Times New Roman" pitchFamily="18" charset="0"/>
              </a:rPr>
              <a:t>Acute </a:t>
            </a:r>
            <a:r>
              <a:rPr lang="en-US" sz="4400" b="1" dirty="0" smtClean="0">
                <a:solidFill>
                  <a:schemeClr val="bg1"/>
                </a:solidFill>
                <a:latin typeface="Times New Roman" pitchFamily="18" charset="0"/>
                <a:cs typeface="Times New Roman" pitchFamily="18" charset="0"/>
              </a:rPr>
              <a:t>: </a:t>
            </a:r>
            <a:r>
              <a:rPr lang="en-US" sz="4400" b="1" dirty="0">
                <a:solidFill>
                  <a:schemeClr val="bg1"/>
                </a:solidFill>
                <a:latin typeface="Times New Roman" pitchFamily="18" charset="0"/>
                <a:cs typeface="Times New Roman" pitchFamily="18" charset="0"/>
              </a:rPr>
              <a:t>95–99% </a:t>
            </a:r>
            <a:r>
              <a:rPr lang="en-US" sz="4400" dirty="0">
                <a:solidFill>
                  <a:schemeClr val="bg1"/>
                </a:solidFill>
                <a:latin typeface="Times New Roman" pitchFamily="18" charset="0"/>
                <a:cs typeface="Times New Roman" pitchFamily="18" charset="0"/>
              </a:rPr>
              <a:t>of previously healthy adults have a favorable course and recover completely</a:t>
            </a:r>
          </a:p>
          <a:p>
            <a:pPr eaLnBrk="1" hangingPunct="1">
              <a:buFont typeface="Arial" pitchFamily="34" charset="0"/>
              <a:buNone/>
              <a:defRPr/>
            </a:pPr>
            <a:endParaRPr lang="fa-IR" sz="4400" dirty="0">
              <a:solidFill>
                <a:schemeClr val="bg2">
                  <a:lumMod val="1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14615571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ctrTitle"/>
          </p:nvPr>
        </p:nvSpPr>
        <p:spPr>
          <a:xfrm>
            <a:off x="685800" y="0"/>
            <a:ext cx="7772400" cy="1676400"/>
          </a:xfrm>
        </p:spPr>
        <p:txBody>
          <a:bodyPr/>
          <a:lstStyle/>
          <a:p>
            <a:pPr eaLnBrk="1" hangingPunct="1"/>
            <a:r>
              <a:rPr lang="en-US" altLang="en-US" dirty="0" smtClean="0">
                <a:solidFill>
                  <a:srgbClr val="C00000"/>
                </a:solidFill>
                <a:latin typeface="Times New Roman" pitchFamily="18" charset="0"/>
                <a:cs typeface="Times New Roman" pitchFamily="18" charset="0"/>
              </a:rPr>
              <a:t/>
            </a:r>
            <a:br>
              <a:rPr lang="en-US" altLang="en-US" dirty="0" smtClean="0">
                <a:solidFill>
                  <a:srgbClr val="C00000"/>
                </a:solidFill>
                <a:latin typeface="Times New Roman" pitchFamily="18" charset="0"/>
                <a:cs typeface="Times New Roman" pitchFamily="18" charset="0"/>
              </a:rPr>
            </a:br>
            <a:r>
              <a:rPr lang="en-US" altLang="en-US" dirty="0" smtClean="0">
                <a:solidFill>
                  <a:srgbClr val="C00000"/>
                </a:solidFill>
                <a:latin typeface="Times New Roman" pitchFamily="18" charset="0"/>
                <a:cs typeface="Times New Roman" pitchFamily="18" charset="0"/>
              </a:rPr>
              <a:t/>
            </a:r>
            <a:br>
              <a:rPr lang="en-US" altLang="en-US" dirty="0" smtClean="0">
                <a:solidFill>
                  <a:srgbClr val="C00000"/>
                </a:solidFill>
                <a:latin typeface="Times New Roman" pitchFamily="18" charset="0"/>
                <a:cs typeface="Times New Roman" pitchFamily="18" charset="0"/>
              </a:rPr>
            </a:br>
            <a:r>
              <a:rPr lang="en-US" altLang="en-US" dirty="0" smtClean="0">
                <a:solidFill>
                  <a:srgbClr val="C00000"/>
                </a:solidFill>
                <a:latin typeface="Times New Roman" pitchFamily="18" charset="0"/>
                <a:cs typeface="Times New Roman" pitchFamily="18" charset="0"/>
              </a:rPr>
              <a:t/>
            </a:r>
            <a:br>
              <a:rPr lang="en-US" altLang="en-US" dirty="0" smtClean="0">
                <a:solidFill>
                  <a:srgbClr val="C00000"/>
                </a:solidFill>
                <a:latin typeface="Times New Roman" pitchFamily="18" charset="0"/>
                <a:cs typeface="Times New Roman" pitchFamily="18" charset="0"/>
              </a:rPr>
            </a:br>
            <a:r>
              <a:rPr lang="en-US" altLang="en-US" dirty="0" smtClean="0">
                <a:solidFill>
                  <a:srgbClr val="C00000"/>
                </a:solidFill>
                <a:latin typeface="Times New Roman" pitchFamily="18" charset="0"/>
                <a:cs typeface="Times New Roman" pitchFamily="18" charset="0"/>
              </a:rPr>
              <a:t/>
            </a:r>
            <a:br>
              <a:rPr lang="en-US" altLang="en-US" dirty="0" smtClean="0">
                <a:solidFill>
                  <a:srgbClr val="C00000"/>
                </a:solidFill>
                <a:latin typeface="Times New Roman" pitchFamily="18" charset="0"/>
                <a:cs typeface="Times New Roman" pitchFamily="18" charset="0"/>
              </a:rPr>
            </a:br>
            <a:r>
              <a:rPr lang="en-US" altLang="en-US" dirty="0" smtClean="0">
                <a:solidFill>
                  <a:srgbClr val="FFC000"/>
                </a:solidFill>
                <a:latin typeface="Times New Roman" pitchFamily="18" charset="0"/>
                <a:cs typeface="Times New Roman" pitchFamily="18" charset="0"/>
              </a:rPr>
              <a:t>Prognosis</a:t>
            </a:r>
            <a:br>
              <a:rPr lang="en-US" altLang="en-US" dirty="0" smtClean="0">
                <a:solidFill>
                  <a:srgbClr val="FFC000"/>
                </a:solidFill>
                <a:latin typeface="Times New Roman" pitchFamily="18" charset="0"/>
                <a:cs typeface="Times New Roman" pitchFamily="18" charset="0"/>
              </a:rPr>
            </a:br>
            <a:r>
              <a:rPr lang="en-US" altLang="en-US" dirty="0" smtClean="0">
                <a:solidFill>
                  <a:srgbClr val="FFC000"/>
                </a:solidFill>
                <a:latin typeface="Times New Roman" pitchFamily="18" charset="0"/>
                <a:cs typeface="Times New Roman" pitchFamily="18" charset="0"/>
              </a:rPr>
              <a:t>HBV</a:t>
            </a:r>
            <a:r>
              <a:rPr lang="en-US" altLang="en-US" dirty="0" smtClean="0">
                <a:solidFill>
                  <a:srgbClr val="C00000"/>
                </a:solidFill>
                <a:latin typeface="Times New Roman" pitchFamily="18" charset="0"/>
                <a:cs typeface="Times New Roman" pitchFamily="18" charset="0"/>
              </a:rPr>
              <a:t/>
            </a:r>
            <a:br>
              <a:rPr lang="en-US" altLang="en-US" dirty="0" smtClean="0">
                <a:solidFill>
                  <a:srgbClr val="C00000"/>
                </a:solidFill>
                <a:latin typeface="Times New Roman" pitchFamily="18" charset="0"/>
                <a:cs typeface="Times New Roman" pitchFamily="18" charset="0"/>
              </a:rPr>
            </a:br>
            <a:r>
              <a:rPr lang="en-US" altLang="en-US" dirty="0" smtClean="0">
                <a:solidFill>
                  <a:srgbClr val="C00000"/>
                </a:solidFill>
                <a:latin typeface="Times New Roman" pitchFamily="18" charset="0"/>
                <a:cs typeface="Times New Roman" pitchFamily="18" charset="0"/>
              </a:rPr>
              <a:t/>
            </a:r>
            <a:br>
              <a:rPr lang="en-US" altLang="en-US" dirty="0" smtClean="0">
                <a:solidFill>
                  <a:srgbClr val="C00000"/>
                </a:solidFill>
                <a:latin typeface="Times New Roman" pitchFamily="18" charset="0"/>
                <a:cs typeface="Times New Roman" pitchFamily="18" charset="0"/>
              </a:rPr>
            </a:br>
            <a:r>
              <a:rPr lang="en-US" altLang="en-US" dirty="0" smtClean="0">
                <a:solidFill>
                  <a:srgbClr val="C00000"/>
                </a:solidFill>
                <a:latin typeface="Times New Roman" pitchFamily="18" charset="0"/>
                <a:cs typeface="Times New Roman" pitchFamily="18" charset="0"/>
              </a:rPr>
              <a:t/>
            </a:r>
            <a:br>
              <a:rPr lang="en-US" altLang="en-US" dirty="0" smtClean="0">
                <a:solidFill>
                  <a:srgbClr val="C00000"/>
                </a:solidFill>
                <a:latin typeface="Times New Roman" pitchFamily="18" charset="0"/>
                <a:cs typeface="Times New Roman" pitchFamily="18" charset="0"/>
              </a:rPr>
            </a:br>
            <a:endParaRPr lang="fa-IR" altLang="en-US" dirty="0" smtClean="0">
              <a:solidFill>
                <a:srgbClr val="C00000"/>
              </a:solidFill>
              <a:latin typeface="Times New Roman" pitchFamily="18" charset="0"/>
            </a:endParaRPr>
          </a:p>
        </p:txBody>
      </p:sp>
      <p:sp>
        <p:nvSpPr>
          <p:cNvPr id="3" name="Subtitle 2"/>
          <p:cNvSpPr>
            <a:spLocks noGrp="1"/>
          </p:cNvSpPr>
          <p:nvPr>
            <p:ph type="subTitle" idx="1"/>
          </p:nvPr>
        </p:nvSpPr>
        <p:spPr>
          <a:xfrm>
            <a:off x="228600" y="1752600"/>
            <a:ext cx="8686800" cy="4876800"/>
          </a:xfrm>
        </p:spPr>
        <p:txBody>
          <a:bodyPr/>
          <a:lstStyle/>
          <a:p>
            <a:pPr marL="571500" indent="-571500" eaLnBrk="1" hangingPunct="1">
              <a:buFont typeface="Wingdings" panose="05000000000000000000" pitchFamily="2" charset="2"/>
              <a:buChar char="§"/>
              <a:defRPr/>
            </a:pPr>
            <a:r>
              <a:rPr lang="en-US" sz="4000" dirty="0" smtClean="0">
                <a:solidFill>
                  <a:schemeClr val="bg1"/>
                </a:solidFill>
                <a:latin typeface="Times New Roman" pitchFamily="18" charset="0"/>
                <a:cs typeface="Times New Roman" pitchFamily="18" charset="0"/>
              </a:rPr>
              <a:t>Advanced </a:t>
            </a:r>
            <a:r>
              <a:rPr lang="en-US" sz="4000" dirty="0">
                <a:solidFill>
                  <a:schemeClr val="bg1"/>
                </a:solidFill>
                <a:latin typeface="Times New Roman" pitchFamily="18" charset="0"/>
                <a:cs typeface="Times New Roman" pitchFamily="18" charset="0"/>
              </a:rPr>
              <a:t>age and with </a:t>
            </a:r>
            <a:r>
              <a:rPr lang="en-US" sz="4000" dirty="0" smtClean="0">
                <a:solidFill>
                  <a:schemeClr val="bg1"/>
                </a:solidFill>
                <a:latin typeface="Times New Roman" pitchFamily="18" charset="0"/>
                <a:cs typeface="Times New Roman" pitchFamily="18" charset="0"/>
              </a:rPr>
              <a:t>Serious </a:t>
            </a:r>
            <a:r>
              <a:rPr lang="en-US" sz="4000" dirty="0">
                <a:solidFill>
                  <a:schemeClr val="bg1"/>
                </a:solidFill>
                <a:latin typeface="Times New Roman" pitchFamily="18" charset="0"/>
                <a:cs typeface="Times New Roman" pitchFamily="18" charset="0"/>
              </a:rPr>
              <a:t>underlying medical </a:t>
            </a:r>
            <a:r>
              <a:rPr lang="en-US" sz="4000" dirty="0" smtClean="0">
                <a:solidFill>
                  <a:schemeClr val="bg1"/>
                </a:solidFill>
                <a:latin typeface="Times New Roman" pitchFamily="18" charset="0"/>
                <a:cs typeface="Times New Roman" pitchFamily="18" charset="0"/>
              </a:rPr>
              <a:t>disorders</a:t>
            </a:r>
          </a:p>
          <a:p>
            <a:pPr marL="571500" indent="-571500" eaLnBrk="1" hangingPunct="1">
              <a:buFont typeface="Wingdings" panose="05000000000000000000" pitchFamily="2" charset="2"/>
              <a:buChar char="§"/>
              <a:defRPr/>
            </a:pPr>
            <a:endParaRPr lang="en-US" sz="4000" dirty="0" smtClean="0">
              <a:solidFill>
                <a:schemeClr val="bg1"/>
              </a:solidFill>
              <a:latin typeface="Times New Roman" pitchFamily="18" charset="0"/>
              <a:cs typeface="Times New Roman" pitchFamily="18" charset="0"/>
            </a:endParaRPr>
          </a:p>
          <a:p>
            <a:pPr marL="571500" indent="-571500" eaLnBrk="1" hangingPunct="1">
              <a:buFont typeface="Wingdings" panose="05000000000000000000" pitchFamily="2" charset="2"/>
              <a:buChar char="§"/>
              <a:defRPr/>
            </a:pPr>
            <a:r>
              <a:rPr lang="en-US" sz="4000" dirty="0" smtClean="0">
                <a:solidFill>
                  <a:schemeClr val="bg1"/>
                </a:solidFill>
                <a:latin typeface="Times New Roman" pitchFamily="18" charset="0"/>
                <a:cs typeface="Times New Roman" pitchFamily="18" charset="0"/>
              </a:rPr>
              <a:t>Prolonged Course </a:t>
            </a:r>
          </a:p>
          <a:p>
            <a:pPr marL="571500" indent="-571500" eaLnBrk="1" hangingPunct="1">
              <a:buFont typeface="Wingdings" panose="05000000000000000000" pitchFamily="2" charset="2"/>
              <a:buChar char="§"/>
              <a:defRPr/>
            </a:pPr>
            <a:r>
              <a:rPr lang="en-US" sz="4000" dirty="0" smtClean="0">
                <a:solidFill>
                  <a:schemeClr val="bg1"/>
                </a:solidFill>
                <a:latin typeface="Times New Roman" pitchFamily="18" charset="0"/>
                <a:cs typeface="Times New Roman" pitchFamily="18" charset="0"/>
              </a:rPr>
              <a:t>Severe Hepatitis</a:t>
            </a:r>
            <a:endParaRPr lang="fa-IR" sz="40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76368394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ctrTitle"/>
          </p:nvPr>
        </p:nvSpPr>
        <p:spPr>
          <a:xfrm>
            <a:off x="685800" y="152400"/>
            <a:ext cx="7772400" cy="1295400"/>
          </a:xfrm>
        </p:spPr>
        <p:txBody>
          <a:bodyPr/>
          <a:lstStyle/>
          <a:p>
            <a:pPr eaLnBrk="1" hangingPunct="1"/>
            <a:r>
              <a:rPr lang="en-US" altLang="en-US" dirty="0" smtClean="0">
                <a:solidFill>
                  <a:srgbClr val="C00000"/>
                </a:solidFill>
                <a:latin typeface="Times New Roman" pitchFamily="18" charset="0"/>
                <a:cs typeface="Times New Roman" pitchFamily="18" charset="0"/>
              </a:rPr>
              <a:t/>
            </a:r>
            <a:br>
              <a:rPr lang="en-US" altLang="en-US" dirty="0" smtClean="0">
                <a:solidFill>
                  <a:srgbClr val="C00000"/>
                </a:solidFill>
                <a:latin typeface="Times New Roman" pitchFamily="18" charset="0"/>
                <a:cs typeface="Times New Roman" pitchFamily="18" charset="0"/>
              </a:rPr>
            </a:br>
            <a:r>
              <a:rPr lang="en-US" altLang="en-US" dirty="0" smtClean="0">
                <a:solidFill>
                  <a:srgbClr val="C00000"/>
                </a:solidFill>
                <a:latin typeface="Times New Roman" pitchFamily="18" charset="0"/>
                <a:cs typeface="Times New Roman" pitchFamily="18" charset="0"/>
              </a:rPr>
              <a:t/>
            </a:r>
            <a:br>
              <a:rPr lang="en-US" altLang="en-US" dirty="0" smtClean="0">
                <a:solidFill>
                  <a:srgbClr val="C00000"/>
                </a:solidFill>
                <a:latin typeface="Times New Roman" pitchFamily="18" charset="0"/>
                <a:cs typeface="Times New Roman" pitchFamily="18" charset="0"/>
              </a:rPr>
            </a:br>
            <a:r>
              <a:rPr lang="en-US" altLang="en-US" sz="1800" dirty="0" smtClean="0">
                <a:solidFill>
                  <a:srgbClr val="FFFF00"/>
                </a:solidFill>
                <a:latin typeface="Times New Roman" pitchFamily="18" charset="0"/>
                <a:cs typeface="Times New Roman" pitchFamily="18" charset="0"/>
              </a:rPr>
              <a:t>Prognosis</a:t>
            </a:r>
            <a:r>
              <a:rPr lang="en-US" altLang="en-US" dirty="0" smtClean="0">
                <a:solidFill>
                  <a:srgbClr val="C00000"/>
                </a:solidFill>
                <a:latin typeface="Times New Roman" pitchFamily="18" charset="0"/>
                <a:cs typeface="Times New Roman" pitchFamily="18" charset="0"/>
              </a:rPr>
              <a:t/>
            </a:r>
            <a:br>
              <a:rPr lang="en-US" altLang="en-US" dirty="0" smtClean="0">
                <a:solidFill>
                  <a:srgbClr val="C00000"/>
                </a:solidFill>
                <a:latin typeface="Times New Roman" pitchFamily="18" charset="0"/>
                <a:cs typeface="Times New Roman" pitchFamily="18" charset="0"/>
              </a:rPr>
            </a:br>
            <a:r>
              <a:rPr lang="en-US" altLang="en-US" sz="4800" dirty="0" smtClean="0">
                <a:solidFill>
                  <a:srgbClr val="FFFF00"/>
                </a:solidFill>
                <a:latin typeface="Times New Roman" pitchFamily="18" charset="0"/>
                <a:cs typeface="Times New Roman" pitchFamily="18" charset="0"/>
              </a:rPr>
              <a:t>Case Fatality Rate </a:t>
            </a:r>
            <a:r>
              <a:rPr lang="en-US" altLang="en-US" dirty="0" smtClean="0">
                <a:solidFill>
                  <a:srgbClr val="FFFF00"/>
                </a:solidFill>
                <a:latin typeface="Times New Roman" pitchFamily="18" charset="0"/>
                <a:cs typeface="Times New Roman" pitchFamily="18" charset="0"/>
              </a:rPr>
              <a:t/>
            </a:r>
            <a:br>
              <a:rPr lang="en-US" altLang="en-US" dirty="0" smtClean="0">
                <a:solidFill>
                  <a:srgbClr val="FFFF00"/>
                </a:solidFill>
                <a:latin typeface="Times New Roman" pitchFamily="18" charset="0"/>
                <a:cs typeface="Times New Roman" pitchFamily="18" charset="0"/>
              </a:rPr>
            </a:br>
            <a:r>
              <a:rPr lang="en-US" altLang="en-US" dirty="0" smtClean="0">
                <a:solidFill>
                  <a:srgbClr val="FFFF00"/>
                </a:solidFill>
                <a:latin typeface="Times New Roman" pitchFamily="18" charset="0"/>
                <a:cs typeface="Times New Roman" pitchFamily="18" charset="0"/>
              </a:rPr>
              <a:t/>
            </a:r>
            <a:br>
              <a:rPr lang="en-US" altLang="en-US" dirty="0" smtClean="0">
                <a:solidFill>
                  <a:srgbClr val="FFFF00"/>
                </a:solidFill>
                <a:latin typeface="Times New Roman" pitchFamily="18" charset="0"/>
                <a:cs typeface="Times New Roman" pitchFamily="18" charset="0"/>
              </a:rPr>
            </a:br>
            <a:endParaRPr lang="fa-IR" altLang="en-US" dirty="0" smtClean="0">
              <a:solidFill>
                <a:srgbClr val="FFFF00"/>
              </a:solidFill>
              <a:latin typeface="Times New Roman" pitchFamily="18" charset="0"/>
            </a:endParaRPr>
          </a:p>
        </p:txBody>
      </p:sp>
      <p:sp>
        <p:nvSpPr>
          <p:cNvPr id="21507" name="Subtitle 2"/>
          <p:cNvSpPr>
            <a:spLocks noGrp="1"/>
          </p:cNvSpPr>
          <p:nvPr>
            <p:ph type="subTitle" idx="1"/>
          </p:nvPr>
        </p:nvSpPr>
        <p:spPr>
          <a:xfrm>
            <a:off x="228600" y="1371600"/>
            <a:ext cx="8686800" cy="5181600"/>
          </a:xfrm>
        </p:spPr>
        <p:txBody>
          <a:bodyPr/>
          <a:lstStyle/>
          <a:p>
            <a:pPr eaLnBrk="1" hangingPunct="1"/>
            <a:r>
              <a:rPr lang="en-US" altLang="en-US" sz="4800" dirty="0" smtClean="0">
                <a:solidFill>
                  <a:srgbClr val="FFC000"/>
                </a:solidFill>
                <a:latin typeface="Times New Roman" pitchFamily="18" charset="0"/>
                <a:cs typeface="Times New Roman" pitchFamily="18" charset="0"/>
              </a:rPr>
              <a:t>Hepatitis </a:t>
            </a:r>
            <a:r>
              <a:rPr lang="en-US" altLang="en-US" sz="4800" b="1" dirty="0" smtClean="0">
                <a:solidFill>
                  <a:srgbClr val="FFC000"/>
                </a:solidFill>
                <a:latin typeface="Times New Roman" pitchFamily="18" charset="0"/>
                <a:cs typeface="Times New Roman" pitchFamily="18" charset="0"/>
              </a:rPr>
              <a:t>A</a:t>
            </a:r>
            <a:r>
              <a:rPr lang="en-US" altLang="en-US" sz="4800" dirty="0" smtClean="0">
                <a:solidFill>
                  <a:srgbClr val="FFC000"/>
                </a:solidFill>
                <a:latin typeface="Times New Roman" pitchFamily="18" charset="0"/>
                <a:cs typeface="Times New Roman" pitchFamily="18" charset="0"/>
              </a:rPr>
              <a:t> and </a:t>
            </a:r>
            <a:r>
              <a:rPr lang="en-US" altLang="en-US" sz="4800" b="1" dirty="0" smtClean="0">
                <a:solidFill>
                  <a:srgbClr val="FFC000"/>
                </a:solidFill>
                <a:latin typeface="Times New Roman" pitchFamily="18" charset="0"/>
                <a:cs typeface="Times New Roman" pitchFamily="18" charset="0"/>
              </a:rPr>
              <a:t>B</a:t>
            </a:r>
            <a:r>
              <a:rPr lang="en-US" altLang="en-US" sz="4800" dirty="0" smtClean="0">
                <a:solidFill>
                  <a:srgbClr val="FFC000"/>
                </a:solidFill>
                <a:latin typeface="Times New Roman" pitchFamily="18" charset="0"/>
                <a:cs typeface="Times New Roman" pitchFamily="18" charset="0"/>
              </a:rPr>
              <a:t> </a:t>
            </a:r>
          </a:p>
          <a:p>
            <a:pPr eaLnBrk="1" hangingPunct="1"/>
            <a:r>
              <a:rPr lang="en-US" altLang="en-US" sz="4800" dirty="0" smtClean="0">
                <a:solidFill>
                  <a:srgbClr val="FFC000"/>
                </a:solidFill>
                <a:latin typeface="Times New Roman" pitchFamily="18" charset="0"/>
                <a:cs typeface="Times New Roman" pitchFamily="18" charset="0"/>
              </a:rPr>
              <a:t>Very Low (0.1%) </a:t>
            </a:r>
          </a:p>
          <a:p>
            <a:pPr eaLnBrk="1" hangingPunct="1"/>
            <a:r>
              <a:rPr lang="en-US" altLang="en-US" sz="4800" dirty="0" smtClean="0">
                <a:solidFill>
                  <a:schemeClr val="bg1"/>
                </a:solidFill>
                <a:latin typeface="Times New Roman" pitchFamily="18" charset="0"/>
                <a:cs typeface="Times New Roman" pitchFamily="18" charset="0"/>
              </a:rPr>
              <a:t>increased by advanced age and underlying debilitating disorders</a:t>
            </a:r>
          </a:p>
          <a:p>
            <a:pPr eaLnBrk="1" hangingPunct="1"/>
            <a:endParaRPr lang="en-US" altLang="en-US" sz="2800" dirty="0" smtClean="0">
              <a:solidFill>
                <a:srgbClr val="FFFF00"/>
              </a:solidFill>
              <a:latin typeface="Times New Roman" pitchFamily="18" charset="0"/>
              <a:cs typeface="Times New Roman" pitchFamily="18" charset="0"/>
            </a:endParaRPr>
          </a:p>
          <a:p>
            <a:pPr eaLnBrk="1" hangingPunct="1"/>
            <a:r>
              <a:rPr lang="en-US" altLang="en-US" sz="2800" dirty="0" smtClean="0">
                <a:solidFill>
                  <a:srgbClr val="FFFF00"/>
                </a:solidFill>
                <a:latin typeface="Times New Roman" pitchFamily="18" charset="0"/>
                <a:cs typeface="Times New Roman" pitchFamily="18" charset="0"/>
              </a:rPr>
              <a:t>Among patients ill enough to be hospitalized for acute hepatitis B, the fatality rate is 1%</a:t>
            </a:r>
            <a:endParaRPr lang="fa-IR" altLang="en-US" sz="2800" dirty="0" smtClean="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41614084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Fulminant hepatitis</a:t>
            </a:r>
            <a:endParaRPr lang="en-US" dirty="0"/>
          </a:p>
        </p:txBody>
      </p:sp>
      <p:sp>
        <p:nvSpPr>
          <p:cNvPr id="3" name="عنصر نائب للمحتوى 2"/>
          <p:cNvSpPr>
            <a:spLocks noGrp="1"/>
          </p:cNvSpPr>
          <p:nvPr>
            <p:ph idx="1"/>
          </p:nvPr>
        </p:nvSpPr>
        <p:spPr/>
        <p:txBody>
          <a:bodyPr/>
          <a:lstStyle/>
          <a:p>
            <a:r>
              <a:rPr lang="en-US" dirty="0">
                <a:solidFill>
                  <a:schemeClr val="bg1"/>
                </a:solidFill>
              </a:rPr>
              <a:t>Initial presenting features such </a:t>
            </a:r>
            <a:r>
              <a:rPr lang="en-US" dirty="0">
                <a:solidFill>
                  <a:srgbClr val="FFC000"/>
                </a:solidFill>
              </a:rPr>
              <a:t>as Ascites, peripheral Edema, and symptoms of hepatic Encephalopathy</a:t>
            </a:r>
            <a:r>
              <a:rPr lang="en-US" dirty="0">
                <a:solidFill>
                  <a:schemeClr val="bg1"/>
                </a:solidFill>
              </a:rPr>
              <a:t> suggest a poorer prognosis. In addition, </a:t>
            </a:r>
            <a:r>
              <a:rPr lang="en-US" dirty="0">
                <a:solidFill>
                  <a:srgbClr val="FFFF00"/>
                </a:solidFill>
              </a:rPr>
              <a:t>a Prolonged PT, Low-serum Albumin level, Hypoglycemia, and very high-serum Bilirubin </a:t>
            </a:r>
            <a:r>
              <a:rPr lang="en-US" dirty="0">
                <a:solidFill>
                  <a:schemeClr val="bg1"/>
                </a:solidFill>
              </a:rPr>
              <a:t>values suggest severe hepatocellular disease. Patients with these clinical and laboratory features deserve prompt hospital admission</a:t>
            </a:r>
          </a:p>
          <a:p>
            <a:endParaRPr lang="en-US" dirty="0"/>
          </a:p>
        </p:txBody>
      </p:sp>
    </p:spTree>
    <p:extLst>
      <p:ext uri="{BB962C8B-B14F-4D97-AF65-F5344CB8AC3E}">
        <p14:creationId xmlns:p14="http://schemas.microsoft.com/office/powerpoint/2010/main" val="244895943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altLang="en-US" sz="4000" b="1">
                <a:solidFill>
                  <a:schemeClr val="tx1"/>
                </a:solidFill>
                <a:ea typeface="Arial Unicode MS" pitchFamily="34" charset="-128"/>
                <a:cs typeface="Arial Unicode MS" pitchFamily="34" charset="-128"/>
              </a:rPr>
              <a:t>Hepatitis B</a:t>
            </a:r>
            <a:br>
              <a:rPr lang="en-US" altLang="en-US" sz="4000" b="1">
                <a:solidFill>
                  <a:schemeClr val="tx1"/>
                </a:solidFill>
                <a:ea typeface="Arial Unicode MS" pitchFamily="34" charset="-128"/>
                <a:cs typeface="Arial Unicode MS" pitchFamily="34" charset="-128"/>
              </a:rPr>
            </a:br>
            <a:r>
              <a:rPr lang="en-US" altLang="en-US" sz="4000" b="1">
                <a:solidFill>
                  <a:schemeClr val="tx1"/>
                </a:solidFill>
                <a:ea typeface="Arial Unicode MS" pitchFamily="34" charset="-128"/>
                <a:cs typeface="Arial Unicode MS" pitchFamily="34" charset="-128"/>
              </a:rPr>
              <a:t>Treatment</a:t>
            </a:r>
          </a:p>
        </p:txBody>
      </p:sp>
      <p:sp>
        <p:nvSpPr>
          <p:cNvPr id="60419" name="Rectangle 3"/>
          <p:cNvSpPr>
            <a:spLocks noGrp="1" noChangeArrowheads="1"/>
          </p:cNvSpPr>
          <p:nvPr>
            <p:ph type="body" idx="1"/>
          </p:nvPr>
        </p:nvSpPr>
        <p:spPr>
          <a:xfrm>
            <a:off x="685800" y="1676400"/>
            <a:ext cx="7772400" cy="4495800"/>
          </a:xfrm>
        </p:spPr>
        <p:txBody>
          <a:bodyPr/>
          <a:lstStyle/>
          <a:p>
            <a:r>
              <a:rPr lang="en-US" altLang="en-US" sz="2800" dirty="0">
                <a:solidFill>
                  <a:schemeClr val="bg1"/>
                </a:solidFill>
                <a:ea typeface="Arial Unicode MS" pitchFamily="34" charset="-128"/>
                <a:cs typeface="Arial Unicode MS" pitchFamily="34" charset="-128"/>
              </a:rPr>
              <a:t>For acute infection, no medication is available; treatment is supportive. </a:t>
            </a:r>
          </a:p>
          <a:p>
            <a:r>
              <a:rPr lang="en-US" altLang="en-US" sz="2800" dirty="0">
                <a:solidFill>
                  <a:srgbClr val="FFFF00"/>
                </a:solidFill>
                <a:ea typeface="Arial Unicode MS" pitchFamily="34" charset="-128"/>
                <a:cs typeface="Arial Unicode MS" pitchFamily="34" charset="-128"/>
              </a:rPr>
              <a:t>For chronic infection, several antiviral drugs (</a:t>
            </a:r>
            <a:r>
              <a:rPr lang="en-US" altLang="en-US" sz="2800" dirty="0" err="1">
                <a:solidFill>
                  <a:srgbClr val="FFFF00"/>
                </a:solidFill>
                <a:ea typeface="Arial Unicode MS" pitchFamily="34" charset="-128"/>
                <a:cs typeface="Arial Unicode MS" pitchFamily="34" charset="-128"/>
              </a:rPr>
              <a:t>adefovir</a:t>
            </a:r>
            <a:r>
              <a:rPr lang="en-US" altLang="en-US" sz="2800" dirty="0">
                <a:solidFill>
                  <a:srgbClr val="FFFF00"/>
                </a:solidFill>
                <a:ea typeface="Arial Unicode MS" pitchFamily="34" charset="-128"/>
                <a:cs typeface="Arial Unicode MS" pitchFamily="34" charset="-128"/>
              </a:rPr>
              <a:t> </a:t>
            </a:r>
            <a:r>
              <a:rPr lang="en-US" altLang="en-US" sz="2800" dirty="0" err="1">
                <a:solidFill>
                  <a:srgbClr val="FFFF00"/>
                </a:solidFill>
                <a:ea typeface="Arial Unicode MS" pitchFamily="34" charset="-128"/>
                <a:cs typeface="Arial Unicode MS" pitchFamily="34" charset="-128"/>
              </a:rPr>
              <a:t>dipivoxil</a:t>
            </a:r>
            <a:r>
              <a:rPr lang="en-US" altLang="en-US" sz="2800" dirty="0">
                <a:solidFill>
                  <a:srgbClr val="FFFF00"/>
                </a:solidFill>
                <a:ea typeface="Arial Unicode MS" pitchFamily="34" charset="-128"/>
                <a:cs typeface="Arial Unicode MS" pitchFamily="34" charset="-128"/>
              </a:rPr>
              <a:t>, interferon alfa-2b, pegylated interferon alfa-2a, lamivudine, </a:t>
            </a:r>
            <a:r>
              <a:rPr lang="en-US" altLang="en-US" sz="2800" dirty="0" err="1">
                <a:solidFill>
                  <a:srgbClr val="FFFF00"/>
                </a:solidFill>
                <a:ea typeface="Arial Unicode MS" pitchFamily="34" charset="-128"/>
                <a:cs typeface="Arial Unicode MS" pitchFamily="34" charset="-128"/>
              </a:rPr>
              <a:t>entecavir</a:t>
            </a:r>
            <a:r>
              <a:rPr lang="en-US" altLang="en-US" sz="2800" dirty="0">
                <a:solidFill>
                  <a:srgbClr val="FFFF00"/>
                </a:solidFill>
                <a:ea typeface="Arial Unicode MS" pitchFamily="34" charset="-128"/>
                <a:cs typeface="Arial Unicode MS" pitchFamily="34" charset="-128"/>
              </a:rPr>
              <a:t>, </a:t>
            </a:r>
            <a:r>
              <a:rPr lang="en-US" altLang="en-US" sz="2800" dirty="0" err="1" smtClean="0">
                <a:solidFill>
                  <a:srgbClr val="FFFF00"/>
                </a:solidFill>
                <a:ea typeface="Arial Unicode MS" pitchFamily="34" charset="-128"/>
                <a:cs typeface="Arial Unicode MS" pitchFamily="34" charset="-128"/>
              </a:rPr>
              <a:t>tenofovir</a:t>
            </a:r>
            <a:r>
              <a:rPr lang="en-US" altLang="en-US" sz="2800" dirty="0" smtClean="0">
                <a:solidFill>
                  <a:srgbClr val="FFFF00"/>
                </a:solidFill>
                <a:ea typeface="Arial Unicode MS" pitchFamily="34" charset="-128"/>
                <a:cs typeface="Arial Unicode MS" pitchFamily="34" charset="-128"/>
              </a:rPr>
              <a:t> and </a:t>
            </a:r>
            <a:r>
              <a:rPr lang="en-US" altLang="en-US" sz="2800" dirty="0" err="1">
                <a:solidFill>
                  <a:srgbClr val="FFFF00"/>
                </a:solidFill>
                <a:ea typeface="Arial Unicode MS" pitchFamily="34" charset="-128"/>
                <a:cs typeface="Arial Unicode MS" pitchFamily="34" charset="-128"/>
              </a:rPr>
              <a:t>telbivudine</a:t>
            </a:r>
            <a:r>
              <a:rPr lang="en-US" altLang="en-US" sz="2800" dirty="0">
                <a:solidFill>
                  <a:srgbClr val="FFFF00"/>
                </a:solidFill>
                <a:ea typeface="Arial Unicode MS" pitchFamily="34" charset="-128"/>
                <a:cs typeface="Arial Unicode MS" pitchFamily="34" charset="-128"/>
              </a:rPr>
              <a:t>) are available. </a:t>
            </a:r>
          </a:p>
          <a:p>
            <a:pPr lvl="1"/>
            <a:r>
              <a:rPr lang="en-US" altLang="en-US" sz="2400" b="1" dirty="0">
                <a:solidFill>
                  <a:srgbClr val="FF0000"/>
                </a:solidFill>
                <a:ea typeface="Arial Unicode MS" pitchFamily="34" charset="-128"/>
                <a:cs typeface="Arial Unicode MS" pitchFamily="34" charset="-128"/>
              </a:rPr>
              <a:t>Persons with chronic HBV infection require medical evaluation and regular monitoring to determine whether disease is progressing and to identify liver damage or hepatocellular carcinoma</a:t>
            </a:r>
            <a:r>
              <a:rPr lang="en-US" altLang="en-US" sz="2400" dirty="0">
                <a:ea typeface="Arial Unicode MS" pitchFamily="34" charset="-128"/>
                <a:cs typeface="Arial Unicode MS" pitchFamily="34" charset="-128"/>
              </a:rPr>
              <a:t>. </a:t>
            </a:r>
          </a:p>
        </p:txBody>
      </p:sp>
    </p:spTree>
    <p:extLst>
      <p:ext uri="{BB962C8B-B14F-4D97-AF65-F5344CB8AC3E}">
        <p14:creationId xmlns:p14="http://schemas.microsoft.com/office/powerpoint/2010/main" val="5271535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685800" y="304800"/>
            <a:ext cx="7772400" cy="1295400"/>
          </a:xfrm>
        </p:spPr>
        <p:txBody>
          <a:bodyPr/>
          <a:lstStyle/>
          <a:p>
            <a:pPr eaLnBrk="1" hangingPunct="1"/>
            <a:r>
              <a:rPr lang="en-US" altLang="en-US" sz="5400" dirty="0" smtClean="0">
                <a:solidFill>
                  <a:srgbClr val="FFC000"/>
                </a:solidFill>
                <a:latin typeface="Times New Roman" pitchFamily="18" charset="0"/>
                <a:cs typeface="Times New Roman" pitchFamily="18" charset="0"/>
              </a:rPr>
              <a:t>Acute Viral Hepatitis</a:t>
            </a:r>
          </a:p>
        </p:txBody>
      </p:sp>
      <p:sp>
        <p:nvSpPr>
          <p:cNvPr id="3" name="Subtitle 2"/>
          <p:cNvSpPr>
            <a:spLocks noGrp="1"/>
          </p:cNvSpPr>
          <p:nvPr>
            <p:ph type="subTitle" idx="1"/>
          </p:nvPr>
        </p:nvSpPr>
        <p:spPr>
          <a:xfrm>
            <a:off x="152400" y="1905000"/>
            <a:ext cx="8839200" cy="3733800"/>
          </a:xfrm>
        </p:spPr>
        <p:txBody>
          <a:bodyPr rtlCol="0">
            <a:normAutofit fontScale="70000" lnSpcReduction="20000"/>
          </a:bodyPr>
          <a:lstStyle/>
          <a:p>
            <a:pPr fontAlgn="auto">
              <a:spcAft>
                <a:spcPts val="0"/>
              </a:spcAft>
              <a:defRPr/>
            </a:pPr>
            <a:r>
              <a:rPr lang="en-US" sz="4000" dirty="0">
                <a:solidFill>
                  <a:schemeClr val="bg1"/>
                </a:solidFill>
                <a:latin typeface="Times New Roman" pitchFamily="18" charset="0"/>
                <a:cs typeface="Times New Roman" pitchFamily="18" charset="0"/>
              </a:rPr>
              <a:t>Viral hepatitis is a group systemic infection affecting the liver </a:t>
            </a:r>
            <a:r>
              <a:rPr lang="en-US" sz="4000" dirty="0" smtClean="0">
                <a:solidFill>
                  <a:schemeClr val="bg1"/>
                </a:solidFill>
                <a:latin typeface="Times New Roman" pitchFamily="18" charset="0"/>
                <a:cs typeface="Times New Roman" pitchFamily="18" charset="0"/>
              </a:rPr>
              <a:t>predominantly, Almost all cases of acute viral hepatitis caused </a:t>
            </a:r>
            <a:r>
              <a:rPr lang="en-US" sz="4000" dirty="0">
                <a:solidFill>
                  <a:schemeClr val="bg1"/>
                </a:solidFill>
                <a:latin typeface="Times New Roman" pitchFamily="18" charset="0"/>
                <a:cs typeface="Times New Roman" pitchFamily="18" charset="0"/>
              </a:rPr>
              <a:t>by </a:t>
            </a:r>
            <a:r>
              <a:rPr lang="en-US" sz="4000" dirty="0" smtClean="0">
                <a:solidFill>
                  <a:schemeClr val="bg1"/>
                </a:solidFill>
                <a:latin typeface="Times New Roman" pitchFamily="18" charset="0"/>
                <a:cs typeface="Times New Roman" pitchFamily="18" charset="0"/>
              </a:rPr>
              <a:t>   </a:t>
            </a:r>
          </a:p>
          <a:p>
            <a:pPr eaLnBrk="1" fontAlgn="auto" hangingPunct="1">
              <a:spcAft>
                <a:spcPts val="0"/>
              </a:spcAft>
              <a:buFont typeface="Arial" pitchFamily="34" charset="0"/>
              <a:buNone/>
              <a:defRPr/>
            </a:pPr>
            <a:r>
              <a:rPr lang="en-US" sz="4000" dirty="0" smtClean="0">
                <a:solidFill>
                  <a:schemeClr val="bg1"/>
                </a:solidFill>
                <a:latin typeface="Times New Roman" pitchFamily="18" charset="0"/>
                <a:cs typeface="Times New Roman" pitchFamily="18" charset="0"/>
              </a:rPr>
              <a:t>5 viral agents:</a:t>
            </a:r>
          </a:p>
          <a:p>
            <a:pPr eaLnBrk="1" fontAlgn="auto" hangingPunct="1">
              <a:spcAft>
                <a:spcPts val="0"/>
              </a:spcAft>
              <a:buFont typeface="Arial" pitchFamily="34" charset="0"/>
              <a:buNone/>
              <a:defRPr/>
            </a:pPr>
            <a:r>
              <a:rPr lang="en-US" sz="4000" dirty="0" smtClean="0">
                <a:solidFill>
                  <a:schemeClr val="bg1"/>
                </a:solidFill>
                <a:latin typeface="Times New Roman" pitchFamily="18" charset="0"/>
                <a:cs typeface="Times New Roman" pitchFamily="18" charset="0"/>
              </a:rPr>
              <a:t> </a:t>
            </a:r>
            <a:r>
              <a:rPr lang="en-US" sz="4000" b="1" dirty="0" smtClean="0">
                <a:solidFill>
                  <a:schemeClr val="bg1"/>
                </a:solidFill>
                <a:latin typeface="Times New Roman" pitchFamily="18" charset="0"/>
                <a:cs typeface="Times New Roman" pitchFamily="18" charset="0"/>
              </a:rPr>
              <a:t>HAV, HBV, HCV, HDV, HEV</a:t>
            </a:r>
          </a:p>
          <a:p>
            <a:pPr fontAlgn="auto">
              <a:spcAft>
                <a:spcPts val="0"/>
              </a:spcAft>
              <a:defRPr/>
            </a:pPr>
            <a:endParaRPr lang="en-US" sz="4000" b="1" dirty="0" smtClean="0">
              <a:solidFill>
                <a:schemeClr val="bg1"/>
              </a:solidFill>
              <a:latin typeface="Times New Roman" pitchFamily="18" charset="0"/>
              <a:cs typeface="Times New Roman" pitchFamily="18" charset="0"/>
            </a:endParaRPr>
          </a:p>
          <a:p>
            <a:pPr fontAlgn="auto">
              <a:spcAft>
                <a:spcPts val="0"/>
              </a:spcAft>
              <a:defRPr/>
            </a:pPr>
            <a:r>
              <a:rPr lang="en-US" sz="4000" b="1" dirty="0" smtClean="0">
                <a:solidFill>
                  <a:schemeClr val="bg1"/>
                </a:solidFill>
                <a:latin typeface="Times New Roman" pitchFamily="18" charset="0"/>
                <a:cs typeface="Times New Roman" pitchFamily="18" charset="0"/>
              </a:rPr>
              <a:t>Although </a:t>
            </a:r>
            <a:r>
              <a:rPr lang="en-US" sz="4000" b="1" dirty="0">
                <a:solidFill>
                  <a:schemeClr val="bg1"/>
                </a:solidFill>
                <a:latin typeface="Times New Roman" pitchFamily="18" charset="0"/>
                <a:cs typeface="Times New Roman" pitchFamily="18" charset="0"/>
              </a:rPr>
              <a:t>the agents can be distinguished by its antigenic properties, the 5 kinds of viruses may produce clinical similar illness</a:t>
            </a:r>
          </a:p>
        </p:txBody>
      </p:sp>
    </p:spTree>
    <p:extLst>
      <p:ext uri="{BB962C8B-B14F-4D97-AF65-F5344CB8AC3E}">
        <p14:creationId xmlns:p14="http://schemas.microsoft.com/office/powerpoint/2010/main" val="385771624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152400"/>
            <a:ext cx="6870700" cy="828675"/>
          </a:xfrm>
        </p:spPr>
        <p:txBody>
          <a:bodyPr/>
          <a:lstStyle/>
          <a:p>
            <a:pPr algn="l"/>
            <a:r>
              <a:rPr lang="en-US" altLang="zh-CN" smtClean="0"/>
              <a:t>Etiology</a:t>
            </a:r>
          </a:p>
        </p:txBody>
      </p:sp>
      <p:sp>
        <p:nvSpPr>
          <p:cNvPr id="37891" name="Rectangle 3"/>
          <p:cNvSpPr>
            <a:spLocks noGrp="1" noChangeArrowheads="1"/>
          </p:cNvSpPr>
          <p:nvPr>
            <p:ph idx="1"/>
          </p:nvPr>
        </p:nvSpPr>
        <p:spPr>
          <a:xfrm>
            <a:off x="685800" y="1052513"/>
            <a:ext cx="7696200" cy="4433887"/>
          </a:xfrm>
        </p:spPr>
        <p:txBody>
          <a:bodyPr rtlCol="0">
            <a:normAutofit/>
          </a:bodyPr>
          <a:lstStyle/>
          <a:p>
            <a:pPr fontAlgn="auto">
              <a:lnSpc>
                <a:spcPct val="80000"/>
              </a:lnSpc>
              <a:spcAft>
                <a:spcPts val="0"/>
              </a:spcAft>
              <a:buFont typeface="Wingdings" pitchFamily="2" charset="2"/>
              <a:buChar char="n"/>
              <a:defRPr/>
            </a:pPr>
            <a:r>
              <a:rPr lang="en-US" altLang="zh-CN" sz="2400" dirty="0" smtClean="0">
                <a:solidFill>
                  <a:schemeClr val="tx2"/>
                </a:solidFill>
                <a:cs typeface="+mn-cs"/>
              </a:rPr>
              <a:t>Hepatitis  C virus (HCV)</a:t>
            </a:r>
          </a:p>
          <a:p>
            <a:pPr fontAlgn="auto">
              <a:lnSpc>
                <a:spcPct val="80000"/>
              </a:lnSpc>
              <a:spcAft>
                <a:spcPts val="0"/>
              </a:spcAft>
              <a:defRPr/>
            </a:pPr>
            <a:endParaRPr lang="en-US" altLang="zh-CN" sz="2000" dirty="0" smtClean="0">
              <a:cs typeface="+mn-cs"/>
            </a:endParaRPr>
          </a:p>
          <a:p>
            <a:pPr fontAlgn="auto">
              <a:lnSpc>
                <a:spcPct val="80000"/>
              </a:lnSpc>
              <a:spcAft>
                <a:spcPts val="0"/>
              </a:spcAft>
              <a:defRPr/>
            </a:pPr>
            <a:endParaRPr lang="en-US" altLang="zh-CN" sz="2000" dirty="0" smtClean="0">
              <a:cs typeface="+mn-cs"/>
            </a:endParaRPr>
          </a:p>
          <a:p>
            <a:pPr fontAlgn="auto">
              <a:lnSpc>
                <a:spcPct val="80000"/>
              </a:lnSpc>
              <a:spcAft>
                <a:spcPts val="0"/>
              </a:spcAft>
              <a:defRPr/>
            </a:pPr>
            <a:r>
              <a:rPr lang="en-US" altLang="zh-CN" sz="2000" dirty="0" smtClean="0">
                <a:cs typeface="+mn-cs"/>
              </a:rPr>
              <a:t>HCV is a member of </a:t>
            </a:r>
            <a:r>
              <a:rPr lang="en-US" altLang="zh-CN" sz="2000" dirty="0" err="1" smtClean="0">
                <a:cs typeface="+mn-cs"/>
              </a:rPr>
              <a:t>flavivirus</a:t>
            </a:r>
            <a:r>
              <a:rPr lang="en-US" altLang="zh-CN" sz="2000" dirty="0" smtClean="0">
                <a:cs typeface="+mn-cs"/>
              </a:rPr>
              <a:t> family. </a:t>
            </a:r>
          </a:p>
          <a:p>
            <a:pPr fontAlgn="auto">
              <a:lnSpc>
                <a:spcPct val="80000"/>
              </a:lnSpc>
              <a:spcAft>
                <a:spcPts val="0"/>
              </a:spcAft>
              <a:defRPr/>
            </a:pPr>
            <a:endParaRPr lang="en-US" altLang="zh-CN" sz="2000" dirty="0" smtClean="0">
              <a:cs typeface="+mn-cs"/>
            </a:endParaRPr>
          </a:p>
          <a:p>
            <a:pPr fontAlgn="auto">
              <a:lnSpc>
                <a:spcPct val="80000"/>
              </a:lnSpc>
              <a:spcAft>
                <a:spcPts val="0"/>
              </a:spcAft>
              <a:defRPr/>
            </a:pPr>
            <a:r>
              <a:rPr lang="en-US" altLang="zh-CN" sz="2000" dirty="0" smtClean="0">
                <a:cs typeface="+mn-cs"/>
              </a:rPr>
              <a:t>HCV genome is a single stranded positive-sense RNA.</a:t>
            </a:r>
          </a:p>
          <a:p>
            <a:pPr fontAlgn="auto">
              <a:lnSpc>
                <a:spcPct val="80000"/>
              </a:lnSpc>
              <a:spcAft>
                <a:spcPts val="0"/>
              </a:spcAft>
              <a:defRPr/>
            </a:pPr>
            <a:endParaRPr lang="en-US" altLang="zh-CN" sz="2000" dirty="0" smtClean="0">
              <a:cs typeface="+mn-cs"/>
            </a:endParaRPr>
          </a:p>
          <a:p>
            <a:pPr fontAlgn="auto">
              <a:lnSpc>
                <a:spcPct val="80000"/>
              </a:lnSpc>
              <a:spcAft>
                <a:spcPts val="0"/>
              </a:spcAft>
              <a:defRPr/>
            </a:pPr>
            <a:r>
              <a:rPr lang="en-US" altLang="zh-CN" sz="2000" dirty="0" smtClean="0">
                <a:cs typeface="+mn-cs"/>
              </a:rPr>
              <a:t>The genome contains 5</a:t>
            </a:r>
            <a:r>
              <a:rPr lang="en-US" altLang="zh-CN" sz="2000" dirty="0" smtClean="0">
                <a:latin typeface="Arial"/>
                <a:cs typeface="+mn-cs"/>
              </a:rPr>
              <a:t>’</a:t>
            </a:r>
            <a:r>
              <a:rPr lang="en-US" altLang="zh-CN" sz="2000" dirty="0" smtClean="0">
                <a:cs typeface="+mn-cs"/>
              </a:rPr>
              <a:t>-non coding region, C region, E region and NS region</a:t>
            </a:r>
          </a:p>
          <a:p>
            <a:pPr fontAlgn="auto">
              <a:lnSpc>
                <a:spcPct val="80000"/>
              </a:lnSpc>
              <a:spcAft>
                <a:spcPts val="0"/>
              </a:spcAft>
              <a:defRPr/>
            </a:pPr>
            <a:endParaRPr lang="en-US" altLang="zh-CN" sz="2000" dirty="0" smtClean="0">
              <a:cs typeface="+mn-cs"/>
            </a:endParaRPr>
          </a:p>
          <a:p>
            <a:pPr fontAlgn="auto">
              <a:lnSpc>
                <a:spcPct val="80000"/>
              </a:lnSpc>
              <a:spcAft>
                <a:spcPts val="0"/>
              </a:spcAft>
              <a:defRPr/>
            </a:pPr>
            <a:r>
              <a:rPr lang="en-US" altLang="zh-CN" sz="2000" dirty="0" smtClean="0">
                <a:cs typeface="+mn-cs"/>
              </a:rPr>
              <a:t>HCV genome may be divided into many types and subtypes.</a:t>
            </a:r>
          </a:p>
          <a:p>
            <a:pPr marL="0" indent="0" fontAlgn="auto">
              <a:lnSpc>
                <a:spcPct val="80000"/>
              </a:lnSpc>
              <a:spcAft>
                <a:spcPts val="0"/>
              </a:spcAft>
              <a:buFont typeface="Arial" pitchFamily="34" charset="0"/>
              <a:buNone/>
              <a:defRPr/>
            </a:pPr>
            <a:endParaRPr lang="en-US" altLang="zh-CN" sz="2000" dirty="0" smtClean="0">
              <a:cs typeface="+mn-cs"/>
            </a:endParaRPr>
          </a:p>
          <a:p>
            <a:pPr fontAlgn="auto">
              <a:lnSpc>
                <a:spcPct val="80000"/>
              </a:lnSpc>
              <a:spcAft>
                <a:spcPts val="0"/>
              </a:spcAft>
              <a:defRPr/>
            </a:pPr>
            <a:endParaRPr lang="en-US" altLang="zh-CN" sz="1800" dirty="0" smtClean="0">
              <a:cs typeface="+mn-cs"/>
            </a:endParaRPr>
          </a:p>
        </p:txBody>
      </p:sp>
    </p:spTree>
    <p:extLst>
      <p:ext uri="{BB962C8B-B14F-4D97-AF65-F5344CB8AC3E}">
        <p14:creationId xmlns:p14="http://schemas.microsoft.com/office/powerpoint/2010/main" val="174194966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ltLang="en-US" sz="3600" b="1" smtClean="0"/>
              <a:t>HCV genome</a:t>
            </a:r>
          </a:p>
        </p:txBody>
      </p:sp>
      <p:pic>
        <p:nvPicPr>
          <p:cNvPr id="41987" name="Picture 7" descr="hcv complete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838200" y="1676400"/>
            <a:ext cx="7572375" cy="3417888"/>
          </a:xfrm>
          <a:noFill/>
        </p:spPr>
      </p:pic>
      <p:sp>
        <p:nvSpPr>
          <p:cNvPr id="41988" name="Oval 9"/>
          <p:cNvSpPr>
            <a:spLocks noChangeArrowheads="1"/>
          </p:cNvSpPr>
          <p:nvPr/>
        </p:nvSpPr>
        <p:spPr bwMode="auto">
          <a:xfrm>
            <a:off x="7239000" y="4038600"/>
            <a:ext cx="1066800" cy="685800"/>
          </a:xfrm>
          <a:prstGeom prst="ellipse">
            <a:avLst/>
          </a:prstGeom>
          <a:noFill/>
          <a:ln w="28575">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charset="0"/>
                <a:ea typeface="ＭＳ Ｐゴシック" pitchFamily="-112" charset="-128"/>
              </a:defRPr>
            </a:lvl1pPr>
            <a:lvl2pPr marL="37931725" indent="-37474525" eaLnBrk="0" hangingPunct="0">
              <a:defRPr sz="2400">
                <a:solidFill>
                  <a:schemeClr val="tx1"/>
                </a:solidFill>
                <a:latin typeface="Arial" charset="0"/>
                <a:ea typeface="ＭＳ Ｐゴシック" pitchFamily="-112" charset="-128"/>
              </a:defRPr>
            </a:lvl2pPr>
            <a:lvl3pPr eaLnBrk="0" hangingPunct="0">
              <a:defRPr sz="2400">
                <a:solidFill>
                  <a:schemeClr val="tx1"/>
                </a:solidFill>
                <a:latin typeface="Arial" charset="0"/>
                <a:ea typeface="ＭＳ Ｐゴシック" pitchFamily="-112" charset="-128"/>
              </a:defRPr>
            </a:lvl3pPr>
            <a:lvl4pPr eaLnBrk="0" hangingPunct="0">
              <a:defRPr sz="2400">
                <a:solidFill>
                  <a:schemeClr val="tx1"/>
                </a:solidFill>
                <a:latin typeface="Arial" charset="0"/>
                <a:ea typeface="ＭＳ Ｐゴシック" pitchFamily="-112" charset="-128"/>
              </a:defRPr>
            </a:lvl4pPr>
            <a:lvl5pPr eaLnBrk="0" hangingPunct="0">
              <a:defRPr sz="2400">
                <a:solidFill>
                  <a:schemeClr val="tx1"/>
                </a:solidFill>
                <a:latin typeface="Arial" charset="0"/>
                <a:ea typeface="ＭＳ Ｐゴシック" pitchFamily="-112" charset="-128"/>
              </a:defRPr>
            </a:lvl5pPr>
            <a:lvl6pPr marL="457200" eaLnBrk="0" fontAlgn="base" hangingPunct="0">
              <a:spcBef>
                <a:spcPct val="0"/>
              </a:spcBef>
              <a:spcAft>
                <a:spcPct val="0"/>
              </a:spcAft>
              <a:defRPr sz="2400">
                <a:solidFill>
                  <a:schemeClr val="tx1"/>
                </a:solidFill>
                <a:latin typeface="Arial" charset="0"/>
                <a:ea typeface="ＭＳ Ｐゴシック" pitchFamily="-112" charset="-128"/>
              </a:defRPr>
            </a:lvl6pPr>
            <a:lvl7pPr marL="914400" eaLnBrk="0" fontAlgn="base" hangingPunct="0">
              <a:spcBef>
                <a:spcPct val="0"/>
              </a:spcBef>
              <a:spcAft>
                <a:spcPct val="0"/>
              </a:spcAft>
              <a:defRPr sz="2400">
                <a:solidFill>
                  <a:schemeClr val="tx1"/>
                </a:solidFill>
                <a:latin typeface="Arial" charset="0"/>
                <a:ea typeface="ＭＳ Ｐゴシック" pitchFamily="-112" charset="-128"/>
              </a:defRPr>
            </a:lvl7pPr>
            <a:lvl8pPr marL="1371600" eaLnBrk="0" fontAlgn="base" hangingPunct="0">
              <a:spcBef>
                <a:spcPct val="0"/>
              </a:spcBef>
              <a:spcAft>
                <a:spcPct val="0"/>
              </a:spcAft>
              <a:defRPr sz="2400">
                <a:solidFill>
                  <a:schemeClr val="tx1"/>
                </a:solidFill>
                <a:latin typeface="Arial" charset="0"/>
                <a:ea typeface="ＭＳ Ｐゴシック" pitchFamily="-112" charset="-128"/>
              </a:defRPr>
            </a:lvl8pPr>
            <a:lvl9pPr marL="1828800"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0"/>
              </a:spcBef>
              <a:spcAft>
                <a:spcPct val="0"/>
              </a:spcAft>
            </a:pPr>
            <a:endParaRPr lang="en-US" altLang="en-US" sz="1800">
              <a:solidFill>
                <a:srgbClr val="000000"/>
              </a:solidFill>
            </a:endParaRPr>
          </a:p>
        </p:txBody>
      </p:sp>
      <p:sp>
        <p:nvSpPr>
          <p:cNvPr id="41989" name="Oval 10"/>
          <p:cNvSpPr>
            <a:spLocks noChangeArrowheads="1"/>
          </p:cNvSpPr>
          <p:nvPr/>
        </p:nvSpPr>
        <p:spPr bwMode="auto">
          <a:xfrm>
            <a:off x="3886200" y="3962400"/>
            <a:ext cx="1447800" cy="8382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charset="0"/>
                <a:ea typeface="ＭＳ Ｐゴシック" pitchFamily="-112" charset="-128"/>
              </a:defRPr>
            </a:lvl1pPr>
            <a:lvl2pPr marL="37931725" indent="-37474525" eaLnBrk="0" hangingPunct="0">
              <a:defRPr sz="2400">
                <a:solidFill>
                  <a:schemeClr val="tx1"/>
                </a:solidFill>
                <a:latin typeface="Arial" charset="0"/>
                <a:ea typeface="ＭＳ Ｐゴシック" pitchFamily="-112" charset="-128"/>
              </a:defRPr>
            </a:lvl2pPr>
            <a:lvl3pPr eaLnBrk="0" hangingPunct="0">
              <a:defRPr sz="2400">
                <a:solidFill>
                  <a:schemeClr val="tx1"/>
                </a:solidFill>
                <a:latin typeface="Arial" charset="0"/>
                <a:ea typeface="ＭＳ Ｐゴシック" pitchFamily="-112" charset="-128"/>
              </a:defRPr>
            </a:lvl3pPr>
            <a:lvl4pPr eaLnBrk="0" hangingPunct="0">
              <a:defRPr sz="2400">
                <a:solidFill>
                  <a:schemeClr val="tx1"/>
                </a:solidFill>
                <a:latin typeface="Arial" charset="0"/>
                <a:ea typeface="ＭＳ Ｐゴシック" pitchFamily="-112" charset="-128"/>
              </a:defRPr>
            </a:lvl4pPr>
            <a:lvl5pPr eaLnBrk="0" hangingPunct="0">
              <a:defRPr sz="2400">
                <a:solidFill>
                  <a:schemeClr val="tx1"/>
                </a:solidFill>
                <a:latin typeface="Arial" charset="0"/>
                <a:ea typeface="ＭＳ Ｐゴシック" pitchFamily="-112" charset="-128"/>
              </a:defRPr>
            </a:lvl5pPr>
            <a:lvl6pPr marL="457200" eaLnBrk="0" fontAlgn="base" hangingPunct="0">
              <a:spcBef>
                <a:spcPct val="0"/>
              </a:spcBef>
              <a:spcAft>
                <a:spcPct val="0"/>
              </a:spcAft>
              <a:defRPr sz="2400">
                <a:solidFill>
                  <a:schemeClr val="tx1"/>
                </a:solidFill>
                <a:latin typeface="Arial" charset="0"/>
                <a:ea typeface="ＭＳ Ｐゴシック" pitchFamily="-112" charset="-128"/>
              </a:defRPr>
            </a:lvl6pPr>
            <a:lvl7pPr marL="914400" eaLnBrk="0" fontAlgn="base" hangingPunct="0">
              <a:spcBef>
                <a:spcPct val="0"/>
              </a:spcBef>
              <a:spcAft>
                <a:spcPct val="0"/>
              </a:spcAft>
              <a:defRPr sz="2400">
                <a:solidFill>
                  <a:schemeClr val="tx1"/>
                </a:solidFill>
                <a:latin typeface="Arial" charset="0"/>
                <a:ea typeface="ＭＳ Ｐゴシック" pitchFamily="-112" charset="-128"/>
              </a:defRPr>
            </a:lvl7pPr>
            <a:lvl8pPr marL="1371600" eaLnBrk="0" fontAlgn="base" hangingPunct="0">
              <a:spcBef>
                <a:spcPct val="0"/>
              </a:spcBef>
              <a:spcAft>
                <a:spcPct val="0"/>
              </a:spcAft>
              <a:defRPr sz="2400">
                <a:solidFill>
                  <a:schemeClr val="tx1"/>
                </a:solidFill>
                <a:latin typeface="Arial" charset="0"/>
                <a:ea typeface="ＭＳ Ｐゴシック" pitchFamily="-112" charset="-128"/>
              </a:defRPr>
            </a:lvl8pPr>
            <a:lvl9pPr marL="1828800"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0"/>
              </a:spcBef>
              <a:spcAft>
                <a:spcPct val="0"/>
              </a:spcAft>
            </a:pPr>
            <a:endParaRPr lang="en-US" altLang="en-US" sz="1800">
              <a:solidFill>
                <a:srgbClr val="000000"/>
              </a:solidFill>
            </a:endParaRPr>
          </a:p>
        </p:txBody>
      </p:sp>
      <p:sp>
        <p:nvSpPr>
          <p:cNvPr id="41990" name="Oval 11"/>
          <p:cNvSpPr>
            <a:spLocks noChangeArrowheads="1"/>
          </p:cNvSpPr>
          <p:nvPr/>
        </p:nvSpPr>
        <p:spPr bwMode="auto">
          <a:xfrm>
            <a:off x="2133600" y="5486400"/>
            <a:ext cx="1066800" cy="685800"/>
          </a:xfrm>
          <a:prstGeom prst="ellipse">
            <a:avLst/>
          </a:prstGeom>
          <a:noFill/>
          <a:ln w="28575">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charset="0"/>
                <a:ea typeface="ＭＳ Ｐゴシック" pitchFamily="-112" charset="-128"/>
              </a:defRPr>
            </a:lvl1pPr>
            <a:lvl2pPr marL="37931725" indent="-37474525" eaLnBrk="0" hangingPunct="0">
              <a:defRPr sz="2400">
                <a:solidFill>
                  <a:schemeClr val="tx1"/>
                </a:solidFill>
                <a:latin typeface="Arial" charset="0"/>
                <a:ea typeface="ＭＳ Ｐゴシック" pitchFamily="-112" charset="-128"/>
              </a:defRPr>
            </a:lvl2pPr>
            <a:lvl3pPr eaLnBrk="0" hangingPunct="0">
              <a:defRPr sz="2400">
                <a:solidFill>
                  <a:schemeClr val="tx1"/>
                </a:solidFill>
                <a:latin typeface="Arial" charset="0"/>
                <a:ea typeface="ＭＳ Ｐゴシック" pitchFamily="-112" charset="-128"/>
              </a:defRPr>
            </a:lvl3pPr>
            <a:lvl4pPr eaLnBrk="0" hangingPunct="0">
              <a:defRPr sz="2400">
                <a:solidFill>
                  <a:schemeClr val="tx1"/>
                </a:solidFill>
                <a:latin typeface="Arial" charset="0"/>
                <a:ea typeface="ＭＳ Ｐゴシック" pitchFamily="-112" charset="-128"/>
              </a:defRPr>
            </a:lvl4pPr>
            <a:lvl5pPr eaLnBrk="0" hangingPunct="0">
              <a:defRPr sz="2400">
                <a:solidFill>
                  <a:schemeClr val="tx1"/>
                </a:solidFill>
                <a:latin typeface="Arial" charset="0"/>
                <a:ea typeface="ＭＳ Ｐゴシック" pitchFamily="-112" charset="-128"/>
              </a:defRPr>
            </a:lvl5pPr>
            <a:lvl6pPr marL="457200" eaLnBrk="0" fontAlgn="base" hangingPunct="0">
              <a:spcBef>
                <a:spcPct val="0"/>
              </a:spcBef>
              <a:spcAft>
                <a:spcPct val="0"/>
              </a:spcAft>
              <a:defRPr sz="2400">
                <a:solidFill>
                  <a:schemeClr val="tx1"/>
                </a:solidFill>
                <a:latin typeface="Arial" charset="0"/>
                <a:ea typeface="ＭＳ Ｐゴシック" pitchFamily="-112" charset="-128"/>
              </a:defRPr>
            </a:lvl6pPr>
            <a:lvl7pPr marL="914400" eaLnBrk="0" fontAlgn="base" hangingPunct="0">
              <a:spcBef>
                <a:spcPct val="0"/>
              </a:spcBef>
              <a:spcAft>
                <a:spcPct val="0"/>
              </a:spcAft>
              <a:defRPr sz="2400">
                <a:solidFill>
                  <a:schemeClr val="tx1"/>
                </a:solidFill>
                <a:latin typeface="Arial" charset="0"/>
                <a:ea typeface="ＭＳ Ｐゴシック" pitchFamily="-112" charset="-128"/>
              </a:defRPr>
            </a:lvl7pPr>
            <a:lvl8pPr marL="1371600" eaLnBrk="0" fontAlgn="base" hangingPunct="0">
              <a:spcBef>
                <a:spcPct val="0"/>
              </a:spcBef>
              <a:spcAft>
                <a:spcPct val="0"/>
              </a:spcAft>
              <a:defRPr sz="2400">
                <a:solidFill>
                  <a:schemeClr val="tx1"/>
                </a:solidFill>
                <a:latin typeface="Arial" charset="0"/>
                <a:ea typeface="ＭＳ Ｐゴシック" pitchFamily="-112" charset="-128"/>
              </a:defRPr>
            </a:lvl8pPr>
            <a:lvl9pPr marL="1828800"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0"/>
              </a:spcBef>
              <a:spcAft>
                <a:spcPct val="0"/>
              </a:spcAft>
            </a:pPr>
            <a:endParaRPr lang="en-US" altLang="en-US" sz="1800">
              <a:solidFill>
                <a:srgbClr val="000000"/>
              </a:solidFill>
            </a:endParaRPr>
          </a:p>
        </p:txBody>
      </p:sp>
      <p:sp>
        <p:nvSpPr>
          <p:cNvPr id="41991" name="Text Box 12"/>
          <p:cNvSpPr txBox="1">
            <a:spLocks noChangeArrowheads="1"/>
          </p:cNvSpPr>
          <p:nvPr/>
        </p:nvSpPr>
        <p:spPr bwMode="auto">
          <a:xfrm>
            <a:off x="3276600" y="5638800"/>
            <a:ext cx="2089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pitchFamily="-112" charset="-128"/>
              </a:defRPr>
            </a:lvl1pPr>
            <a:lvl2pPr marL="37931725" indent="-37474525" eaLnBrk="0" hangingPunct="0">
              <a:defRPr sz="2400">
                <a:solidFill>
                  <a:schemeClr val="tx1"/>
                </a:solidFill>
                <a:latin typeface="Arial" charset="0"/>
                <a:ea typeface="ＭＳ Ｐゴシック" pitchFamily="-112" charset="-128"/>
              </a:defRPr>
            </a:lvl2pPr>
            <a:lvl3pPr eaLnBrk="0" hangingPunct="0">
              <a:defRPr sz="2400">
                <a:solidFill>
                  <a:schemeClr val="tx1"/>
                </a:solidFill>
                <a:latin typeface="Arial" charset="0"/>
                <a:ea typeface="ＭＳ Ｐゴシック" pitchFamily="-112" charset="-128"/>
              </a:defRPr>
            </a:lvl3pPr>
            <a:lvl4pPr eaLnBrk="0" hangingPunct="0">
              <a:defRPr sz="2400">
                <a:solidFill>
                  <a:schemeClr val="tx1"/>
                </a:solidFill>
                <a:latin typeface="Arial" charset="0"/>
                <a:ea typeface="ＭＳ Ｐゴシック" pitchFamily="-112" charset="-128"/>
              </a:defRPr>
            </a:lvl4pPr>
            <a:lvl5pPr eaLnBrk="0" hangingPunct="0">
              <a:defRPr sz="2400">
                <a:solidFill>
                  <a:schemeClr val="tx1"/>
                </a:solidFill>
                <a:latin typeface="Arial" charset="0"/>
                <a:ea typeface="ＭＳ Ｐゴシック" pitchFamily="-112" charset="-128"/>
              </a:defRPr>
            </a:lvl5pPr>
            <a:lvl6pPr marL="457200" eaLnBrk="0" fontAlgn="base" hangingPunct="0">
              <a:spcBef>
                <a:spcPct val="0"/>
              </a:spcBef>
              <a:spcAft>
                <a:spcPct val="0"/>
              </a:spcAft>
              <a:defRPr sz="2400">
                <a:solidFill>
                  <a:schemeClr val="tx1"/>
                </a:solidFill>
                <a:latin typeface="Arial" charset="0"/>
                <a:ea typeface="ＭＳ Ｐゴシック" pitchFamily="-112" charset="-128"/>
              </a:defRPr>
            </a:lvl6pPr>
            <a:lvl7pPr marL="914400" eaLnBrk="0" fontAlgn="base" hangingPunct="0">
              <a:spcBef>
                <a:spcPct val="0"/>
              </a:spcBef>
              <a:spcAft>
                <a:spcPct val="0"/>
              </a:spcAft>
              <a:defRPr sz="2400">
                <a:solidFill>
                  <a:schemeClr val="tx1"/>
                </a:solidFill>
                <a:latin typeface="Arial" charset="0"/>
                <a:ea typeface="ＭＳ Ｐゴシック" pitchFamily="-112" charset="-128"/>
              </a:defRPr>
            </a:lvl7pPr>
            <a:lvl8pPr marL="1371600" eaLnBrk="0" fontAlgn="base" hangingPunct="0">
              <a:spcBef>
                <a:spcPct val="0"/>
              </a:spcBef>
              <a:spcAft>
                <a:spcPct val="0"/>
              </a:spcAft>
              <a:defRPr sz="2400">
                <a:solidFill>
                  <a:schemeClr val="tx1"/>
                </a:solidFill>
                <a:latin typeface="Arial" charset="0"/>
                <a:ea typeface="ＭＳ Ｐゴシック" pitchFamily="-112" charset="-128"/>
              </a:defRPr>
            </a:lvl8pPr>
            <a:lvl9pPr marL="1828800"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0"/>
              </a:spcBef>
              <a:spcAft>
                <a:spcPct val="0"/>
              </a:spcAft>
            </a:pPr>
            <a:r>
              <a:rPr lang="en-US" altLang="en-US" sz="1800">
                <a:solidFill>
                  <a:srgbClr val="000000"/>
                </a:solidFill>
              </a:rPr>
              <a:t>Active drug targets</a:t>
            </a:r>
          </a:p>
        </p:txBody>
      </p:sp>
      <p:sp>
        <p:nvSpPr>
          <p:cNvPr id="41992" name="Footer Placeholder 5"/>
          <p:cNvSpPr txBox="1">
            <a:spLocks noGrp="1"/>
          </p:cNvSpPr>
          <p:nvPr/>
        </p:nvSpPr>
        <p:spPr bwMode="auto">
          <a:xfrm>
            <a:off x="1498600" y="5080000"/>
            <a:ext cx="2895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112" charset="-128"/>
              </a:defRPr>
            </a:lvl1pPr>
            <a:lvl2pPr marL="37931725" indent="-37474525" eaLnBrk="0" hangingPunct="0">
              <a:defRPr sz="2400">
                <a:solidFill>
                  <a:schemeClr val="tx1"/>
                </a:solidFill>
                <a:latin typeface="Arial" charset="0"/>
                <a:ea typeface="ＭＳ Ｐゴシック" pitchFamily="-112" charset="-128"/>
              </a:defRPr>
            </a:lvl2pPr>
            <a:lvl3pPr eaLnBrk="0" hangingPunct="0">
              <a:defRPr sz="2400">
                <a:solidFill>
                  <a:schemeClr val="tx1"/>
                </a:solidFill>
                <a:latin typeface="Arial" charset="0"/>
                <a:ea typeface="ＭＳ Ｐゴシック" pitchFamily="-112" charset="-128"/>
              </a:defRPr>
            </a:lvl3pPr>
            <a:lvl4pPr eaLnBrk="0" hangingPunct="0">
              <a:defRPr sz="2400">
                <a:solidFill>
                  <a:schemeClr val="tx1"/>
                </a:solidFill>
                <a:latin typeface="Arial" charset="0"/>
                <a:ea typeface="ＭＳ Ｐゴシック" pitchFamily="-112" charset="-128"/>
              </a:defRPr>
            </a:lvl4pPr>
            <a:lvl5pPr eaLnBrk="0" hangingPunct="0">
              <a:defRPr sz="2400">
                <a:solidFill>
                  <a:schemeClr val="tx1"/>
                </a:solidFill>
                <a:latin typeface="Arial" charset="0"/>
                <a:ea typeface="ＭＳ Ｐゴシック" pitchFamily="-112" charset="-128"/>
              </a:defRPr>
            </a:lvl5pPr>
            <a:lvl6pPr marL="457200" eaLnBrk="0" fontAlgn="base" hangingPunct="0">
              <a:spcBef>
                <a:spcPct val="0"/>
              </a:spcBef>
              <a:spcAft>
                <a:spcPct val="0"/>
              </a:spcAft>
              <a:defRPr sz="2400">
                <a:solidFill>
                  <a:schemeClr val="tx1"/>
                </a:solidFill>
                <a:latin typeface="Arial" charset="0"/>
                <a:ea typeface="ＭＳ Ｐゴシック" pitchFamily="-112" charset="-128"/>
              </a:defRPr>
            </a:lvl6pPr>
            <a:lvl7pPr marL="914400" eaLnBrk="0" fontAlgn="base" hangingPunct="0">
              <a:spcBef>
                <a:spcPct val="0"/>
              </a:spcBef>
              <a:spcAft>
                <a:spcPct val="0"/>
              </a:spcAft>
              <a:defRPr sz="2400">
                <a:solidFill>
                  <a:schemeClr val="tx1"/>
                </a:solidFill>
                <a:latin typeface="Arial" charset="0"/>
                <a:ea typeface="ＭＳ Ｐゴシック" pitchFamily="-112" charset="-128"/>
              </a:defRPr>
            </a:lvl7pPr>
            <a:lvl8pPr marL="1371600" eaLnBrk="0" fontAlgn="base" hangingPunct="0">
              <a:spcBef>
                <a:spcPct val="0"/>
              </a:spcBef>
              <a:spcAft>
                <a:spcPct val="0"/>
              </a:spcAft>
              <a:defRPr sz="2400">
                <a:solidFill>
                  <a:schemeClr val="tx1"/>
                </a:solidFill>
                <a:latin typeface="Arial" charset="0"/>
                <a:ea typeface="ＭＳ Ｐゴシック" pitchFamily="-112" charset="-128"/>
              </a:defRPr>
            </a:lvl8pPr>
            <a:lvl9pPr marL="1828800"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0"/>
              </a:spcBef>
              <a:spcAft>
                <a:spcPct val="0"/>
              </a:spcAft>
            </a:pPr>
            <a:r>
              <a:rPr lang="en-US" altLang="en-US" sz="1000">
                <a:solidFill>
                  <a:srgbClr val="000000"/>
                </a:solidFill>
                <a:hlinkClick r:id="rId3"/>
              </a:rPr>
              <a:t>Cambridge University Press</a:t>
            </a:r>
            <a:endParaRPr lang="en-US" altLang="en-US" sz="1000">
              <a:solidFill>
                <a:srgbClr val="000000"/>
              </a:solidFill>
            </a:endParaRPr>
          </a:p>
        </p:txBody>
      </p:sp>
      <p:pic>
        <p:nvPicPr>
          <p:cNvPr id="41993" name="Picture 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5143500"/>
            <a:ext cx="738188"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34709039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0" y="152400"/>
            <a:ext cx="9144000" cy="762000"/>
          </a:xfrm>
          <a:noFill/>
          <a:ln/>
        </p:spPr>
        <p:txBody>
          <a:bodyPr/>
          <a:lstStyle/>
          <a:p>
            <a:r>
              <a:rPr lang="en-US" altLang="en-US" b="1" u="sng">
                <a:solidFill>
                  <a:srgbClr val="FFFF00"/>
                </a:solidFill>
                <a:latin typeface="Times New Roman" pitchFamily="18" charset="0"/>
              </a:rPr>
              <a:t>Natural History of HCV Infection</a:t>
            </a:r>
          </a:p>
        </p:txBody>
      </p:sp>
      <p:sp>
        <p:nvSpPr>
          <p:cNvPr id="92163" name="Text Box 3"/>
          <p:cNvSpPr txBox="1">
            <a:spLocks noChangeArrowheads="1"/>
          </p:cNvSpPr>
          <p:nvPr/>
        </p:nvSpPr>
        <p:spPr bwMode="auto">
          <a:xfrm>
            <a:off x="1582738" y="1600200"/>
            <a:ext cx="1619250" cy="744538"/>
          </a:xfrm>
          <a:prstGeom prst="rect">
            <a:avLst/>
          </a:prstGeom>
          <a:solidFill>
            <a:srgbClr val="FF9933"/>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2400">
                <a:solidFill>
                  <a:srgbClr val="FFFFFF"/>
                </a:solidFill>
              </a:rPr>
              <a:t>Exposure</a:t>
            </a:r>
          </a:p>
          <a:p>
            <a:pPr algn="ctr" eaLnBrk="0" fontAlgn="base" hangingPunct="0">
              <a:spcBef>
                <a:spcPct val="0"/>
              </a:spcBef>
              <a:spcAft>
                <a:spcPct val="0"/>
              </a:spcAft>
            </a:pPr>
            <a:r>
              <a:rPr lang="en-US" altLang="en-US">
                <a:solidFill>
                  <a:srgbClr val="FFFFFF"/>
                </a:solidFill>
              </a:rPr>
              <a:t>(Acute phase)</a:t>
            </a:r>
            <a:endParaRPr lang="en-US" altLang="en-US" sz="2400">
              <a:solidFill>
                <a:srgbClr val="FFFFFF"/>
              </a:solidFill>
            </a:endParaRPr>
          </a:p>
        </p:txBody>
      </p:sp>
      <p:sp>
        <p:nvSpPr>
          <p:cNvPr id="92164" name="Text Box 4"/>
          <p:cNvSpPr txBox="1">
            <a:spLocks noChangeArrowheads="1"/>
          </p:cNvSpPr>
          <p:nvPr/>
        </p:nvSpPr>
        <p:spPr bwMode="blackWhite">
          <a:xfrm>
            <a:off x="619125" y="2709863"/>
            <a:ext cx="1470025" cy="469900"/>
          </a:xfrm>
          <a:prstGeom prst="rect">
            <a:avLst/>
          </a:prstGeom>
          <a:gradFill rotWithShape="0">
            <a:gsLst>
              <a:gs pos="0">
                <a:srgbClr val="CC0066"/>
              </a:gs>
              <a:gs pos="100000">
                <a:srgbClr val="CC0066">
                  <a:gamma/>
                  <a:shade val="65882"/>
                  <a:invGamma/>
                </a:srgbClr>
              </a:gs>
            </a:gsLst>
            <a:path path="shape">
              <a:fillToRect l="50000" t="50000" r="50000" b="50000"/>
            </a:path>
          </a:gradFill>
          <a:ln w="127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a:solidFill>
                  <a:srgbClr val="FFFF00"/>
                </a:solidFill>
                <a:effectLst>
                  <a:outerShdw blurRad="38100" dist="38100" dir="2700000" algn="tl">
                    <a:srgbClr val="000000"/>
                  </a:outerShdw>
                </a:effectLst>
              </a:rPr>
              <a:t>Resolved</a:t>
            </a:r>
          </a:p>
        </p:txBody>
      </p:sp>
      <p:sp>
        <p:nvSpPr>
          <p:cNvPr id="92165" name="Text Box 5"/>
          <p:cNvSpPr txBox="1">
            <a:spLocks noChangeArrowheads="1"/>
          </p:cNvSpPr>
          <p:nvPr/>
        </p:nvSpPr>
        <p:spPr bwMode="auto">
          <a:xfrm>
            <a:off x="3159125" y="2709863"/>
            <a:ext cx="1316038" cy="469900"/>
          </a:xfrm>
          <a:prstGeom prst="rect">
            <a:avLst/>
          </a:prstGeom>
          <a:solidFill>
            <a:srgbClr val="FF9933"/>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0"/>
              </a:spcBef>
              <a:spcAft>
                <a:spcPct val="0"/>
              </a:spcAft>
            </a:pPr>
            <a:r>
              <a:rPr lang="en-US" altLang="en-US" sz="2400">
                <a:solidFill>
                  <a:srgbClr val="FFFFFF"/>
                </a:solidFill>
              </a:rPr>
              <a:t>Chronic</a:t>
            </a:r>
          </a:p>
        </p:txBody>
      </p:sp>
      <p:sp>
        <p:nvSpPr>
          <p:cNvPr id="92166" name="Text Box 6"/>
          <p:cNvSpPr txBox="1">
            <a:spLocks noChangeArrowheads="1"/>
          </p:cNvSpPr>
          <p:nvPr/>
        </p:nvSpPr>
        <p:spPr bwMode="auto">
          <a:xfrm>
            <a:off x="4725988" y="3541713"/>
            <a:ext cx="1401762" cy="469900"/>
          </a:xfrm>
          <a:prstGeom prst="rect">
            <a:avLst/>
          </a:prstGeom>
          <a:solidFill>
            <a:srgbClr val="FF9933"/>
          </a:solidFill>
          <a:ln w="12700">
            <a:solidFill>
              <a:srgbClr val="CC00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a:solidFill>
                  <a:srgbClr val="FFFFFF"/>
                </a:solidFill>
              </a:rPr>
              <a:t>Cirrhosis</a:t>
            </a:r>
          </a:p>
        </p:txBody>
      </p:sp>
      <p:sp>
        <p:nvSpPr>
          <p:cNvPr id="92167" name="Text Box 7"/>
          <p:cNvSpPr txBox="1">
            <a:spLocks noChangeArrowheads="1"/>
          </p:cNvSpPr>
          <p:nvPr/>
        </p:nvSpPr>
        <p:spPr bwMode="blackWhite">
          <a:xfrm>
            <a:off x="2132013" y="3541713"/>
            <a:ext cx="1062037" cy="469900"/>
          </a:xfrm>
          <a:prstGeom prst="rect">
            <a:avLst/>
          </a:prstGeom>
          <a:gradFill rotWithShape="0">
            <a:gsLst>
              <a:gs pos="0">
                <a:srgbClr val="CC0066"/>
              </a:gs>
              <a:gs pos="100000">
                <a:srgbClr val="CC0066">
                  <a:gamma/>
                  <a:shade val="65882"/>
                  <a:invGamma/>
                </a:srgbClr>
              </a:gs>
            </a:gsLst>
            <a:path path="shape">
              <a:fillToRect l="50000" t="50000" r="50000" b="50000"/>
            </a:path>
          </a:gradFill>
          <a:ln w="127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a:solidFill>
                  <a:srgbClr val="FFFF00"/>
                </a:solidFill>
                <a:effectLst>
                  <a:outerShdw blurRad="38100" dist="38100" dir="2700000" algn="tl">
                    <a:srgbClr val="000000"/>
                  </a:outerShdw>
                </a:effectLst>
              </a:rPr>
              <a:t>Stable</a:t>
            </a:r>
          </a:p>
        </p:txBody>
      </p:sp>
      <p:sp>
        <p:nvSpPr>
          <p:cNvPr id="92168" name="Text Box 8"/>
          <p:cNvSpPr txBox="1">
            <a:spLocks noChangeArrowheads="1"/>
          </p:cNvSpPr>
          <p:nvPr/>
        </p:nvSpPr>
        <p:spPr bwMode="blackWhite">
          <a:xfrm>
            <a:off x="3001963" y="4373563"/>
            <a:ext cx="1808162" cy="835025"/>
          </a:xfrm>
          <a:prstGeom prst="rect">
            <a:avLst/>
          </a:prstGeom>
          <a:gradFill rotWithShape="0">
            <a:gsLst>
              <a:gs pos="0">
                <a:srgbClr val="CC0066"/>
              </a:gs>
              <a:gs pos="100000">
                <a:srgbClr val="CC0066">
                  <a:gamma/>
                  <a:shade val="65882"/>
                  <a:invGamma/>
                </a:srgbClr>
              </a:gs>
            </a:gsLst>
            <a:path path="shape">
              <a:fillToRect l="50000" t="50000" r="50000" b="50000"/>
            </a:path>
          </a:gradFill>
          <a:ln w="127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2400">
                <a:solidFill>
                  <a:srgbClr val="FFFF00"/>
                </a:solidFill>
                <a:effectLst>
                  <a:outerShdw blurRad="38100" dist="38100" dir="2700000" algn="tl">
                    <a:srgbClr val="000000"/>
                  </a:outerShdw>
                </a:effectLst>
              </a:rPr>
              <a:t>Slowly</a:t>
            </a:r>
          </a:p>
          <a:p>
            <a:pPr algn="ctr" eaLnBrk="0" fontAlgn="base" hangingPunct="0">
              <a:spcBef>
                <a:spcPct val="0"/>
              </a:spcBef>
              <a:spcAft>
                <a:spcPct val="0"/>
              </a:spcAft>
            </a:pPr>
            <a:r>
              <a:rPr lang="en-US" altLang="en-US" sz="2400">
                <a:solidFill>
                  <a:srgbClr val="FFFF00"/>
                </a:solidFill>
                <a:effectLst>
                  <a:outerShdw blurRad="38100" dist="38100" dir="2700000" algn="tl">
                    <a:srgbClr val="000000"/>
                  </a:outerShdw>
                </a:effectLst>
              </a:rPr>
              <a:t>Progressive</a:t>
            </a:r>
          </a:p>
        </p:txBody>
      </p:sp>
      <p:sp>
        <p:nvSpPr>
          <p:cNvPr id="92169" name="Text Box 9"/>
          <p:cNvSpPr txBox="1">
            <a:spLocks noChangeArrowheads="1"/>
          </p:cNvSpPr>
          <p:nvPr/>
        </p:nvSpPr>
        <p:spPr bwMode="auto">
          <a:xfrm>
            <a:off x="6057900" y="4373563"/>
            <a:ext cx="1635125" cy="1198562"/>
          </a:xfrm>
          <a:prstGeom prst="rect">
            <a:avLst/>
          </a:prstGeom>
          <a:solidFill>
            <a:srgbClr val="FF9933"/>
          </a:solidFill>
          <a:ln w="12700">
            <a:solidFill>
              <a:srgbClr val="CC00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2400">
                <a:solidFill>
                  <a:srgbClr val="FFFFFF"/>
                </a:solidFill>
              </a:rPr>
              <a:t>HCC</a:t>
            </a:r>
          </a:p>
          <a:p>
            <a:pPr algn="ctr" eaLnBrk="0" fontAlgn="base" hangingPunct="0">
              <a:spcBef>
                <a:spcPct val="0"/>
              </a:spcBef>
              <a:spcAft>
                <a:spcPct val="0"/>
              </a:spcAft>
            </a:pPr>
            <a:r>
              <a:rPr lang="en-US" altLang="en-US" sz="2400">
                <a:solidFill>
                  <a:srgbClr val="FFFFFF"/>
                </a:solidFill>
              </a:rPr>
              <a:t>Transplant</a:t>
            </a:r>
          </a:p>
          <a:p>
            <a:pPr algn="ctr" eaLnBrk="0" fontAlgn="base" hangingPunct="0">
              <a:spcBef>
                <a:spcPct val="0"/>
              </a:spcBef>
              <a:spcAft>
                <a:spcPct val="0"/>
              </a:spcAft>
            </a:pPr>
            <a:r>
              <a:rPr lang="en-US" altLang="en-US" sz="2400">
                <a:solidFill>
                  <a:srgbClr val="FFFFFF"/>
                </a:solidFill>
              </a:rPr>
              <a:t>Death</a:t>
            </a:r>
          </a:p>
        </p:txBody>
      </p:sp>
      <p:sp>
        <p:nvSpPr>
          <p:cNvPr id="92170" name="Line 10"/>
          <p:cNvSpPr>
            <a:spLocks noChangeShapeType="1"/>
          </p:cNvSpPr>
          <p:nvPr/>
        </p:nvSpPr>
        <p:spPr bwMode="auto">
          <a:xfrm>
            <a:off x="3068638" y="2363788"/>
            <a:ext cx="504825" cy="276225"/>
          </a:xfrm>
          <a:prstGeom prst="line">
            <a:avLst/>
          </a:prstGeom>
          <a:noFill/>
          <a:ln w="76200">
            <a:solidFill>
              <a:srgbClr val="FFFF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92171" name="Line 11"/>
          <p:cNvSpPr>
            <a:spLocks noChangeShapeType="1"/>
          </p:cNvSpPr>
          <p:nvPr/>
        </p:nvSpPr>
        <p:spPr bwMode="auto">
          <a:xfrm>
            <a:off x="4654550" y="3195638"/>
            <a:ext cx="504825" cy="277812"/>
          </a:xfrm>
          <a:prstGeom prst="line">
            <a:avLst/>
          </a:prstGeom>
          <a:noFill/>
          <a:ln w="76200">
            <a:solidFill>
              <a:srgbClr val="FFFF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92172" name="Line 12"/>
          <p:cNvSpPr>
            <a:spLocks noChangeShapeType="1"/>
          </p:cNvSpPr>
          <p:nvPr/>
        </p:nvSpPr>
        <p:spPr bwMode="auto">
          <a:xfrm>
            <a:off x="5951538" y="4027488"/>
            <a:ext cx="444500" cy="257175"/>
          </a:xfrm>
          <a:prstGeom prst="line">
            <a:avLst/>
          </a:prstGeom>
          <a:noFill/>
          <a:ln w="76200">
            <a:solidFill>
              <a:srgbClr val="FFFF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92173" name="Text Box 13"/>
          <p:cNvSpPr txBox="1">
            <a:spLocks noChangeArrowheads="1"/>
          </p:cNvSpPr>
          <p:nvPr/>
        </p:nvSpPr>
        <p:spPr bwMode="auto">
          <a:xfrm>
            <a:off x="5230813" y="3192463"/>
            <a:ext cx="76815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dirty="0">
                <a:solidFill>
                  <a:srgbClr val="FFFF99"/>
                </a:solidFill>
              </a:rPr>
              <a:t>20% </a:t>
            </a:r>
          </a:p>
        </p:txBody>
      </p:sp>
      <p:sp>
        <p:nvSpPr>
          <p:cNvPr id="92174" name="Text Box 14"/>
          <p:cNvSpPr txBox="1">
            <a:spLocks noChangeArrowheads="1"/>
          </p:cNvSpPr>
          <p:nvPr/>
        </p:nvSpPr>
        <p:spPr bwMode="auto">
          <a:xfrm>
            <a:off x="1771650" y="2290763"/>
            <a:ext cx="106792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dirty="0" smtClean="0">
                <a:solidFill>
                  <a:srgbClr val="FFFF99"/>
                </a:solidFill>
              </a:rPr>
              <a:t>15-25%</a:t>
            </a:r>
            <a:endParaRPr lang="en-US" altLang="en-US" sz="2000" dirty="0">
              <a:solidFill>
                <a:srgbClr val="FFFF99"/>
              </a:solidFill>
            </a:endParaRPr>
          </a:p>
        </p:txBody>
      </p:sp>
      <p:sp>
        <p:nvSpPr>
          <p:cNvPr id="92175" name="Text Box 15"/>
          <p:cNvSpPr txBox="1">
            <a:spLocks noChangeArrowheads="1"/>
          </p:cNvSpPr>
          <p:nvPr/>
        </p:nvSpPr>
        <p:spPr bwMode="auto">
          <a:xfrm>
            <a:off x="3573463" y="2290763"/>
            <a:ext cx="113845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dirty="0" smtClean="0">
                <a:solidFill>
                  <a:srgbClr val="FFFF99"/>
                </a:solidFill>
              </a:rPr>
              <a:t>75-85</a:t>
            </a:r>
            <a:r>
              <a:rPr lang="en-US" altLang="en-US" sz="2000" dirty="0">
                <a:solidFill>
                  <a:srgbClr val="FFFF99"/>
                </a:solidFill>
              </a:rPr>
              <a:t>% </a:t>
            </a:r>
          </a:p>
        </p:txBody>
      </p:sp>
      <p:sp>
        <p:nvSpPr>
          <p:cNvPr id="92176" name="Text Box 16"/>
          <p:cNvSpPr txBox="1">
            <a:spLocks noChangeArrowheads="1"/>
          </p:cNvSpPr>
          <p:nvPr/>
        </p:nvSpPr>
        <p:spPr bwMode="auto">
          <a:xfrm>
            <a:off x="6383338" y="4024313"/>
            <a:ext cx="76815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dirty="0">
                <a:solidFill>
                  <a:srgbClr val="FFFF99"/>
                </a:solidFill>
              </a:rPr>
              <a:t>25% </a:t>
            </a:r>
          </a:p>
        </p:txBody>
      </p:sp>
      <p:sp>
        <p:nvSpPr>
          <p:cNvPr id="92177" name="Text Box 17"/>
          <p:cNvSpPr txBox="1">
            <a:spLocks noChangeArrowheads="1"/>
          </p:cNvSpPr>
          <p:nvPr/>
        </p:nvSpPr>
        <p:spPr bwMode="auto">
          <a:xfrm>
            <a:off x="3357563" y="3192463"/>
            <a:ext cx="76815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dirty="0">
                <a:solidFill>
                  <a:srgbClr val="FFFF99"/>
                </a:solidFill>
              </a:rPr>
              <a:t>80% </a:t>
            </a:r>
          </a:p>
        </p:txBody>
      </p:sp>
      <p:sp>
        <p:nvSpPr>
          <p:cNvPr id="92178" name="Text Box 18"/>
          <p:cNvSpPr txBox="1">
            <a:spLocks noChangeArrowheads="1"/>
          </p:cNvSpPr>
          <p:nvPr/>
        </p:nvSpPr>
        <p:spPr bwMode="auto">
          <a:xfrm>
            <a:off x="4725988" y="4024313"/>
            <a:ext cx="69762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dirty="0">
                <a:solidFill>
                  <a:srgbClr val="FFFF99"/>
                </a:solidFill>
              </a:rPr>
              <a:t>75</a:t>
            </a:r>
            <a:r>
              <a:rPr lang="en-US" altLang="en-US" sz="2000" dirty="0" smtClean="0">
                <a:solidFill>
                  <a:srgbClr val="FFFF99"/>
                </a:solidFill>
              </a:rPr>
              <a:t>%</a:t>
            </a:r>
            <a:endParaRPr lang="en-US" altLang="en-US" sz="2000" dirty="0">
              <a:solidFill>
                <a:srgbClr val="FFFF99"/>
              </a:solidFill>
            </a:endParaRPr>
          </a:p>
        </p:txBody>
      </p:sp>
      <p:sp>
        <p:nvSpPr>
          <p:cNvPr id="92179" name="Line 19"/>
          <p:cNvSpPr>
            <a:spLocks noChangeShapeType="1"/>
          </p:cNvSpPr>
          <p:nvPr/>
        </p:nvSpPr>
        <p:spPr bwMode="auto">
          <a:xfrm flipH="1">
            <a:off x="1268413" y="2363788"/>
            <a:ext cx="503237" cy="276225"/>
          </a:xfrm>
          <a:prstGeom prst="line">
            <a:avLst/>
          </a:prstGeom>
          <a:noFill/>
          <a:ln w="76200">
            <a:solidFill>
              <a:srgbClr val="FFFF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92180" name="Line 20"/>
          <p:cNvSpPr>
            <a:spLocks noChangeShapeType="1"/>
          </p:cNvSpPr>
          <p:nvPr/>
        </p:nvSpPr>
        <p:spPr bwMode="auto">
          <a:xfrm flipH="1">
            <a:off x="2925763" y="3195638"/>
            <a:ext cx="503237" cy="277812"/>
          </a:xfrm>
          <a:prstGeom prst="line">
            <a:avLst/>
          </a:prstGeom>
          <a:noFill/>
          <a:ln w="76200">
            <a:solidFill>
              <a:srgbClr val="FFFF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92181" name="Line 21"/>
          <p:cNvSpPr>
            <a:spLocks noChangeShapeType="1"/>
          </p:cNvSpPr>
          <p:nvPr/>
        </p:nvSpPr>
        <p:spPr bwMode="auto">
          <a:xfrm flipH="1">
            <a:off x="4365625" y="4027488"/>
            <a:ext cx="444500" cy="257175"/>
          </a:xfrm>
          <a:prstGeom prst="line">
            <a:avLst/>
          </a:prstGeom>
          <a:noFill/>
          <a:ln w="76200">
            <a:solidFill>
              <a:srgbClr val="FFFF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92182" name="Text Box 22"/>
          <p:cNvSpPr txBox="1">
            <a:spLocks noChangeArrowheads="1"/>
          </p:cNvSpPr>
          <p:nvPr/>
        </p:nvSpPr>
        <p:spPr bwMode="auto">
          <a:xfrm>
            <a:off x="5554663" y="2501900"/>
            <a:ext cx="2446337"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2400">
                <a:solidFill>
                  <a:srgbClr val="FFFF99"/>
                </a:solidFill>
                <a:effectLst>
                  <a:outerShdw blurRad="38100" dist="38100" dir="2700000" algn="tl">
                    <a:srgbClr val="000000"/>
                  </a:outerShdw>
                </a:effectLst>
              </a:rPr>
              <a:t>HIV and </a:t>
            </a:r>
          </a:p>
          <a:p>
            <a:pPr algn="ctr" eaLnBrk="0" fontAlgn="base" hangingPunct="0">
              <a:spcBef>
                <a:spcPct val="0"/>
              </a:spcBef>
              <a:spcAft>
                <a:spcPct val="0"/>
              </a:spcAft>
            </a:pPr>
            <a:r>
              <a:rPr lang="en-US" altLang="en-US" sz="2400">
                <a:solidFill>
                  <a:srgbClr val="FFFF99"/>
                </a:solidFill>
                <a:effectLst>
                  <a:outerShdw blurRad="38100" dist="38100" dir="2700000" algn="tl">
                    <a:srgbClr val="000000"/>
                  </a:outerShdw>
                </a:effectLst>
              </a:rPr>
              <a:t>               Alcohol</a:t>
            </a:r>
          </a:p>
        </p:txBody>
      </p:sp>
      <p:sp>
        <p:nvSpPr>
          <p:cNvPr id="92183" name="Line 23"/>
          <p:cNvSpPr>
            <a:spLocks noChangeShapeType="1"/>
          </p:cNvSpPr>
          <p:nvPr/>
        </p:nvSpPr>
        <p:spPr bwMode="auto">
          <a:xfrm>
            <a:off x="5873750" y="2779713"/>
            <a:ext cx="1476375" cy="831850"/>
          </a:xfrm>
          <a:prstGeom prst="line">
            <a:avLst/>
          </a:prstGeom>
          <a:noFill/>
          <a:ln w="76200">
            <a:solidFill>
              <a:srgbClr val="FFFF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92184" name="Text Box 24"/>
          <p:cNvSpPr txBox="1">
            <a:spLocks noChangeArrowheads="1"/>
          </p:cNvSpPr>
          <p:nvPr/>
        </p:nvSpPr>
        <p:spPr bwMode="auto">
          <a:xfrm>
            <a:off x="7391400" y="6226175"/>
            <a:ext cx="1752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fontAlgn="base">
              <a:spcBef>
                <a:spcPct val="50000"/>
              </a:spcBef>
              <a:spcAft>
                <a:spcPct val="0"/>
              </a:spcAft>
            </a:pPr>
            <a:endParaRPr lang="en-US" altLang="en-US" sz="1600">
              <a:solidFill>
                <a:srgbClr val="000000"/>
              </a:solidFill>
              <a:latin typeface="Times New Roman" pitchFamily="18" charset="0"/>
            </a:endParaRPr>
          </a:p>
        </p:txBody>
      </p:sp>
    </p:spTree>
    <p:extLst>
      <p:ext uri="{BB962C8B-B14F-4D97-AF65-F5344CB8AC3E}">
        <p14:creationId xmlns:p14="http://schemas.microsoft.com/office/powerpoint/2010/main" val="783357254"/>
      </p:ext>
    </p:extLst>
  </p:cSld>
  <p:clrMapOvr>
    <a:masterClrMapping/>
  </p:clrMapOvr>
  <p:transition spd="med">
    <p:zo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poch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3048000"/>
            <a:ext cx="1143000" cy="2717800"/>
          </a:xfrm>
          <a:prstGeom prst="rect">
            <a:avLst/>
          </a:prstGeom>
          <a:noFill/>
          <a:extLst>
            <a:ext uri="{909E8E84-426E-40DD-AFC4-6F175D3DCCD1}">
              <a14:hiddenFill xmlns:a14="http://schemas.microsoft.com/office/drawing/2010/main">
                <a:solidFill>
                  <a:srgbClr val="FFFFFF"/>
                </a:solidFill>
              </a14:hiddenFill>
            </a:ext>
          </a:extLst>
        </p:spPr>
      </p:pic>
      <p:sp>
        <p:nvSpPr>
          <p:cNvPr id="77827" name="Text Box 3"/>
          <p:cNvSpPr txBox="1">
            <a:spLocks noChangeArrowheads="1"/>
          </p:cNvSpPr>
          <p:nvPr/>
        </p:nvSpPr>
        <p:spPr bwMode="auto">
          <a:xfrm>
            <a:off x="609600" y="2057400"/>
            <a:ext cx="2901950" cy="880241"/>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gn="ctr" fontAlgn="base">
              <a:lnSpc>
                <a:spcPct val="80000"/>
              </a:lnSpc>
              <a:spcBef>
                <a:spcPct val="0"/>
              </a:spcBef>
              <a:spcAft>
                <a:spcPct val="0"/>
              </a:spcAft>
            </a:pPr>
            <a:r>
              <a:rPr lang="fr-BE" altLang="en-US" sz="3200" b="1" dirty="0">
                <a:solidFill>
                  <a:srgbClr val="FFFFFF"/>
                </a:solidFill>
              </a:rPr>
              <a:t>Blood </a:t>
            </a:r>
            <a:r>
              <a:rPr lang="fr-BE" altLang="en-US" sz="3200" b="1" dirty="0" smtClean="0">
                <a:solidFill>
                  <a:srgbClr val="FFFFFF"/>
                </a:solidFill>
              </a:rPr>
              <a:t>transfusion</a:t>
            </a:r>
            <a:endParaRPr lang="fr-BE" altLang="en-US" sz="3200" b="1" dirty="0">
              <a:solidFill>
                <a:srgbClr val="FFFFFF"/>
              </a:solidFill>
            </a:endParaRPr>
          </a:p>
        </p:txBody>
      </p:sp>
      <p:sp>
        <p:nvSpPr>
          <p:cNvPr id="77828" name="Text Box 4"/>
          <p:cNvSpPr txBox="1">
            <a:spLocks noChangeArrowheads="1"/>
          </p:cNvSpPr>
          <p:nvPr/>
        </p:nvSpPr>
        <p:spPr bwMode="auto">
          <a:xfrm>
            <a:off x="5181600" y="2590800"/>
            <a:ext cx="3021013" cy="48260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fontAlgn="base">
              <a:lnSpc>
                <a:spcPct val="80000"/>
              </a:lnSpc>
              <a:spcBef>
                <a:spcPct val="0"/>
              </a:spcBef>
              <a:spcAft>
                <a:spcPct val="0"/>
              </a:spcAft>
            </a:pPr>
            <a:r>
              <a:rPr lang="fr-BE" altLang="en-US" sz="3200" b="1">
                <a:solidFill>
                  <a:srgbClr val="FFFFFF"/>
                </a:solidFill>
              </a:rPr>
              <a:t>IV drug abuse</a:t>
            </a:r>
          </a:p>
        </p:txBody>
      </p:sp>
      <p:graphicFrame>
        <p:nvGraphicFramePr>
          <p:cNvPr id="77829" name="Object 5"/>
          <p:cNvGraphicFramePr>
            <a:graphicFrameLocks noChangeAspect="1"/>
          </p:cNvGraphicFramePr>
          <p:nvPr/>
        </p:nvGraphicFramePr>
        <p:xfrm>
          <a:off x="5334000" y="3429000"/>
          <a:ext cx="2738438" cy="1830388"/>
        </p:xfrm>
        <a:graphic>
          <a:graphicData uri="http://schemas.openxmlformats.org/presentationml/2006/ole">
            <mc:AlternateContent xmlns:mc="http://schemas.openxmlformats.org/markup-compatibility/2006">
              <mc:Choice xmlns:v="urn:schemas-microsoft-com:vml" Requires="v">
                <p:oleObj spid="_x0000_s4118" name="Bitmap Image" r:id="rId5" imgW="16096706" imgH="10430892" progId="Paint.Picture">
                  <p:embed/>
                </p:oleObj>
              </mc:Choice>
              <mc:Fallback>
                <p:oleObj name="Bitmap Image" r:id="rId5" imgW="16096706" imgH="10430892"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l="10510" t="19812" r="2238"/>
                      <a:stretch>
                        <a:fillRect/>
                      </a:stretch>
                    </p:blipFill>
                    <p:spPr bwMode="auto">
                      <a:xfrm>
                        <a:off x="5334000" y="3429000"/>
                        <a:ext cx="2738438" cy="183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7830" name="Rectangle 6"/>
          <p:cNvSpPr>
            <a:spLocks noGrp="1" noChangeArrowheads="1"/>
          </p:cNvSpPr>
          <p:nvPr>
            <p:ph type="title"/>
          </p:nvPr>
        </p:nvSpPr>
        <p:spPr>
          <a:xfrm>
            <a:off x="1182688" y="274638"/>
            <a:ext cx="7380287" cy="1143000"/>
          </a:xfrm>
          <a:noFill/>
          <a:ln/>
          <a:effectLst>
            <a:outerShdw dist="35921" dir="2700000" algn="ctr" rotWithShape="0">
              <a:schemeClr val="bg2"/>
            </a:outerShdw>
          </a:effectLst>
          <a:extLst>
            <a:ext uri="{91240B29-F687-4F45-9708-019B960494DF}">
              <a14:hiddenLine xmlns:a14="http://schemas.microsoft.com/office/drawing/2010/main" w="12700" cap="flat" cmpd="sng">
                <a:solidFill>
                  <a:schemeClr val="tx1"/>
                </a:solidFill>
                <a:prstDash val="solid"/>
                <a:miter lim="800000"/>
                <a:headEnd/>
                <a:tailEnd/>
              </a14:hiddenLine>
            </a:ext>
          </a:extLst>
        </p:spPr>
        <p:txBody>
          <a:bodyPr lIns="90488" tIns="44450" rIns="90488" bIns="44450"/>
          <a:lstStyle/>
          <a:p>
            <a:r>
              <a:rPr lang="fr-FR" altLang="en-US" sz="4000" b="1">
                <a:solidFill>
                  <a:srgbClr val="FFFF00"/>
                </a:solidFill>
              </a:rPr>
              <a:t>Important HCV Transmission Modes</a:t>
            </a:r>
          </a:p>
        </p:txBody>
      </p:sp>
      <p:sp>
        <p:nvSpPr>
          <p:cNvPr id="77831" name="Text Box 7"/>
          <p:cNvSpPr txBox="1">
            <a:spLocks noChangeArrowheads="1"/>
          </p:cNvSpPr>
          <p:nvPr/>
        </p:nvSpPr>
        <p:spPr bwMode="auto">
          <a:xfrm>
            <a:off x="1143000" y="5943600"/>
            <a:ext cx="3124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en-US" sz="2400" b="1">
                <a:solidFill>
                  <a:srgbClr val="FFFFFF"/>
                </a:solidFill>
              </a:rPr>
              <a:t>1:100,000 in US</a:t>
            </a:r>
          </a:p>
        </p:txBody>
      </p:sp>
      <p:sp>
        <p:nvSpPr>
          <p:cNvPr id="77832" name="Text Box 8"/>
          <p:cNvSpPr txBox="1">
            <a:spLocks noChangeArrowheads="1"/>
          </p:cNvSpPr>
          <p:nvPr/>
        </p:nvSpPr>
        <p:spPr bwMode="auto">
          <a:xfrm>
            <a:off x="5105400" y="5562600"/>
            <a:ext cx="37338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en-US" sz="2400" b="1">
                <a:solidFill>
                  <a:srgbClr val="FFFFFF"/>
                </a:solidFill>
              </a:rPr>
              <a:t>80% infected in first year</a:t>
            </a:r>
          </a:p>
        </p:txBody>
      </p:sp>
    </p:spTree>
    <p:extLst>
      <p:ext uri="{BB962C8B-B14F-4D97-AF65-F5344CB8AC3E}">
        <p14:creationId xmlns:p14="http://schemas.microsoft.com/office/powerpoint/2010/main" val="171375693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Text Box 2"/>
          <p:cNvSpPr txBox="1">
            <a:spLocks noChangeArrowheads="1"/>
          </p:cNvSpPr>
          <p:nvPr/>
        </p:nvSpPr>
        <p:spPr bwMode="auto">
          <a:xfrm>
            <a:off x="5715000" y="3657600"/>
            <a:ext cx="2895600" cy="1382713"/>
          </a:xfrm>
          <a:prstGeom prst="rect">
            <a:avLst/>
          </a:prstGeom>
          <a:noFill/>
          <a:ln w="9525">
            <a:solidFill>
              <a:schemeClr val="bg1"/>
            </a:solidFill>
            <a:miter lim="800000"/>
            <a:headEnd/>
            <a:tailEnd/>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txBody>
          <a:bodyPr>
            <a:spAutoFit/>
          </a:bodyPr>
          <a:lstStyle/>
          <a:p>
            <a:pPr algn="ctr" fontAlgn="base">
              <a:spcBef>
                <a:spcPct val="0"/>
              </a:spcBef>
              <a:spcAft>
                <a:spcPct val="0"/>
              </a:spcAft>
            </a:pPr>
            <a:r>
              <a:rPr lang="fr-BE" altLang="en-US" sz="2800" b="1">
                <a:solidFill>
                  <a:srgbClr val="FFFFFF"/>
                </a:solidFill>
              </a:rPr>
              <a:t>Vertical transmission mother - Child</a:t>
            </a:r>
          </a:p>
        </p:txBody>
      </p:sp>
      <p:pic>
        <p:nvPicPr>
          <p:cNvPr id="79875" name="Picture 3" descr="accouchemen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5600" y="1676400"/>
            <a:ext cx="1693863" cy="1981200"/>
          </a:xfrm>
          <a:prstGeom prst="rect">
            <a:avLst/>
          </a:prstGeom>
          <a:noFill/>
          <a:extLst>
            <a:ext uri="{909E8E84-426E-40DD-AFC4-6F175D3DCCD1}">
              <a14:hiddenFill xmlns:a14="http://schemas.microsoft.com/office/drawing/2010/main">
                <a:solidFill>
                  <a:srgbClr val="FFFFFF"/>
                </a:solidFill>
              </a14:hiddenFill>
            </a:ext>
          </a:extLst>
        </p:spPr>
      </p:pic>
      <p:sp>
        <p:nvSpPr>
          <p:cNvPr id="79876" name="Rectangle 4"/>
          <p:cNvSpPr>
            <a:spLocks noGrp="1" noChangeArrowheads="1"/>
          </p:cNvSpPr>
          <p:nvPr>
            <p:ph type="title" sz="quarter"/>
          </p:nvPr>
        </p:nvSpPr>
        <p:spPr>
          <a:noFill/>
          <a:ln/>
          <a:effectLst>
            <a:outerShdw dist="35921" dir="2700000" algn="ctr" rotWithShape="0">
              <a:schemeClr val="bg2"/>
            </a:outerShdw>
          </a:effectLst>
          <a:extLst>
            <a:ext uri="{91240B29-F687-4F45-9708-019B960494DF}">
              <a14:hiddenLine xmlns:a14="http://schemas.microsoft.com/office/drawing/2010/main" w="12700" cap="flat" cmpd="sng">
                <a:solidFill>
                  <a:schemeClr val="tx1"/>
                </a:solidFill>
                <a:prstDash val="solid"/>
                <a:miter lim="800000"/>
                <a:headEnd/>
                <a:tailEnd/>
              </a14:hiddenLine>
            </a:ext>
          </a:extLst>
        </p:spPr>
        <p:txBody>
          <a:bodyPr lIns="90488" tIns="44450" rIns="90488" bIns="44450"/>
          <a:lstStyle/>
          <a:p>
            <a:r>
              <a:rPr lang="fr-FR" altLang="en-US" sz="4000" b="1">
                <a:solidFill>
                  <a:srgbClr val="FFFF00"/>
                </a:solidFill>
              </a:rPr>
              <a:t>Uncommon HCV Transmission Modes</a:t>
            </a:r>
          </a:p>
        </p:txBody>
      </p:sp>
      <p:graphicFrame>
        <p:nvGraphicFramePr>
          <p:cNvPr id="79877" name="Object 5"/>
          <p:cNvGraphicFramePr>
            <a:graphicFrameLocks noGrp="1" noChangeAspect="1"/>
          </p:cNvGraphicFramePr>
          <p:nvPr>
            <p:ph sz="quarter" idx="1"/>
          </p:nvPr>
        </p:nvGraphicFramePr>
        <p:xfrm>
          <a:off x="457200" y="1905000"/>
          <a:ext cx="728663" cy="968375"/>
        </p:xfrm>
        <a:graphic>
          <a:graphicData uri="http://schemas.openxmlformats.org/presentationml/2006/ole">
            <mc:AlternateContent xmlns:mc="http://schemas.openxmlformats.org/markup-compatibility/2006">
              <mc:Choice xmlns:v="urn:schemas-microsoft-com:vml" Requires="v">
                <p:oleObj spid="_x0000_s5198" name="Bitmap Image" r:id="rId5" imgW="3362851" imgH="4477035" progId="Paint.Picture">
                  <p:embed/>
                </p:oleObj>
              </mc:Choice>
              <mc:Fallback>
                <p:oleObj name="Bitmap Image" r:id="rId5" imgW="3362851" imgH="4477035"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1905000"/>
                        <a:ext cx="728663" cy="96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9878" name="Object 6"/>
          <p:cNvGraphicFramePr>
            <a:graphicFrameLocks noGrp="1" noChangeAspect="1"/>
          </p:cNvGraphicFramePr>
          <p:nvPr>
            <p:ph sz="quarter" idx="2"/>
          </p:nvPr>
        </p:nvGraphicFramePr>
        <p:xfrm>
          <a:off x="2362200" y="1828800"/>
          <a:ext cx="828675" cy="1196975"/>
        </p:xfrm>
        <a:graphic>
          <a:graphicData uri="http://schemas.openxmlformats.org/presentationml/2006/ole">
            <mc:AlternateContent xmlns:mc="http://schemas.openxmlformats.org/markup-compatibility/2006">
              <mc:Choice xmlns:v="urn:schemas-microsoft-com:vml" Requires="v">
                <p:oleObj spid="_x0000_s5199" name="Bitmap Image" r:id="rId7" imgW="2676798" imgH="3867528" progId="Paint.Picture">
                  <p:embed/>
                </p:oleObj>
              </mc:Choice>
              <mc:Fallback>
                <p:oleObj name="Bitmap Image" r:id="rId7" imgW="2676798" imgH="3867528" progId="Paint.Pictur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62200" y="1828800"/>
                        <a:ext cx="828675" cy="1196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9879" name="Object 7"/>
          <p:cNvGraphicFramePr>
            <a:graphicFrameLocks noGrp="1" noChangeAspect="1"/>
          </p:cNvGraphicFramePr>
          <p:nvPr>
            <p:ph sz="quarter" idx="3"/>
          </p:nvPr>
        </p:nvGraphicFramePr>
        <p:xfrm>
          <a:off x="1219200" y="1981200"/>
          <a:ext cx="1071563" cy="746125"/>
        </p:xfrm>
        <a:graphic>
          <a:graphicData uri="http://schemas.openxmlformats.org/presentationml/2006/ole">
            <mc:AlternateContent xmlns:mc="http://schemas.openxmlformats.org/markup-compatibility/2006">
              <mc:Choice xmlns:v="urn:schemas-microsoft-com:vml" Requires="v">
                <p:oleObj spid="_x0000_s5200" name="Bitmap Image" r:id="rId9" imgW="3942949" imgH="2752711" progId="Paint.Picture">
                  <p:embed/>
                </p:oleObj>
              </mc:Choice>
              <mc:Fallback>
                <p:oleObj name="Bitmap Image" r:id="rId9" imgW="3942949" imgH="2752711" progId="Paint.Picture">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19200" y="1981200"/>
                        <a:ext cx="1071563" cy="74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9880" name="Object 8"/>
          <p:cNvGraphicFramePr>
            <a:graphicFrameLocks noGrp="1" noChangeAspect="1"/>
          </p:cNvGraphicFramePr>
          <p:nvPr>
            <p:ph sz="quarter" idx="4"/>
          </p:nvPr>
        </p:nvGraphicFramePr>
        <p:xfrm>
          <a:off x="3200400" y="1828800"/>
          <a:ext cx="715963" cy="947738"/>
        </p:xfrm>
        <a:graphic>
          <a:graphicData uri="http://schemas.openxmlformats.org/presentationml/2006/ole">
            <mc:AlternateContent xmlns:mc="http://schemas.openxmlformats.org/markup-compatibility/2006">
              <mc:Choice xmlns:v="urn:schemas-microsoft-com:vml" Requires="v">
                <p:oleObj spid="_x0000_s5201" name="Bitmap Image" r:id="rId11" imgW="2457438" imgH="3257699" progId="Paint.Picture">
                  <p:embed/>
                </p:oleObj>
              </mc:Choice>
              <mc:Fallback>
                <p:oleObj name="Bitmap Image" r:id="rId11" imgW="2457438" imgH="3257699" progId="Paint.Picture">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200400" y="1828800"/>
                        <a:ext cx="715963" cy="947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9881" name="Text Box 9"/>
          <p:cNvSpPr txBox="1">
            <a:spLocks noChangeArrowheads="1"/>
          </p:cNvSpPr>
          <p:nvPr/>
        </p:nvSpPr>
        <p:spPr bwMode="auto">
          <a:xfrm>
            <a:off x="228600" y="3124200"/>
            <a:ext cx="4419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en-US" sz="2800" b="1">
                <a:solidFill>
                  <a:srgbClr val="FFFFFF"/>
                </a:solidFill>
              </a:rPr>
              <a:t>Household transmission</a:t>
            </a:r>
          </a:p>
        </p:txBody>
      </p:sp>
      <p:sp>
        <p:nvSpPr>
          <p:cNvPr id="79882" name="Text Box 10"/>
          <p:cNvSpPr txBox="1">
            <a:spLocks noChangeArrowheads="1"/>
          </p:cNvSpPr>
          <p:nvPr/>
        </p:nvSpPr>
        <p:spPr bwMode="auto">
          <a:xfrm>
            <a:off x="6477000" y="5105400"/>
            <a:ext cx="2057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en-US" sz="2400" b="1">
                <a:solidFill>
                  <a:srgbClr val="FFFFFF"/>
                </a:solidFill>
              </a:rPr>
              <a:t>1-5%</a:t>
            </a:r>
          </a:p>
        </p:txBody>
      </p:sp>
      <p:sp>
        <p:nvSpPr>
          <p:cNvPr id="79883" name="Text Box 11"/>
          <p:cNvSpPr txBox="1">
            <a:spLocks noChangeArrowheads="1"/>
          </p:cNvSpPr>
          <p:nvPr/>
        </p:nvSpPr>
        <p:spPr bwMode="auto">
          <a:xfrm>
            <a:off x="1828800" y="3733800"/>
            <a:ext cx="15240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en-US" sz="2800">
                <a:solidFill>
                  <a:srgbClr val="FFFFFF"/>
                </a:solidFill>
              </a:rPr>
              <a:t>?</a:t>
            </a:r>
          </a:p>
        </p:txBody>
      </p:sp>
      <p:sp>
        <p:nvSpPr>
          <p:cNvPr id="79884" name="Text Box 12"/>
          <p:cNvSpPr txBox="1">
            <a:spLocks noChangeArrowheads="1"/>
          </p:cNvSpPr>
          <p:nvPr/>
        </p:nvSpPr>
        <p:spPr bwMode="auto">
          <a:xfrm>
            <a:off x="3276600" y="5791200"/>
            <a:ext cx="33528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en-US" sz="2800" b="1">
                <a:solidFill>
                  <a:srgbClr val="FFFFFF"/>
                </a:solidFill>
              </a:rPr>
              <a:t>Needle stick injury</a:t>
            </a:r>
          </a:p>
        </p:txBody>
      </p:sp>
      <p:pic>
        <p:nvPicPr>
          <p:cNvPr id="79885" name="Picture 13" descr="j0315447"/>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114800" y="3810000"/>
            <a:ext cx="1304925" cy="1828800"/>
          </a:xfrm>
          <a:prstGeom prst="rect">
            <a:avLst/>
          </a:prstGeom>
          <a:noFill/>
          <a:extLst>
            <a:ext uri="{909E8E84-426E-40DD-AFC4-6F175D3DCCD1}">
              <a14:hiddenFill xmlns:a14="http://schemas.microsoft.com/office/drawing/2010/main">
                <a:solidFill>
                  <a:srgbClr val="FFFFFF"/>
                </a:solidFill>
              </a14:hiddenFill>
            </a:ext>
          </a:extLst>
        </p:spPr>
      </p:pic>
      <p:sp>
        <p:nvSpPr>
          <p:cNvPr id="79886" name="Text Box 14"/>
          <p:cNvSpPr txBox="1">
            <a:spLocks noChangeArrowheads="1"/>
          </p:cNvSpPr>
          <p:nvPr/>
        </p:nvSpPr>
        <p:spPr bwMode="auto">
          <a:xfrm>
            <a:off x="4495800" y="6400800"/>
            <a:ext cx="1371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en-US" sz="2400" b="1">
                <a:solidFill>
                  <a:srgbClr val="FFFFFF"/>
                </a:solidFill>
              </a:rPr>
              <a:t>3%</a:t>
            </a:r>
          </a:p>
        </p:txBody>
      </p:sp>
    </p:spTree>
    <p:extLst>
      <p:ext uri="{BB962C8B-B14F-4D97-AF65-F5344CB8AC3E}">
        <p14:creationId xmlns:p14="http://schemas.microsoft.com/office/powerpoint/2010/main" val="283305089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1252538" y="762000"/>
            <a:ext cx="6908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eaLnBrk="0" fontAlgn="base" hangingPunct="0">
              <a:spcBef>
                <a:spcPct val="0"/>
              </a:spcBef>
              <a:spcAft>
                <a:spcPct val="0"/>
              </a:spcAft>
            </a:pPr>
            <a:r>
              <a:rPr lang="en-US" altLang="en-US" sz="4400">
                <a:solidFill>
                  <a:srgbClr val="FAFD00"/>
                </a:solidFill>
                <a:latin typeface="ZapfHumnst BT" charset="0"/>
              </a:rPr>
              <a:t> </a:t>
            </a:r>
          </a:p>
        </p:txBody>
      </p:sp>
      <p:sp>
        <p:nvSpPr>
          <p:cNvPr id="20483" name="Rectangle 3"/>
          <p:cNvSpPr>
            <a:spLocks noChangeArrowheads="1"/>
          </p:cNvSpPr>
          <p:nvPr/>
        </p:nvSpPr>
        <p:spPr bwMode="auto">
          <a:xfrm>
            <a:off x="381000" y="304800"/>
            <a:ext cx="8458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eaLnBrk="0" fontAlgn="base" hangingPunct="0">
              <a:spcBef>
                <a:spcPct val="0"/>
              </a:spcBef>
              <a:spcAft>
                <a:spcPct val="0"/>
              </a:spcAft>
            </a:pPr>
            <a:r>
              <a:rPr lang="en-US" altLang="en-US" sz="3600" b="1">
                <a:solidFill>
                  <a:srgbClr val="FFFF00"/>
                </a:solidFill>
                <a:effectLst>
                  <a:outerShdw blurRad="38100" dist="38100" dir="2700000" algn="tl">
                    <a:srgbClr val="000000"/>
                  </a:outerShdw>
                </a:effectLst>
                <a:latin typeface="Times New Roman" pitchFamily="18" charset="0"/>
              </a:rPr>
              <a:t>Features of Hepatitis C Virus Infection</a:t>
            </a:r>
            <a:endParaRPr lang="en-US" altLang="en-US" sz="3600">
              <a:solidFill>
                <a:srgbClr val="FFFF00"/>
              </a:solidFill>
            </a:endParaRPr>
          </a:p>
        </p:txBody>
      </p:sp>
      <p:sp>
        <p:nvSpPr>
          <p:cNvPr id="20484" name="Rectangle 4"/>
          <p:cNvSpPr>
            <a:spLocks noChangeArrowheads="1"/>
          </p:cNvSpPr>
          <p:nvPr/>
        </p:nvSpPr>
        <p:spPr bwMode="auto">
          <a:xfrm>
            <a:off x="660400" y="1790700"/>
            <a:ext cx="7993063"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defTabSz="742950">
              <a:tabLst>
                <a:tab pos="5029200" algn="l"/>
              </a:tabLst>
              <a:defRPr>
                <a:solidFill>
                  <a:schemeClr val="tx1"/>
                </a:solidFill>
                <a:latin typeface="Arial" pitchFamily="34" charset="0"/>
                <a:cs typeface="Arial" pitchFamily="34" charset="0"/>
              </a:defRPr>
            </a:lvl1pPr>
            <a:lvl2pPr marL="742950" indent="-285750" defTabSz="742950">
              <a:tabLst>
                <a:tab pos="5029200" algn="l"/>
              </a:tabLst>
              <a:defRPr>
                <a:solidFill>
                  <a:schemeClr val="tx1"/>
                </a:solidFill>
                <a:latin typeface="Arial" pitchFamily="34" charset="0"/>
                <a:cs typeface="Arial" pitchFamily="34" charset="0"/>
              </a:defRPr>
            </a:lvl2pPr>
            <a:lvl3pPr marL="1143000" indent="-228600" defTabSz="742950">
              <a:tabLst>
                <a:tab pos="5029200" algn="l"/>
              </a:tabLst>
              <a:defRPr>
                <a:solidFill>
                  <a:schemeClr val="tx1"/>
                </a:solidFill>
                <a:latin typeface="Arial" pitchFamily="34" charset="0"/>
                <a:cs typeface="Arial" pitchFamily="34" charset="0"/>
              </a:defRPr>
            </a:lvl3pPr>
            <a:lvl4pPr marL="1600200" indent="-228600" defTabSz="742950">
              <a:tabLst>
                <a:tab pos="5029200" algn="l"/>
              </a:tabLst>
              <a:defRPr>
                <a:solidFill>
                  <a:schemeClr val="tx1"/>
                </a:solidFill>
                <a:latin typeface="Arial" pitchFamily="34" charset="0"/>
                <a:cs typeface="Arial" pitchFamily="34" charset="0"/>
              </a:defRPr>
            </a:lvl4pPr>
            <a:lvl5pPr marL="2057400" indent="-228600" defTabSz="742950">
              <a:tabLst>
                <a:tab pos="5029200" algn="l"/>
              </a:tabLst>
              <a:defRPr>
                <a:solidFill>
                  <a:schemeClr val="tx1"/>
                </a:solidFill>
                <a:latin typeface="Arial" pitchFamily="34" charset="0"/>
                <a:cs typeface="Arial" pitchFamily="34" charset="0"/>
              </a:defRPr>
            </a:lvl5pPr>
            <a:lvl6pPr marL="2514600" indent="-228600" defTabSz="742950" fontAlgn="base">
              <a:spcBef>
                <a:spcPct val="0"/>
              </a:spcBef>
              <a:spcAft>
                <a:spcPct val="0"/>
              </a:spcAft>
              <a:tabLst>
                <a:tab pos="5029200" algn="l"/>
              </a:tabLst>
              <a:defRPr>
                <a:solidFill>
                  <a:schemeClr val="tx1"/>
                </a:solidFill>
                <a:latin typeface="Arial" pitchFamily="34" charset="0"/>
                <a:cs typeface="Arial" pitchFamily="34" charset="0"/>
              </a:defRPr>
            </a:lvl6pPr>
            <a:lvl7pPr marL="2971800" indent="-228600" defTabSz="742950" fontAlgn="base">
              <a:spcBef>
                <a:spcPct val="0"/>
              </a:spcBef>
              <a:spcAft>
                <a:spcPct val="0"/>
              </a:spcAft>
              <a:tabLst>
                <a:tab pos="5029200" algn="l"/>
              </a:tabLst>
              <a:defRPr>
                <a:solidFill>
                  <a:schemeClr val="tx1"/>
                </a:solidFill>
                <a:latin typeface="Arial" pitchFamily="34" charset="0"/>
                <a:cs typeface="Arial" pitchFamily="34" charset="0"/>
              </a:defRPr>
            </a:lvl7pPr>
            <a:lvl8pPr marL="3429000" indent="-228600" defTabSz="742950" fontAlgn="base">
              <a:spcBef>
                <a:spcPct val="0"/>
              </a:spcBef>
              <a:spcAft>
                <a:spcPct val="0"/>
              </a:spcAft>
              <a:tabLst>
                <a:tab pos="5029200" algn="l"/>
              </a:tabLst>
              <a:defRPr>
                <a:solidFill>
                  <a:schemeClr val="tx1"/>
                </a:solidFill>
                <a:latin typeface="Arial" pitchFamily="34" charset="0"/>
                <a:cs typeface="Arial" pitchFamily="34" charset="0"/>
              </a:defRPr>
            </a:lvl8pPr>
            <a:lvl9pPr marL="3886200" indent="-228600" defTabSz="742950" fontAlgn="base">
              <a:spcBef>
                <a:spcPct val="0"/>
              </a:spcBef>
              <a:spcAft>
                <a:spcPct val="0"/>
              </a:spcAft>
              <a:tabLst>
                <a:tab pos="5029200" algn="l"/>
              </a:tabLst>
              <a:defRPr>
                <a:solidFill>
                  <a:schemeClr val="tx1"/>
                </a:solidFill>
                <a:latin typeface="Arial" pitchFamily="34" charset="0"/>
                <a:cs typeface="Arial" pitchFamily="34" charset="0"/>
              </a:defRPr>
            </a:lvl9pPr>
          </a:lstStyle>
          <a:p>
            <a:pPr eaLnBrk="0" fontAlgn="base" hangingPunct="0">
              <a:lnSpc>
                <a:spcPct val="90000"/>
              </a:lnSpc>
              <a:spcBef>
                <a:spcPct val="0"/>
              </a:spcBef>
              <a:spcAft>
                <a:spcPct val="0"/>
              </a:spcAft>
            </a:pPr>
            <a:r>
              <a:rPr lang="en-US" altLang="en-US" sz="3200" b="1" dirty="0">
                <a:solidFill>
                  <a:srgbClr val="FFFF66"/>
                </a:solidFill>
                <a:effectLst>
                  <a:outerShdw blurRad="38100" dist="38100" dir="2700000" algn="tl">
                    <a:srgbClr val="000000"/>
                  </a:outerShdw>
                </a:effectLst>
                <a:latin typeface="Times New Roman" pitchFamily="18" charset="0"/>
              </a:rPr>
              <a:t>Incubation </a:t>
            </a:r>
            <a:r>
              <a:rPr lang="en-US" altLang="en-US" sz="3200" b="1" dirty="0" err="1">
                <a:solidFill>
                  <a:srgbClr val="FFFF66"/>
                </a:solidFill>
                <a:effectLst>
                  <a:outerShdw blurRad="38100" dist="38100" dir="2700000" algn="tl">
                    <a:srgbClr val="000000"/>
                  </a:outerShdw>
                </a:effectLst>
                <a:latin typeface="Times New Roman" pitchFamily="18" charset="0"/>
              </a:rPr>
              <a:t>period</a:t>
            </a:r>
            <a:r>
              <a:rPr lang="en-US" altLang="en-US" sz="3200" b="1" dirty="0" err="1">
                <a:solidFill>
                  <a:srgbClr val="FFFFFF"/>
                </a:solidFill>
                <a:effectLst>
                  <a:outerShdw blurRad="38100" dist="38100" dir="2700000" algn="tl">
                    <a:srgbClr val="000000"/>
                  </a:outerShdw>
                </a:effectLst>
                <a:latin typeface="Times New Roman" pitchFamily="18" charset="0"/>
              </a:rPr>
              <a:t>Average</a:t>
            </a:r>
            <a:r>
              <a:rPr lang="en-US" altLang="en-US" sz="3200" b="1" dirty="0">
                <a:solidFill>
                  <a:srgbClr val="FFFFFF"/>
                </a:solidFill>
                <a:effectLst>
                  <a:outerShdw blurRad="38100" dist="38100" dir="2700000" algn="tl">
                    <a:srgbClr val="000000"/>
                  </a:outerShdw>
                </a:effectLst>
                <a:latin typeface="Times New Roman" pitchFamily="18" charset="0"/>
              </a:rPr>
              <a:t> </a:t>
            </a:r>
            <a:r>
              <a:rPr lang="en-US" altLang="en-US" sz="3200" b="1" dirty="0" smtClean="0">
                <a:solidFill>
                  <a:srgbClr val="FFFFFF"/>
                </a:solidFill>
                <a:effectLst>
                  <a:outerShdw blurRad="38100" dist="38100" dir="2700000" algn="tl">
                    <a:srgbClr val="000000"/>
                  </a:outerShdw>
                </a:effectLst>
                <a:latin typeface="Times New Roman" pitchFamily="18" charset="0"/>
              </a:rPr>
              <a:t>6 </a:t>
            </a:r>
            <a:r>
              <a:rPr lang="en-US" altLang="en-US" sz="3200" b="1" dirty="0">
                <a:solidFill>
                  <a:srgbClr val="FFFFFF"/>
                </a:solidFill>
                <a:effectLst>
                  <a:outerShdw blurRad="38100" dist="38100" dir="2700000" algn="tl">
                    <a:srgbClr val="000000"/>
                  </a:outerShdw>
                </a:effectLst>
                <a:latin typeface="Times New Roman" pitchFamily="18" charset="0"/>
              </a:rPr>
              <a:t>weeks</a:t>
            </a:r>
            <a:endParaRPr lang="en-US" altLang="en-US" sz="3200" b="1" dirty="0">
              <a:solidFill>
                <a:srgbClr val="FFFF00"/>
              </a:solidFill>
              <a:effectLst>
                <a:outerShdw blurRad="38100" dist="38100" dir="2700000" algn="tl">
                  <a:srgbClr val="000000"/>
                </a:outerShdw>
              </a:effectLst>
              <a:latin typeface="Times New Roman" pitchFamily="18" charset="0"/>
            </a:endParaRPr>
          </a:p>
          <a:p>
            <a:pPr eaLnBrk="0" fontAlgn="base" hangingPunct="0">
              <a:spcBef>
                <a:spcPct val="0"/>
              </a:spcBef>
              <a:spcAft>
                <a:spcPct val="15000"/>
              </a:spcAft>
            </a:pPr>
            <a:r>
              <a:rPr lang="en-US" altLang="en-US" sz="3200" b="1" dirty="0">
                <a:solidFill>
                  <a:srgbClr val="FFFF00"/>
                </a:solidFill>
                <a:effectLst>
                  <a:outerShdw blurRad="38100" dist="38100" dir="2700000" algn="tl">
                    <a:srgbClr val="000000"/>
                  </a:outerShdw>
                </a:effectLst>
                <a:latin typeface="Times New Roman" pitchFamily="18" charset="0"/>
              </a:rPr>
              <a:t>	                                     </a:t>
            </a:r>
            <a:r>
              <a:rPr lang="en-US" altLang="en-US" sz="3200" b="1" dirty="0">
                <a:solidFill>
                  <a:srgbClr val="FFFFFF"/>
                </a:solidFill>
                <a:effectLst>
                  <a:outerShdw blurRad="38100" dist="38100" dir="2700000" algn="tl">
                    <a:srgbClr val="000000"/>
                  </a:outerShdw>
                </a:effectLst>
                <a:latin typeface="Times New Roman" pitchFamily="18" charset="0"/>
              </a:rPr>
              <a:t>Range </a:t>
            </a:r>
            <a:r>
              <a:rPr lang="en-US" altLang="en-US" sz="3200" b="1" dirty="0" smtClean="0">
                <a:solidFill>
                  <a:srgbClr val="FFFFFF"/>
                </a:solidFill>
                <a:effectLst>
                  <a:outerShdw blurRad="38100" dist="38100" dir="2700000" algn="tl">
                    <a:srgbClr val="000000"/>
                  </a:outerShdw>
                </a:effectLst>
                <a:latin typeface="Times New Roman" pitchFamily="18" charset="0"/>
              </a:rPr>
              <a:t>2-24 </a:t>
            </a:r>
            <a:r>
              <a:rPr lang="en-US" altLang="en-US" sz="3200" b="1" dirty="0">
                <a:solidFill>
                  <a:srgbClr val="FFFFFF"/>
                </a:solidFill>
                <a:effectLst>
                  <a:outerShdw blurRad="38100" dist="38100" dir="2700000" algn="tl">
                    <a:srgbClr val="000000"/>
                  </a:outerShdw>
                </a:effectLst>
                <a:latin typeface="Times New Roman" pitchFamily="18" charset="0"/>
              </a:rPr>
              <a:t>weeks</a:t>
            </a:r>
            <a:endParaRPr lang="en-US" altLang="en-US" sz="3200" b="1" dirty="0">
              <a:solidFill>
                <a:srgbClr val="FFFF00"/>
              </a:solidFill>
              <a:effectLst>
                <a:outerShdw blurRad="38100" dist="38100" dir="2700000" algn="tl">
                  <a:srgbClr val="000000"/>
                </a:outerShdw>
              </a:effectLst>
              <a:latin typeface="Times New Roman" pitchFamily="18" charset="0"/>
            </a:endParaRPr>
          </a:p>
          <a:p>
            <a:pPr eaLnBrk="0" fontAlgn="base" hangingPunct="0">
              <a:spcBef>
                <a:spcPct val="0"/>
              </a:spcBef>
              <a:spcAft>
                <a:spcPct val="15000"/>
              </a:spcAft>
            </a:pPr>
            <a:r>
              <a:rPr lang="en-US" altLang="en-US" sz="3200" b="1" dirty="0">
                <a:solidFill>
                  <a:srgbClr val="FFFF66"/>
                </a:solidFill>
                <a:effectLst>
                  <a:outerShdw blurRad="38100" dist="38100" dir="2700000" algn="tl">
                    <a:srgbClr val="000000"/>
                  </a:outerShdw>
                </a:effectLst>
                <a:latin typeface="Times New Roman" pitchFamily="18" charset="0"/>
              </a:rPr>
              <a:t>Acute illness (jaundice)</a:t>
            </a:r>
            <a:r>
              <a:rPr lang="en-US" altLang="en-US" sz="3200" b="1" dirty="0">
                <a:solidFill>
                  <a:srgbClr val="FFFF00"/>
                </a:solidFill>
                <a:effectLst>
                  <a:outerShdw blurRad="38100" dist="38100" dir="2700000" algn="tl">
                    <a:srgbClr val="000000"/>
                  </a:outerShdw>
                </a:effectLst>
                <a:latin typeface="Times New Roman" pitchFamily="18" charset="0"/>
              </a:rPr>
              <a:t>	</a:t>
            </a:r>
            <a:r>
              <a:rPr lang="en-US" altLang="en-US" sz="3200" b="1" dirty="0">
                <a:solidFill>
                  <a:srgbClr val="FFFFFF"/>
                </a:solidFill>
                <a:effectLst>
                  <a:outerShdw blurRad="38100" dist="38100" dir="2700000" algn="tl">
                    <a:srgbClr val="000000"/>
                  </a:outerShdw>
                </a:effectLst>
                <a:latin typeface="Times New Roman" pitchFamily="18" charset="0"/>
              </a:rPr>
              <a:t>Mild (</a:t>
            </a:r>
            <a:r>
              <a:rPr lang="en-US" altLang="en-US" sz="3200" b="1" u="sng" dirty="0">
                <a:solidFill>
                  <a:srgbClr val="FFFFFF"/>
                </a:solidFill>
                <a:effectLst>
                  <a:outerShdw blurRad="38100" dist="38100" dir="2700000" algn="tl">
                    <a:srgbClr val="000000"/>
                  </a:outerShdw>
                </a:effectLst>
                <a:latin typeface="Times New Roman" pitchFamily="18" charset="0"/>
              </a:rPr>
              <a:t>&lt;</a:t>
            </a:r>
            <a:r>
              <a:rPr lang="en-US" altLang="en-US" sz="3200" b="1" dirty="0">
                <a:solidFill>
                  <a:srgbClr val="FFFFFF"/>
                </a:solidFill>
                <a:effectLst>
                  <a:outerShdw blurRad="38100" dist="38100" dir="2700000" algn="tl">
                    <a:srgbClr val="000000"/>
                  </a:outerShdw>
                </a:effectLst>
                <a:latin typeface="Times New Roman" pitchFamily="18" charset="0"/>
              </a:rPr>
              <a:t>20%)</a:t>
            </a:r>
          </a:p>
          <a:p>
            <a:pPr eaLnBrk="0" fontAlgn="base" hangingPunct="0">
              <a:spcBef>
                <a:spcPct val="0"/>
              </a:spcBef>
              <a:spcAft>
                <a:spcPct val="15000"/>
              </a:spcAft>
            </a:pPr>
            <a:r>
              <a:rPr lang="en-US" altLang="en-US" sz="3200" b="1" dirty="0">
                <a:solidFill>
                  <a:srgbClr val="FFFF66"/>
                </a:solidFill>
                <a:effectLst>
                  <a:outerShdw blurRad="38100" dist="38100" dir="2700000" algn="tl">
                    <a:srgbClr val="000000"/>
                  </a:outerShdw>
                </a:effectLst>
                <a:latin typeface="Times New Roman" pitchFamily="18" charset="0"/>
              </a:rPr>
              <a:t>Case fatality rate	</a:t>
            </a:r>
            <a:r>
              <a:rPr lang="en-US" altLang="en-US" sz="3200" b="1" dirty="0">
                <a:solidFill>
                  <a:srgbClr val="FFFFFF"/>
                </a:solidFill>
                <a:effectLst>
                  <a:outerShdw blurRad="38100" dist="38100" dir="2700000" algn="tl">
                    <a:srgbClr val="000000"/>
                  </a:outerShdw>
                </a:effectLst>
                <a:latin typeface="Times New Roman" pitchFamily="18" charset="0"/>
              </a:rPr>
              <a:t>Low</a:t>
            </a:r>
          </a:p>
          <a:p>
            <a:pPr eaLnBrk="0" fontAlgn="base" hangingPunct="0">
              <a:spcBef>
                <a:spcPct val="0"/>
              </a:spcBef>
              <a:spcAft>
                <a:spcPct val="15000"/>
              </a:spcAft>
            </a:pPr>
            <a:r>
              <a:rPr lang="en-US" altLang="en-US" sz="3200" b="1" dirty="0">
                <a:solidFill>
                  <a:srgbClr val="FFFF66"/>
                </a:solidFill>
                <a:effectLst>
                  <a:outerShdw blurRad="38100" dist="38100" dir="2700000" algn="tl">
                    <a:srgbClr val="000000"/>
                  </a:outerShdw>
                </a:effectLst>
                <a:latin typeface="Times New Roman" pitchFamily="18" charset="0"/>
              </a:rPr>
              <a:t>Chronic infection</a:t>
            </a:r>
            <a:r>
              <a:rPr lang="en-US" altLang="en-US" sz="3200" b="1" dirty="0">
                <a:solidFill>
                  <a:srgbClr val="FFFF00"/>
                </a:solidFill>
                <a:effectLst>
                  <a:outerShdw blurRad="38100" dist="38100" dir="2700000" algn="tl">
                    <a:srgbClr val="000000"/>
                  </a:outerShdw>
                </a:effectLst>
                <a:latin typeface="Times New Roman" pitchFamily="18" charset="0"/>
              </a:rPr>
              <a:t>	</a:t>
            </a:r>
            <a:r>
              <a:rPr lang="en-US" altLang="en-US" sz="3200" b="1" dirty="0">
                <a:solidFill>
                  <a:srgbClr val="FFFFFF"/>
                </a:solidFill>
                <a:effectLst>
                  <a:outerShdw blurRad="38100" dist="38100" dir="2700000" algn="tl">
                    <a:srgbClr val="000000"/>
                  </a:outerShdw>
                </a:effectLst>
                <a:latin typeface="Times New Roman" pitchFamily="18" charset="0"/>
              </a:rPr>
              <a:t>60%-85%</a:t>
            </a:r>
          </a:p>
          <a:p>
            <a:pPr eaLnBrk="0" fontAlgn="base" hangingPunct="0">
              <a:spcBef>
                <a:spcPct val="0"/>
              </a:spcBef>
              <a:spcAft>
                <a:spcPct val="15000"/>
              </a:spcAft>
            </a:pPr>
            <a:r>
              <a:rPr lang="en-US" altLang="en-US" sz="3200" b="1" dirty="0">
                <a:solidFill>
                  <a:srgbClr val="FFFF66"/>
                </a:solidFill>
                <a:effectLst>
                  <a:outerShdw blurRad="38100" dist="38100" dir="2700000" algn="tl">
                    <a:srgbClr val="000000"/>
                  </a:outerShdw>
                </a:effectLst>
                <a:latin typeface="Times New Roman" pitchFamily="18" charset="0"/>
              </a:rPr>
              <a:t>Chronic hepatitis</a:t>
            </a:r>
            <a:r>
              <a:rPr lang="en-US" altLang="en-US" sz="3200" b="1" dirty="0">
                <a:solidFill>
                  <a:srgbClr val="FFFF00"/>
                </a:solidFill>
                <a:effectLst>
                  <a:outerShdw blurRad="38100" dist="38100" dir="2700000" algn="tl">
                    <a:srgbClr val="000000"/>
                  </a:outerShdw>
                </a:effectLst>
                <a:latin typeface="Times New Roman" pitchFamily="18" charset="0"/>
              </a:rPr>
              <a:t>	</a:t>
            </a:r>
            <a:r>
              <a:rPr lang="en-US" altLang="en-US" sz="3200" b="1" dirty="0">
                <a:solidFill>
                  <a:srgbClr val="FFFFFF"/>
                </a:solidFill>
                <a:effectLst>
                  <a:outerShdw blurRad="38100" dist="38100" dir="2700000" algn="tl">
                    <a:srgbClr val="000000"/>
                  </a:outerShdw>
                </a:effectLst>
                <a:latin typeface="Times New Roman" pitchFamily="18" charset="0"/>
              </a:rPr>
              <a:t>10%-70%</a:t>
            </a:r>
          </a:p>
          <a:p>
            <a:pPr eaLnBrk="0" fontAlgn="base" hangingPunct="0">
              <a:spcBef>
                <a:spcPct val="0"/>
              </a:spcBef>
              <a:spcAft>
                <a:spcPct val="15000"/>
              </a:spcAft>
            </a:pPr>
            <a:r>
              <a:rPr lang="en-US" altLang="en-US" sz="3200" b="1" dirty="0">
                <a:solidFill>
                  <a:srgbClr val="FFFF66"/>
                </a:solidFill>
                <a:effectLst>
                  <a:outerShdw blurRad="38100" dist="38100" dir="2700000" algn="tl">
                    <a:srgbClr val="000000"/>
                  </a:outerShdw>
                </a:effectLst>
                <a:latin typeface="Times New Roman" pitchFamily="18" charset="0"/>
              </a:rPr>
              <a:t>Cirrhosis</a:t>
            </a:r>
            <a:r>
              <a:rPr lang="en-US" altLang="en-US" sz="3200" b="1" dirty="0">
                <a:solidFill>
                  <a:srgbClr val="FFFF3D"/>
                </a:solidFill>
                <a:effectLst>
                  <a:outerShdw blurRad="38100" dist="38100" dir="2700000" algn="tl">
                    <a:srgbClr val="000000"/>
                  </a:outerShdw>
                </a:effectLst>
                <a:latin typeface="Times New Roman" pitchFamily="18" charset="0"/>
              </a:rPr>
              <a:t>	</a:t>
            </a:r>
            <a:r>
              <a:rPr lang="en-US" altLang="en-US" sz="3200" b="1" dirty="0">
                <a:solidFill>
                  <a:srgbClr val="FFFFFF"/>
                </a:solidFill>
                <a:effectLst>
                  <a:outerShdw blurRad="38100" dist="38100" dir="2700000" algn="tl">
                    <a:srgbClr val="000000"/>
                  </a:outerShdw>
                </a:effectLst>
                <a:latin typeface="Times New Roman" pitchFamily="18" charset="0"/>
              </a:rPr>
              <a:t>&lt;5%-20%</a:t>
            </a:r>
            <a:endParaRPr lang="en-US" altLang="en-US" sz="3200" b="1" dirty="0">
              <a:solidFill>
                <a:srgbClr val="FFFF3D"/>
              </a:solidFill>
              <a:effectLst>
                <a:outerShdw blurRad="38100" dist="38100" dir="2700000" algn="tl">
                  <a:srgbClr val="000000"/>
                </a:outerShdw>
              </a:effectLst>
              <a:latin typeface="Times New Roman" pitchFamily="18" charset="0"/>
            </a:endParaRPr>
          </a:p>
          <a:p>
            <a:pPr eaLnBrk="0" fontAlgn="base" hangingPunct="0">
              <a:spcBef>
                <a:spcPct val="0"/>
              </a:spcBef>
              <a:spcAft>
                <a:spcPct val="15000"/>
              </a:spcAft>
            </a:pPr>
            <a:r>
              <a:rPr lang="en-US" altLang="en-US" sz="3200" b="1" dirty="0">
                <a:solidFill>
                  <a:srgbClr val="FFFF66"/>
                </a:solidFill>
                <a:effectLst>
                  <a:outerShdw blurRad="38100" dist="38100" dir="2700000" algn="tl">
                    <a:srgbClr val="000000"/>
                  </a:outerShdw>
                </a:effectLst>
                <a:latin typeface="Times New Roman" pitchFamily="18" charset="0"/>
              </a:rPr>
              <a:t>Mortality from CLD	</a:t>
            </a:r>
            <a:r>
              <a:rPr lang="en-US" altLang="en-US" sz="3200" b="1" dirty="0">
                <a:solidFill>
                  <a:srgbClr val="FFFFFF"/>
                </a:solidFill>
                <a:effectLst>
                  <a:outerShdw blurRad="38100" dist="38100" dir="2700000" algn="tl">
                    <a:srgbClr val="000000"/>
                  </a:outerShdw>
                </a:effectLst>
                <a:latin typeface="Times New Roman" pitchFamily="18" charset="0"/>
              </a:rPr>
              <a:t>1%-5%</a:t>
            </a:r>
          </a:p>
        </p:txBody>
      </p:sp>
      <p:sp>
        <p:nvSpPr>
          <p:cNvPr id="20485" name="Text Box 5"/>
          <p:cNvSpPr txBox="1">
            <a:spLocks noChangeArrowheads="1"/>
          </p:cNvSpPr>
          <p:nvPr/>
        </p:nvSpPr>
        <p:spPr bwMode="auto">
          <a:xfrm>
            <a:off x="3781425" y="4329113"/>
            <a:ext cx="1249363" cy="819150"/>
          </a:xfrm>
          <a:prstGeom prst="rect">
            <a:avLst/>
          </a:prstGeom>
          <a:noFill/>
          <a:ln>
            <a:noFill/>
          </a:ln>
          <a:effectLst/>
          <a:extLst>
            <a:ext uri="{909E8E84-426E-40DD-AFC4-6F175D3DCCD1}">
              <a14:hiddenFill xmlns:a14="http://schemas.microsoft.com/office/drawing/2010/main">
                <a:solidFill>
                  <a:srgbClr val="CC00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lnSpc>
                <a:spcPct val="85000"/>
              </a:lnSpc>
              <a:spcBef>
                <a:spcPct val="0"/>
              </a:spcBef>
              <a:spcAft>
                <a:spcPct val="0"/>
              </a:spcAft>
            </a:pPr>
            <a:r>
              <a:rPr lang="en-US" altLang="en-US" sz="2800" b="1">
                <a:solidFill>
                  <a:srgbClr val="FFFFFF"/>
                </a:solidFill>
                <a:latin typeface="Times New Roman" pitchFamily="18" charset="0"/>
              </a:rPr>
              <a:t>Age-</a:t>
            </a:r>
          </a:p>
          <a:p>
            <a:pPr algn="ctr" eaLnBrk="0" fontAlgn="base" hangingPunct="0">
              <a:lnSpc>
                <a:spcPct val="85000"/>
              </a:lnSpc>
              <a:spcBef>
                <a:spcPct val="0"/>
              </a:spcBef>
              <a:spcAft>
                <a:spcPct val="0"/>
              </a:spcAft>
            </a:pPr>
            <a:r>
              <a:rPr lang="en-US" altLang="en-US" sz="2800" b="1">
                <a:solidFill>
                  <a:srgbClr val="FFFFFF"/>
                </a:solidFill>
                <a:latin typeface="Times New Roman" pitchFamily="18" charset="0"/>
              </a:rPr>
              <a:t>related</a:t>
            </a:r>
          </a:p>
        </p:txBody>
      </p:sp>
      <p:sp>
        <p:nvSpPr>
          <p:cNvPr id="20486" name="Line 6"/>
          <p:cNvSpPr>
            <a:spLocks noChangeShapeType="1"/>
          </p:cNvSpPr>
          <p:nvPr/>
        </p:nvSpPr>
        <p:spPr bwMode="auto">
          <a:xfrm>
            <a:off x="3538538" y="4248150"/>
            <a:ext cx="238125" cy="0"/>
          </a:xfrm>
          <a:prstGeom prst="line">
            <a:avLst/>
          </a:prstGeom>
          <a:noFill/>
          <a:ln w="9525">
            <a:solidFill>
              <a:srgbClr val="FFFF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0487" name="Line 7"/>
          <p:cNvSpPr>
            <a:spLocks noChangeShapeType="1"/>
          </p:cNvSpPr>
          <p:nvPr/>
        </p:nvSpPr>
        <p:spPr bwMode="auto">
          <a:xfrm>
            <a:off x="2387600" y="5391150"/>
            <a:ext cx="1389063" cy="0"/>
          </a:xfrm>
          <a:prstGeom prst="line">
            <a:avLst/>
          </a:prstGeom>
          <a:noFill/>
          <a:ln w="9525">
            <a:solidFill>
              <a:srgbClr val="FFFF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0488" name="Line 8"/>
          <p:cNvSpPr>
            <a:spLocks noChangeShapeType="1"/>
          </p:cNvSpPr>
          <p:nvPr/>
        </p:nvSpPr>
        <p:spPr bwMode="auto">
          <a:xfrm>
            <a:off x="3776663" y="4267200"/>
            <a:ext cx="0" cy="1133475"/>
          </a:xfrm>
          <a:prstGeom prst="line">
            <a:avLst/>
          </a:prstGeom>
          <a:noFill/>
          <a:ln w="9525">
            <a:solidFill>
              <a:srgbClr val="FFFF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0489" name="Line 9"/>
          <p:cNvSpPr>
            <a:spLocks noChangeShapeType="1"/>
          </p:cNvSpPr>
          <p:nvPr/>
        </p:nvSpPr>
        <p:spPr bwMode="auto">
          <a:xfrm>
            <a:off x="3538538" y="4800600"/>
            <a:ext cx="238125" cy="0"/>
          </a:xfrm>
          <a:prstGeom prst="line">
            <a:avLst/>
          </a:prstGeom>
          <a:noFill/>
          <a:ln w="9525">
            <a:solidFill>
              <a:srgbClr val="FFFF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Tree>
    <p:extLst>
      <p:ext uri="{BB962C8B-B14F-4D97-AF65-F5344CB8AC3E}">
        <p14:creationId xmlns:p14="http://schemas.microsoft.com/office/powerpoint/2010/main" val="2457648383"/>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376238"/>
            <a:ext cx="9144000" cy="1143000"/>
          </a:xfrm>
        </p:spPr>
        <p:txBody>
          <a:bodyPr/>
          <a:lstStyle/>
          <a:p>
            <a:pPr algn="l">
              <a:lnSpc>
                <a:spcPct val="80000"/>
              </a:lnSpc>
            </a:pPr>
            <a:r>
              <a:rPr lang="en-US" altLang="en-US" sz="3200">
                <a:solidFill>
                  <a:srgbClr val="FFFF00"/>
                </a:solidFill>
              </a:rPr>
              <a:t>Chronic Hepatitis C </a:t>
            </a:r>
            <a:br>
              <a:rPr lang="en-US" altLang="en-US" sz="3200">
                <a:solidFill>
                  <a:srgbClr val="FFFF00"/>
                </a:solidFill>
              </a:rPr>
            </a:br>
            <a:r>
              <a:rPr lang="en-US" altLang="en-US" sz="3200">
                <a:solidFill>
                  <a:srgbClr val="FFFF00"/>
                </a:solidFill>
              </a:rPr>
              <a:t>Factors Promoting Progression or Severity</a:t>
            </a:r>
            <a:r>
              <a:rPr lang="en-US" altLang="en-US"/>
              <a:t> </a:t>
            </a:r>
          </a:p>
        </p:txBody>
      </p:sp>
      <p:sp>
        <p:nvSpPr>
          <p:cNvPr id="22531" name="Rectangle 3"/>
          <p:cNvSpPr>
            <a:spLocks noGrp="1" noChangeArrowheads="1"/>
          </p:cNvSpPr>
          <p:nvPr>
            <p:ph type="body" idx="1"/>
          </p:nvPr>
        </p:nvSpPr>
        <p:spPr>
          <a:xfrm>
            <a:off x="685800" y="2095500"/>
            <a:ext cx="7772400" cy="4114800"/>
          </a:xfrm>
        </p:spPr>
        <p:txBody>
          <a:bodyPr/>
          <a:lstStyle/>
          <a:p>
            <a:pPr>
              <a:lnSpc>
                <a:spcPct val="55000"/>
              </a:lnSpc>
            </a:pPr>
            <a:r>
              <a:rPr lang="en-US" altLang="en-US">
                <a:solidFill>
                  <a:srgbClr val="FFFFFF"/>
                </a:solidFill>
              </a:rPr>
              <a:t>Increased alcohol intake</a:t>
            </a:r>
          </a:p>
          <a:p>
            <a:pPr>
              <a:lnSpc>
                <a:spcPct val="55000"/>
              </a:lnSpc>
            </a:pPr>
            <a:endParaRPr lang="en-US" altLang="en-US">
              <a:solidFill>
                <a:srgbClr val="FFFFFF"/>
              </a:solidFill>
            </a:endParaRPr>
          </a:p>
          <a:p>
            <a:pPr>
              <a:lnSpc>
                <a:spcPct val="55000"/>
              </a:lnSpc>
            </a:pPr>
            <a:r>
              <a:rPr lang="en-US" altLang="en-US">
                <a:solidFill>
                  <a:srgbClr val="FFFFFF"/>
                </a:solidFill>
              </a:rPr>
              <a:t>Age &gt; 40 years at time of infection</a:t>
            </a:r>
          </a:p>
          <a:p>
            <a:pPr>
              <a:lnSpc>
                <a:spcPct val="55000"/>
              </a:lnSpc>
            </a:pPr>
            <a:endParaRPr lang="en-US" altLang="en-US">
              <a:solidFill>
                <a:srgbClr val="FFFFFF"/>
              </a:solidFill>
            </a:endParaRPr>
          </a:p>
          <a:p>
            <a:pPr>
              <a:lnSpc>
                <a:spcPct val="55000"/>
              </a:lnSpc>
            </a:pPr>
            <a:r>
              <a:rPr lang="en-US" altLang="en-US">
                <a:solidFill>
                  <a:srgbClr val="FFFFFF"/>
                </a:solidFill>
              </a:rPr>
              <a:t>HIV co-infection</a:t>
            </a:r>
          </a:p>
          <a:p>
            <a:pPr>
              <a:lnSpc>
                <a:spcPct val="55000"/>
              </a:lnSpc>
            </a:pPr>
            <a:endParaRPr lang="en-US" altLang="en-US">
              <a:solidFill>
                <a:srgbClr val="FFFFFF"/>
              </a:solidFill>
            </a:endParaRPr>
          </a:p>
          <a:p>
            <a:pPr>
              <a:lnSpc>
                <a:spcPct val="55000"/>
              </a:lnSpc>
            </a:pPr>
            <a:r>
              <a:rPr lang="en-US" altLang="en-US">
                <a:solidFill>
                  <a:srgbClr val="FFFFFF"/>
                </a:solidFill>
              </a:rPr>
              <a:t>Other</a:t>
            </a:r>
          </a:p>
          <a:p>
            <a:pPr lvl="1">
              <a:lnSpc>
                <a:spcPct val="75000"/>
              </a:lnSpc>
            </a:pPr>
            <a:r>
              <a:rPr lang="en-US" altLang="en-US">
                <a:solidFill>
                  <a:schemeClr val="bg1"/>
                </a:solidFill>
              </a:rPr>
              <a:t>Male gender</a:t>
            </a:r>
          </a:p>
          <a:p>
            <a:pPr lvl="1">
              <a:lnSpc>
                <a:spcPct val="75000"/>
              </a:lnSpc>
            </a:pPr>
            <a:r>
              <a:rPr lang="en-US" altLang="en-US">
                <a:solidFill>
                  <a:schemeClr val="bg1"/>
                </a:solidFill>
              </a:rPr>
              <a:t>Chronic HBV co-infection</a:t>
            </a:r>
          </a:p>
          <a:p>
            <a:pPr>
              <a:lnSpc>
                <a:spcPct val="75000"/>
              </a:lnSpc>
            </a:pPr>
            <a:endParaRPr lang="en-US" altLang="en-US">
              <a:solidFill>
                <a:srgbClr val="FFFFFF"/>
              </a:solidFill>
            </a:endParaRPr>
          </a:p>
          <a:p>
            <a:pPr>
              <a:lnSpc>
                <a:spcPct val="75000"/>
              </a:lnSpc>
            </a:pPr>
            <a:endParaRPr lang="en-US" altLang="en-US">
              <a:solidFill>
                <a:srgbClr val="FFFFFF"/>
              </a:solidFill>
            </a:endParaRPr>
          </a:p>
          <a:p>
            <a:endParaRPr lang="en-US" altLang="en-US"/>
          </a:p>
        </p:txBody>
      </p:sp>
    </p:spTree>
    <p:extLst>
      <p:ext uri="{BB962C8B-B14F-4D97-AF65-F5344CB8AC3E}">
        <p14:creationId xmlns:p14="http://schemas.microsoft.com/office/powerpoint/2010/main" val="267826213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US" altLang="en-US" sz="4000" b="1">
                <a:solidFill>
                  <a:schemeClr val="tx1"/>
                </a:solidFill>
                <a:ea typeface="Arial Unicode MS" pitchFamily="34" charset="-128"/>
                <a:cs typeface="Arial Unicode MS" pitchFamily="34" charset="-128"/>
              </a:rPr>
              <a:t>Hepatitis C</a:t>
            </a:r>
            <a:br>
              <a:rPr lang="en-US" altLang="en-US" sz="4000" b="1">
                <a:solidFill>
                  <a:schemeClr val="tx1"/>
                </a:solidFill>
                <a:ea typeface="Arial Unicode MS" pitchFamily="34" charset="-128"/>
                <a:cs typeface="Arial Unicode MS" pitchFamily="34" charset="-128"/>
              </a:rPr>
            </a:br>
            <a:r>
              <a:rPr lang="en-US" altLang="en-US" sz="4000" b="1">
                <a:solidFill>
                  <a:schemeClr val="tx1"/>
                </a:solidFill>
                <a:ea typeface="Arial Unicode MS" pitchFamily="34" charset="-128"/>
                <a:cs typeface="Arial Unicode MS" pitchFamily="34" charset="-128"/>
              </a:rPr>
              <a:t>Diagnosis</a:t>
            </a:r>
          </a:p>
        </p:txBody>
      </p:sp>
      <p:pic>
        <p:nvPicPr>
          <p:cNvPr id="103427" name="Picture 3"/>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762000" y="1981200"/>
            <a:ext cx="7543800" cy="4495800"/>
          </a:xfrm>
          <a:noFill/>
          <a:ln/>
        </p:spPr>
      </p:pic>
    </p:spTree>
    <p:extLst>
      <p:ext uri="{BB962C8B-B14F-4D97-AF65-F5344CB8AC3E}">
        <p14:creationId xmlns:p14="http://schemas.microsoft.com/office/powerpoint/2010/main" val="425207825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1897063" y="2590800"/>
            <a:ext cx="3759200" cy="304800"/>
          </a:xfrm>
          <a:prstGeom prst="rect">
            <a:avLst/>
          </a:prstGeom>
          <a:solidFill>
            <a:srgbClr val="FF00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6627" name="Rectangle 3"/>
          <p:cNvSpPr>
            <a:spLocks noChangeArrowheads="1"/>
          </p:cNvSpPr>
          <p:nvPr/>
        </p:nvSpPr>
        <p:spPr bwMode="auto">
          <a:xfrm>
            <a:off x="414338" y="133350"/>
            <a:ext cx="846772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tx2"/>
                  </a:outerShdw>
                </a:effectLst>
              </a14:hiddenEffects>
            </a:ext>
          </a:extLst>
        </p:spPr>
        <p:txBody>
          <a:bodyPr lIns="90488" tIns="44450" rIns="90488" bIns="44450" anchor="ctr"/>
          <a:lstStyle/>
          <a:p>
            <a:pPr algn="ctr" eaLnBrk="0" fontAlgn="base" hangingPunct="0">
              <a:lnSpc>
                <a:spcPct val="90000"/>
              </a:lnSpc>
              <a:spcBef>
                <a:spcPct val="0"/>
              </a:spcBef>
              <a:spcAft>
                <a:spcPct val="0"/>
              </a:spcAft>
            </a:pPr>
            <a:r>
              <a:rPr lang="en-US" altLang="en-US" sz="3200" b="1">
                <a:solidFill>
                  <a:srgbClr val="FAFD00"/>
                </a:solidFill>
                <a:latin typeface="Times New Roman" pitchFamily="18" charset="0"/>
              </a:rPr>
              <a:t>Serologic Pattern of Acute HCV Infection with Progression to Chronic Infection</a:t>
            </a:r>
            <a:endParaRPr lang="en-US" altLang="en-US" sz="4400">
              <a:solidFill>
                <a:srgbClr val="FE9B03"/>
              </a:solidFill>
              <a:latin typeface="Times New Roman" pitchFamily="18" charset="0"/>
            </a:endParaRPr>
          </a:p>
        </p:txBody>
      </p:sp>
      <p:sp>
        <p:nvSpPr>
          <p:cNvPr id="26628" name="Rectangle 4"/>
          <p:cNvSpPr>
            <a:spLocks noChangeArrowheads="1"/>
          </p:cNvSpPr>
          <p:nvPr/>
        </p:nvSpPr>
        <p:spPr bwMode="auto">
          <a:xfrm>
            <a:off x="414338" y="952500"/>
            <a:ext cx="846772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tx2"/>
                  </a:outerShdw>
                </a:effectLst>
              </a14:hiddenEffects>
            </a:ext>
          </a:extLst>
        </p:spPr>
        <p:txBody>
          <a:bodyPr lIns="90488" tIns="44450" rIns="90488" bIns="44450" anchor="ctr"/>
          <a:lstStyle/>
          <a:p>
            <a:pPr algn="ctr" eaLnBrk="0" fontAlgn="base" hangingPunct="0">
              <a:spcBef>
                <a:spcPct val="0"/>
              </a:spcBef>
              <a:spcAft>
                <a:spcPct val="0"/>
              </a:spcAft>
            </a:pPr>
            <a:endParaRPr lang="en-US" altLang="en-US" sz="4400">
              <a:solidFill>
                <a:srgbClr val="FE9B03"/>
              </a:solidFill>
              <a:latin typeface="Times New Roman" pitchFamily="18" charset="0"/>
            </a:endParaRPr>
          </a:p>
        </p:txBody>
      </p:sp>
      <p:sp>
        <p:nvSpPr>
          <p:cNvPr id="26629" name="Freeform 5"/>
          <p:cNvSpPr>
            <a:spLocks/>
          </p:cNvSpPr>
          <p:nvPr/>
        </p:nvSpPr>
        <p:spPr bwMode="auto">
          <a:xfrm>
            <a:off x="1665288" y="5443538"/>
            <a:ext cx="11112" cy="101600"/>
          </a:xfrm>
          <a:custGeom>
            <a:avLst/>
            <a:gdLst>
              <a:gd name="T0" fmla="*/ 3 w 8"/>
              <a:gd name="T1" fmla="*/ 0 h 64"/>
              <a:gd name="T2" fmla="*/ 0 w 8"/>
              <a:gd name="T3" fmla="*/ 0 h 64"/>
              <a:gd name="T4" fmla="*/ 0 w 8"/>
              <a:gd name="T5" fmla="*/ 63 h 64"/>
              <a:gd name="T6" fmla="*/ 7 w 8"/>
              <a:gd name="T7" fmla="*/ 63 h 64"/>
              <a:gd name="T8" fmla="*/ 7 w 8"/>
              <a:gd name="T9" fmla="*/ 0 h 64"/>
              <a:gd name="T10" fmla="*/ 3 w 8"/>
              <a:gd name="T11" fmla="*/ 0 h 64"/>
            </a:gdLst>
            <a:ahLst/>
            <a:cxnLst>
              <a:cxn ang="0">
                <a:pos x="T0" y="T1"/>
              </a:cxn>
              <a:cxn ang="0">
                <a:pos x="T2" y="T3"/>
              </a:cxn>
              <a:cxn ang="0">
                <a:pos x="T4" y="T5"/>
              </a:cxn>
              <a:cxn ang="0">
                <a:pos x="T6" y="T7"/>
              </a:cxn>
              <a:cxn ang="0">
                <a:pos x="T8" y="T9"/>
              </a:cxn>
              <a:cxn ang="0">
                <a:pos x="T10" y="T11"/>
              </a:cxn>
            </a:cxnLst>
            <a:rect l="0" t="0" r="r" b="b"/>
            <a:pathLst>
              <a:path w="8" h="64">
                <a:moveTo>
                  <a:pt x="3" y="0"/>
                </a:moveTo>
                <a:lnTo>
                  <a:pt x="0" y="0"/>
                </a:lnTo>
                <a:lnTo>
                  <a:pt x="0" y="63"/>
                </a:lnTo>
                <a:lnTo>
                  <a:pt x="7" y="63"/>
                </a:lnTo>
                <a:lnTo>
                  <a:pt x="7" y="0"/>
                </a:lnTo>
                <a:lnTo>
                  <a:pt x="3" y="0"/>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30" name="Freeform 6"/>
          <p:cNvSpPr>
            <a:spLocks/>
          </p:cNvSpPr>
          <p:nvPr/>
        </p:nvSpPr>
        <p:spPr bwMode="auto">
          <a:xfrm>
            <a:off x="2143125" y="5443538"/>
            <a:ext cx="11113" cy="101600"/>
          </a:xfrm>
          <a:custGeom>
            <a:avLst/>
            <a:gdLst>
              <a:gd name="T0" fmla="*/ 4 w 8"/>
              <a:gd name="T1" fmla="*/ 0 h 64"/>
              <a:gd name="T2" fmla="*/ 0 w 8"/>
              <a:gd name="T3" fmla="*/ 0 h 64"/>
              <a:gd name="T4" fmla="*/ 0 w 8"/>
              <a:gd name="T5" fmla="*/ 63 h 64"/>
              <a:gd name="T6" fmla="*/ 7 w 8"/>
              <a:gd name="T7" fmla="*/ 63 h 64"/>
              <a:gd name="T8" fmla="*/ 7 w 8"/>
              <a:gd name="T9" fmla="*/ 0 h 64"/>
              <a:gd name="T10" fmla="*/ 4 w 8"/>
              <a:gd name="T11" fmla="*/ 0 h 64"/>
            </a:gdLst>
            <a:ahLst/>
            <a:cxnLst>
              <a:cxn ang="0">
                <a:pos x="T0" y="T1"/>
              </a:cxn>
              <a:cxn ang="0">
                <a:pos x="T2" y="T3"/>
              </a:cxn>
              <a:cxn ang="0">
                <a:pos x="T4" y="T5"/>
              </a:cxn>
              <a:cxn ang="0">
                <a:pos x="T6" y="T7"/>
              </a:cxn>
              <a:cxn ang="0">
                <a:pos x="T8" y="T9"/>
              </a:cxn>
              <a:cxn ang="0">
                <a:pos x="T10" y="T11"/>
              </a:cxn>
            </a:cxnLst>
            <a:rect l="0" t="0" r="r" b="b"/>
            <a:pathLst>
              <a:path w="8" h="64">
                <a:moveTo>
                  <a:pt x="4" y="0"/>
                </a:moveTo>
                <a:lnTo>
                  <a:pt x="0" y="0"/>
                </a:lnTo>
                <a:lnTo>
                  <a:pt x="0" y="63"/>
                </a:lnTo>
                <a:lnTo>
                  <a:pt x="7" y="63"/>
                </a:lnTo>
                <a:lnTo>
                  <a:pt x="7" y="0"/>
                </a:lnTo>
                <a:lnTo>
                  <a:pt x="4" y="0"/>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31" name="Freeform 7"/>
          <p:cNvSpPr>
            <a:spLocks/>
          </p:cNvSpPr>
          <p:nvPr/>
        </p:nvSpPr>
        <p:spPr bwMode="auto">
          <a:xfrm>
            <a:off x="2673350" y="5443538"/>
            <a:ext cx="12700" cy="101600"/>
          </a:xfrm>
          <a:custGeom>
            <a:avLst/>
            <a:gdLst>
              <a:gd name="T0" fmla="*/ 3 w 8"/>
              <a:gd name="T1" fmla="*/ 0 h 64"/>
              <a:gd name="T2" fmla="*/ 0 w 8"/>
              <a:gd name="T3" fmla="*/ 0 h 64"/>
              <a:gd name="T4" fmla="*/ 0 w 8"/>
              <a:gd name="T5" fmla="*/ 63 h 64"/>
              <a:gd name="T6" fmla="*/ 7 w 8"/>
              <a:gd name="T7" fmla="*/ 63 h 64"/>
              <a:gd name="T8" fmla="*/ 7 w 8"/>
              <a:gd name="T9" fmla="*/ 0 h 64"/>
              <a:gd name="T10" fmla="*/ 3 w 8"/>
              <a:gd name="T11" fmla="*/ 0 h 64"/>
            </a:gdLst>
            <a:ahLst/>
            <a:cxnLst>
              <a:cxn ang="0">
                <a:pos x="T0" y="T1"/>
              </a:cxn>
              <a:cxn ang="0">
                <a:pos x="T2" y="T3"/>
              </a:cxn>
              <a:cxn ang="0">
                <a:pos x="T4" y="T5"/>
              </a:cxn>
              <a:cxn ang="0">
                <a:pos x="T6" y="T7"/>
              </a:cxn>
              <a:cxn ang="0">
                <a:pos x="T8" y="T9"/>
              </a:cxn>
              <a:cxn ang="0">
                <a:pos x="T10" y="T11"/>
              </a:cxn>
            </a:cxnLst>
            <a:rect l="0" t="0" r="r" b="b"/>
            <a:pathLst>
              <a:path w="8" h="64">
                <a:moveTo>
                  <a:pt x="3" y="0"/>
                </a:moveTo>
                <a:lnTo>
                  <a:pt x="0" y="0"/>
                </a:lnTo>
                <a:lnTo>
                  <a:pt x="0" y="63"/>
                </a:lnTo>
                <a:lnTo>
                  <a:pt x="7" y="63"/>
                </a:lnTo>
                <a:lnTo>
                  <a:pt x="7" y="0"/>
                </a:lnTo>
                <a:lnTo>
                  <a:pt x="3" y="0"/>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32" name="Freeform 8"/>
          <p:cNvSpPr>
            <a:spLocks/>
          </p:cNvSpPr>
          <p:nvPr/>
        </p:nvSpPr>
        <p:spPr bwMode="auto">
          <a:xfrm>
            <a:off x="3192463" y="5443538"/>
            <a:ext cx="11112" cy="101600"/>
          </a:xfrm>
          <a:custGeom>
            <a:avLst/>
            <a:gdLst>
              <a:gd name="T0" fmla="*/ 4 w 8"/>
              <a:gd name="T1" fmla="*/ 0 h 64"/>
              <a:gd name="T2" fmla="*/ 0 w 8"/>
              <a:gd name="T3" fmla="*/ 0 h 64"/>
              <a:gd name="T4" fmla="*/ 0 w 8"/>
              <a:gd name="T5" fmla="*/ 63 h 64"/>
              <a:gd name="T6" fmla="*/ 7 w 8"/>
              <a:gd name="T7" fmla="*/ 63 h 64"/>
              <a:gd name="T8" fmla="*/ 7 w 8"/>
              <a:gd name="T9" fmla="*/ 0 h 64"/>
              <a:gd name="T10" fmla="*/ 4 w 8"/>
              <a:gd name="T11" fmla="*/ 0 h 64"/>
            </a:gdLst>
            <a:ahLst/>
            <a:cxnLst>
              <a:cxn ang="0">
                <a:pos x="T0" y="T1"/>
              </a:cxn>
              <a:cxn ang="0">
                <a:pos x="T2" y="T3"/>
              </a:cxn>
              <a:cxn ang="0">
                <a:pos x="T4" y="T5"/>
              </a:cxn>
              <a:cxn ang="0">
                <a:pos x="T6" y="T7"/>
              </a:cxn>
              <a:cxn ang="0">
                <a:pos x="T8" y="T9"/>
              </a:cxn>
              <a:cxn ang="0">
                <a:pos x="T10" y="T11"/>
              </a:cxn>
            </a:cxnLst>
            <a:rect l="0" t="0" r="r" b="b"/>
            <a:pathLst>
              <a:path w="8" h="64">
                <a:moveTo>
                  <a:pt x="4" y="0"/>
                </a:moveTo>
                <a:lnTo>
                  <a:pt x="0" y="0"/>
                </a:lnTo>
                <a:lnTo>
                  <a:pt x="0" y="63"/>
                </a:lnTo>
                <a:lnTo>
                  <a:pt x="7" y="63"/>
                </a:lnTo>
                <a:lnTo>
                  <a:pt x="7" y="0"/>
                </a:lnTo>
                <a:lnTo>
                  <a:pt x="4" y="0"/>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33" name="Freeform 9"/>
          <p:cNvSpPr>
            <a:spLocks/>
          </p:cNvSpPr>
          <p:nvPr/>
        </p:nvSpPr>
        <p:spPr bwMode="auto">
          <a:xfrm>
            <a:off x="3721100" y="5443538"/>
            <a:ext cx="11113" cy="101600"/>
          </a:xfrm>
          <a:custGeom>
            <a:avLst/>
            <a:gdLst>
              <a:gd name="T0" fmla="*/ 3 w 8"/>
              <a:gd name="T1" fmla="*/ 0 h 64"/>
              <a:gd name="T2" fmla="*/ 0 w 8"/>
              <a:gd name="T3" fmla="*/ 0 h 64"/>
              <a:gd name="T4" fmla="*/ 0 w 8"/>
              <a:gd name="T5" fmla="*/ 63 h 64"/>
              <a:gd name="T6" fmla="*/ 7 w 8"/>
              <a:gd name="T7" fmla="*/ 63 h 64"/>
              <a:gd name="T8" fmla="*/ 7 w 8"/>
              <a:gd name="T9" fmla="*/ 0 h 64"/>
              <a:gd name="T10" fmla="*/ 3 w 8"/>
              <a:gd name="T11" fmla="*/ 0 h 64"/>
            </a:gdLst>
            <a:ahLst/>
            <a:cxnLst>
              <a:cxn ang="0">
                <a:pos x="T0" y="T1"/>
              </a:cxn>
              <a:cxn ang="0">
                <a:pos x="T2" y="T3"/>
              </a:cxn>
              <a:cxn ang="0">
                <a:pos x="T4" y="T5"/>
              </a:cxn>
              <a:cxn ang="0">
                <a:pos x="T6" y="T7"/>
              </a:cxn>
              <a:cxn ang="0">
                <a:pos x="T8" y="T9"/>
              </a:cxn>
              <a:cxn ang="0">
                <a:pos x="T10" y="T11"/>
              </a:cxn>
            </a:cxnLst>
            <a:rect l="0" t="0" r="r" b="b"/>
            <a:pathLst>
              <a:path w="8" h="64">
                <a:moveTo>
                  <a:pt x="3" y="0"/>
                </a:moveTo>
                <a:lnTo>
                  <a:pt x="0" y="0"/>
                </a:lnTo>
                <a:lnTo>
                  <a:pt x="0" y="63"/>
                </a:lnTo>
                <a:lnTo>
                  <a:pt x="7" y="63"/>
                </a:lnTo>
                <a:lnTo>
                  <a:pt x="7" y="0"/>
                </a:lnTo>
                <a:lnTo>
                  <a:pt x="3" y="0"/>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34" name="Freeform 10"/>
          <p:cNvSpPr>
            <a:spLocks/>
          </p:cNvSpPr>
          <p:nvPr/>
        </p:nvSpPr>
        <p:spPr bwMode="auto">
          <a:xfrm>
            <a:off x="4240213" y="5443538"/>
            <a:ext cx="11112" cy="101600"/>
          </a:xfrm>
          <a:custGeom>
            <a:avLst/>
            <a:gdLst>
              <a:gd name="T0" fmla="*/ 3 w 8"/>
              <a:gd name="T1" fmla="*/ 0 h 64"/>
              <a:gd name="T2" fmla="*/ 0 w 8"/>
              <a:gd name="T3" fmla="*/ 0 h 64"/>
              <a:gd name="T4" fmla="*/ 0 w 8"/>
              <a:gd name="T5" fmla="*/ 63 h 64"/>
              <a:gd name="T6" fmla="*/ 7 w 8"/>
              <a:gd name="T7" fmla="*/ 63 h 64"/>
              <a:gd name="T8" fmla="*/ 7 w 8"/>
              <a:gd name="T9" fmla="*/ 0 h 64"/>
              <a:gd name="T10" fmla="*/ 3 w 8"/>
              <a:gd name="T11" fmla="*/ 0 h 64"/>
            </a:gdLst>
            <a:ahLst/>
            <a:cxnLst>
              <a:cxn ang="0">
                <a:pos x="T0" y="T1"/>
              </a:cxn>
              <a:cxn ang="0">
                <a:pos x="T2" y="T3"/>
              </a:cxn>
              <a:cxn ang="0">
                <a:pos x="T4" y="T5"/>
              </a:cxn>
              <a:cxn ang="0">
                <a:pos x="T6" y="T7"/>
              </a:cxn>
              <a:cxn ang="0">
                <a:pos x="T8" y="T9"/>
              </a:cxn>
              <a:cxn ang="0">
                <a:pos x="T10" y="T11"/>
              </a:cxn>
            </a:cxnLst>
            <a:rect l="0" t="0" r="r" b="b"/>
            <a:pathLst>
              <a:path w="8" h="64">
                <a:moveTo>
                  <a:pt x="3" y="0"/>
                </a:moveTo>
                <a:lnTo>
                  <a:pt x="0" y="0"/>
                </a:lnTo>
                <a:lnTo>
                  <a:pt x="0" y="63"/>
                </a:lnTo>
                <a:lnTo>
                  <a:pt x="7" y="63"/>
                </a:lnTo>
                <a:lnTo>
                  <a:pt x="7" y="0"/>
                </a:lnTo>
                <a:lnTo>
                  <a:pt x="3" y="0"/>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35" name="Freeform 11"/>
          <p:cNvSpPr>
            <a:spLocks/>
          </p:cNvSpPr>
          <p:nvPr/>
        </p:nvSpPr>
        <p:spPr bwMode="auto">
          <a:xfrm>
            <a:off x="1673225" y="5022850"/>
            <a:ext cx="5556250" cy="401638"/>
          </a:xfrm>
          <a:custGeom>
            <a:avLst/>
            <a:gdLst>
              <a:gd name="T0" fmla="*/ 0 w 3937"/>
              <a:gd name="T1" fmla="*/ 252 h 253"/>
              <a:gd name="T2" fmla="*/ 3936 w 3937"/>
              <a:gd name="T3" fmla="*/ 252 h 253"/>
              <a:gd name="T4" fmla="*/ 3936 w 3937"/>
              <a:gd name="T5" fmla="*/ 0 h 253"/>
              <a:gd name="T6" fmla="*/ 0 w 3937"/>
              <a:gd name="T7" fmla="*/ 0 h 253"/>
              <a:gd name="T8" fmla="*/ 0 w 3937"/>
              <a:gd name="T9" fmla="*/ 252 h 253"/>
            </a:gdLst>
            <a:ahLst/>
            <a:cxnLst>
              <a:cxn ang="0">
                <a:pos x="T0" y="T1"/>
              </a:cxn>
              <a:cxn ang="0">
                <a:pos x="T2" y="T3"/>
              </a:cxn>
              <a:cxn ang="0">
                <a:pos x="T4" y="T5"/>
              </a:cxn>
              <a:cxn ang="0">
                <a:pos x="T6" y="T7"/>
              </a:cxn>
              <a:cxn ang="0">
                <a:pos x="T8" y="T9"/>
              </a:cxn>
            </a:cxnLst>
            <a:rect l="0" t="0" r="r" b="b"/>
            <a:pathLst>
              <a:path w="3937" h="253">
                <a:moveTo>
                  <a:pt x="0" y="252"/>
                </a:moveTo>
                <a:lnTo>
                  <a:pt x="3936" y="252"/>
                </a:lnTo>
                <a:lnTo>
                  <a:pt x="3936" y="0"/>
                </a:lnTo>
                <a:lnTo>
                  <a:pt x="0" y="0"/>
                </a:lnTo>
                <a:lnTo>
                  <a:pt x="0" y="252"/>
                </a:lnTo>
              </a:path>
            </a:pathLst>
          </a:custGeom>
          <a:solidFill>
            <a:srgbClr val="7F7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36" name="Freeform 12"/>
          <p:cNvSpPr>
            <a:spLocks/>
          </p:cNvSpPr>
          <p:nvPr/>
        </p:nvSpPr>
        <p:spPr bwMode="auto">
          <a:xfrm>
            <a:off x="1657350" y="1006475"/>
            <a:ext cx="11113" cy="4438650"/>
          </a:xfrm>
          <a:custGeom>
            <a:avLst/>
            <a:gdLst>
              <a:gd name="T0" fmla="*/ 3 w 8"/>
              <a:gd name="T1" fmla="*/ 2782 h 2796"/>
              <a:gd name="T2" fmla="*/ 7 w 8"/>
              <a:gd name="T3" fmla="*/ 2789 h 2796"/>
              <a:gd name="T4" fmla="*/ 7 w 8"/>
              <a:gd name="T5" fmla="*/ 0 h 2796"/>
              <a:gd name="T6" fmla="*/ 0 w 8"/>
              <a:gd name="T7" fmla="*/ 0 h 2796"/>
              <a:gd name="T8" fmla="*/ 0 w 8"/>
              <a:gd name="T9" fmla="*/ 2789 h 2796"/>
              <a:gd name="T10" fmla="*/ 3 w 8"/>
              <a:gd name="T11" fmla="*/ 2795 h 2796"/>
              <a:gd name="T12" fmla="*/ 0 w 8"/>
              <a:gd name="T13" fmla="*/ 2789 h 2796"/>
              <a:gd name="T14" fmla="*/ 0 w 8"/>
              <a:gd name="T15" fmla="*/ 2795 h 2796"/>
              <a:gd name="T16" fmla="*/ 3 w 8"/>
              <a:gd name="T17" fmla="*/ 2795 h 2796"/>
              <a:gd name="T18" fmla="*/ 3 w 8"/>
              <a:gd name="T19" fmla="*/ 2782 h 2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2796">
                <a:moveTo>
                  <a:pt x="3" y="2782"/>
                </a:moveTo>
                <a:lnTo>
                  <a:pt x="7" y="2789"/>
                </a:lnTo>
                <a:lnTo>
                  <a:pt x="7" y="0"/>
                </a:lnTo>
                <a:lnTo>
                  <a:pt x="0" y="0"/>
                </a:lnTo>
                <a:lnTo>
                  <a:pt x="0" y="2789"/>
                </a:lnTo>
                <a:lnTo>
                  <a:pt x="3" y="2795"/>
                </a:lnTo>
                <a:lnTo>
                  <a:pt x="0" y="2789"/>
                </a:lnTo>
                <a:lnTo>
                  <a:pt x="0" y="2795"/>
                </a:lnTo>
                <a:lnTo>
                  <a:pt x="3" y="2795"/>
                </a:lnTo>
                <a:lnTo>
                  <a:pt x="3" y="2782"/>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37" name="Freeform 13"/>
          <p:cNvSpPr>
            <a:spLocks/>
          </p:cNvSpPr>
          <p:nvPr/>
        </p:nvSpPr>
        <p:spPr bwMode="auto">
          <a:xfrm>
            <a:off x="1665288" y="5432425"/>
            <a:ext cx="5559425" cy="12700"/>
          </a:xfrm>
          <a:custGeom>
            <a:avLst/>
            <a:gdLst>
              <a:gd name="T0" fmla="*/ 3939 w 3940"/>
              <a:gd name="T1" fmla="*/ 4 h 8"/>
              <a:gd name="T2" fmla="*/ 3939 w 3940"/>
              <a:gd name="T3" fmla="*/ 0 h 8"/>
              <a:gd name="T4" fmla="*/ 0 w 3940"/>
              <a:gd name="T5" fmla="*/ 0 h 8"/>
              <a:gd name="T6" fmla="*/ 0 w 3940"/>
              <a:gd name="T7" fmla="*/ 7 h 8"/>
              <a:gd name="T8" fmla="*/ 3939 w 3940"/>
              <a:gd name="T9" fmla="*/ 7 h 8"/>
              <a:gd name="T10" fmla="*/ 3939 w 3940"/>
              <a:gd name="T11" fmla="*/ 4 h 8"/>
            </a:gdLst>
            <a:ahLst/>
            <a:cxnLst>
              <a:cxn ang="0">
                <a:pos x="T0" y="T1"/>
              </a:cxn>
              <a:cxn ang="0">
                <a:pos x="T2" y="T3"/>
              </a:cxn>
              <a:cxn ang="0">
                <a:pos x="T4" y="T5"/>
              </a:cxn>
              <a:cxn ang="0">
                <a:pos x="T6" y="T7"/>
              </a:cxn>
              <a:cxn ang="0">
                <a:pos x="T8" y="T9"/>
              </a:cxn>
              <a:cxn ang="0">
                <a:pos x="T10" y="T11"/>
              </a:cxn>
            </a:cxnLst>
            <a:rect l="0" t="0" r="r" b="b"/>
            <a:pathLst>
              <a:path w="3940" h="8">
                <a:moveTo>
                  <a:pt x="3939" y="4"/>
                </a:moveTo>
                <a:lnTo>
                  <a:pt x="3939" y="0"/>
                </a:lnTo>
                <a:lnTo>
                  <a:pt x="0" y="0"/>
                </a:lnTo>
                <a:lnTo>
                  <a:pt x="0" y="7"/>
                </a:lnTo>
                <a:lnTo>
                  <a:pt x="3939" y="7"/>
                </a:lnTo>
                <a:lnTo>
                  <a:pt x="3939" y="4"/>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38" name="Freeform 14"/>
          <p:cNvSpPr>
            <a:spLocks/>
          </p:cNvSpPr>
          <p:nvPr/>
        </p:nvSpPr>
        <p:spPr bwMode="auto">
          <a:xfrm>
            <a:off x="4764088" y="5438775"/>
            <a:ext cx="11112" cy="100013"/>
          </a:xfrm>
          <a:custGeom>
            <a:avLst/>
            <a:gdLst>
              <a:gd name="T0" fmla="*/ 3 w 8"/>
              <a:gd name="T1" fmla="*/ 0 h 63"/>
              <a:gd name="T2" fmla="*/ 0 w 8"/>
              <a:gd name="T3" fmla="*/ 0 h 63"/>
              <a:gd name="T4" fmla="*/ 0 w 8"/>
              <a:gd name="T5" fmla="*/ 62 h 63"/>
              <a:gd name="T6" fmla="*/ 7 w 8"/>
              <a:gd name="T7" fmla="*/ 62 h 63"/>
              <a:gd name="T8" fmla="*/ 7 w 8"/>
              <a:gd name="T9" fmla="*/ 0 h 63"/>
              <a:gd name="T10" fmla="*/ 3 w 8"/>
              <a:gd name="T11" fmla="*/ 0 h 63"/>
            </a:gdLst>
            <a:ahLst/>
            <a:cxnLst>
              <a:cxn ang="0">
                <a:pos x="T0" y="T1"/>
              </a:cxn>
              <a:cxn ang="0">
                <a:pos x="T2" y="T3"/>
              </a:cxn>
              <a:cxn ang="0">
                <a:pos x="T4" y="T5"/>
              </a:cxn>
              <a:cxn ang="0">
                <a:pos x="T6" y="T7"/>
              </a:cxn>
              <a:cxn ang="0">
                <a:pos x="T8" y="T9"/>
              </a:cxn>
              <a:cxn ang="0">
                <a:pos x="T10" y="T11"/>
              </a:cxn>
            </a:cxnLst>
            <a:rect l="0" t="0" r="r" b="b"/>
            <a:pathLst>
              <a:path w="8" h="63">
                <a:moveTo>
                  <a:pt x="3" y="0"/>
                </a:moveTo>
                <a:lnTo>
                  <a:pt x="0" y="0"/>
                </a:lnTo>
                <a:lnTo>
                  <a:pt x="0" y="62"/>
                </a:lnTo>
                <a:lnTo>
                  <a:pt x="7" y="62"/>
                </a:lnTo>
                <a:lnTo>
                  <a:pt x="7" y="0"/>
                </a:lnTo>
                <a:lnTo>
                  <a:pt x="3" y="0"/>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39" name="Freeform 15"/>
          <p:cNvSpPr>
            <a:spLocks/>
          </p:cNvSpPr>
          <p:nvPr/>
        </p:nvSpPr>
        <p:spPr bwMode="auto">
          <a:xfrm>
            <a:off x="5287963" y="5438775"/>
            <a:ext cx="9525" cy="100013"/>
          </a:xfrm>
          <a:custGeom>
            <a:avLst/>
            <a:gdLst>
              <a:gd name="T0" fmla="*/ 3 w 7"/>
              <a:gd name="T1" fmla="*/ 0 h 63"/>
              <a:gd name="T2" fmla="*/ 0 w 7"/>
              <a:gd name="T3" fmla="*/ 0 h 63"/>
              <a:gd name="T4" fmla="*/ 0 w 7"/>
              <a:gd name="T5" fmla="*/ 62 h 63"/>
              <a:gd name="T6" fmla="*/ 6 w 7"/>
              <a:gd name="T7" fmla="*/ 62 h 63"/>
              <a:gd name="T8" fmla="*/ 6 w 7"/>
              <a:gd name="T9" fmla="*/ 0 h 63"/>
              <a:gd name="T10" fmla="*/ 3 w 7"/>
              <a:gd name="T11" fmla="*/ 0 h 63"/>
            </a:gdLst>
            <a:ahLst/>
            <a:cxnLst>
              <a:cxn ang="0">
                <a:pos x="T0" y="T1"/>
              </a:cxn>
              <a:cxn ang="0">
                <a:pos x="T2" y="T3"/>
              </a:cxn>
              <a:cxn ang="0">
                <a:pos x="T4" y="T5"/>
              </a:cxn>
              <a:cxn ang="0">
                <a:pos x="T6" y="T7"/>
              </a:cxn>
              <a:cxn ang="0">
                <a:pos x="T8" y="T9"/>
              </a:cxn>
              <a:cxn ang="0">
                <a:pos x="T10" y="T11"/>
              </a:cxn>
            </a:cxnLst>
            <a:rect l="0" t="0" r="r" b="b"/>
            <a:pathLst>
              <a:path w="7" h="63">
                <a:moveTo>
                  <a:pt x="3" y="0"/>
                </a:moveTo>
                <a:lnTo>
                  <a:pt x="0" y="0"/>
                </a:lnTo>
                <a:lnTo>
                  <a:pt x="0" y="62"/>
                </a:lnTo>
                <a:lnTo>
                  <a:pt x="6" y="62"/>
                </a:lnTo>
                <a:lnTo>
                  <a:pt x="6" y="0"/>
                </a:lnTo>
                <a:lnTo>
                  <a:pt x="3" y="0"/>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40" name="Freeform 16"/>
          <p:cNvSpPr>
            <a:spLocks/>
          </p:cNvSpPr>
          <p:nvPr/>
        </p:nvSpPr>
        <p:spPr bwMode="auto">
          <a:xfrm>
            <a:off x="5781675" y="5438775"/>
            <a:ext cx="9525" cy="100013"/>
          </a:xfrm>
          <a:custGeom>
            <a:avLst/>
            <a:gdLst>
              <a:gd name="T0" fmla="*/ 3 w 7"/>
              <a:gd name="T1" fmla="*/ 0 h 63"/>
              <a:gd name="T2" fmla="*/ 0 w 7"/>
              <a:gd name="T3" fmla="*/ 0 h 63"/>
              <a:gd name="T4" fmla="*/ 0 w 7"/>
              <a:gd name="T5" fmla="*/ 62 h 63"/>
              <a:gd name="T6" fmla="*/ 6 w 7"/>
              <a:gd name="T7" fmla="*/ 62 h 63"/>
              <a:gd name="T8" fmla="*/ 6 w 7"/>
              <a:gd name="T9" fmla="*/ 0 h 63"/>
              <a:gd name="T10" fmla="*/ 3 w 7"/>
              <a:gd name="T11" fmla="*/ 0 h 63"/>
            </a:gdLst>
            <a:ahLst/>
            <a:cxnLst>
              <a:cxn ang="0">
                <a:pos x="T0" y="T1"/>
              </a:cxn>
              <a:cxn ang="0">
                <a:pos x="T2" y="T3"/>
              </a:cxn>
              <a:cxn ang="0">
                <a:pos x="T4" y="T5"/>
              </a:cxn>
              <a:cxn ang="0">
                <a:pos x="T6" y="T7"/>
              </a:cxn>
              <a:cxn ang="0">
                <a:pos x="T8" y="T9"/>
              </a:cxn>
              <a:cxn ang="0">
                <a:pos x="T10" y="T11"/>
              </a:cxn>
            </a:cxnLst>
            <a:rect l="0" t="0" r="r" b="b"/>
            <a:pathLst>
              <a:path w="7" h="63">
                <a:moveTo>
                  <a:pt x="3" y="0"/>
                </a:moveTo>
                <a:lnTo>
                  <a:pt x="0" y="0"/>
                </a:lnTo>
                <a:lnTo>
                  <a:pt x="0" y="62"/>
                </a:lnTo>
                <a:lnTo>
                  <a:pt x="6" y="62"/>
                </a:lnTo>
                <a:lnTo>
                  <a:pt x="6" y="0"/>
                </a:lnTo>
                <a:lnTo>
                  <a:pt x="3" y="0"/>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41" name="Freeform 17"/>
          <p:cNvSpPr>
            <a:spLocks/>
          </p:cNvSpPr>
          <p:nvPr/>
        </p:nvSpPr>
        <p:spPr bwMode="auto">
          <a:xfrm>
            <a:off x="6305550" y="5438775"/>
            <a:ext cx="11113" cy="100013"/>
          </a:xfrm>
          <a:custGeom>
            <a:avLst/>
            <a:gdLst>
              <a:gd name="T0" fmla="*/ 3 w 8"/>
              <a:gd name="T1" fmla="*/ 0 h 63"/>
              <a:gd name="T2" fmla="*/ 0 w 8"/>
              <a:gd name="T3" fmla="*/ 0 h 63"/>
              <a:gd name="T4" fmla="*/ 0 w 8"/>
              <a:gd name="T5" fmla="*/ 62 h 63"/>
              <a:gd name="T6" fmla="*/ 7 w 8"/>
              <a:gd name="T7" fmla="*/ 62 h 63"/>
              <a:gd name="T8" fmla="*/ 7 w 8"/>
              <a:gd name="T9" fmla="*/ 0 h 63"/>
              <a:gd name="T10" fmla="*/ 3 w 8"/>
              <a:gd name="T11" fmla="*/ 0 h 63"/>
            </a:gdLst>
            <a:ahLst/>
            <a:cxnLst>
              <a:cxn ang="0">
                <a:pos x="T0" y="T1"/>
              </a:cxn>
              <a:cxn ang="0">
                <a:pos x="T2" y="T3"/>
              </a:cxn>
              <a:cxn ang="0">
                <a:pos x="T4" y="T5"/>
              </a:cxn>
              <a:cxn ang="0">
                <a:pos x="T6" y="T7"/>
              </a:cxn>
              <a:cxn ang="0">
                <a:pos x="T8" y="T9"/>
              </a:cxn>
              <a:cxn ang="0">
                <a:pos x="T10" y="T11"/>
              </a:cxn>
            </a:cxnLst>
            <a:rect l="0" t="0" r="r" b="b"/>
            <a:pathLst>
              <a:path w="8" h="63">
                <a:moveTo>
                  <a:pt x="3" y="0"/>
                </a:moveTo>
                <a:lnTo>
                  <a:pt x="0" y="0"/>
                </a:lnTo>
                <a:lnTo>
                  <a:pt x="0" y="62"/>
                </a:lnTo>
                <a:lnTo>
                  <a:pt x="7" y="62"/>
                </a:lnTo>
                <a:lnTo>
                  <a:pt x="7" y="0"/>
                </a:lnTo>
                <a:lnTo>
                  <a:pt x="3" y="0"/>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42" name="Freeform 18"/>
          <p:cNvSpPr>
            <a:spLocks/>
          </p:cNvSpPr>
          <p:nvPr/>
        </p:nvSpPr>
        <p:spPr bwMode="auto">
          <a:xfrm>
            <a:off x="6826250" y="5438775"/>
            <a:ext cx="12700" cy="100013"/>
          </a:xfrm>
          <a:custGeom>
            <a:avLst/>
            <a:gdLst>
              <a:gd name="T0" fmla="*/ 4 w 8"/>
              <a:gd name="T1" fmla="*/ 0 h 63"/>
              <a:gd name="T2" fmla="*/ 0 w 8"/>
              <a:gd name="T3" fmla="*/ 0 h 63"/>
              <a:gd name="T4" fmla="*/ 0 w 8"/>
              <a:gd name="T5" fmla="*/ 62 h 63"/>
              <a:gd name="T6" fmla="*/ 7 w 8"/>
              <a:gd name="T7" fmla="*/ 62 h 63"/>
              <a:gd name="T8" fmla="*/ 7 w 8"/>
              <a:gd name="T9" fmla="*/ 0 h 63"/>
              <a:gd name="T10" fmla="*/ 4 w 8"/>
              <a:gd name="T11" fmla="*/ 0 h 63"/>
            </a:gdLst>
            <a:ahLst/>
            <a:cxnLst>
              <a:cxn ang="0">
                <a:pos x="T0" y="T1"/>
              </a:cxn>
              <a:cxn ang="0">
                <a:pos x="T2" y="T3"/>
              </a:cxn>
              <a:cxn ang="0">
                <a:pos x="T4" y="T5"/>
              </a:cxn>
              <a:cxn ang="0">
                <a:pos x="T6" y="T7"/>
              </a:cxn>
              <a:cxn ang="0">
                <a:pos x="T8" y="T9"/>
              </a:cxn>
              <a:cxn ang="0">
                <a:pos x="T10" y="T11"/>
              </a:cxn>
            </a:cxnLst>
            <a:rect l="0" t="0" r="r" b="b"/>
            <a:pathLst>
              <a:path w="8" h="63">
                <a:moveTo>
                  <a:pt x="4" y="0"/>
                </a:moveTo>
                <a:lnTo>
                  <a:pt x="0" y="0"/>
                </a:lnTo>
                <a:lnTo>
                  <a:pt x="0" y="62"/>
                </a:lnTo>
                <a:lnTo>
                  <a:pt x="7" y="62"/>
                </a:lnTo>
                <a:lnTo>
                  <a:pt x="7" y="0"/>
                </a:lnTo>
                <a:lnTo>
                  <a:pt x="4" y="0"/>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grpSp>
        <p:nvGrpSpPr>
          <p:cNvPr id="26643" name="Group 19"/>
          <p:cNvGrpSpPr>
            <a:grpSpLocks/>
          </p:cNvGrpSpPr>
          <p:nvPr/>
        </p:nvGrpSpPr>
        <p:grpSpPr bwMode="auto">
          <a:xfrm>
            <a:off x="1698625" y="2324100"/>
            <a:ext cx="4984750" cy="2873375"/>
            <a:chOff x="1204" y="1464"/>
            <a:chExt cx="3532" cy="1810"/>
          </a:xfrm>
        </p:grpSpPr>
        <p:sp>
          <p:nvSpPr>
            <p:cNvPr id="26644" name="Freeform 20"/>
            <p:cNvSpPr>
              <a:spLocks/>
            </p:cNvSpPr>
            <p:nvPr/>
          </p:nvSpPr>
          <p:spPr bwMode="auto">
            <a:xfrm>
              <a:off x="1204" y="3136"/>
              <a:ext cx="206" cy="138"/>
            </a:xfrm>
            <a:custGeom>
              <a:avLst/>
              <a:gdLst>
                <a:gd name="T0" fmla="*/ 195 w 206"/>
                <a:gd name="T1" fmla="*/ 0 h 138"/>
                <a:gd name="T2" fmla="*/ 195 w 206"/>
                <a:gd name="T3" fmla="*/ 1 h 138"/>
                <a:gd name="T4" fmla="*/ 0 w 206"/>
                <a:gd name="T5" fmla="*/ 122 h 138"/>
                <a:gd name="T6" fmla="*/ 10 w 206"/>
                <a:gd name="T7" fmla="*/ 137 h 138"/>
                <a:gd name="T8" fmla="*/ 205 w 206"/>
                <a:gd name="T9" fmla="*/ 16 h 138"/>
                <a:gd name="T10" fmla="*/ 205 w 206"/>
                <a:gd name="T11" fmla="*/ 17 h 138"/>
                <a:gd name="T12" fmla="*/ 195 w 206"/>
                <a:gd name="T13" fmla="*/ 0 h 138"/>
                <a:gd name="T14" fmla="*/ 195 w 206"/>
                <a:gd name="T15" fmla="*/ 1 h 138"/>
                <a:gd name="T16" fmla="*/ 195 w 206"/>
                <a:gd name="T17"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 h="138">
                  <a:moveTo>
                    <a:pt x="195" y="0"/>
                  </a:moveTo>
                  <a:lnTo>
                    <a:pt x="195" y="1"/>
                  </a:lnTo>
                  <a:lnTo>
                    <a:pt x="0" y="122"/>
                  </a:lnTo>
                  <a:lnTo>
                    <a:pt x="10" y="137"/>
                  </a:lnTo>
                  <a:lnTo>
                    <a:pt x="205" y="16"/>
                  </a:lnTo>
                  <a:lnTo>
                    <a:pt x="205" y="17"/>
                  </a:lnTo>
                  <a:lnTo>
                    <a:pt x="195" y="0"/>
                  </a:lnTo>
                  <a:lnTo>
                    <a:pt x="195" y="1"/>
                  </a:lnTo>
                  <a:lnTo>
                    <a:pt x="195" y="0"/>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45" name="Freeform 21"/>
            <p:cNvSpPr>
              <a:spLocks/>
            </p:cNvSpPr>
            <p:nvPr/>
          </p:nvSpPr>
          <p:spPr bwMode="auto">
            <a:xfrm>
              <a:off x="1405" y="3033"/>
              <a:ext cx="208" cy="116"/>
            </a:xfrm>
            <a:custGeom>
              <a:avLst/>
              <a:gdLst>
                <a:gd name="T0" fmla="*/ 189 w 208"/>
                <a:gd name="T1" fmla="*/ 6 h 116"/>
                <a:gd name="T2" fmla="*/ 193 w 208"/>
                <a:gd name="T3" fmla="*/ 0 h 116"/>
                <a:gd name="T4" fmla="*/ 0 w 208"/>
                <a:gd name="T5" fmla="*/ 98 h 116"/>
                <a:gd name="T6" fmla="*/ 10 w 208"/>
                <a:gd name="T7" fmla="*/ 115 h 116"/>
                <a:gd name="T8" fmla="*/ 202 w 208"/>
                <a:gd name="T9" fmla="*/ 16 h 116"/>
                <a:gd name="T10" fmla="*/ 207 w 208"/>
                <a:gd name="T11" fmla="*/ 10 h 116"/>
                <a:gd name="T12" fmla="*/ 202 w 208"/>
                <a:gd name="T13" fmla="*/ 16 h 116"/>
                <a:gd name="T14" fmla="*/ 205 w 208"/>
                <a:gd name="T15" fmla="*/ 15 h 116"/>
                <a:gd name="T16" fmla="*/ 207 w 208"/>
                <a:gd name="T17" fmla="*/ 10 h 116"/>
                <a:gd name="T18" fmla="*/ 189 w 208"/>
                <a:gd name="T19" fmla="*/ 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116">
                  <a:moveTo>
                    <a:pt x="189" y="6"/>
                  </a:moveTo>
                  <a:lnTo>
                    <a:pt x="193" y="0"/>
                  </a:lnTo>
                  <a:lnTo>
                    <a:pt x="0" y="98"/>
                  </a:lnTo>
                  <a:lnTo>
                    <a:pt x="10" y="115"/>
                  </a:lnTo>
                  <a:lnTo>
                    <a:pt x="202" y="16"/>
                  </a:lnTo>
                  <a:lnTo>
                    <a:pt x="207" y="10"/>
                  </a:lnTo>
                  <a:lnTo>
                    <a:pt x="202" y="16"/>
                  </a:lnTo>
                  <a:lnTo>
                    <a:pt x="205" y="15"/>
                  </a:lnTo>
                  <a:lnTo>
                    <a:pt x="207" y="10"/>
                  </a:lnTo>
                  <a:lnTo>
                    <a:pt x="189" y="6"/>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46" name="Freeform 22"/>
            <p:cNvSpPr>
              <a:spLocks/>
            </p:cNvSpPr>
            <p:nvPr/>
          </p:nvSpPr>
          <p:spPr bwMode="auto">
            <a:xfrm>
              <a:off x="1599" y="2487"/>
              <a:ext cx="187" cy="552"/>
            </a:xfrm>
            <a:custGeom>
              <a:avLst/>
              <a:gdLst>
                <a:gd name="T0" fmla="*/ 169 w 187"/>
                <a:gd name="T1" fmla="*/ 0 h 552"/>
                <a:gd name="T2" fmla="*/ 168 w 187"/>
                <a:gd name="T3" fmla="*/ 1 h 552"/>
                <a:gd name="T4" fmla="*/ 0 w 187"/>
                <a:gd name="T5" fmla="*/ 546 h 552"/>
                <a:gd name="T6" fmla="*/ 18 w 187"/>
                <a:gd name="T7" fmla="*/ 551 h 552"/>
                <a:gd name="T8" fmla="*/ 186 w 187"/>
                <a:gd name="T9" fmla="*/ 7 h 552"/>
                <a:gd name="T10" fmla="*/ 185 w 187"/>
                <a:gd name="T11" fmla="*/ 8 h 552"/>
                <a:gd name="T12" fmla="*/ 169 w 187"/>
                <a:gd name="T13" fmla="*/ 0 h 552"/>
                <a:gd name="T14" fmla="*/ 168 w 187"/>
                <a:gd name="T15" fmla="*/ 1 h 552"/>
                <a:gd name="T16" fmla="*/ 169 w 187"/>
                <a:gd name="T17" fmla="*/ 0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552">
                  <a:moveTo>
                    <a:pt x="169" y="0"/>
                  </a:moveTo>
                  <a:lnTo>
                    <a:pt x="168" y="1"/>
                  </a:lnTo>
                  <a:lnTo>
                    <a:pt x="0" y="546"/>
                  </a:lnTo>
                  <a:lnTo>
                    <a:pt x="18" y="551"/>
                  </a:lnTo>
                  <a:lnTo>
                    <a:pt x="186" y="7"/>
                  </a:lnTo>
                  <a:lnTo>
                    <a:pt x="185" y="8"/>
                  </a:lnTo>
                  <a:lnTo>
                    <a:pt x="169" y="0"/>
                  </a:lnTo>
                  <a:lnTo>
                    <a:pt x="168" y="1"/>
                  </a:lnTo>
                  <a:lnTo>
                    <a:pt x="169" y="0"/>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47" name="Freeform 23"/>
            <p:cNvSpPr>
              <a:spLocks/>
            </p:cNvSpPr>
            <p:nvPr/>
          </p:nvSpPr>
          <p:spPr bwMode="auto">
            <a:xfrm>
              <a:off x="1773" y="2062"/>
              <a:ext cx="182" cy="428"/>
            </a:xfrm>
            <a:custGeom>
              <a:avLst/>
              <a:gdLst>
                <a:gd name="T0" fmla="*/ 164 w 182"/>
                <a:gd name="T1" fmla="*/ 1 h 428"/>
                <a:gd name="T2" fmla="*/ 164 w 182"/>
                <a:gd name="T3" fmla="*/ 0 h 428"/>
                <a:gd name="T4" fmla="*/ 0 w 182"/>
                <a:gd name="T5" fmla="*/ 419 h 428"/>
                <a:gd name="T6" fmla="*/ 16 w 182"/>
                <a:gd name="T7" fmla="*/ 427 h 428"/>
                <a:gd name="T8" fmla="*/ 181 w 182"/>
                <a:gd name="T9" fmla="*/ 7 h 428"/>
                <a:gd name="T10" fmla="*/ 181 w 182"/>
                <a:gd name="T11" fmla="*/ 6 h 428"/>
                <a:gd name="T12" fmla="*/ 181 w 182"/>
                <a:gd name="T13" fmla="*/ 7 h 428"/>
                <a:gd name="T14" fmla="*/ 181 w 182"/>
                <a:gd name="T15" fmla="*/ 6 h 428"/>
                <a:gd name="T16" fmla="*/ 164 w 182"/>
                <a:gd name="T17" fmla="*/ 1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428">
                  <a:moveTo>
                    <a:pt x="164" y="1"/>
                  </a:moveTo>
                  <a:lnTo>
                    <a:pt x="164" y="0"/>
                  </a:lnTo>
                  <a:lnTo>
                    <a:pt x="0" y="419"/>
                  </a:lnTo>
                  <a:lnTo>
                    <a:pt x="16" y="427"/>
                  </a:lnTo>
                  <a:lnTo>
                    <a:pt x="181" y="7"/>
                  </a:lnTo>
                  <a:lnTo>
                    <a:pt x="181" y="6"/>
                  </a:lnTo>
                  <a:lnTo>
                    <a:pt x="181" y="7"/>
                  </a:lnTo>
                  <a:lnTo>
                    <a:pt x="181" y="6"/>
                  </a:lnTo>
                  <a:lnTo>
                    <a:pt x="164" y="1"/>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48" name="Freeform 24"/>
            <p:cNvSpPr>
              <a:spLocks/>
            </p:cNvSpPr>
            <p:nvPr/>
          </p:nvSpPr>
          <p:spPr bwMode="auto">
            <a:xfrm>
              <a:off x="1942" y="1464"/>
              <a:ext cx="199" cy="599"/>
            </a:xfrm>
            <a:custGeom>
              <a:avLst/>
              <a:gdLst>
                <a:gd name="T0" fmla="*/ 192 w 199"/>
                <a:gd name="T1" fmla="*/ 4 h 599"/>
                <a:gd name="T2" fmla="*/ 181 w 199"/>
                <a:gd name="T3" fmla="*/ 10 h 599"/>
                <a:gd name="T4" fmla="*/ 0 w 199"/>
                <a:gd name="T5" fmla="*/ 593 h 599"/>
                <a:gd name="T6" fmla="*/ 17 w 199"/>
                <a:gd name="T7" fmla="*/ 598 h 599"/>
                <a:gd name="T8" fmla="*/ 198 w 199"/>
                <a:gd name="T9" fmla="*/ 16 h 599"/>
                <a:gd name="T10" fmla="*/ 185 w 199"/>
                <a:gd name="T11" fmla="*/ 22 h 599"/>
                <a:gd name="T12" fmla="*/ 192 w 199"/>
                <a:gd name="T13" fmla="*/ 4 h 599"/>
                <a:gd name="T14" fmla="*/ 183 w 199"/>
                <a:gd name="T15" fmla="*/ 0 h 599"/>
                <a:gd name="T16" fmla="*/ 181 w 199"/>
                <a:gd name="T17" fmla="*/ 10 h 599"/>
                <a:gd name="T18" fmla="*/ 192 w 199"/>
                <a:gd name="T19" fmla="*/ 4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599">
                  <a:moveTo>
                    <a:pt x="192" y="4"/>
                  </a:moveTo>
                  <a:lnTo>
                    <a:pt x="181" y="10"/>
                  </a:lnTo>
                  <a:lnTo>
                    <a:pt x="0" y="593"/>
                  </a:lnTo>
                  <a:lnTo>
                    <a:pt x="17" y="598"/>
                  </a:lnTo>
                  <a:lnTo>
                    <a:pt x="198" y="16"/>
                  </a:lnTo>
                  <a:lnTo>
                    <a:pt x="185" y="22"/>
                  </a:lnTo>
                  <a:lnTo>
                    <a:pt x="192" y="4"/>
                  </a:lnTo>
                  <a:lnTo>
                    <a:pt x="183" y="0"/>
                  </a:lnTo>
                  <a:lnTo>
                    <a:pt x="181" y="10"/>
                  </a:lnTo>
                  <a:lnTo>
                    <a:pt x="192" y="4"/>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49" name="Freeform 25"/>
            <p:cNvSpPr>
              <a:spLocks/>
            </p:cNvSpPr>
            <p:nvPr/>
          </p:nvSpPr>
          <p:spPr bwMode="auto">
            <a:xfrm>
              <a:off x="2133" y="1468"/>
              <a:ext cx="221" cy="101"/>
            </a:xfrm>
            <a:custGeom>
              <a:avLst/>
              <a:gdLst>
                <a:gd name="T0" fmla="*/ 220 w 221"/>
                <a:gd name="T1" fmla="*/ 87 h 101"/>
                <a:gd name="T2" fmla="*/ 215 w 221"/>
                <a:gd name="T3" fmla="*/ 83 h 101"/>
                <a:gd name="T4" fmla="*/ 7 w 221"/>
                <a:gd name="T5" fmla="*/ 0 h 101"/>
                <a:gd name="T6" fmla="*/ 0 w 221"/>
                <a:gd name="T7" fmla="*/ 17 h 101"/>
                <a:gd name="T8" fmla="*/ 208 w 221"/>
                <a:gd name="T9" fmla="*/ 100 h 101"/>
                <a:gd name="T10" fmla="*/ 203 w 221"/>
                <a:gd name="T11" fmla="*/ 96 h 101"/>
                <a:gd name="T12" fmla="*/ 220 w 221"/>
                <a:gd name="T13" fmla="*/ 87 h 101"/>
                <a:gd name="T14" fmla="*/ 218 w 221"/>
                <a:gd name="T15" fmla="*/ 84 h 101"/>
                <a:gd name="T16" fmla="*/ 215 w 221"/>
                <a:gd name="T17" fmla="*/ 83 h 101"/>
                <a:gd name="T18" fmla="*/ 220 w 221"/>
                <a:gd name="T19" fmla="*/ 8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1" h="101">
                  <a:moveTo>
                    <a:pt x="220" y="87"/>
                  </a:moveTo>
                  <a:lnTo>
                    <a:pt x="215" y="83"/>
                  </a:lnTo>
                  <a:lnTo>
                    <a:pt x="7" y="0"/>
                  </a:lnTo>
                  <a:lnTo>
                    <a:pt x="0" y="17"/>
                  </a:lnTo>
                  <a:lnTo>
                    <a:pt x="208" y="100"/>
                  </a:lnTo>
                  <a:lnTo>
                    <a:pt x="203" y="96"/>
                  </a:lnTo>
                  <a:lnTo>
                    <a:pt x="220" y="87"/>
                  </a:lnTo>
                  <a:lnTo>
                    <a:pt x="218" y="84"/>
                  </a:lnTo>
                  <a:lnTo>
                    <a:pt x="215" y="83"/>
                  </a:lnTo>
                  <a:lnTo>
                    <a:pt x="220" y="87"/>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50" name="Freeform 26"/>
            <p:cNvSpPr>
              <a:spLocks/>
            </p:cNvSpPr>
            <p:nvPr/>
          </p:nvSpPr>
          <p:spPr bwMode="auto">
            <a:xfrm>
              <a:off x="2342" y="1560"/>
              <a:ext cx="201" cy="308"/>
            </a:xfrm>
            <a:custGeom>
              <a:avLst/>
              <a:gdLst>
                <a:gd name="T0" fmla="*/ 200 w 201"/>
                <a:gd name="T1" fmla="*/ 297 h 308"/>
                <a:gd name="T2" fmla="*/ 199 w 201"/>
                <a:gd name="T3" fmla="*/ 296 h 308"/>
                <a:gd name="T4" fmla="*/ 17 w 201"/>
                <a:gd name="T5" fmla="*/ 0 h 308"/>
                <a:gd name="T6" fmla="*/ 0 w 201"/>
                <a:gd name="T7" fmla="*/ 10 h 308"/>
                <a:gd name="T8" fmla="*/ 183 w 201"/>
                <a:gd name="T9" fmla="*/ 307 h 308"/>
                <a:gd name="T10" fmla="*/ 183 w 201"/>
                <a:gd name="T11" fmla="*/ 306 h 308"/>
                <a:gd name="T12" fmla="*/ 200 w 201"/>
                <a:gd name="T13" fmla="*/ 297 h 308"/>
                <a:gd name="T14" fmla="*/ 199 w 201"/>
                <a:gd name="T15" fmla="*/ 297 h 308"/>
                <a:gd name="T16" fmla="*/ 199 w 201"/>
                <a:gd name="T17" fmla="*/ 296 h 308"/>
                <a:gd name="T18" fmla="*/ 200 w 201"/>
                <a:gd name="T19" fmla="*/ 29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1" h="308">
                  <a:moveTo>
                    <a:pt x="200" y="297"/>
                  </a:moveTo>
                  <a:lnTo>
                    <a:pt x="199" y="296"/>
                  </a:lnTo>
                  <a:lnTo>
                    <a:pt x="17" y="0"/>
                  </a:lnTo>
                  <a:lnTo>
                    <a:pt x="0" y="10"/>
                  </a:lnTo>
                  <a:lnTo>
                    <a:pt x="183" y="307"/>
                  </a:lnTo>
                  <a:lnTo>
                    <a:pt x="183" y="306"/>
                  </a:lnTo>
                  <a:lnTo>
                    <a:pt x="200" y="297"/>
                  </a:lnTo>
                  <a:lnTo>
                    <a:pt x="199" y="297"/>
                  </a:lnTo>
                  <a:lnTo>
                    <a:pt x="199" y="296"/>
                  </a:lnTo>
                  <a:lnTo>
                    <a:pt x="200" y="297"/>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51" name="Freeform 27"/>
            <p:cNvSpPr>
              <a:spLocks/>
            </p:cNvSpPr>
            <p:nvPr/>
          </p:nvSpPr>
          <p:spPr bwMode="auto">
            <a:xfrm>
              <a:off x="2530" y="1863"/>
              <a:ext cx="211" cy="379"/>
            </a:xfrm>
            <a:custGeom>
              <a:avLst/>
              <a:gdLst>
                <a:gd name="T0" fmla="*/ 210 w 211"/>
                <a:gd name="T1" fmla="*/ 369 h 379"/>
                <a:gd name="T2" fmla="*/ 210 w 211"/>
                <a:gd name="T3" fmla="*/ 369 h 379"/>
                <a:gd name="T4" fmla="*/ 18 w 211"/>
                <a:gd name="T5" fmla="*/ 0 h 379"/>
                <a:gd name="T6" fmla="*/ 0 w 211"/>
                <a:gd name="T7" fmla="*/ 9 h 379"/>
                <a:gd name="T8" fmla="*/ 193 w 211"/>
                <a:gd name="T9" fmla="*/ 378 h 379"/>
                <a:gd name="T10" fmla="*/ 193 w 211"/>
                <a:gd name="T11" fmla="*/ 377 h 379"/>
                <a:gd name="T12" fmla="*/ 210 w 211"/>
                <a:gd name="T13" fmla="*/ 369 h 379"/>
              </a:gdLst>
              <a:ahLst/>
              <a:cxnLst>
                <a:cxn ang="0">
                  <a:pos x="T0" y="T1"/>
                </a:cxn>
                <a:cxn ang="0">
                  <a:pos x="T2" y="T3"/>
                </a:cxn>
                <a:cxn ang="0">
                  <a:pos x="T4" y="T5"/>
                </a:cxn>
                <a:cxn ang="0">
                  <a:pos x="T6" y="T7"/>
                </a:cxn>
                <a:cxn ang="0">
                  <a:pos x="T8" y="T9"/>
                </a:cxn>
                <a:cxn ang="0">
                  <a:pos x="T10" y="T11"/>
                </a:cxn>
                <a:cxn ang="0">
                  <a:pos x="T12" y="T13"/>
                </a:cxn>
              </a:cxnLst>
              <a:rect l="0" t="0" r="r" b="b"/>
              <a:pathLst>
                <a:path w="211" h="379">
                  <a:moveTo>
                    <a:pt x="210" y="369"/>
                  </a:moveTo>
                  <a:lnTo>
                    <a:pt x="210" y="369"/>
                  </a:lnTo>
                  <a:lnTo>
                    <a:pt x="18" y="0"/>
                  </a:lnTo>
                  <a:lnTo>
                    <a:pt x="0" y="9"/>
                  </a:lnTo>
                  <a:lnTo>
                    <a:pt x="193" y="378"/>
                  </a:lnTo>
                  <a:lnTo>
                    <a:pt x="193" y="377"/>
                  </a:lnTo>
                  <a:lnTo>
                    <a:pt x="210" y="369"/>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52" name="Freeform 28"/>
            <p:cNvSpPr>
              <a:spLocks/>
            </p:cNvSpPr>
            <p:nvPr/>
          </p:nvSpPr>
          <p:spPr bwMode="auto">
            <a:xfrm>
              <a:off x="2728" y="2238"/>
              <a:ext cx="167" cy="360"/>
            </a:xfrm>
            <a:custGeom>
              <a:avLst/>
              <a:gdLst>
                <a:gd name="T0" fmla="*/ 165 w 167"/>
                <a:gd name="T1" fmla="*/ 347 h 360"/>
                <a:gd name="T2" fmla="*/ 166 w 167"/>
                <a:gd name="T3" fmla="*/ 350 h 360"/>
                <a:gd name="T4" fmla="*/ 17 w 167"/>
                <a:gd name="T5" fmla="*/ 0 h 360"/>
                <a:gd name="T6" fmla="*/ 0 w 167"/>
                <a:gd name="T7" fmla="*/ 8 h 360"/>
                <a:gd name="T8" fmla="*/ 150 w 167"/>
                <a:gd name="T9" fmla="*/ 357 h 360"/>
                <a:gd name="T10" fmla="*/ 151 w 167"/>
                <a:gd name="T11" fmla="*/ 359 h 360"/>
                <a:gd name="T12" fmla="*/ 150 w 167"/>
                <a:gd name="T13" fmla="*/ 357 h 360"/>
                <a:gd name="T14" fmla="*/ 150 w 167"/>
                <a:gd name="T15" fmla="*/ 358 h 360"/>
                <a:gd name="T16" fmla="*/ 151 w 167"/>
                <a:gd name="T17" fmla="*/ 359 h 360"/>
                <a:gd name="T18" fmla="*/ 165 w 167"/>
                <a:gd name="T19" fmla="*/ 347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360">
                  <a:moveTo>
                    <a:pt x="165" y="347"/>
                  </a:moveTo>
                  <a:lnTo>
                    <a:pt x="166" y="350"/>
                  </a:lnTo>
                  <a:lnTo>
                    <a:pt x="17" y="0"/>
                  </a:lnTo>
                  <a:lnTo>
                    <a:pt x="0" y="8"/>
                  </a:lnTo>
                  <a:lnTo>
                    <a:pt x="150" y="357"/>
                  </a:lnTo>
                  <a:lnTo>
                    <a:pt x="151" y="359"/>
                  </a:lnTo>
                  <a:lnTo>
                    <a:pt x="150" y="357"/>
                  </a:lnTo>
                  <a:lnTo>
                    <a:pt x="150" y="358"/>
                  </a:lnTo>
                  <a:lnTo>
                    <a:pt x="151" y="359"/>
                  </a:lnTo>
                  <a:lnTo>
                    <a:pt x="165" y="347"/>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53" name="Freeform 29"/>
            <p:cNvSpPr>
              <a:spLocks/>
            </p:cNvSpPr>
            <p:nvPr/>
          </p:nvSpPr>
          <p:spPr bwMode="auto">
            <a:xfrm>
              <a:off x="2884" y="2591"/>
              <a:ext cx="195" cy="245"/>
            </a:xfrm>
            <a:custGeom>
              <a:avLst/>
              <a:gdLst>
                <a:gd name="T0" fmla="*/ 181 w 195"/>
                <a:gd name="T1" fmla="*/ 223 h 245"/>
                <a:gd name="T2" fmla="*/ 194 w 195"/>
                <a:gd name="T3" fmla="*/ 224 h 245"/>
                <a:gd name="T4" fmla="*/ 15 w 195"/>
                <a:gd name="T5" fmla="*/ 0 h 245"/>
                <a:gd name="T6" fmla="*/ 0 w 195"/>
                <a:gd name="T7" fmla="*/ 12 h 245"/>
                <a:gd name="T8" fmla="*/ 180 w 195"/>
                <a:gd name="T9" fmla="*/ 236 h 245"/>
                <a:gd name="T10" fmla="*/ 193 w 195"/>
                <a:gd name="T11" fmla="*/ 238 h 245"/>
                <a:gd name="T12" fmla="*/ 180 w 195"/>
                <a:gd name="T13" fmla="*/ 236 h 245"/>
                <a:gd name="T14" fmla="*/ 185 w 195"/>
                <a:gd name="T15" fmla="*/ 244 h 245"/>
                <a:gd name="T16" fmla="*/ 193 w 195"/>
                <a:gd name="T17" fmla="*/ 238 h 245"/>
                <a:gd name="T18" fmla="*/ 181 w 195"/>
                <a:gd name="T19" fmla="*/ 223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5" h="245">
                  <a:moveTo>
                    <a:pt x="181" y="223"/>
                  </a:moveTo>
                  <a:lnTo>
                    <a:pt x="194" y="224"/>
                  </a:lnTo>
                  <a:lnTo>
                    <a:pt x="15" y="0"/>
                  </a:lnTo>
                  <a:lnTo>
                    <a:pt x="0" y="12"/>
                  </a:lnTo>
                  <a:lnTo>
                    <a:pt x="180" y="236"/>
                  </a:lnTo>
                  <a:lnTo>
                    <a:pt x="193" y="238"/>
                  </a:lnTo>
                  <a:lnTo>
                    <a:pt x="180" y="236"/>
                  </a:lnTo>
                  <a:lnTo>
                    <a:pt x="185" y="244"/>
                  </a:lnTo>
                  <a:lnTo>
                    <a:pt x="193" y="238"/>
                  </a:lnTo>
                  <a:lnTo>
                    <a:pt x="181" y="223"/>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54" name="Freeform 30"/>
            <p:cNvSpPr>
              <a:spLocks/>
            </p:cNvSpPr>
            <p:nvPr/>
          </p:nvSpPr>
          <p:spPr bwMode="auto">
            <a:xfrm>
              <a:off x="3071" y="2596"/>
              <a:ext cx="294" cy="234"/>
            </a:xfrm>
            <a:custGeom>
              <a:avLst/>
              <a:gdLst>
                <a:gd name="T0" fmla="*/ 293 w 294"/>
                <a:gd name="T1" fmla="*/ 15 h 234"/>
                <a:gd name="T2" fmla="*/ 278 w 294"/>
                <a:gd name="T3" fmla="*/ 9 h 234"/>
                <a:gd name="T4" fmla="*/ 0 w 294"/>
                <a:gd name="T5" fmla="*/ 217 h 234"/>
                <a:gd name="T6" fmla="*/ 12 w 294"/>
                <a:gd name="T7" fmla="*/ 233 h 234"/>
                <a:gd name="T8" fmla="*/ 290 w 294"/>
                <a:gd name="T9" fmla="*/ 24 h 234"/>
                <a:gd name="T10" fmla="*/ 274 w 294"/>
                <a:gd name="T11" fmla="*/ 19 h 234"/>
                <a:gd name="T12" fmla="*/ 293 w 294"/>
                <a:gd name="T13" fmla="*/ 15 h 234"/>
                <a:gd name="T14" fmla="*/ 290 w 294"/>
                <a:gd name="T15" fmla="*/ 0 h 234"/>
                <a:gd name="T16" fmla="*/ 278 w 294"/>
                <a:gd name="T17" fmla="*/ 9 h 234"/>
                <a:gd name="T18" fmla="*/ 293 w 294"/>
                <a:gd name="T19" fmla="*/ 15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4" h="234">
                  <a:moveTo>
                    <a:pt x="293" y="15"/>
                  </a:moveTo>
                  <a:lnTo>
                    <a:pt x="278" y="9"/>
                  </a:lnTo>
                  <a:lnTo>
                    <a:pt x="0" y="217"/>
                  </a:lnTo>
                  <a:lnTo>
                    <a:pt x="12" y="233"/>
                  </a:lnTo>
                  <a:lnTo>
                    <a:pt x="290" y="24"/>
                  </a:lnTo>
                  <a:lnTo>
                    <a:pt x="274" y="19"/>
                  </a:lnTo>
                  <a:lnTo>
                    <a:pt x="293" y="15"/>
                  </a:lnTo>
                  <a:lnTo>
                    <a:pt x="290" y="0"/>
                  </a:lnTo>
                  <a:lnTo>
                    <a:pt x="278" y="9"/>
                  </a:lnTo>
                  <a:lnTo>
                    <a:pt x="293" y="15"/>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55" name="Freeform 31"/>
            <p:cNvSpPr>
              <a:spLocks/>
            </p:cNvSpPr>
            <p:nvPr/>
          </p:nvSpPr>
          <p:spPr bwMode="auto">
            <a:xfrm>
              <a:off x="3351" y="2611"/>
              <a:ext cx="105" cy="470"/>
            </a:xfrm>
            <a:custGeom>
              <a:avLst/>
              <a:gdLst>
                <a:gd name="T0" fmla="*/ 86 w 105"/>
                <a:gd name="T1" fmla="*/ 424 h 470"/>
                <a:gd name="T2" fmla="*/ 104 w 105"/>
                <a:gd name="T3" fmla="*/ 424 h 470"/>
                <a:gd name="T4" fmla="*/ 18 w 105"/>
                <a:gd name="T5" fmla="*/ 0 h 470"/>
                <a:gd name="T6" fmla="*/ 0 w 105"/>
                <a:gd name="T7" fmla="*/ 4 h 470"/>
                <a:gd name="T8" fmla="*/ 86 w 105"/>
                <a:gd name="T9" fmla="*/ 428 h 470"/>
                <a:gd name="T10" fmla="*/ 104 w 105"/>
                <a:gd name="T11" fmla="*/ 428 h 470"/>
                <a:gd name="T12" fmla="*/ 86 w 105"/>
                <a:gd name="T13" fmla="*/ 428 h 470"/>
                <a:gd name="T14" fmla="*/ 95 w 105"/>
                <a:gd name="T15" fmla="*/ 469 h 470"/>
                <a:gd name="T16" fmla="*/ 104 w 105"/>
                <a:gd name="T17" fmla="*/ 428 h 470"/>
                <a:gd name="T18" fmla="*/ 86 w 105"/>
                <a:gd name="T19" fmla="*/ 42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470">
                  <a:moveTo>
                    <a:pt x="86" y="424"/>
                  </a:moveTo>
                  <a:lnTo>
                    <a:pt x="104" y="424"/>
                  </a:lnTo>
                  <a:lnTo>
                    <a:pt x="18" y="0"/>
                  </a:lnTo>
                  <a:lnTo>
                    <a:pt x="0" y="4"/>
                  </a:lnTo>
                  <a:lnTo>
                    <a:pt x="86" y="428"/>
                  </a:lnTo>
                  <a:lnTo>
                    <a:pt x="104" y="428"/>
                  </a:lnTo>
                  <a:lnTo>
                    <a:pt x="86" y="428"/>
                  </a:lnTo>
                  <a:lnTo>
                    <a:pt x="95" y="469"/>
                  </a:lnTo>
                  <a:lnTo>
                    <a:pt x="104" y="428"/>
                  </a:lnTo>
                  <a:lnTo>
                    <a:pt x="86" y="424"/>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56" name="Freeform 32"/>
            <p:cNvSpPr>
              <a:spLocks/>
            </p:cNvSpPr>
            <p:nvPr/>
          </p:nvSpPr>
          <p:spPr bwMode="auto">
            <a:xfrm>
              <a:off x="3442" y="2072"/>
              <a:ext cx="200" cy="967"/>
            </a:xfrm>
            <a:custGeom>
              <a:avLst/>
              <a:gdLst>
                <a:gd name="T0" fmla="*/ 199 w 200"/>
                <a:gd name="T1" fmla="*/ 45 h 967"/>
                <a:gd name="T2" fmla="*/ 181 w 200"/>
                <a:gd name="T3" fmla="*/ 45 h 967"/>
                <a:gd name="T4" fmla="*/ 0 w 200"/>
                <a:gd name="T5" fmla="*/ 962 h 967"/>
                <a:gd name="T6" fmla="*/ 18 w 200"/>
                <a:gd name="T7" fmla="*/ 966 h 967"/>
                <a:gd name="T8" fmla="*/ 199 w 200"/>
                <a:gd name="T9" fmla="*/ 49 h 967"/>
                <a:gd name="T10" fmla="*/ 181 w 200"/>
                <a:gd name="T11" fmla="*/ 49 h 967"/>
                <a:gd name="T12" fmla="*/ 199 w 200"/>
                <a:gd name="T13" fmla="*/ 45 h 967"/>
                <a:gd name="T14" fmla="*/ 190 w 200"/>
                <a:gd name="T15" fmla="*/ 0 h 967"/>
                <a:gd name="T16" fmla="*/ 181 w 200"/>
                <a:gd name="T17" fmla="*/ 45 h 967"/>
                <a:gd name="T18" fmla="*/ 199 w 200"/>
                <a:gd name="T19" fmla="*/ 45 h 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967">
                  <a:moveTo>
                    <a:pt x="199" y="45"/>
                  </a:moveTo>
                  <a:lnTo>
                    <a:pt x="181" y="45"/>
                  </a:lnTo>
                  <a:lnTo>
                    <a:pt x="0" y="962"/>
                  </a:lnTo>
                  <a:lnTo>
                    <a:pt x="18" y="966"/>
                  </a:lnTo>
                  <a:lnTo>
                    <a:pt x="199" y="49"/>
                  </a:lnTo>
                  <a:lnTo>
                    <a:pt x="181" y="49"/>
                  </a:lnTo>
                  <a:lnTo>
                    <a:pt x="199" y="45"/>
                  </a:lnTo>
                  <a:lnTo>
                    <a:pt x="190" y="0"/>
                  </a:lnTo>
                  <a:lnTo>
                    <a:pt x="181" y="45"/>
                  </a:lnTo>
                  <a:lnTo>
                    <a:pt x="199" y="45"/>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57" name="Freeform 33"/>
            <p:cNvSpPr>
              <a:spLocks/>
            </p:cNvSpPr>
            <p:nvPr/>
          </p:nvSpPr>
          <p:spPr bwMode="auto">
            <a:xfrm>
              <a:off x="3628" y="2117"/>
              <a:ext cx="184" cy="941"/>
            </a:xfrm>
            <a:custGeom>
              <a:avLst/>
              <a:gdLst>
                <a:gd name="T0" fmla="*/ 167 w 184"/>
                <a:gd name="T1" fmla="*/ 912 h 941"/>
                <a:gd name="T2" fmla="*/ 183 w 184"/>
                <a:gd name="T3" fmla="*/ 917 h 941"/>
                <a:gd name="T4" fmla="*/ 18 w 184"/>
                <a:gd name="T5" fmla="*/ 0 h 941"/>
                <a:gd name="T6" fmla="*/ 0 w 184"/>
                <a:gd name="T7" fmla="*/ 4 h 941"/>
                <a:gd name="T8" fmla="*/ 165 w 184"/>
                <a:gd name="T9" fmla="*/ 921 h 941"/>
                <a:gd name="T10" fmla="*/ 181 w 184"/>
                <a:gd name="T11" fmla="*/ 925 h 941"/>
                <a:gd name="T12" fmla="*/ 165 w 184"/>
                <a:gd name="T13" fmla="*/ 921 h 941"/>
                <a:gd name="T14" fmla="*/ 168 w 184"/>
                <a:gd name="T15" fmla="*/ 940 h 941"/>
                <a:gd name="T16" fmla="*/ 181 w 184"/>
                <a:gd name="T17" fmla="*/ 925 h 941"/>
                <a:gd name="T18" fmla="*/ 167 w 184"/>
                <a:gd name="T19" fmla="*/ 912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941">
                  <a:moveTo>
                    <a:pt x="167" y="912"/>
                  </a:moveTo>
                  <a:lnTo>
                    <a:pt x="183" y="917"/>
                  </a:lnTo>
                  <a:lnTo>
                    <a:pt x="18" y="0"/>
                  </a:lnTo>
                  <a:lnTo>
                    <a:pt x="0" y="4"/>
                  </a:lnTo>
                  <a:lnTo>
                    <a:pt x="165" y="921"/>
                  </a:lnTo>
                  <a:lnTo>
                    <a:pt x="181" y="925"/>
                  </a:lnTo>
                  <a:lnTo>
                    <a:pt x="165" y="921"/>
                  </a:lnTo>
                  <a:lnTo>
                    <a:pt x="168" y="940"/>
                  </a:lnTo>
                  <a:lnTo>
                    <a:pt x="181" y="925"/>
                  </a:lnTo>
                  <a:lnTo>
                    <a:pt x="167" y="912"/>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58" name="Freeform 34"/>
            <p:cNvSpPr>
              <a:spLocks/>
            </p:cNvSpPr>
            <p:nvPr/>
          </p:nvSpPr>
          <p:spPr bwMode="auto">
            <a:xfrm>
              <a:off x="3800" y="2761"/>
              <a:ext cx="243" cy="282"/>
            </a:xfrm>
            <a:custGeom>
              <a:avLst/>
              <a:gdLst>
                <a:gd name="T0" fmla="*/ 242 w 243"/>
                <a:gd name="T1" fmla="*/ 11 h 282"/>
                <a:gd name="T2" fmla="*/ 226 w 243"/>
                <a:gd name="T3" fmla="*/ 9 h 282"/>
                <a:gd name="T4" fmla="*/ 0 w 243"/>
                <a:gd name="T5" fmla="*/ 268 h 282"/>
                <a:gd name="T6" fmla="*/ 15 w 243"/>
                <a:gd name="T7" fmla="*/ 281 h 282"/>
                <a:gd name="T8" fmla="*/ 241 w 243"/>
                <a:gd name="T9" fmla="*/ 22 h 282"/>
                <a:gd name="T10" fmla="*/ 225 w 243"/>
                <a:gd name="T11" fmla="*/ 21 h 282"/>
                <a:gd name="T12" fmla="*/ 242 w 243"/>
                <a:gd name="T13" fmla="*/ 11 h 282"/>
                <a:gd name="T14" fmla="*/ 235 w 243"/>
                <a:gd name="T15" fmla="*/ 0 h 282"/>
                <a:gd name="T16" fmla="*/ 226 w 243"/>
                <a:gd name="T17" fmla="*/ 9 h 282"/>
                <a:gd name="T18" fmla="*/ 242 w 243"/>
                <a:gd name="T19" fmla="*/ 11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3" h="282">
                  <a:moveTo>
                    <a:pt x="242" y="11"/>
                  </a:moveTo>
                  <a:lnTo>
                    <a:pt x="226" y="9"/>
                  </a:lnTo>
                  <a:lnTo>
                    <a:pt x="0" y="268"/>
                  </a:lnTo>
                  <a:lnTo>
                    <a:pt x="15" y="281"/>
                  </a:lnTo>
                  <a:lnTo>
                    <a:pt x="241" y="22"/>
                  </a:lnTo>
                  <a:lnTo>
                    <a:pt x="225" y="21"/>
                  </a:lnTo>
                  <a:lnTo>
                    <a:pt x="242" y="11"/>
                  </a:lnTo>
                  <a:lnTo>
                    <a:pt x="235" y="0"/>
                  </a:lnTo>
                  <a:lnTo>
                    <a:pt x="226" y="9"/>
                  </a:lnTo>
                  <a:lnTo>
                    <a:pt x="242" y="11"/>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59" name="Freeform 35"/>
            <p:cNvSpPr>
              <a:spLocks/>
            </p:cNvSpPr>
            <p:nvPr/>
          </p:nvSpPr>
          <p:spPr bwMode="auto">
            <a:xfrm>
              <a:off x="4031" y="2772"/>
              <a:ext cx="135" cy="210"/>
            </a:xfrm>
            <a:custGeom>
              <a:avLst/>
              <a:gdLst>
                <a:gd name="T0" fmla="*/ 119 w 135"/>
                <a:gd name="T1" fmla="*/ 187 h 210"/>
                <a:gd name="T2" fmla="*/ 134 w 135"/>
                <a:gd name="T3" fmla="*/ 187 h 210"/>
                <a:gd name="T4" fmla="*/ 16 w 135"/>
                <a:gd name="T5" fmla="*/ 0 h 210"/>
                <a:gd name="T6" fmla="*/ 0 w 135"/>
                <a:gd name="T7" fmla="*/ 10 h 210"/>
                <a:gd name="T8" fmla="*/ 118 w 135"/>
                <a:gd name="T9" fmla="*/ 196 h 210"/>
                <a:gd name="T10" fmla="*/ 133 w 135"/>
                <a:gd name="T11" fmla="*/ 197 h 210"/>
                <a:gd name="T12" fmla="*/ 118 w 135"/>
                <a:gd name="T13" fmla="*/ 196 h 210"/>
                <a:gd name="T14" fmla="*/ 125 w 135"/>
                <a:gd name="T15" fmla="*/ 209 h 210"/>
                <a:gd name="T16" fmla="*/ 133 w 135"/>
                <a:gd name="T17" fmla="*/ 197 h 210"/>
                <a:gd name="T18" fmla="*/ 119 w 135"/>
                <a:gd name="T19" fmla="*/ 187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210">
                  <a:moveTo>
                    <a:pt x="119" y="187"/>
                  </a:moveTo>
                  <a:lnTo>
                    <a:pt x="134" y="187"/>
                  </a:lnTo>
                  <a:lnTo>
                    <a:pt x="16" y="0"/>
                  </a:lnTo>
                  <a:lnTo>
                    <a:pt x="0" y="10"/>
                  </a:lnTo>
                  <a:lnTo>
                    <a:pt x="118" y="196"/>
                  </a:lnTo>
                  <a:lnTo>
                    <a:pt x="133" y="197"/>
                  </a:lnTo>
                  <a:lnTo>
                    <a:pt x="118" y="196"/>
                  </a:lnTo>
                  <a:lnTo>
                    <a:pt x="125" y="209"/>
                  </a:lnTo>
                  <a:lnTo>
                    <a:pt x="133" y="197"/>
                  </a:lnTo>
                  <a:lnTo>
                    <a:pt x="119" y="187"/>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60" name="Freeform 36"/>
            <p:cNvSpPr>
              <a:spLocks/>
            </p:cNvSpPr>
            <p:nvPr/>
          </p:nvSpPr>
          <p:spPr bwMode="auto">
            <a:xfrm>
              <a:off x="4155" y="2575"/>
              <a:ext cx="257" cy="395"/>
            </a:xfrm>
            <a:custGeom>
              <a:avLst/>
              <a:gdLst>
                <a:gd name="T0" fmla="*/ 256 w 257"/>
                <a:gd name="T1" fmla="*/ 20 h 395"/>
                <a:gd name="T2" fmla="*/ 239 w 257"/>
                <a:gd name="T3" fmla="*/ 17 h 395"/>
                <a:gd name="T4" fmla="*/ 0 w 257"/>
                <a:gd name="T5" fmla="*/ 383 h 395"/>
                <a:gd name="T6" fmla="*/ 15 w 257"/>
                <a:gd name="T7" fmla="*/ 394 h 395"/>
                <a:gd name="T8" fmla="*/ 255 w 257"/>
                <a:gd name="T9" fmla="*/ 28 h 395"/>
                <a:gd name="T10" fmla="*/ 238 w 257"/>
                <a:gd name="T11" fmla="*/ 25 h 395"/>
                <a:gd name="T12" fmla="*/ 256 w 257"/>
                <a:gd name="T13" fmla="*/ 20 h 395"/>
                <a:gd name="T14" fmla="*/ 250 w 257"/>
                <a:gd name="T15" fmla="*/ 0 h 395"/>
                <a:gd name="T16" fmla="*/ 239 w 257"/>
                <a:gd name="T17" fmla="*/ 17 h 395"/>
                <a:gd name="T18" fmla="*/ 256 w 257"/>
                <a:gd name="T19" fmla="*/ 2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7" h="395">
                  <a:moveTo>
                    <a:pt x="256" y="20"/>
                  </a:moveTo>
                  <a:lnTo>
                    <a:pt x="239" y="17"/>
                  </a:lnTo>
                  <a:lnTo>
                    <a:pt x="0" y="383"/>
                  </a:lnTo>
                  <a:lnTo>
                    <a:pt x="15" y="394"/>
                  </a:lnTo>
                  <a:lnTo>
                    <a:pt x="255" y="28"/>
                  </a:lnTo>
                  <a:lnTo>
                    <a:pt x="238" y="25"/>
                  </a:lnTo>
                  <a:lnTo>
                    <a:pt x="256" y="20"/>
                  </a:lnTo>
                  <a:lnTo>
                    <a:pt x="250" y="0"/>
                  </a:lnTo>
                  <a:lnTo>
                    <a:pt x="239" y="17"/>
                  </a:lnTo>
                  <a:lnTo>
                    <a:pt x="256" y="20"/>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61" name="Freeform 37"/>
            <p:cNvSpPr>
              <a:spLocks/>
            </p:cNvSpPr>
            <p:nvPr/>
          </p:nvSpPr>
          <p:spPr bwMode="auto">
            <a:xfrm>
              <a:off x="4399" y="2595"/>
              <a:ext cx="198" cy="617"/>
            </a:xfrm>
            <a:custGeom>
              <a:avLst/>
              <a:gdLst>
                <a:gd name="T0" fmla="*/ 180 w 198"/>
                <a:gd name="T1" fmla="*/ 580 h 617"/>
                <a:gd name="T2" fmla="*/ 197 w 198"/>
                <a:gd name="T3" fmla="*/ 580 h 617"/>
                <a:gd name="T4" fmla="*/ 17 w 198"/>
                <a:gd name="T5" fmla="*/ 0 h 617"/>
                <a:gd name="T6" fmla="*/ 0 w 198"/>
                <a:gd name="T7" fmla="*/ 5 h 617"/>
                <a:gd name="T8" fmla="*/ 180 w 198"/>
                <a:gd name="T9" fmla="*/ 585 h 617"/>
                <a:gd name="T10" fmla="*/ 197 w 198"/>
                <a:gd name="T11" fmla="*/ 585 h 617"/>
                <a:gd name="T12" fmla="*/ 180 w 198"/>
                <a:gd name="T13" fmla="*/ 585 h 617"/>
                <a:gd name="T14" fmla="*/ 189 w 198"/>
                <a:gd name="T15" fmla="*/ 616 h 617"/>
                <a:gd name="T16" fmla="*/ 197 w 198"/>
                <a:gd name="T17" fmla="*/ 585 h 617"/>
                <a:gd name="T18" fmla="*/ 180 w 198"/>
                <a:gd name="T19" fmla="*/ 58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617">
                  <a:moveTo>
                    <a:pt x="180" y="580"/>
                  </a:moveTo>
                  <a:lnTo>
                    <a:pt x="197" y="580"/>
                  </a:lnTo>
                  <a:lnTo>
                    <a:pt x="17" y="0"/>
                  </a:lnTo>
                  <a:lnTo>
                    <a:pt x="0" y="5"/>
                  </a:lnTo>
                  <a:lnTo>
                    <a:pt x="180" y="585"/>
                  </a:lnTo>
                  <a:lnTo>
                    <a:pt x="197" y="585"/>
                  </a:lnTo>
                  <a:lnTo>
                    <a:pt x="180" y="585"/>
                  </a:lnTo>
                  <a:lnTo>
                    <a:pt x="189" y="616"/>
                  </a:lnTo>
                  <a:lnTo>
                    <a:pt x="197" y="585"/>
                  </a:lnTo>
                  <a:lnTo>
                    <a:pt x="180" y="580"/>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62" name="Freeform 38"/>
            <p:cNvSpPr>
              <a:spLocks/>
            </p:cNvSpPr>
            <p:nvPr/>
          </p:nvSpPr>
          <p:spPr bwMode="auto">
            <a:xfrm>
              <a:off x="4584" y="2664"/>
              <a:ext cx="152" cy="517"/>
            </a:xfrm>
            <a:custGeom>
              <a:avLst/>
              <a:gdLst>
                <a:gd name="T0" fmla="*/ 142 w 152"/>
                <a:gd name="T1" fmla="*/ 3 h 517"/>
                <a:gd name="T2" fmla="*/ 134 w 152"/>
                <a:gd name="T3" fmla="*/ 0 h 517"/>
                <a:gd name="T4" fmla="*/ 0 w 152"/>
                <a:gd name="T5" fmla="*/ 511 h 517"/>
                <a:gd name="T6" fmla="*/ 17 w 152"/>
                <a:gd name="T7" fmla="*/ 516 h 517"/>
                <a:gd name="T8" fmla="*/ 151 w 152"/>
                <a:gd name="T9" fmla="*/ 5 h 517"/>
                <a:gd name="T10" fmla="*/ 142 w 152"/>
                <a:gd name="T11" fmla="*/ 3 h 517"/>
              </a:gdLst>
              <a:ahLst/>
              <a:cxnLst>
                <a:cxn ang="0">
                  <a:pos x="T0" y="T1"/>
                </a:cxn>
                <a:cxn ang="0">
                  <a:pos x="T2" y="T3"/>
                </a:cxn>
                <a:cxn ang="0">
                  <a:pos x="T4" y="T5"/>
                </a:cxn>
                <a:cxn ang="0">
                  <a:pos x="T6" y="T7"/>
                </a:cxn>
                <a:cxn ang="0">
                  <a:pos x="T8" y="T9"/>
                </a:cxn>
                <a:cxn ang="0">
                  <a:pos x="T10" y="T11"/>
                </a:cxn>
              </a:cxnLst>
              <a:rect l="0" t="0" r="r" b="b"/>
              <a:pathLst>
                <a:path w="152" h="517">
                  <a:moveTo>
                    <a:pt x="142" y="3"/>
                  </a:moveTo>
                  <a:lnTo>
                    <a:pt x="134" y="0"/>
                  </a:lnTo>
                  <a:lnTo>
                    <a:pt x="0" y="511"/>
                  </a:lnTo>
                  <a:lnTo>
                    <a:pt x="17" y="516"/>
                  </a:lnTo>
                  <a:lnTo>
                    <a:pt x="151" y="5"/>
                  </a:lnTo>
                  <a:lnTo>
                    <a:pt x="142" y="3"/>
                  </a:lnTo>
                </a:path>
              </a:pathLst>
            </a:custGeom>
            <a:solidFill>
              <a:schemeClr val="tx1"/>
            </a:solidFill>
            <a:ln w="12700" cap="rnd" cmpd="sng">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grpSp>
      <p:grpSp>
        <p:nvGrpSpPr>
          <p:cNvPr id="26663" name="Group 39"/>
          <p:cNvGrpSpPr>
            <a:grpSpLocks/>
          </p:cNvGrpSpPr>
          <p:nvPr/>
        </p:nvGrpSpPr>
        <p:grpSpPr bwMode="auto">
          <a:xfrm>
            <a:off x="1701800" y="1470025"/>
            <a:ext cx="4949825" cy="3913188"/>
            <a:chOff x="1206" y="926"/>
            <a:chExt cx="3508" cy="2465"/>
          </a:xfrm>
        </p:grpSpPr>
        <p:sp>
          <p:nvSpPr>
            <p:cNvPr id="26664" name="Freeform 40"/>
            <p:cNvSpPr>
              <a:spLocks/>
            </p:cNvSpPr>
            <p:nvPr/>
          </p:nvSpPr>
          <p:spPr bwMode="auto">
            <a:xfrm>
              <a:off x="1206" y="3289"/>
              <a:ext cx="371" cy="102"/>
            </a:xfrm>
            <a:custGeom>
              <a:avLst/>
              <a:gdLst>
                <a:gd name="T0" fmla="*/ 366 w 371"/>
                <a:gd name="T1" fmla="*/ 0 h 102"/>
                <a:gd name="T2" fmla="*/ 365 w 371"/>
                <a:gd name="T3" fmla="*/ 1 h 102"/>
                <a:gd name="T4" fmla="*/ 0 w 371"/>
                <a:gd name="T5" fmla="*/ 84 h 102"/>
                <a:gd name="T6" fmla="*/ 5 w 371"/>
                <a:gd name="T7" fmla="*/ 101 h 102"/>
                <a:gd name="T8" fmla="*/ 370 w 371"/>
                <a:gd name="T9" fmla="*/ 18 h 102"/>
                <a:gd name="T10" fmla="*/ 369 w 371"/>
                <a:gd name="T11" fmla="*/ 19 h 102"/>
                <a:gd name="T12" fmla="*/ 366 w 371"/>
                <a:gd name="T13" fmla="*/ 0 h 102"/>
                <a:gd name="T14" fmla="*/ 365 w 371"/>
                <a:gd name="T15" fmla="*/ 0 h 102"/>
                <a:gd name="T16" fmla="*/ 365 w 371"/>
                <a:gd name="T17" fmla="*/ 1 h 102"/>
                <a:gd name="T18" fmla="*/ 366 w 371"/>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1" h="102">
                  <a:moveTo>
                    <a:pt x="366" y="0"/>
                  </a:moveTo>
                  <a:lnTo>
                    <a:pt x="365" y="1"/>
                  </a:lnTo>
                  <a:lnTo>
                    <a:pt x="0" y="84"/>
                  </a:lnTo>
                  <a:lnTo>
                    <a:pt x="5" y="101"/>
                  </a:lnTo>
                  <a:lnTo>
                    <a:pt x="370" y="18"/>
                  </a:lnTo>
                  <a:lnTo>
                    <a:pt x="369" y="19"/>
                  </a:lnTo>
                  <a:lnTo>
                    <a:pt x="366" y="0"/>
                  </a:lnTo>
                  <a:lnTo>
                    <a:pt x="365" y="0"/>
                  </a:lnTo>
                  <a:lnTo>
                    <a:pt x="365" y="1"/>
                  </a:lnTo>
                  <a:lnTo>
                    <a:pt x="366" y="0"/>
                  </a:lnTo>
                </a:path>
              </a:pathLst>
            </a:custGeom>
            <a:solidFill>
              <a:srgbClr val="FFAB00"/>
            </a:solidFill>
            <a:ln w="12700" cap="rnd" cmpd="sng">
              <a:solidFill>
                <a:srgbClr val="FE9B0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65" name="Freeform 41"/>
            <p:cNvSpPr>
              <a:spLocks/>
            </p:cNvSpPr>
            <p:nvPr/>
          </p:nvSpPr>
          <p:spPr bwMode="auto">
            <a:xfrm>
              <a:off x="1578" y="3233"/>
              <a:ext cx="341" cy="71"/>
            </a:xfrm>
            <a:custGeom>
              <a:avLst/>
              <a:gdLst>
                <a:gd name="T0" fmla="*/ 331 w 341"/>
                <a:gd name="T1" fmla="*/ 2 h 71"/>
                <a:gd name="T2" fmla="*/ 334 w 341"/>
                <a:gd name="T3" fmla="*/ 0 h 71"/>
                <a:gd name="T4" fmla="*/ 0 w 341"/>
                <a:gd name="T5" fmla="*/ 52 h 71"/>
                <a:gd name="T6" fmla="*/ 3 w 341"/>
                <a:gd name="T7" fmla="*/ 70 h 71"/>
                <a:gd name="T8" fmla="*/ 337 w 341"/>
                <a:gd name="T9" fmla="*/ 18 h 71"/>
                <a:gd name="T10" fmla="*/ 340 w 341"/>
                <a:gd name="T11" fmla="*/ 17 h 71"/>
                <a:gd name="T12" fmla="*/ 337 w 341"/>
                <a:gd name="T13" fmla="*/ 18 h 71"/>
                <a:gd name="T14" fmla="*/ 338 w 341"/>
                <a:gd name="T15" fmla="*/ 18 h 71"/>
                <a:gd name="T16" fmla="*/ 340 w 341"/>
                <a:gd name="T17" fmla="*/ 17 h 71"/>
                <a:gd name="T18" fmla="*/ 331 w 341"/>
                <a:gd name="T19" fmla="*/ 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1" h="71">
                  <a:moveTo>
                    <a:pt x="331" y="2"/>
                  </a:moveTo>
                  <a:lnTo>
                    <a:pt x="334" y="0"/>
                  </a:lnTo>
                  <a:lnTo>
                    <a:pt x="0" y="52"/>
                  </a:lnTo>
                  <a:lnTo>
                    <a:pt x="3" y="70"/>
                  </a:lnTo>
                  <a:lnTo>
                    <a:pt x="337" y="18"/>
                  </a:lnTo>
                  <a:lnTo>
                    <a:pt x="340" y="17"/>
                  </a:lnTo>
                  <a:lnTo>
                    <a:pt x="337" y="18"/>
                  </a:lnTo>
                  <a:lnTo>
                    <a:pt x="338" y="18"/>
                  </a:lnTo>
                  <a:lnTo>
                    <a:pt x="340" y="17"/>
                  </a:lnTo>
                  <a:lnTo>
                    <a:pt x="331" y="2"/>
                  </a:lnTo>
                </a:path>
              </a:pathLst>
            </a:custGeom>
            <a:solidFill>
              <a:srgbClr val="FFAB00"/>
            </a:solidFill>
            <a:ln w="12700" cap="rnd" cmpd="sng">
              <a:solidFill>
                <a:srgbClr val="FE9B0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66" name="Freeform 42"/>
            <p:cNvSpPr>
              <a:spLocks/>
            </p:cNvSpPr>
            <p:nvPr/>
          </p:nvSpPr>
          <p:spPr bwMode="auto">
            <a:xfrm>
              <a:off x="1915" y="3005"/>
              <a:ext cx="410" cy="241"/>
            </a:xfrm>
            <a:custGeom>
              <a:avLst/>
              <a:gdLst>
                <a:gd name="T0" fmla="*/ 393 w 410"/>
                <a:gd name="T1" fmla="*/ 3 h 241"/>
                <a:gd name="T2" fmla="*/ 397 w 410"/>
                <a:gd name="T3" fmla="*/ 0 h 241"/>
                <a:gd name="T4" fmla="*/ 0 w 410"/>
                <a:gd name="T5" fmla="*/ 224 h 241"/>
                <a:gd name="T6" fmla="*/ 9 w 410"/>
                <a:gd name="T7" fmla="*/ 240 h 241"/>
                <a:gd name="T8" fmla="*/ 406 w 410"/>
                <a:gd name="T9" fmla="*/ 16 h 241"/>
                <a:gd name="T10" fmla="*/ 409 w 410"/>
                <a:gd name="T11" fmla="*/ 13 h 241"/>
                <a:gd name="T12" fmla="*/ 406 w 410"/>
                <a:gd name="T13" fmla="*/ 16 h 241"/>
                <a:gd name="T14" fmla="*/ 408 w 410"/>
                <a:gd name="T15" fmla="*/ 15 h 241"/>
                <a:gd name="T16" fmla="*/ 409 w 410"/>
                <a:gd name="T17" fmla="*/ 13 h 241"/>
                <a:gd name="T18" fmla="*/ 393 w 410"/>
                <a:gd name="T19" fmla="*/ 3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0" h="241">
                  <a:moveTo>
                    <a:pt x="393" y="3"/>
                  </a:moveTo>
                  <a:lnTo>
                    <a:pt x="397" y="0"/>
                  </a:lnTo>
                  <a:lnTo>
                    <a:pt x="0" y="224"/>
                  </a:lnTo>
                  <a:lnTo>
                    <a:pt x="9" y="240"/>
                  </a:lnTo>
                  <a:lnTo>
                    <a:pt x="406" y="16"/>
                  </a:lnTo>
                  <a:lnTo>
                    <a:pt x="409" y="13"/>
                  </a:lnTo>
                  <a:lnTo>
                    <a:pt x="406" y="16"/>
                  </a:lnTo>
                  <a:lnTo>
                    <a:pt x="408" y="15"/>
                  </a:lnTo>
                  <a:lnTo>
                    <a:pt x="409" y="13"/>
                  </a:lnTo>
                  <a:lnTo>
                    <a:pt x="393" y="3"/>
                  </a:lnTo>
                </a:path>
              </a:pathLst>
            </a:custGeom>
            <a:solidFill>
              <a:srgbClr val="FFAB00"/>
            </a:solidFill>
            <a:ln w="12700" cap="rnd" cmpd="sng">
              <a:solidFill>
                <a:srgbClr val="FE9B0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67" name="Freeform 43"/>
            <p:cNvSpPr>
              <a:spLocks/>
            </p:cNvSpPr>
            <p:nvPr/>
          </p:nvSpPr>
          <p:spPr bwMode="auto">
            <a:xfrm>
              <a:off x="2314" y="2458"/>
              <a:ext cx="335" cy="555"/>
            </a:xfrm>
            <a:custGeom>
              <a:avLst/>
              <a:gdLst>
                <a:gd name="T0" fmla="*/ 318 w 335"/>
                <a:gd name="T1" fmla="*/ 0 h 555"/>
                <a:gd name="T2" fmla="*/ 318 w 335"/>
                <a:gd name="T3" fmla="*/ 0 h 555"/>
                <a:gd name="T4" fmla="*/ 0 w 335"/>
                <a:gd name="T5" fmla="*/ 544 h 555"/>
                <a:gd name="T6" fmla="*/ 16 w 335"/>
                <a:gd name="T7" fmla="*/ 554 h 555"/>
                <a:gd name="T8" fmla="*/ 334 w 335"/>
                <a:gd name="T9" fmla="*/ 10 h 555"/>
                <a:gd name="T10" fmla="*/ 318 w 335"/>
                <a:gd name="T11" fmla="*/ 0 h 555"/>
              </a:gdLst>
              <a:ahLst/>
              <a:cxnLst>
                <a:cxn ang="0">
                  <a:pos x="T0" y="T1"/>
                </a:cxn>
                <a:cxn ang="0">
                  <a:pos x="T2" y="T3"/>
                </a:cxn>
                <a:cxn ang="0">
                  <a:pos x="T4" y="T5"/>
                </a:cxn>
                <a:cxn ang="0">
                  <a:pos x="T6" y="T7"/>
                </a:cxn>
                <a:cxn ang="0">
                  <a:pos x="T8" y="T9"/>
                </a:cxn>
                <a:cxn ang="0">
                  <a:pos x="T10" y="T11"/>
                </a:cxn>
              </a:cxnLst>
              <a:rect l="0" t="0" r="r" b="b"/>
              <a:pathLst>
                <a:path w="335" h="555">
                  <a:moveTo>
                    <a:pt x="318" y="0"/>
                  </a:moveTo>
                  <a:lnTo>
                    <a:pt x="318" y="0"/>
                  </a:lnTo>
                  <a:lnTo>
                    <a:pt x="0" y="544"/>
                  </a:lnTo>
                  <a:lnTo>
                    <a:pt x="16" y="554"/>
                  </a:lnTo>
                  <a:lnTo>
                    <a:pt x="334" y="10"/>
                  </a:lnTo>
                  <a:lnTo>
                    <a:pt x="318" y="0"/>
                  </a:lnTo>
                </a:path>
              </a:pathLst>
            </a:custGeom>
            <a:solidFill>
              <a:srgbClr val="FFAB00"/>
            </a:solidFill>
            <a:ln w="12700" cap="rnd" cmpd="sng">
              <a:solidFill>
                <a:srgbClr val="FE9B0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68" name="Freeform 44"/>
            <p:cNvSpPr>
              <a:spLocks/>
            </p:cNvSpPr>
            <p:nvPr/>
          </p:nvSpPr>
          <p:spPr bwMode="auto">
            <a:xfrm>
              <a:off x="2638" y="1836"/>
              <a:ext cx="414" cy="627"/>
            </a:xfrm>
            <a:custGeom>
              <a:avLst/>
              <a:gdLst>
                <a:gd name="T0" fmla="*/ 397 w 414"/>
                <a:gd name="T1" fmla="*/ 0 h 627"/>
                <a:gd name="T2" fmla="*/ 397 w 414"/>
                <a:gd name="T3" fmla="*/ 1 h 627"/>
                <a:gd name="T4" fmla="*/ 0 w 414"/>
                <a:gd name="T5" fmla="*/ 616 h 627"/>
                <a:gd name="T6" fmla="*/ 16 w 414"/>
                <a:gd name="T7" fmla="*/ 626 h 627"/>
                <a:gd name="T8" fmla="*/ 413 w 414"/>
                <a:gd name="T9" fmla="*/ 11 h 627"/>
                <a:gd name="T10" fmla="*/ 412 w 414"/>
                <a:gd name="T11" fmla="*/ 13 h 627"/>
                <a:gd name="T12" fmla="*/ 397 w 414"/>
                <a:gd name="T13" fmla="*/ 0 h 627"/>
                <a:gd name="T14" fmla="*/ 397 w 414"/>
                <a:gd name="T15" fmla="*/ 1 h 627"/>
                <a:gd name="T16" fmla="*/ 397 w 414"/>
                <a:gd name="T17" fmla="*/ 0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4" h="627">
                  <a:moveTo>
                    <a:pt x="397" y="0"/>
                  </a:moveTo>
                  <a:lnTo>
                    <a:pt x="397" y="1"/>
                  </a:lnTo>
                  <a:lnTo>
                    <a:pt x="0" y="616"/>
                  </a:lnTo>
                  <a:lnTo>
                    <a:pt x="16" y="626"/>
                  </a:lnTo>
                  <a:lnTo>
                    <a:pt x="413" y="11"/>
                  </a:lnTo>
                  <a:lnTo>
                    <a:pt x="412" y="13"/>
                  </a:lnTo>
                  <a:lnTo>
                    <a:pt x="397" y="0"/>
                  </a:lnTo>
                  <a:lnTo>
                    <a:pt x="397" y="1"/>
                  </a:lnTo>
                  <a:lnTo>
                    <a:pt x="397" y="0"/>
                  </a:lnTo>
                </a:path>
              </a:pathLst>
            </a:custGeom>
            <a:solidFill>
              <a:srgbClr val="FFAB00"/>
            </a:solidFill>
            <a:ln w="12700" cap="rnd" cmpd="sng">
              <a:solidFill>
                <a:srgbClr val="FE9B0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69" name="Freeform 45"/>
            <p:cNvSpPr>
              <a:spLocks/>
            </p:cNvSpPr>
            <p:nvPr/>
          </p:nvSpPr>
          <p:spPr bwMode="auto">
            <a:xfrm>
              <a:off x="3041" y="1408"/>
              <a:ext cx="400" cy="436"/>
            </a:xfrm>
            <a:custGeom>
              <a:avLst/>
              <a:gdLst>
                <a:gd name="T0" fmla="*/ 385 w 400"/>
                <a:gd name="T1" fmla="*/ 0 h 436"/>
                <a:gd name="T2" fmla="*/ 385 w 400"/>
                <a:gd name="T3" fmla="*/ 0 h 436"/>
                <a:gd name="T4" fmla="*/ 0 w 400"/>
                <a:gd name="T5" fmla="*/ 422 h 436"/>
                <a:gd name="T6" fmla="*/ 15 w 400"/>
                <a:gd name="T7" fmla="*/ 435 h 436"/>
                <a:gd name="T8" fmla="*/ 399 w 400"/>
                <a:gd name="T9" fmla="*/ 13 h 436"/>
                <a:gd name="T10" fmla="*/ 385 w 400"/>
                <a:gd name="T11" fmla="*/ 0 h 436"/>
              </a:gdLst>
              <a:ahLst/>
              <a:cxnLst>
                <a:cxn ang="0">
                  <a:pos x="T0" y="T1"/>
                </a:cxn>
                <a:cxn ang="0">
                  <a:pos x="T2" y="T3"/>
                </a:cxn>
                <a:cxn ang="0">
                  <a:pos x="T4" y="T5"/>
                </a:cxn>
                <a:cxn ang="0">
                  <a:pos x="T6" y="T7"/>
                </a:cxn>
                <a:cxn ang="0">
                  <a:pos x="T8" y="T9"/>
                </a:cxn>
                <a:cxn ang="0">
                  <a:pos x="T10" y="T11"/>
                </a:cxn>
              </a:cxnLst>
              <a:rect l="0" t="0" r="r" b="b"/>
              <a:pathLst>
                <a:path w="400" h="436">
                  <a:moveTo>
                    <a:pt x="385" y="0"/>
                  </a:moveTo>
                  <a:lnTo>
                    <a:pt x="385" y="0"/>
                  </a:lnTo>
                  <a:lnTo>
                    <a:pt x="0" y="422"/>
                  </a:lnTo>
                  <a:lnTo>
                    <a:pt x="15" y="435"/>
                  </a:lnTo>
                  <a:lnTo>
                    <a:pt x="399" y="13"/>
                  </a:lnTo>
                  <a:lnTo>
                    <a:pt x="385" y="0"/>
                  </a:lnTo>
                </a:path>
              </a:pathLst>
            </a:custGeom>
            <a:solidFill>
              <a:srgbClr val="FFAB00"/>
            </a:solidFill>
            <a:ln w="12700" cap="rnd" cmpd="sng">
              <a:solidFill>
                <a:srgbClr val="FE9B0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70" name="Freeform 46"/>
            <p:cNvSpPr>
              <a:spLocks/>
            </p:cNvSpPr>
            <p:nvPr/>
          </p:nvSpPr>
          <p:spPr bwMode="auto">
            <a:xfrm>
              <a:off x="3432" y="1014"/>
              <a:ext cx="346" cy="402"/>
            </a:xfrm>
            <a:custGeom>
              <a:avLst/>
              <a:gdLst>
                <a:gd name="T0" fmla="*/ 337 w 346"/>
                <a:gd name="T1" fmla="*/ 0 h 402"/>
                <a:gd name="T2" fmla="*/ 330 w 346"/>
                <a:gd name="T3" fmla="*/ 3 h 402"/>
                <a:gd name="T4" fmla="*/ 0 w 346"/>
                <a:gd name="T5" fmla="*/ 388 h 402"/>
                <a:gd name="T6" fmla="*/ 14 w 346"/>
                <a:gd name="T7" fmla="*/ 401 h 402"/>
                <a:gd name="T8" fmla="*/ 345 w 346"/>
                <a:gd name="T9" fmla="*/ 16 h 402"/>
                <a:gd name="T10" fmla="*/ 339 w 346"/>
                <a:gd name="T11" fmla="*/ 19 h 402"/>
                <a:gd name="T12" fmla="*/ 337 w 346"/>
                <a:gd name="T13" fmla="*/ 0 h 402"/>
                <a:gd name="T14" fmla="*/ 333 w 346"/>
                <a:gd name="T15" fmla="*/ 1 h 402"/>
                <a:gd name="T16" fmla="*/ 330 w 346"/>
                <a:gd name="T17" fmla="*/ 3 h 402"/>
                <a:gd name="T18" fmla="*/ 337 w 346"/>
                <a:gd name="T19"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402">
                  <a:moveTo>
                    <a:pt x="337" y="0"/>
                  </a:moveTo>
                  <a:lnTo>
                    <a:pt x="330" y="3"/>
                  </a:lnTo>
                  <a:lnTo>
                    <a:pt x="0" y="388"/>
                  </a:lnTo>
                  <a:lnTo>
                    <a:pt x="14" y="401"/>
                  </a:lnTo>
                  <a:lnTo>
                    <a:pt x="345" y="16"/>
                  </a:lnTo>
                  <a:lnTo>
                    <a:pt x="339" y="19"/>
                  </a:lnTo>
                  <a:lnTo>
                    <a:pt x="337" y="0"/>
                  </a:lnTo>
                  <a:lnTo>
                    <a:pt x="333" y="1"/>
                  </a:lnTo>
                  <a:lnTo>
                    <a:pt x="330" y="3"/>
                  </a:lnTo>
                  <a:lnTo>
                    <a:pt x="337" y="0"/>
                  </a:lnTo>
                </a:path>
              </a:pathLst>
            </a:custGeom>
            <a:solidFill>
              <a:srgbClr val="FFAB00"/>
            </a:solidFill>
            <a:ln w="12700" cap="rnd" cmpd="sng">
              <a:solidFill>
                <a:srgbClr val="FE9B0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71" name="Freeform 47"/>
            <p:cNvSpPr>
              <a:spLocks/>
            </p:cNvSpPr>
            <p:nvPr/>
          </p:nvSpPr>
          <p:spPr bwMode="auto">
            <a:xfrm>
              <a:off x="3775" y="945"/>
              <a:ext cx="582" cy="83"/>
            </a:xfrm>
            <a:custGeom>
              <a:avLst/>
              <a:gdLst>
                <a:gd name="T0" fmla="*/ 580 w 582"/>
                <a:gd name="T1" fmla="*/ 0 h 83"/>
                <a:gd name="T2" fmla="*/ 579 w 582"/>
                <a:gd name="T3" fmla="*/ 0 h 83"/>
                <a:gd name="T4" fmla="*/ 0 w 582"/>
                <a:gd name="T5" fmla="*/ 64 h 83"/>
                <a:gd name="T6" fmla="*/ 2 w 582"/>
                <a:gd name="T7" fmla="*/ 82 h 83"/>
                <a:gd name="T8" fmla="*/ 581 w 582"/>
                <a:gd name="T9" fmla="*/ 19 h 83"/>
                <a:gd name="T10" fmla="*/ 580 w 582"/>
                <a:gd name="T11" fmla="*/ 0 h 83"/>
                <a:gd name="T12" fmla="*/ 579 w 582"/>
                <a:gd name="T13" fmla="*/ 0 h 83"/>
                <a:gd name="T14" fmla="*/ 580 w 582"/>
                <a:gd name="T15" fmla="*/ 0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2" h="83">
                  <a:moveTo>
                    <a:pt x="580" y="0"/>
                  </a:moveTo>
                  <a:lnTo>
                    <a:pt x="579" y="0"/>
                  </a:lnTo>
                  <a:lnTo>
                    <a:pt x="0" y="64"/>
                  </a:lnTo>
                  <a:lnTo>
                    <a:pt x="2" y="82"/>
                  </a:lnTo>
                  <a:lnTo>
                    <a:pt x="581" y="19"/>
                  </a:lnTo>
                  <a:lnTo>
                    <a:pt x="580" y="0"/>
                  </a:lnTo>
                  <a:lnTo>
                    <a:pt x="579" y="0"/>
                  </a:lnTo>
                  <a:lnTo>
                    <a:pt x="580" y="0"/>
                  </a:lnTo>
                </a:path>
              </a:pathLst>
            </a:custGeom>
            <a:solidFill>
              <a:srgbClr val="FFAB00"/>
            </a:solidFill>
            <a:ln w="12700" cap="rnd" cmpd="sng">
              <a:solidFill>
                <a:srgbClr val="FE9B0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72" name="Freeform 48"/>
            <p:cNvSpPr>
              <a:spLocks/>
            </p:cNvSpPr>
            <p:nvPr/>
          </p:nvSpPr>
          <p:spPr bwMode="auto">
            <a:xfrm>
              <a:off x="4361" y="926"/>
              <a:ext cx="353" cy="34"/>
            </a:xfrm>
            <a:custGeom>
              <a:avLst/>
              <a:gdLst>
                <a:gd name="T0" fmla="*/ 352 w 353"/>
                <a:gd name="T1" fmla="*/ 8 h 34"/>
                <a:gd name="T2" fmla="*/ 352 w 353"/>
                <a:gd name="T3" fmla="*/ 0 h 34"/>
                <a:gd name="T4" fmla="*/ 0 w 353"/>
                <a:gd name="T5" fmla="*/ 16 h 34"/>
                <a:gd name="T6" fmla="*/ 1 w 353"/>
                <a:gd name="T7" fmla="*/ 33 h 34"/>
                <a:gd name="T8" fmla="*/ 352 w 353"/>
                <a:gd name="T9" fmla="*/ 16 h 34"/>
                <a:gd name="T10" fmla="*/ 352 w 353"/>
                <a:gd name="T11" fmla="*/ 8 h 34"/>
              </a:gdLst>
              <a:ahLst/>
              <a:cxnLst>
                <a:cxn ang="0">
                  <a:pos x="T0" y="T1"/>
                </a:cxn>
                <a:cxn ang="0">
                  <a:pos x="T2" y="T3"/>
                </a:cxn>
                <a:cxn ang="0">
                  <a:pos x="T4" y="T5"/>
                </a:cxn>
                <a:cxn ang="0">
                  <a:pos x="T6" y="T7"/>
                </a:cxn>
                <a:cxn ang="0">
                  <a:pos x="T8" y="T9"/>
                </a:cxn>
                <a:cxn ang="0">
                  <a:pos x="T10" y="T11"/>
                </a:cxn>
              </a:cxnLst>
              <a:rect l="0" t="0" r="r" b="b"/>
              <a:pathLst>
                <a:path w="353" h="34">
                  <a:moveTo>
                    <a:pt x="352" y="8"/>
                  </a:moveTo>
                  <a:lnTo>
                    <a:pt x="352" y="0"/>
                  </a:lnTo>
                  <a:lnTo>
                    <a:pt x="0" y="16"/>
                  </a:lnTo>
                  <a:lnTo>
                    <a:pt x="1" y="33"/>
                  </a:lnTo>
                  <a:lnTo>
                    <a:pt x="352" y="16"/>
                  </a:lnTo>
                  <a:lnTo>
                    <a:pt x="352" y="8"/>
                  </a:lnTo>
                </a:path>
              </a:pathLst>
            </a:custGeom>
            <a:solidFill>
              <a:srgbClr val="FFAB00"/>
            </a:solidFill>
            <a:ln w="12700" cap="rnd" cmpd="sng">
              <a:solidFill>
                <a:srgbClr val="FE9B0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grpSp>
      <p:sp>
        <p:nvSpPr>
          <p:cNvPr id="26673" name="Freeform 49"/>
          <p:cNvSpPr>
            <a:spLocks/>
          </p:cNvSpPr>
          <p:nvPr/>
        </p:nvSpPr>
        <p:spPr bwMode="auto">
          <a:xfrm>
            <a:off x="4943475" y="5318125"/>
            <a:ext cx="115888" cy="241300"/>
          </a:xfrm>
          <a:custGeom>
            <a:avLst/>
            <a:gdLst>
              <a:gd name="T0" fmla="*/ 75 w 82"/>
              <a:gd name="T1" fmla="*/ 3 h 152"/>
              <a:gd name="T2" fmla="*/ 70 w 82"/>
              <a:gd name="T3" fmla="*/ 0 h 152"/>
              <a:gd name="T4" fmla="*/ 0 w 82"/>
              <a:gd name="T5" fmla="*/ 145 h 152"/>
              <a:gd name="T6" fmla="*/ 11 w 82"/>
              <a:gd name="T7" fmla="*/ 151 h 152"/>
              <a:gd name="T8" fmla="*/ 81 w 82"/>
              <a:gd name="T9" fmla="*/ 5 h 152"/>
              <a:gd name="T10" fmla="*/ 75 w 82"/>
              <a:gd name="T11" fmla="*/ 3 h 152"/>
            </a:gdLst>
            <a:ahLst/>
            <a:cxnLst>
              <a:cxn ang="0">
                <a:pos x="T0" y="T1"/>
              </a:cxn>
              <a:cxn ang="0">
                <a:pos x="T2" y="T3"/>
              </a:cxn>
              <a:cxn ang="0">
                <a:pos x="T4" y="T5"/>
              </a:cxn>
              <a:cxn ang="0">
                <a:pos x="T6" y="T7"/>
              </a:cxn>
              <a:cxn ang="0">
                <a:pos x="T8" y="T9"/>
              </a:cxn>
              <a:cxn ang="0">
                <a:pos x="T10" y="T11"/>
              </a:cxn>
            </a:cxnLst>
            <a:rect l="0" t="0" r="r" b="b"/>
            <a:pathLst>
              <a:path w="82" h="152">
                <a:moveTo>
                  <a:pt x="75" y="3"/>
                </a:moveTo>
                <a:lnTo>
                  <a:pt x="70" y="0"/>
                </a:lnTo>
                <a:lnTo>
                  <a:pt x="0" y="145"/>
                </a:lnTo>
                <a:lnTo>
                  <a:pt x="11" y="151"/>
                </a:lnTo>
                <a:lnTo>
                  <a:pt x="81" y="5"/>
                </a:lnTo>
                <a:lnTo>
                  <a:pt x="75" y="3"/>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74" name="Freeform 50"/>
          <p:cNvSpPr>
            <a:spLocks/>
          </p:cNvSpPr>
          <p:nvPr/>
        </p:nvSpPr>
        <p:spPr bwMode="auto">
          <a:xfrm>
            <a:off x="5022850" y="5327650"/>
            <a:ext cx="114300" cy="231775"/>
          </a:xfrm>
          <a:custGeom>
            <a:avLst/>
            <a:gdLst>
              <a:gd name="T0" fmla="*/ 75 w 82"/>
              <a:gd name="T1" fmla="*/ 3 h 146"/>
              <a:gd name="T2" fmla="*/ 71 w 82"/>
              <a:gd name="T3" fmla="*/ 0 h 146"/>
              <a:gd name="T4" fmla="*/ 0 w 82"/>
              <a:gd name="T5" fmla="*/ 139 h 146"/>
              <a:gd name="T6" fmla="*/ 10 w 82"/>
              <a:gd name="T7" fmla="*/ 145 h 146"/>
              <a:gd name="T8" fmla="*/ 81 w 82"/>
              <a:gd name="T9" fmla="*/ 6 h 146"/>
              <a:gd name="T10" fmla="*/ 75 w 82"/>
              <a:gd name="T11" fmla="*/ 3 h 146"/>
            </a:gdLst>
            <a:ahLst/>
            <a:cxnLst>
              <a:cxn ang="0">
                <a:pos x="T0" y="T1"/>
              </a:cxn>
              <a:cxn ang="0">
                <a:pos x="T2" y="T3"/>
              </a:cxn>
              <a:cxn ang="0">
                <a:pos x="T4" y="T5"/>
              </a:cxn>
              <a:cxn ang="0">
                <a:pos x="T6" y="T7"/>
              </a:cxn>
              <a:cxn ang="0">
                <a:pos x="T8" y="T9"/>
              </a:cxn>
              <a:cxn ang="0">
                <a:pos x="T10" y="T11"/>
              </a:cxn>
            </a:cxnLst>
            <a:rect l="0" t="0" r="r" b="b"/>
            <a:pathLst>
              <a:path w="82" h="146">
                <a:moveTo>
                  <a:pt x="75" y="3"/>
                </a:moveTo>
                <a:lnTo>
                  <a:pt x="71" y="0"/>
                </a:lnTo>
                <a:lnTo>
                  <a:pt x="0" y="139"/>
                </a:lnTo>
                <a:lnTo>
                  <a:pt x="10" y="145"/>
                </a:lnTo>
                <a:lnTo>
                  <a:pt x="81" y="6"/>
                </a:lnTo>
                <a:lnTo>
                  <a:pt x="75" y="3"/>
                </a:lnTo>
              </a:path>
            </a:pathLst>
          </a:custGeom>
          <a:solidFill>
            <a:srgbClr val="FFFFFF"/>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75" name="Freeform 51"/>
          <p:cNvSpPr>
            <a:spLocks/>
          </p:cNvSpPr>
          <p:nvPr/>
        </p:nvSpPr>
        <p:spPr bwMode="auto">
          <a:xfrm>
            <a:off x="2379663" y="1839913"/>
            <a:ext cx="1985962" cy="266700"/>
          </a:xfrm>
          <a:custGeom>
            <a:avLst/>
            <a:gdLst>
              <a:gd name="T0" fmla="*/ 0 w 1408"/>
              <a:gd name="T1" fmla="*/ 167 h 168"/>
              <a:gd name="T2" fmla="*/ 1276 w 1408"/>
              <a:gd name="T3" fmla="*/ 167 h 168"/>
              <a:gd name="T4" fmla="*/ 1297 w 1408"/>
              <a:gd name="T5" fmla="*/ 115 h 168"/>
              <a:gd name="T6" fmla="*/ 1341 w 1408"/>
              <a:gd name="T7" fmla="*/ 95 h 168"/>
              <a:gd name="T8" fmla="*/ 1357 w 1408"/>
              <a:gd name="T9" fmla="*/ 42 h 168"/>
              <a:gd name="T10" fmla="*/ 1407 w 1408"/>
              <a:gd name="T11" fmla="*/ 0 h 168"/>
              <a:gd name="T12" fmla="*/ 0 w 1408"/>
              <a:gd name="T13" fmla="*/ 0 h 168"/>
              <a:gd name="T14" fmla="*/ 0 w 1408"/>
              <a:gd name="T15" fmla="*/ 167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8" h="168">
                <a:moveTo>
                  <a:pt x="0" y="167"/>
                </a:moveTo>
                <a:lnTo>
                  <a:pt x="1276" y="167"/>
                </a:lnTo>
                <a:lnTo>
                  <a:pt x="1297" y="115"/>
                </a:lnTo>
                <a:lnTo>
                  <a:pt x="1341" y="95"/>
                </a:lnTo>
                <a:lnTo>
                  <a:pt x="1357" y="42"/>
                </a:lnTo>
                <a:lnTo>
                  <a:pt x="1407" y="0"/>
                </a:lnTo>
                <a:lnTo>
                  <a:pt x="0" y="0"/>
                </a:lnTo>
                <a:lnTo>
                  <a:pt x="0" y="167"/>
                </a:lnTo>
              </a:path>
            </a:pathLst>
          </a:custGeom>
          <a:solidFill>
            <a:srgbClr val="00CC00"/>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000000"/>
              </a:solidFill>
            </a:endParaRPr>
          </a:p>
        </p:txBody>
      </p:sp>
      <p:sp>
        <p:nvSpPr>
          <p:cNvPr id="26676" name="Rectangle 52"/>
          <p:cNvSpPr>
            <a:spLocks noChangeArrowheads="1"/>
          </p:cNvSpPr>
          <p:nvPr/>
        </p:nvSpPr>
        <p:spPr bwMode="auto">
          <a:xfrm>
            <a:off x="2555875" y="1797050"/>
            <a:ext cx="1608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b="1">
                <a:solidFill>
                  <a:srgbClr val="FFFFFF"/>
                </a:solidFill>
                <a:latin typeface="Times New Roman" pitchFamily="18" charset="0"/>
              </a:rPr>
              <a:t>Symptoms +/-</a:t>
            </a:r>
          </a:p>
        </p:txBody>
      </p:sp>
      <p:sp>
        <p:nvSpPr>
          <p:cNvPr id="26677" name="Rectangle 53"/>
          <p:cNvSpPr>
            <a:spLocks noChangeArrowheads="1"/>
          </p:cNvSpPr>
          <p:nvPr/>
        </p:nvSpPr>
        <p:spPr bwMode="auto">
          <a:xfrm>
            <a:off x="3143250" y="6181725"/>
            <a:ext cx="2857500" cy="417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tx1"/>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400" b="1">
                <a:solidFill>
                  <a:srgbClr val="FAFD00"/>
                </a:solidFill>
                <a:latin typeface="Times New Roman" pitchFamily="18" charset="0"/>
              </a:rPr>
              <a:t>Time after Exposure</a:t>
            </a:r>
          </a:p>
        </p:txBody>
      </p:sp>
      <p:sp>
        <p:nvSpPr>
          <p:cNvPr id="26678" name="Rectangle 54"/>
          <p:cNvSpPr>
            <a:spLocks noChangeArrowheads="1"/>
          </p:cNvSpPr>
          <p:nvPr/>
        </p:nvSpPr>
        <p:spPr bwMode="auto">
          <a:xfrm rot="16200000">
            <a:off x="776288" y="3019425"/>
            <a:ext cx="1112838"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tx1"/>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400" b="1">
                <a:solidFill>
                  <a:srgbClr val="FAFD00"/>
                </a:solidFill>
                <a:latin typeface="Times New Roman" pitchFamily="18" charset="0"/>
              </a:rPr>
              <a:t>Titer</a:t>
            </a:r>
          </a:p>
        </p:txBody>
      </p:sp>
      <p:sp>
        <p:nvSpPr>
          <p:cNvPr id="26679" name="Rectangle 55"/>
          <p:cNvSpPr>
            <a:spLocks noChangeArrowheads="1"/>
          </p:cNvSpPr>
          <p:nvPr/>
        </p:nvSpPr>
        <p:spPr bwMode="auto">
          <a:xfrm>
            <a:off x="6675438" y="1300163"/>
            <a:ext cx="1179512" cy="363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anti-HCV</a:t>
            </a:r>
          </a:p>
        </p:txBody>
      </p:sp>
      <p:sp>
        <p:nvSpPr>
          <p:cNvPr id="26680" name="Rectangle 56"/>
          <p:cNvSpPr>
            <a:spLocks noChangeArrowheads="1"/>
          </p:cNvSpPr>
          <p:nvPr/>
        </p:nvSpPr>
        <p:spPr bwMode="auto">
          <a:xfrm>
            <a:off x="6678613" y="4033838"/>
            <a:ext cx="1179512" cy="363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ALT</a:t>
            </a:r>
          </a:p>
        </p:txBody>
      </p:sp>
      <p:sp>
        <p:nvSpPr>
          <p:cNvPr id="26681" name="Rectangle 57"/>
          <p:cNvSpPr>
            <a:spLocks noChangeArrowheads="1"/>
          </p:cNvSpPr>
          <p:nvPr/>
        </p:nvSpPr>
        <p:spPr bwMode="auto">
          <a:xfrm>
            <a:off x="4067175" y="5054600"/>
            <a:ext cx="1179513"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Normal</a:t>
            </a:r>
          </a:p>
        </p:txBody>
      </p:sp>
      <p:sp>
        <p:nvSpPr>
          <p:cNvPr id="26682" name="Rectangle 58"/>
          <p:cNvSpPr>
            <a:spLocks noChangeArrowheads="1"/>
          </p:cNvSpPr>
          <p:nvPr/>
        </p:nvSpPr>
        <p:spPr bwMode="auto">
          <a:xfrm>
            <a:off x="1498600" y="5549900"/>
            <a:ext cx="33972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0</a:t>
            </a:r>
          </a:p>
        </p:txBody>
      </p:sp>
      <p:sp>
        <p:nvSpPr>
          <p:cNvPr id="26683" name="Rectangle 59"/>
          <p:cNvSpPr>
            <a:spLocks noChangeArrowheads="1"/>
          </p:cNvSpPr>
          <p:nvPr/>
        </p:nvSpPr>
        <p:spPr bwMode="auto">
          <a:xfrm>
            <a:off x="1973263" y="5549900"/>
            <a:ext cx="33972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1</a:t>
            </a:r>
          </a:p>
        </p:txBody>
      </p:sp>
      <p:sp>
        <p:nvSpPr>
          <p:cNvPr id="26684" name="Rectangle 60"/>
          <p:cNvSpPr>
            <a:spLocks noChangeArrowheads="1"/>
          </p:cNvSpPr>
          <p:nvPr/>
        </p:nvSpPr>
        <p:spPr bwMode="auto">
          <a:xfrm>
            <a:off x="2508250" y="5549900"/>
            <a:ext cx="341313"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2</a:t>
            </a:r>
          </a:p>
        </p:txBody>
      </p:sp>
      <p:sp>
        <p:nvSpPr>
          <p:cNvPr id="26685" name="Rectangle 61"/>
          <p:cNvSpPr>
            <a:spLocks noChangeArrowheads="1"/>
          </p:cNvSpPr>
          <p:nvPr/>
        </p:nvSpPr>
        <p:spPr bwMode="auto">
          <a:xfrm>
            <a:off x="3022600" y="5549900"/>
            <a:ext cx="33972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3</a:t>
            </a:r>
          </a:p>
        </p:txBody>
      </p:sp>
      <p:sp>
        <p:nvSpPr>
          <p:cNvPr id="26686" name="Rectangle 62"/>
          <p:cNvSpPr>
            <a:spLocks noChangeArrowheads="1"/>
          </p:cNvSpPr>
          <p:nvPr/>
        </p:nvSpPr>
        <p:spPr bwMode="auto">
          <a:xfrm>
            <a:off x="3552825" y="5549900"/>
            <a:ext cx="33972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4</a:t>
            </a:r>
          </a:p>
        </p:txBody>
      </p:sp>
      <p:sp>
        <p:nvSpPr>
          <p:cNvPr id="26687" name="Rectangle 63"/>
          <p:cNvSpPr>
            <a:spLocks noChangeArrowheads="1"/>
          </p:cNvSpPr>
          <p:nvPr/>
        </p:nvSpPr>
        <p:spPr bwMode="auto">
          <a:xfrm>
            <a:off x="4071938" y="5549900"/>
            <a:ext cx="341312"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5</a:t>
            </a:r>
          </a:p>
        </p:txBody>
      </p:sp>
      <p:sp>
        <p:nvSpPr>
          <p:cNvPr id="26688" name="Rectangle 64"/>
          <p:cNvSpPr>
            <a:spLocks noChangeArrowheads="1"/>
          </p:cNvSpPr>
          <p:nvPr/>
        </p:nvSpPr>
        <p:spPr bwMode="auto">
          <a:xfrm>
            <a:off x="4597400" y="5543550"/>
            <a:ext cx="33972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6</a:t>
            </a:r>
          </a:p>
        </p:txBody>
      </p:sp>
      <p:sp>
        <p:nvSpPr>
          <p:cNvPr id="26689" name="Rectangle 65"/>
          <p:cNvSpPr>
            <a:spLocks noChangeArrowheads="1"/>
          </p:cNvSpPr>
          <p:nvPr/>
        </p:nvSpPr>
        <p:spPr bwMode="auto">
          <a:xfrm>
            <a:off x="5122863" y="5543550"/>
            <a:ext cx="33972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1</a:t>
            </a:r>
          </a:p>
        </p:txBody>
      </p:sp>
      <p:sp>
        <p:nvSpPr>
          <p:cNvPr id="26690" name="Rectangle 66"/>
          <p:cNvSpPr>
            <a:spLocks noChangeArrowheads="1"/>
          </p:cNvSpPr>
          <p:nvPr/>
        </p:nvSpPr>
        <p:spPr bwMode="auto">
          <a:xfrm>
            <a:off x="5613400" y="5543550"/>
            <a:ext cx="33972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2</a:t>
            </a:r>
          </a:p>
        </p:txBody>
      </p:sp>
      <p:sp>
        <p:nvSpPr>
          <p:cNvPr id="26691" name="Rectangle 67"/>
          <p:cNvSpPr>
            <a:spLocks noChangeArrowheads="1"/>
          </p:cNvSpPr>
          <p:nvPr/>
        </p:nvSpPr>
        <p:spPr bwMode="auto">
          <a:xfrm>
            <a:off x="6138863" y="5543550"/>
            <a:ext cx="33972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3</a:t>
            </a:r>
          </a:p>
        </p:txBody>
      </p:sp>
      <p:sp>
        <p:nvSpPr>
          <p:cNvPr id="26692" name="Rectangle 68"/>
          <p:cNvSpPr>
            <a:spLocks noChangeArrowheads="1"/>
          </p:cNvSpPr>
          <p:nvPr/>
        </p:nvSpPr>
        <p:spPr bwMode="auto">
          <a:xfrm>
            <a:off x="6662738" y="5543550"/>
            <a:ext cx="341312"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FFFFF"/>
                </a:solidFill>
                <a:latin typeface="Times New Roman" pitchFamily="18" charset="0"/>
              </a:rPr>
              <a:t>4</a:t>
            </a:r>
          </a:p>
        </p:txBody>
      </p:sp>
      <p:sp>
        <p:nvSpPr>
          <p:cNvPr id="26693" name="Rectangle 69"/>
          <p:cNvSpPr>
            <a:spLocks noChangeArrowheads="1"/>
          </p:cNvSpPr>
          <p:nvPr/>
        </p:nvSpPr>
        <p:spPr bwMode="auto">
          <a:xfrm>
            <a:off x="5688013" y="5838825"/>
            <a:ext cx="996950"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tx1"/>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E9B03"/>
                </a:solidFill>
                <a:latin typeface="Times New Roman" pitchFamily="18" charset="0"/>
              </a:rPr>
              <a:t>Years</a:t>
            </a:r>
          </a:p>
        </p:txBody>
      </p:sp>
      <p:sp>
        <p:nvSpPr>
          <p:cNvPr id="26694" name="Rectangle 70"/>
          <p:cNvSpPr>
            <a:spLocks noChangeArrowheads="1"/>
          </p:cNvSpPr>
          <p:nvPr/>
        </p:nvSpPr>
        <p:spPr bwMode="auto">
          <a:xfrm>
            <a:off x="2730500" y="5851525"/>
            <a:ext cx="1219200"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tx1"/>
                  </a:outerShdw>
                </a:effectLst>
              </a14:hiddenEffects>
            </a:ext>
          </a:extLst>
        </p:spPr>
        <p:txBody>
          <a:bodyPr lIns="90488" tIns="44450" rIns="90488" bIns="44450">
            <a:spAutoFit/>
          </a:bodyPr>
          <a:lstStyle/>
          <a:p>
            <a:pPr eaLnBrk="0" fontAlgn="base" hangingPunct="0">
              <a:lnSpc>
                <a:spcPct val="90000"/>
              </a:lnSpc>
              <a:spcBef>
                <a:spcPct val="0"/>
              </a:spcBef>
              <a:spcAft>
                <a:spcPct val="0"/>
              </a:spcAft>
            </a:pPr>
            <a:r>
              <a:rPr lang="en-US" altLang="en-US" sz="2000" b="1">
                <a:solidFill>
                  <a:srgbClr val="FE9B03"/>
                </a:solidFill>
                <a:latin typeface="Times New Roman" pitchFamily="18" charset="0"/>
              </a:rPr>
              <a:t>Months</a:t>
            </a:r>
          </a:p>
        </p:txBody>
      </p:sp>
      <p:sp>
        <p:nvSpPr>
          <p:cNvPr id="26695" name="Text Box 71"/>
          <p:cNvSpPr txBox="1">
            <a:spLocks noChangeArrowheads="1"/>
          </p:cNvSpPr>
          <p:nvPr/>
        </p:nvSpPr>
        <p:spPr bwMode="auto">
          <a:xfrm>
            <a:off x="2978150" y="2560638"/>
            <a:ext cx="11557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b="1">
                <a:solidFill>
                  <a:srgbClr val="FFFFFF"/>
                </a:solidFill>
                <a:latin typeface="Times New Roman" pitchFamily="18" charset="0"/>
              </a:rPr>
              <a:t>HCV RNA</a:t>
            </a:r>
            <a:r>
              <a:rPr lang="en-US" altLang="en-US" b="1">
                <a:solidFill>
                  <a:srgbClr val="000000"/>
                </a:solidFill>
                <a:latin typeface="Times New Roman" pitchFamily="18" charset="0"/>
              </a:rPr>
              <a:t> </a:t>
            </a:r>
          </a:p>
        </p:txBody>
      </p:sp>
      <p:sp>
        <p:nvSpPr>
          <p:cNvPr id="26696" name="Line 72"/>
          <p:cNvSpPr>
            <a:spLocks noChangeShapeType="1"/>
          </p:cNvSpPr>
          <p:nvPr/>
        </p:nvSpPr>
        <p:spPr bwMode="auto">
          <a:xfrm flipV="1">
            <a:off x="1658938" y="1333500"/>
            <a:ext cx="0" cy="4152900"/>
          </a:xfrm>
          <a:prstGeom prst="line">
            <a:avLst/>
          </a:prstGeom>
          <a:noFill/>
          <a:ln w="952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6697" name="Rectangle 73"/>
          <p:cNvSpPr>
            <a:spLocks noChangeArrowheads="1"/>
          </p:cNvSpPr>
          <p:nvPr/>
        </p:nvSpPr>
        <p:spPr bwMode="auto">
          <a:xfrm>
            <a:off x="5773738" y="2590800"/>
            <a:ext cx="898525" cy="301625"/>
          </a:xfrm>
          <a:prstGeom prst="rect">
            <a:avLst/>
          </a:prstGeom>
          <a:solidFill>
            <a:srgbClr val="FF00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6698" name="Rectangle 74"/>
          <p:cNvSpPr>
            <a:spLocks noChangeArrowheads="1"/>
          </p:cNvSpPr>
          <p:nvPr/>
        </p:nvSpPr>
        <p:spPr bwMode="auto">
          <a:xfrm>
            <a:off x="6789738" y="2590800"/>
            <a:ext cx="441325" cy="301625"/>
          </a:xfrm>
          <a:prstGeom prst="rect">
            <a:avLst/>
          </a:prstGeom>
          <a:solidFill>
            <a:srgbClr val="FF00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aphicFrame>
        <p:nvGraphicFramePr>
          <p:cNvPr id="26699" name="Object 75"/>
          <p:cNvGraphicFramePr>
            <a:graphicFrameLocks noChangeAspect="1"/>
          </p:cNvGraphicFramePr>
          <p:nvPr/>
        </p:nvGraphicFramePr>
        <p:xfrm>
          <a:off x="8072438" y="6072188"/>
          <a:ext cx="733425" cy="496887"/>
        </p:xfrm>
        <a:graphic>
          <a:graphicData uri="http://schemas.openxmlformats.org/presentationml/2006/ole">
            <mc:AlternateContent xmlns:mc="http://schemas.openxmlformats.org/markup-compatibility/2006">
              <mc:Choice xmlns:v="urn:schemas-microsoft-com:vml" Requires="v">
                <p:oleObj spid="_x0000_s6165" name="Photo Editor Photo" r:id="rId4" imgW="1914286" imgH="1152381" progId="MSPhotoEd.3">
                  <p:embed/>
                </p:oleObj>
              </mc:Choice>
              <mc:Fallback>
                <p:oleObj name="Photo Editor Photo" r:id="rId4" imgW="1914286" imgH="1152381" progId="MSPhotoEd.3">
                  <p:embed/>
                  <p:pic>
                    <p:nvPicPr>
                      <p:cNvPr id="0" name=""/>
                      <p:cNvPicPr>
                        <a:picLocks noChangeAspect="1" noChangeArrowheads="1"/>
                      </p:cNvPicPr>
                      <p:nvPr/>
                    </p:nvPicPr>
                    <p:blipFill>
                      <a:blip r:embed="rId5">
                        <a:lum bright="-6000"/>
                        <a:extLst>
                          <a:ext uri="{28A0092B-C50C-407E-A947-70E740481C1C}">
                            <a14:useLocalDpi xmlns:a14="http://schemas.microsoft.com/office/drawing/2010/main" val="0"/>
                          </a:ext>
                        </a:extLst>
                      </a:blip>
                      <a:srcRect/>
                      <a:stretch>
                        <a:fillRect/>
                      </a:stretch>
                    </p:blipFill>
                    <p:spPr bwMode="auto">
                      <a:xfrm>
                        <a:off x="8072438" y="6072188"/>
                        <a:ext cx="733425" cy="496887"/>
                      </a:xfrm>
                      <a:prstGeom prst="rect">
                        <a:avLst/>
                      </a:prstGeom>
                      <a:noFill/>
                      <a:ln>
                        <a:noFill/>
                      </a:ln>
                      <a:effectLst/>
                      <a:extLst>
                        <a:ext uri="{909E8E84-426E-40DD-AFC4-6F175D3DCCD1}">
                          <a14:hiddenFill xmlns:a14="http://schemas.microsoft.com/office/drawing/2010/main">
                            <a:solidFill>
                              <a:srgbClr val="CC00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963239071"/>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ltLang="en-US" sz="3600" b="1" smtClean="0"/>
              <a:t>HCV genome</a:t>
            </a:r>
          </a:p>
        </p:txBody>
      </p:sp>
      <p:pic>
        <p:nvPicPr>
          <p:cNvPr id="41987" name="Picture 7" descr="hcv complete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838200" y="1676400"/>
            <a:ext cx="7572375" cy="3417888"/>
          </a:xfrm>
          <a:noFill/>
        </p:spPr>
      </p:pic>
      <p:sp>
        <p:nvSpPr>
          <p:cNvPr id="41988" name="Oval 9"/>
          <p:cNvSpPr>
            <a:spLocks noChangeArrowheads="1"/>
          </p:cNvSpPr>
          <p:nvPr/>
        </p:nvSpPr>
        <p:spPr bwMode="auto">
          <a:xfrm>
            <a:off x="7239000" y="4038600"/>
            <a:ext cx="1066800" cy="685800"/>
          </a:xfrm>
          <a:prstGeom prst="ellipse">
            <a:avLst/>
          </a:prstGeom>
          <a:noFill/>
          <a:ln w="28575">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charset="0"/>
                <a:ea typeface="ＭＳ Ｐゴシック" pitchFamily="-112" charset="-128"/>
              </a:defRPr>
            </a:lvl1pPr>
            <a:lvl2pPr marL="37931725" indent="-37474525" eaLnBrk="0" hangingPunct="0">
              <a:defRPr sz="2400">
                <a:solidFill>
                  <a:schemeClr val="tx1"/>
                </a:solidFill>
                <a:latin typeface="Arial" charset="0"/>
                <a:ea typeface="ＭＳ Ｐゴシック" pitchFamily="-112" charset="-128"/>
              </a:defRPr>
            </a:lvl2pPr>
            <a:lvl3pPr eaLnBrk="0" hangingPunct="0">
              <a:defRPr sz="2400">
                <a:solidFill>
                  <a:schemeClr val="tx1"/>
                </a:solidFill>
                <a:latin typeface="Arial" charset="0"/>
                <a:ea typeface="ＭＳ Ｐゴシック" pitchFamily="-112" charset="-128"/>
              </a:defRPr>
            </a:lvl3pPr>
            <a:lvl4pPr eaLnBrk="0" hangingPunct="0">
              <a:defRPr sz="2400">
                <a:solidFill>
                  <a:schemeClr val="tx1"/>
                </a:solidFill>
                <a:latin typeface="Arial" charset="0"/>
                <a:ea typeface="ＭＳ Ｐゴシック" pitchFamily="-112" charset="-128"/>
              </a:defRPr>
            </a:lvl4pPr>
            <a:lvl5pPr eaLnBrk="0" hangingPunct="0">
              <a:defRPr sz="2400">
                <a:solidFill>
                  <a:schemeClr val="tx1"/>
                </a:solidFill>
                <a:latin typeface="Arial" charset="0"/>
                <a:ea typeface="ＭＳ Ｐゴシック" pitchFamily="-112" charset="-128"/>
              </a:defRPr>
            </a:lvl5pPr>
            <a:lvl6pPr marL="457200" eaLnBrk="0" fontAlgn="base" hangingPunct="0">
              <a:spcBef>
                <a:spcPct val="0"/>
              </a:spcBef>
              <a:spcAft>
                <a:spcPct val="0"/>
              </a:spcAft>
              <a:defRPr sz="2400">
                <a:solidFill>
                  <a:schemeClr val="tx1"/>
                </a:solidFill>
                <a:latin typeface="Arial" charset="0"/>
                <a:ea typeface="ＭＳ Ｐゴシック" pitchFamily="-112" charset="-128"/>
              </a:defRPr>
            </a:lvl6pPr>
            <a:lvl7pPr marL="914400" eaLnBrk="0" fontAlgn="base" hangingPunct="0">
              <a:spcBef>
                <a:spcPct val="0"/>
              </a:spcBef>
              <a:spcAft>
                <a:spcPct val="0"/>
              </a:spcAft>
              <a:defRPr sz="2400">
                <a:solidFill>
                  <a:schemeClr val="tx1"/>
                </a:solidFill>
                <a:latin typeface="Arial" charset="0"/>
                <a:ea typeface="ＭＳ Ｐゴシック" pitchFamily="-112" charset="-128"/>
              </a:defRPr>
            </a:lvl7pPr>
            <a:lvl8pPr marL="1371600" eaLnBrk="0" fontAlgn="base" hangingPunct="0">
              <a:spcBef>
                <a:spcPct val="0"/>
              </a:spcBef>
              <a:spcAft>
                <a:spcPct val="0"/>
              </a:spcAft>
              <a:defRPr sz="2400">
                <a:solidFill>
                  <a:schemeClr val="tx1"/>
                </a:solidFill>
                <a:latin typeface="Arial" charset="0"/>
                <a:ea typeface="ＭＳ Ｐゴシック" pitchFamily="-112" charset="-128"/>
              </a:defRPr>
            </a:lvl8pPr>
            <a:lvl9pPr marL="1828800"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0"/>
              </a:spcBef>
              <a:spcAft>
                <a:spcPct val="0"/>
              </a:spcAft>
            </a:pPr>
            <a:endParaRPr lang="en-US" altLang="en-US" sz="1800">
              <a:solidFill>
                <a:srgbClr val="000000"/>
              </a:solidFill>
            </a:endParaRPr>
          </a:p>
        </p:txBody>
      </p:sp>
      <p:sp>
        <p:nvSpPr>
          <p:cNvPr id="41989" name="Oval 10"/>
          <p:cNvSpPr>
            <a:spLocks noChangeArrowheads="1"/>
          </p:cNvSpPr>
          <p:nvPr/>
        </p:nvSpPr>
        <p:spPr bwMode="auto">
          <a:xfrm>
            <a:off x="3886200" y="3962400"/>
            <a:ext cx="1447800" cy="8382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charset="0"/>
                <a:ea typeface="ＭＳ Ｐゴシック" pitchFamily="-112" charset="-128"/>
              </a:defRPr>
            </a:lvl1pPr>
            <a:lvl2pPr marL="37931725" indent="-37474525" eaLnBrk="0" hangingPunct="0">
              <a:defRPr sz="2400">
                <a:solidFill>
                  <a:schemeClr val="tx1"/>
                </a:solidFill>
                <a:latin typeface="Arial" charset="0"/>
                <a:ea typeface="ＭＳ Ｐゴシック" pitchFamily="-112" charset="-128"/>
              </a:defRPr>
            </a:lvl2pPr>
            <a:lvl3pPr eaLnBrk="0" hangingPunct="0">
              <a:defRPr sz="2400">
                <a:solidFill>
                  <a:schemeClr val="tx1"/>
                </a:solidFill>
                <a:latin typeface="Arial" charset="0"/>
                <a:ea typeface="ＭＳ Ｐゴシック" pitchFamily="-112" charset="-128"/>
              </a:defRPr>
            </a:lvl3pPr>
            <a:lvl4pPr eaLnBrk="0" hangingPunct="0">
              <a:defRPr sz="2400">
                <a:solidFill>
                  <a:schemeClr val="tx1"/>
                </a:solidFill>
                <a:latin typeface="Arial" charset="0"/>
                <a:ea typeface="ＭＳ Ｐゴシック" pitchFamily="-112" charset="-128"/>
              </a:defRPr>
            </a:lvl4pPr>
            <a:lvl5pPr eaLnBrk="0" hangingPunct="0">
              <a:defRPr sz="2400">
                <a:solidFill>
                  <a:schemeClr val="tx1"/>
                </a:solidFill>
                <a:latin typeface="Arial" charset="0"/>
                <a:ea typeface="ＭＳ Ｐゴシック" pitchFamily="-112" charset="-128"/>
              </a:defRPr>
            </a:lvl5pPr>
            <a:lvl6pPr marL="457200" eaLnBrk="0" fontAlgn="base" hangingPunct="0">
              <a:spcBef>
                <a:spcPct val="0"/>
              </a:spcBef>
              <a:spcAft>
                <a:spcPct val="0"/>
              </a:spcAft>
              <a:defRPr sz="2400">
                <a:solidFill>
                  <a:schemeClr val="tx1"/>
                </a:solidFill>
                <a:latin typeface="Arial" charset="0"/>
                <a:ea typeface="ＭＳ Ｐゴシック" pitchFamily="-112" charset="-128"/>
              </a:defRPr>
            </a:lvl6pPr>
            <a:lvl7pPr marL="914400" eaLnBrk="0" fontAlgn="base" hangingPunct="0">
              <a:spcBef>
                <a:spcPct val="0"/>
              </a:spcBef>
              <a:spcAft>
                <a:spcPct val="0"/>
              </a:spcAft>
              <a:defRPr sz="2400">
                <a:solidFill>
                  <a:schemeClr val="tx1"/>
                </a:solidFill>
                <a:latin typeface="Arial" charset="0"/>
                <a:ea typeface="ＭＳ Ｐゴシック" pitchFamily="-112" charset="-128"/>
              </a:defRPr>
            </a:lvl7pPr>
            <a:lvl8pPr marL="1371600" eaLnBrk="0" fontAlgn="base" hangingPunct="0">
              <a:spcBef>
                <a:spcPct val="0"/>
              </a:spcBef>
              <a:spcAft>
                <a:spcPct val="0"/>
              </a:spcAft>
              <a:defRPr sz="2400">
                <a:solidFill>
                  <a:schemeClr val="tx1"/>
                </a:solidFill>
                <a:latin typeface="Arial" charset="0"/>
                <a:ea typeface="ＭＳ Ｐゴシック" pitchFamily="-112" charset="-128"/>
              </a:defRPr>
            </a:lvl8pPr>
            <a:lvl9pPr marL="1828800"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0"/>
              </a:spcBef>
              <a:spcAft>
                <a:spcPct val="0"/>
              </a:spcAft>
            </a:pPr>
            <a:endParaRPr lang="en-US" altLang="en-US" sz="1800">
              <a:solidFill>
                <a:srgbClr val="000000"/>
              </a:solidFill>
            </a:endParaRPr>
          </a:p>
        </p:txBody>
      </p:sp>
      <p:sp>
        <p:nvSpPr>
          <p:cNvPr id="41990" name="Oval 11"/>
          <p:cNvSpPr>
            <a:spLocks noChangeArrowheads="1"/>
          </p:cNvSpPr>
          <p:nvPr/>
        </p:nvSpPr>
        <p:spPr bwMode="auto">
          <a:xfrm>
            <a:off x="2133600" y="5486400"/>
            <a:ext cx="1066800" cy="685800"/>
          </a:xfrm>
          <a:prstGeom prst="ellipse">
            <a:avLst/>
          </a:prstGeom>
          <a:noFill/>
          <a:ln w="28575">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charset="0"/>
                <a:ea typeface="ＭＳ Ｐゴシック" pitchFamily="-112" charset="-128"/>
              </a:defRPr>
            </a:lvl1pPr>
            <a:lvl2pPr marL="37931725" indent="-37474525" eaLnBrk="0" hangingPunct="0">
              <a:defRPr sz="2400">
                <a:solidFill>
                  <a:schemeClr val="tx1"/>
                </a:solidFill>
                <a:latin typeface="Arial" charset="0"/>
                <a:ea typeface="ＭＳ Ｐゴシック" pitchFamily="-112" charset="-128"/>
              </a:defRPr>
            </a:lvl2pPr>
            <a:lvl3pPr eaLnBrk="0" hangingPunct="0">
              <a:defRPr sz="2400">
                <a:solidFill>
                  <a:schemeClr val="tx1"/>
                </a:solidFill>
                <a:latin typeface="Arial" charset="0"/>
                <a:ea typeface="ＭＳ Ｐゴシック" pitchFamily="-112" charset="-128"/>
              </a:defRPr>
            </a:lvl3pPr>
            <a:lvl4pPr eaLnBrk="0" hangingPunct="0">
              <a:defRPr sz="2400">
                <a:solidFill>
                  <a:schemeClr val="tx1"/>
                </a:solidFill>
                <a:latin typeface="Arial" charset="0"/>
                <a:ea typeface="ＭＳ Ｐゴシック" pitchFamily="-112" charset="-128"/>
              </a:defRPr>
            </a:lvl4pPr>
            <a:lvl5pPr eaLnBrk="0" hangingPunct="0">
              <a:defRPr sz="2400">
                <a:solidFill>
                  <a:schemeClr val="tx1"/>
                </a:solidFill>
                <a:latin typeface="Arial" charset="0"/>
                <a:ea typeface="ＭＳ Ｐゴシック" pitchFamily="-112" charset="-128"/>
              </a:defRPr>
            </a:lvl5pPr>
            <a:lvl6pPr marL="457200" eaLnBrk="0" fontAlgn="base" hangingPunct="0">
              <a:spcBef>
                <a:spcPct val="0"/>
              </a:spcBef>
              <a:spcAft>
                <a:spcPct val="0"/>
              </a:spcAft>
              <a:defRPr sz="2400">
                <a:solidFill>
                  <a:schemeClr val="tx1"/>
                </a:solidFill>
                <a:latin typeface="Arial" charset="0"/>
                <a:ea typeface="ＭＳ Ｐゴシック" pitchFamily="-112" charset="-128"/>
              </a:defRPr>
            </a:lvl6pPr>
            <a:lvl7pPr marL="914400" eaLnBrk="0" fontAlgn="base" hangingPunct="0">
              <a:spcBef>
                <a:spcPct val="0"/>
              </a:spcBef>
              <a:spcAft>
                <a:spcPct val="0"/>
              </a:spcAft>
              <a:defRPr sz="2400">
                <a:solidFill>
                  <a:schemeClr val="tx1"/>
                </a:solidFill>
                <a:latin typeface="Arial" charset="0"/>
                <a:ea typeface="ＭＳ Ｐゴシック" pitchFamily="-112" charset="-128"/>
              </a:defRPr>
            </a:lvl7pPr>
            <a:lvl8pPr marL="1371600" eaLnBrk="0" fontAlgn="base" hangingPunct="0">
              <a:spcBef>
                <a:spcPct val="0"/>
              </a:spcBef>
              <a:spcAft>
                <a:spcPct val="0"/>
              </a:spcAft>
              <a:defRPr sz="2400">
                <a:solidFill>
                  <a:schemeClr val="tx1"/>
                </a:solidFill>
                <a:latin typeface="Arial" charset="0"/>
                <a:ea typeface="ＭＳ Ｐゴシック" pitchFamily="-112" charset="-128"/>
              </a:defRPr>
            </a:lvl8pPr>
            <a:lvl9pPr marL="1828800"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0"/>
              </a:spcBef>
              <a:spcAft>
                <a:spcPct val="0"/>
              </a:spcAft>
            </a:pPr>
            <a:endParaRPr lang="en-US" altLang="en-US" sz="1800">
              <a:solidFill>
                <a:srgbClr val="000000"/>
              </a:solidFill>
            </a:endParaRPr>
          </a:p>
        </p:txBody>
      </p:sp>
      <p:sp>
        <p:nvSpPr>
          <p:cNvPr id="41991" name="Text Box 12"/>
          <p:cNvSpPr txBox="1">
            <a:spLocks noChangeArrowheads="1"/>
          </p:cNvSpPr>
          <p:nvPr/>
        </p:nvSpPr>
        <p:spPr bwMode="auto">
          <a:xfrm>
            <a:off x="3276600" y="5638800"/>
            <a:ext cx="2089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pitchFamily="-112" charset="-128"/>
              </a:defRPr>
            </a:lvl1pPr>
            <a:lvl2pPr marL="37931725" indent="-37474525" eaLnBrk="0" hangingPunct="0">
              <a:defRPr sz="2400">
                <a:solidFill>
                  <a:schemeClr val="tx1"/>
                </a:solidFill>
                <a:latin typeface="Arial" charset="0"/>
                <a:ea typeface="ＭＳ Ｐゴシック" pitchFamily="-112" charset="-128"/>
              </a:defRPr>
            </a:lvl2pPr>
            <a:lvl3pPr eaLnBrk="0" hangingPunct="0">
              <a:defRPr sz="2400">
                <a:solidFill>
                  <a:schemeClr val="tx1"/>
                </a:solidFill>
                <a:latin typeface="Arial" charset="0"/>
                <a:ea typeface="ＭＳ Ｐゴシック" pitchFamily="-112" charset="-128"/>
              </a:defRPr>
            </a:lvl3pPr>
            <a:lvl4pPr eaLnBrk="0" hangingPunct="0">
              <a:defRPr sz="2400">
                <a:solidFill>
                  <a:schemeClr val="tx1"/>
                </a:solidFill>
                <a:latin typeface="Arial" charset="0"/>
                <a:ea typeface="ＭＳ Ｐゴシック" pitchFamily="-112" charset="-128"/>
              </a:defRPr>
            </a:lvl4pPr>
            <a:lvl5pPr eaLnBrk="0" hangingPunct="0">
              <a:defRPr sz="2400">
                <a:solidFill>
                  <a:schemeClr val="tx1"/>
                </a:solidFill>
                <a:latin typeface="Arial" charset="0"/>
                <a:ea typeface="ＭＳ Ｐゴシック" pitchFamily="-112" charset="-128"/>
              </a:defRPr>
            </a:lvl5pPr>
            <a:lvl6pPr marL="457200" eaLnBrk="0" fontAlgn="base" hangingPunct="0">
              <a:spcBef>
                <a:spcPct val="0"/>
              </a:spcBef>
              <a:spcAft>
                <a:spcPct val="0"/>
              </a:spcAft>
              <a:defRPr sz="2400">
                <a:solidFill>
                  <a:schemeClr val="tx1"/>
                </a:solidFill>
                <a:latin typeface="Arial" charset="0"/>
                <a:ea typeface="ＭＳ Ｐゴシック" pitchFamily="-112" charset="-128"/>
              </a:defRPr>
            </a:lvl6pPr>
            <a:lvl7pPr marL="914400" eaLnBrk="0" fontAlgn="base" hangingPunct="0">
              <a:spcBef>
                <a:spcPct val="0"/>
              </a:spcBef>
              <a:spcAft>
                <a:spcPct val="0"/>
              </a:spcAft>
              <a:defRPr sz="2400">
                <a:solidFill>
                  <a:schemeClr val="tx1"/>
                </a:solidFill>
                <a:latin typeface="Arial" charset="0"/>
                <a:ea typeface="ＭＳ Ｐゴシック" pitchFamily="-112" charset="-128"/>
              </a:defRPr>
            </a:lvl7pPr>
            <a:lvl8pPr marL="1371600" eaLnBrk="0" fontAlgn="base" hangingPunct="0">
              <a:spcBef>
                <a:spcPct val="0"/>
              </a:spcBef>
              <a:spcAft>
                <a:spcPct val="0"/>
              </a:spcAft>
              <a:defRPr sz="2400">
                <a:solidFill>
                  <a:schemeClr val="tx1"/>
                </a:solidFill>
                <a:latin typeface="Arial" charset="0"/>
                <a:ea typeface="ＭＳ Ｐゴシック" pitchFamily="-112" charset="-128"/>
              </a:defRPr>
            </a:lvl8pPr>
            <a:lvl9pPr marL="1828800"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0"/>
              </a:spcBef>
              <a:spcAft>
                <a:spcPct val="0"/>
              </a:spcAft>
            </a:pPr>
            <a:r>
              <a:rPr lang="en-US" altLang="en-US" sz="1800">
                <a:solidFill>
                  <a:srgbClr val="000000"/>
                </a:solidFill>
              </a:rPr>
              <a:t>Active drug targets</a:t>
            </a:r>
          </a:p>
        </p:txBody>
      </p:sp>
      <p:sp>
        <p:nvSpPr>
          <p:cNvPr id="41992" name="Footer Placeholder 5"/>
          <p:cNvSpPr txBox="1">
            <a:spLocks noGrp="1"/>
          </p:cNvSpPr>
          <p:nvPr/>
        </p:nvSpPr>
        <p:spPr bwMode="auto">
          <a:xfrm>
            <a:off x="1498600" y="5080000"/>
            <a:ext cx="2895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112" charset="-128"/>
              </a:defRPr>
            </a:lvl1pPr>
            <a:lvl2pPr marL="37931725" indent="-37474525" eaLnBrk="0" hangingPunct="0">
              <a:defRPr sz="2400">
                <a:solidFill>
                  <a:schemeClr val="tx1"/>
                </a:solidFill>
                <a:latin typeface="Arial" charset="0"/>
                <a:ea typeface="ＭＳ Ｐゴシック" pitchFamily="-112" charset="-128"/>
              </a:defRPr>
            </a:lvl2pPr>
            <a:lvl3pPr eaLnBrk="0" hangingPunct="0">
              <a:defRPr sz="2400">
                <a:solidFill>
                  <a:schemeClr val="tx1"/>
                </a:solidFill>
                <a:latin typeface="Arial" charset="0"/>
                <a:ea typeface="ＭＳ Ｐゴシック" pitchFamily="-112" charset="-128"/>
              </a:defRPr>
            </a:lvl3pPr>
            <a:lvl4pPr eaLnBrk="0" hangingPunct="0">
              <a:defRPr sz="2400">
                <a:solidFill>
                  <a:schemeClr val="tx1"/>
                </a:solidFill>
                <a:latin typeface="Arial" charset="0"/>
                <a:ea typeface="ＭＳ Ｐゴシック" pitchFamily="-112" charset="-128"/>
              </a:defRPr>
            </a:lvl4pPr>
            <a:lvl5pPr eaLnBrk="0" hangingPunct="0">
              <a:defRPr sz="2400">
                <a:solidFill>
                  <a:schemeClr val="tx1"/>
                </a:solidFill>
                <a:latin typeface="Arial" charset="0"/>
                <a:ea typeface="ＭＳ Ｐゴシック" pitchFamily="-112" charset="-128"/>
              </a:defRPr>
            </a:lvl5pPr>
            <a:lvl6pPr marL="457200" eaLnBrk="0" fontAlgn="base" hangingPunct="0">
              <a:spcBef>
                <a:spcPct val="0"/>
              </a:spcBef>
              <a:spcAft>
                <a:spcPct val="0"/>
              </a:spcAft>
              <a:defRPr sz="2400">
                <a:solidFill>
                  <a:schemeClr val="tx1"/>
                </a:solidFill>
                <a:latin typeface="Arial" charset="0"/>
                <a:ea typeface="ＭＳ Ｐゴシック" pitchFamily="-112" charset="-128"/>
              </a:defRPr>
            </a:lvl6pPr>
            <a:lvl7pPr marL="914400" eaLnBrk="0" fontAlgn="base" hangingPunct="0">
              <a:spcBef>
                <a:spcPct val="0"/>
              </a:spcBef>
              <a:spcAft>
                <a:spcPct val="0"/>
              </a:spcAft>
              <a:defRPr sz="2400">
                <a:solidFill>
                  <a:schemeClr val="tx1"/>
                </a:solidFill>
                <a:latin typeface="Arial" charset="0"/>
                <a:ea typeface="ＭＳ Ｐゴシック" pitchFamily="-112" charset="-128"/>
              </a:defRPr>
            </a:lvl7pPr>
            <a:lvl8pPr marL="1371600" eaLnBrk="0" fontAlgn="base" hangingPunct="0">
              <a:spcBef>
                <a:spcPct val="0"/>
              </a:spcBef>
              <a:spcAft>
                <a:spcPct val="0"/>
              </a:spcAft>
              <a:defRPr sz="2400">
                <a:solidFill>
                  <a:schemeClr val="tx1"/>
                </a:solidFill>
                <a:latin typeface="Arial" charset="0"/>
                <a:ea typeface="ＭＳ Ｐゴシック" pitchFamily="-112" charset="-128"/>
              </a:defRPr>
            </a:lvl8pPr>
            <a:lvl9pPr marL="1828800" eaLnBrk="0" fontAlgn="base" hangingPunct="0">
              <a:spcBef>
                <a:spcPct val="0"/>
              </a:spcBef>
              <a:spcAft>
                <a:spcPct val="0"/>
              </a:spcAft>
              <a:defRPr sz="2400">
                <a:solidFill>
                  <a:schemeClr val="tx1"/>
                </a:solidFill>
                <a:latin typeface="Arial" charset="0"/>
                <a:ea typeface="ＭＳ Ｐゴシック" pitchFamily="-112" charset="-128"/>
              </a:defRPr>
            </a:lvl9pPr>
          </a:lstStyle>
          <a:p>
            <a:pPr eaLnBrk="1" fontAlgn="base" hangingPunct="1">
              <a:spcBef>
                <a:spcPct val="0"/>
              </a:spcBef>
              <a:spcAft>
                <a:spcPct val="0"/>
              </a:spcAft>
            </a:pPr>
            <a:r>
              <a:rPr lang="en-US" altLang="en-US" sz="1000">
                <a:solidFill>
                  <a:srgbClr val="000000"/>
                </a:solidFill>
                <a:hlinkClick r:id="rId3"/>
              </a:rPr>
              <a:t>Cambridge University Press</a:t>
            </a:r>
            <a:endParaRPr lang="en-US" altLang="en-US" sz="1000">
              <a:solidFill>
                <a:srgbClr val="000000"/>
              </a:solidFill>
            </a:endParaRPr>
          </a:p>
        </p:txBody>
      </p:sp>
      <p:pic>
        <p:nvPicPr>
          <p:cNvPr id="41993" name="Picture 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5143500"/>
            <a:ext cx="738188"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3470903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a:xfrm>
            <a:off x="0" y="0"/>
            <a:ext cx="9144000" cy="2819400"/>
          </a:xfrm>
        </p:spPr>
        <p:txBody>
          <a:bodyPr/>
          <a:lstStyle/>
          <a:p>
            <a:pPr eaLnBrk="1" hangingPunct="1"/>
            <a:r>
              <a:rPr lang="en-US" altLang="en-US" sz="4800" dirty="0" smtClean="0">
                <a:solidFill>
                  <a:srgbClr val="FFC000"/>
                </a:solidFill>
                <a:latin typeface="Times New Roman" pitchFamily="18" charset="0"/>
                <a:cs typeface="Times New Roman" pitchFamily="18" charset="0"/>
              </a:rPr>
              <a:t>All types of viral hepatitis produce clinically similar illnesses</a:t>
            </a:r>
          </a:p>
        </p:txBody>
      </p:sp>
      <p:sp>
        <p:nvSpPr>
          <p:cNvPr id="3" name="Subtitle 2"/>
          <p:cNvSpPr>
            <a:spLocks noGrp="1"/>
          </p:cNvSpPr>
          <p:nvPr>
            <p:ph type="subTitle" idx="1"/>
          </p:nvPr>
        </p:nvSpPr>
        <p:spPr>
          <a:xfrm>
            <a:off x="0" y="3276600"/>
            <a:ext cx="9144000" cy="2667000"/>
          </a:xfrm>
        </p:spPr>
        <p:txBody>
          <a:bodyPr rtlCol="0">
            <a:normAutofit/>
          </a:bodyPr>
          <a:lstStyle/>
          <a:p>
            <a:pPr eaLnBrk="1" fontAlgn="auto" hangingPunct="1">
              <a:spcAft>
                <a:spcPts val="0"/>
              </a:spcAft>
              <a:buFont typeface="Arial" pitchFamily="34" charset="0"/>
              <a:buNone/>
              <a:defRPr/>
            </a:pPr>
            <a:r>
              <a:rPr lang="en-US" sz="4400" b="1" dirty="0" smtClean="0">
                <a:solidFill>
                  <a:schemeClr val="bg1"/>
                </a:solidFill>
                <a:latin typeface="Times New Roman" pitchFamily="18" charset="0"/>
                <a:cs typeface="Times New Roman" pitchFamily="18" charset="0"/>
              </a:rPr>
              <a:t>Asymptomatic </a:t>
            </a:r>
            <a:r>
              <a:rPr lang="en-US" sz="1600" dirty="0" smtClean="0">
                <a:solidFill>
                  <a:schemeClr val="bg1"/>
                </a:solidFill>
                <a:latin typeface="Times New Roman" pitchFamily="18" charset="0"/>
                <a:cs typeface="Times New Roman" pitchFamily="18" charset="0"/>
              </a:rPr>
              <a:t>to</a:t>
            </a:r>
            <a:r>
              <a:rPr lang="en-US" sz="4400" b="1" dirty="0" smtClean="0">
                <a:solidFill>
                  <a:schemeClr val="bg1"/>
                </a:solidFill>
                <a:latin typeface="Times New Roman" pitchFamily="18" charset="0"/>
                <a:cs typeface="Times New Roman" pitchFamily="18" charset="0"/>
              </a:rPr>
              <a:t> fulminant </a:t>
            </a:r>
            <a:r>
              <a:rPr lang="en-US" sz="4400" dirty="0" smtClean="0">
                <a:solidFill>
                  <a:schemeClr val="bg1"/>
                </a:solidFill>
                <a:latin typeface="Times New Roman" pitchFamily="18" charset="0"/>
                <a:cs typeface="Times New Roman" pitchFamily="18" charset="0"/>
              </a:rPr>
              <a:t>and fatal</a:t>
            </a:r>
          </a:p>
          <a:p>
            <a:pPr eaLnBrk="1" fontAlgn="auto" hangingPunct="1">
              <a:spcAft>
                <a:spcPts val="0"/>
              </a:spcAft>
              <a:buFont typeface="Arial" pitchFamily="34" charset="0"/>
              <a:buNone/>
              <a:defRPr/>
            </a:pPr>
            <a:r>
              <a:rPr lang="en-US" sz="4400" dirty="0" smtClean="0">
                <a:solidFill>
                  <a:schemeClr val="bg1"/>
                </a:solidFill>
                <a:latin typeface="Times New Roman" pitchFamily="18" charset="0"/>
                <a:cs typeface="Times New Roman" pitchFamily="18" charset="0"/>
              </a:rPr>
              <a:t> </a:t>
            </a:r>
            <a:r>
              <a:rPr lang="en-US" sz="4400" i="1" dirty="0" smtClean="0">
                <a:solidFill>
                  <a:schemeClr val="bg1"/>
                </a:solidFill>
                <a:latin typeface="Times New Roman" pitchFamily="18" charset="0"/>
                <a:cs typeface="Times New Roman" pitchFamily="18" charset="0"/>
              </a:rPr>
              <a:t>acute infections common to all types</a:t>
            </a:r>
            <a:endParaRPr lang="en-US" sz="4400" i="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146436794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5"/>
          <p:cNvGraphicFramePr>
            <a:graphicFrameLocks noGrp="1"/>
          </p:cNvGraphicFramePr>
          <p:nvPr>
            <p:extLst/>
          </p:nvPr>
        </p:nvGraphicFramePr>
        <p:xfrm>
          <a:off x="1102107" y="1340768"/>
          <a:ext cx="6939845" cy="518160"/>
        </p:xfrm>
        <a:graphic>
          <a:graphicData uri="http://schemas.openxmlformats.org/drawingml/2006/table">
            <a:tbl>
              <a:tblPr/>
              <a:tblGrid>
                <a:gridCol w="674511">
                  <a:extLst>
                    <a:ext uri="{9D8B030D-6E8A-4147-A177-3AD203B41FA5}">
                      <a16:colId xmlns:a16="http://schemas.microsoft.com/office/drawing/2014/main" xmlns="" val="20000"/>
                    </a:ext>
                  </a:extLst>
                </a:gridCol>
                <a:gridCol w="522111">
                  <a:extLst>
                    <a:ext uri="{9D8B030D-6E8A-4147-A177-3AD203B41FA5}">
                      <a16:colId xmlns:a16="http://schemas.microsoft.com/office/drawing/2014/main" xmlns="" val="20001"/>
                    </a:ext>
                  </a:extLst>
                </a:gridCol>
                <a:gridCol w="474133">
                  <a:extLst>
                    <a:ext uri="{9D8B030D-6E8A-4147-A177-3AD203B41FA5}">
                      <a16:colId xmlns:a16="http://schemas.microsoft.com/office/drawing/2014/main" xmlns="" val="20002"/>
                    </a:ext>
                  </a:extLst>
                </a:gridCol>
                <a:gridCol w="191911">
                  <a:extLst>
                    <a:ext uri="{9D8B030D-6E8A-4147-A177-3AD203B41FA5}">
                      <a16:colId xmlns:a16="http://schemas.microsoft.com/office/drawing/2014/main" xmlns="" val="20003"/>
                    </a:ext>
                  </a:extLst>
                </a:gridCol>
                <a:gridCol w="722489">
                  <a:extLst>
                    <a:ext uri="{9D8B030D-6E8A-4147-A177-3AD203B41FA5}">
                      <a16:colId xmlns:a16="http://schemas.microsoft.com/office/drawing/2014/main" xmlns="" val="20004"/>
                    </a:ext>
                  </a:extLst>
                </a:gridCol>
                <a:gridCol w="1162756">
                  <a:extLst>
                    <a:ext uri="{9D8B030D-6E8A-4147-A177-3AD203B41FA5}">
                      <a16:colId xmlns:a16="http://schemas.microsoft.com/office/drawing/2014/main" xmlns="" val="20005"/>
                    </a:ext>
                  </a:extLst>
                </a:gridCol>
                <a:gridCol w="598311">
                  <a:extLst>
                    <a:ext uri="{9D8B030D-6E8A-4147-A177-3AD203B41FA5}">
                      <a16:colId xmlns:a16="http://schemas.microsoft.com/office/drawing/2014/main" xmlns="" val="20006"/>
                    </a:ext>
                  </a:extLst>
                </a:gridCol>
                <a:gridCol w="711200">
                  <a:extLst>
                    <a:ext uri="{9D8B030D-6E8A-4147-A177-3AD203B41FA5}">
                      <a16:colId xmlns:a16="http://schemas.microsoft.com/office/drawing/2014/main" xmlns="" val="20007"/>
                    </a:ext>
                  </a:extLst>
                </a:gridCol>
                <a:gridCol w="857956">
                  <a:extLst>
                    <a:ext uri="{9D8B030D-6E8A-4147-A177-3AD203B41FA5}">
                      <a16:colId xmlns:a16="http://schemas.microsoft.com/office/drawing/2014/main" xmlns="" val="20008"/>
                    </a:ext>
                  </a:extLst>
                </a:gridCol>
                <a:gridCol w="1024467">
                  <a:extLst>
                    <a:ext uri="{9D8B030D-6E8A-4147-A177-3AD203B41FA5}">
                      <a16:colId xmlns:a16="http://schemas.microsoft.com/office/drawing/2014/main" xmlns="" val="20009"/>
                    </a:ext>
                  </a:extLst>
                </a:gridCol>
              </a:tblGrid>
              <a:tr h="403225">
                <a:tc>
                  <a:txBody>
                    <a:bodyPr/>
                    <a:lstStyle/>
                    <a:p>
                      <a:pPr marL="0" marR="0" lvl="0" indent="0" algn="ctr" defTabSz="914400" rtl="0" eaLnBrk="0" fontAlgn="base" latinLnBrk="0" hangingPunct="0">
                        <a:lnSpc>
                          <a:spcPct val="100000"/>
                        </a:lnSpc>
                        <a:spcBef>
                          <a:spcPct val="30000"/>
                        </a:spcBef>
                        <a:spcAft>
                          <a:spcPct val="0"/>
                        </a:spcAft>
                        <a:buClr>
                          <a:schemeClr val="tx2"/>
                        </a:buClr>
                        <a:buSzPct val="75000"/>
                        <a:buFont typeface="Wingdings" pitchFamily="2" charset="2"/>
                        <a:buNone/>
                        <a:tabLst/>
                      </a:pPr>
                      <a:r>
                        <a:rPr kumimoji="0" lang="en-US" sz="1400" b="1" i="0" u="none" strike="noStrike" cap="none" normalizeH="0" baseline="0" dirty="0" smtClean="0">
                          <a:ln>
                            <a:noFill/>
                          </a:ln>
                          <a:solidFill>
                            <a:schemeClr val="bg2">
                              <a:lumMod val="50000"/>
                            </a:schemeClr>
                          </a:solidFill>
                          <a:effectLst/>
                          <a:latin typeface="Arial" pitchFamily="34" charset="0"/>
                          <a:ea typeface="MS PGothic" pitchFamily="34" charset="-128"/>
                        </a:rPr>
                        <a:t>Core</a:t>
                      </a:r>
                    </a:p>
                  </a:txBody>
                  <a:tcPr marL="81281" marR="8128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D943F"/>
                    </a:solidFill>
                  </a:tcPr>
                </a:tc>
                <a:tc>
                  <a:txBody>
                    <a:bodyPr/>
                    <a:lstStyle/>
                    <a:p>
                      <a:pPr marL="0" marR="0" lvl="0" indent="0" algn="ctr" defTabSz="914400" rtl="0" eaLnBrk="0" fontAlgn="base" latinLnBrk="0" hangingPunct="0">
                        <a:lnSpc>
                          <a:spcPct val="100000"/>
                        </a:lnSpc>
                        <a:spcBef>
                          <a:spcPct val="30000"/>
                        </a:spcBef>
                        <a:spcAft>
                          <a:spcPct val="0"/>
                        </a:spcAft>
                        <a:buClr>
                          <a:schemeClr val="tx2"/>
                        </a:buClr>
                        <a:buSzPct val="75000"/>
                        <a:buFont typeface="Wingdings" pitchFamily="2" charset="2"/>
                        <a:buNone/>
                        <a:tabLst/>
                      </a:pPr>
                      <a:r>
                        <a:rPr kumimoji="0" lang="en-US" sz="1400" b="1" i="0" u="none" strike="noStrike" cap="none" normalizeH="0" baseline="0" dirty="0" smtClean="0">
                          <a:ln>
                            <a:noFill/>
                          </a:ln>
                          <a:solidFill>
                            <a:schemeClr val="bg2">
                              <a:lumMod val="50000"/>
                            </a:schemeClr>
                          </a:solidFill>
                          <a:effectLst/>
                          <a:latin typeface="Arial" pitchFamily="34" charset="0"/>
                          <a:ea typeface="MS PGothic" pitchFamily="34" charset="-128"/>
                        </a:rPr>
                        <a:t>E1</a:t>
                      </a:r>
                    </a:p>
                  </a:txBody>
                  <a:tcPr marL="81281" marR="8128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0" fontAlgn="base" latinLnBrk="0" hangingPunct="0">
                        <a:lnSpc>
                          <a:spcPct val="100000"/>
                        </a:lnSpc>
                        <a:spcBef>
                          <a:spcPct val="30000"/>
                        </a:spcBef>
                        <a:spcAft>
                          <a:spcPct val="0"/>
                        </a:spcAft>
                        <a:buClr>
                          <a:schemeClr val="tx2"/>
                        </a:buClr>
                        <a:buSzPct val="75000"/>
                        <a:buFont typeface="Wingdings" pitchFamily="2" charset="2"/>
                        <a:buNone/>
                        <a:tabLst/>
                      </a:pPr>
                      <a:r>
                        <a:rPr kumimoji="0" lang="en-US" sz="1400" b="1" i="0" u="none" strike="noStrike" cap="none" normalizeH="0" baseline="0" dirty="0" smtClean="0">
                          <a:ln>
                            <a:noFill/>
                          </a:ln>
                          <a:solidFill>
                            <a:schemeClr val="bg2">
                              <a:lumMod val="50000"/>
                            </a:schemeClr>
                          </a:solidFill>
                          <a:effectLst/>
                          <a:latin typeface="Arial" pitchFamily="34" charset="0"/>
                          <a:ea typeface="MS PGothic" pitchFamily="34" charset="-128"/>
                        </a:rPr>
                        <a:t>E2</a:t>
                      </a:r>
                    </a:p>
                  </a:txBody>
                  <a:tcPr marL="81281" marR="8128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C0524B"/>
                    </a:solidFill>
                  </a:tcPr>
                </a:tc>
                <a:tc>
                  <a:txBody>
                    <a:bodyPr/>
                    <a:lstStyle/>
                    <a:p>
                      <a:pPr marL="0" marR="0" lvl="0" indent="0" algn="ctr" defTabSz="914400" rtl="0" eaLnBrk="0" fontAlgn="base" latinLnBrk="0" hangingPunct="0">
                        <a:lnSpc>
                          <a:spcPct val="100000"/>
                        </a:lnSpc>
                        <a:spcBef>
                          <a:spcPct val="30000"/>
                        </a:spcBef>
                        <a:spcAft>
                          <a:spcPct val="0"/>
                        </a:spcAft>
                        <a:buClr>
                          <a:schemeClr val="tx2"/>
                        </a:buClr>
                        <a:buSzPct val="75000"/>
                        <a:buFont typeface="Wingdings" pitchFamily="2" charset="2"/>
                        <a:buNone/>
                        <a:tabLst/>
                      </a:pPr>
                      <a:r>
                        <a:rPr kumimoji="0" lang="en-US" sz="1400" b="1" i="0" u="none" strike="noStrike" cap="none" normalizeH="0" baseline="0" dirty="0" smtClean="0">
                          <a:ln>
                            <a:noFill/>
                          </a:ln>
                          <a:solidFill>
                            <a:schemeClr val="bg2">
                              <a:lumMod val="50000"/>
                            </a:schemeClr>
                          </a:solidFill>
                          <a:effectLst/>
                          <a:latin typeface="Arial" pitchFamily="34" charset="0"/>
                          <a:ea typeface="MS PGothic" pitchFamily="34" charset="-128"/>
                        </a:rPr>
                        <a:t>P7</a:t>
                      </a:r>
                    </a:p>
                  </a:txBody>
                  <a:tcPr marL="81281" marR="8128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4BADC0"/>
                    </a:solidFill>
                  </a:tcPr>
                </a:tc>
                <a:tc>
                  <a:txBody>
                    <a:bodyPr/>
                    <a:lstStyle/>
                    <a:p>
                      <a:pPr marL="0" marR="0" lvl="0" indent="0" algn="ctr" defTabSz="914400" rtl="0" eaLnBrk="0" fontAlgn="base" latinLnBrk="0" hangingPunct="0">
                        <a:lnSpc>
                          <a:spcPct val="100000"/>
                        </a:lnSpc>
                        <a:spcBef>
                          <a:spcPct val="30000"/>
                        </a:spcBef>
                        <a:spcAft>
                          <a:spcPct val="0"/>
                        </a:spcAft>
                        <a:buClr>
                          <a:schemeClr val="tx2"/>
                        </a:buClr>
                        <a:buSzPct val="75000"/>
                        <a:buFont typeface="Wingdings" pitchFamily="2" charset="2"/>
                        <a:buNone/>
                        <a:tabLst/>
                      </a:pPr>
                      <a:r>
                        <a:rPr kumimoji="0" lang="en-US" sz="1400" b="1" i="0" u="none" strike="noStrike" cap="none" normalizeH="0" baseline="0" dirty="0" smtClean="0">
                          <a:ln>
                            <a:noFill/>
                          </a:ln>
                          <a:solidFill>
                            <a:schemeClr val="bg2">
                              <a:lumMod val="50000"/>
                            </a:schemeClr>
                          </a:solidFill>
                          <a:effectLst/>
                          <a:latin typeface="Arial" pitchFamily="34" charset="0"/>
                          <a:ea typeface="MS PGothic" pitchFamily="34" charset="-128"/>
                        </a:rPr>
                        <a:t>NS2</a:t>
                      </a:r>
                    </a:p>
                  </a:txBody>
                  <a:tcPr marL="81281" marR="8128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7E64A3"/>
                    </a:solidFill>
                  </a:tcPr>
                </a:tc>
                <a:tc>
                  <a:txBody>
                    <a:bodyPr/>
                    <a:lstStyle/>
                    <a:p>
                      <a:pPr marL="0" marR="0" lvl="0" indent="0" algn="ctr" defTabSz="914400" rtl="0" eaLnBrk="0" fontAlgn="base" latinLnBrk="0" hangingPunct="0">
                        <a:lnSpc>
                          <a:spcPct val="100000"/>
                        </a:lnSpc>
                        <a:spcBef>
                          <a:spcPct val="30000"/>
                        </a:spcBef>
                        <a:spcAft>
                          <a:spcPct val="0"/>
                        </a:spcAft>
                        <a:buClr>
                          <a:schemeClr val="tx2"/>
                        </a:buClr>
                        <a:buSzPct val="75000"/>
                        <a:buFont typeface="Wingdings" pitchFamily="2" charset="2"/>
                        <a:buNone/>
                        <a:tabLst/>
                      </a:pPr>
                      <a:r>
                        <a:rPr kumimoji="0" lang="en-US" sz="1400" b="1" i="0" u="none" strike="noStrike" cap="none" normalizeH="0" baseline="0" dirty="0" smtClean="0">
                          <a:ln>
                            <a:noFill/>
                          </a:ln>
                          <a:solidFill>
                            <a:schemeClr val="bg2">
                              <a:lumMod val="50000"/>
                            </a:schemeClr>
                          </a:solidFill>
                          <a:effectLst/>
                          <a:latin typeface="Arial" pitchFamily="34" charset="0"/>
                          <a:ea typeface="MS PGothic" pitchFamily="34" charset="-128"/>
                        </a:rPr>
                        <a:t>NS3</a:t>
                      </a:r>
                    </a:p>
                  </a:txBody>
                  <a:tcPr marL="81281" marR="8128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9999CC"/>
                    </a:solidFill>
                  </a:tcPr>
                </a:tc>
                <a:tc>
                  <a:txBody>
                    <a:bodyPr/>
                    <a:lstStyle/>
                    <a:p>
                      <a:pPr marL="0" marR="0" lvl="0" indent="0" algn="ctr" defTabSz="914400" rtl="0" eaLnBrk="0" fontAlgn="base" latinLnBrk="0" hangingPunct="0">
                        <a:lnSpc>
                          <a:spcPct val="100000"/>
                        </a:lnSpc>
                        <a:spcBef>
                          <a:spcPct val="30000"/>
                        </a:spcBef>
                        <a:spcAft>
                          <a:spcPct val="0"/>
                        </a:spcAft>
                        <a:buClr>
                          <a:schemeClr val="tx2"/>
                        </a:buClr>
                        <a:buSzPct val="75000"/>
                        <a:buFont typeface="Wingdings" pitchFamily="2" charset="2"/>
                        <a:buNone/>
                        <a:tabLst/>
                      </a:pPr>
                      <a:r>
                        <a:rPr kumimoji="0" lang="en-US" sz="1400" b="1" i="0" u="none" strike="noStrike" cap="none" normalizeH="0" baseline="0" dirty="0" smtClean="0">
                          <a:ln>
                            <a:noFill/>
                          </a:ln>
                          <a:solidFill>
                            <a:schemeClr val="bg2">
                              <a:lumMod val="50000"/>
                            </a:schemeClr>
                          </a:solidFill>
                          <a:effectLst/>
                          <a:latin typeface="Arial" pitchFamily="34" charset="0"/>
                          <a:ea typeface="MS PGothic" pitchFamily="34" charset="-128"/>
                        </a:rPr>
                        <a:t>NS4A</a:t>
                      </a:r>
                    </a:p>
                  </a:txBody>
                  <a:tcPr marL="81281" marR="8128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CCFF99"/>
                    </a:solidFill>
                  </a:tcPr>
                </a:tc>
                <a:tc>
                  <a:txBody>
                    <a:bodyPr/>
                    <a:lstStyle/>
                    <a:p>
                      <a:pPr marL="0" marR="0" lvl="0" indent="0" algn="ctr" defTabSz="914400" rtl="0" eaLnBrk="0" fontAlgn="base" latinLnBrk="0" hangingPunct="0">
                        <a:lnSpc>
                          <a:spcPct val="100000"/>
                        </a:lnSpc>
                        <a:spcBef>
                          <a:spcPct val="30000"/>
                        </a:spcBef>
                        <a:spcAft>
                          <a:spcPct val="0"/>
                        </a:spcAft>
                        <a:buClr>
                          <a:schemeClr val="tx2"/>
                        </a:buClr>
                        <a:buSzPct val="75000"/>
                        <a:buFont typeface="Wingdings" pitchFamily="2" charset="2"/>
                        <a:buNone/>
                        <a:tabLst/>
                      </a:pPr>
                      <a:r>
                        <a:rPr kumimoji="0" lang="en-US" sz="1400" b="1" i="0" u="none" strike="noStrike" cap="none" normalizeH="0" baseline="0" dirty="0" smtClean="0">
                          <a:ln>
                            <a:noFill/>
                          </a:ln>
                          <a:solidFill>
                            <a:schemeClr val="bg2">
                              <a:lumMod val="50000"/>
                            </a:schemeClr>
                          </a:solidFill>
                          <a:effectLst/>
                          <a:latin typeface="Arial" pitchFamily="34" charset="0"/>
                          <a:ea typeface="MS PGothic" pitchFamily="34" charset="-128"/>
                        </a:rPr>
                        <a:t>NS4B</a:t>
                      </a:r>
                    </a:p>
                  </a:txBody>
                  <a:tcPr marL="81281" marR="8128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9CBB5C"/>
                    </a:solidFill>
                  </a:tcPr>
                </a:tc>
                <a:tc>
                  <a:txBody>
                    <a:bodyPr/>
                    <a:lstStyle/>
                    <a:p>
                      <a:pPr marL="0" marR="0" lvl="0" indent="0" algn="ctr" defTabSz="914400" rtl="0" eaLnBrk="0" fontAlgn="base" latinLnBrk="0" hangingPunct="0">
                        <a:lnSpc>
                          <a:spcPct val="100000"/>
                        </a:lnSpc>
                        <a:spcBef>
                          <a:spcPct val="30000"/>
                        </a:spcBef>
                        <a:spcAft>
                          <a:spcPct val="0"/>
                        </a:spcAft>
                        <a:buClr>
                          <a:schemeClr val="tx2"/>
                        </a:buClr>
                        <a:buSzPct val="75000"/>
                        <a:buFont typeface="Wingdings" pitchFamily="2" charset="2"/>
                        <a:buNone/>
                        <a:tabLst/>
                      </a:pPr>
                      <a:r>
                        <a:rPr kumimoji="0" lang="en-US" sz="1400" b="1" i="0" u="none" strike="noStrike" cap="none" normalizeH="0" baseline="0" dirty="0" smtClean="0">
                          <a:ln>
                            <a:noFill/>
                          </a:ln>
                          <a:solidFill>
                            <a:schemeClr val="bg2">
                              <a:lumMod val="50000"/>
                            </a:schemeClr>
                          </a:solidFill>
                          <a:effectLst/>
                          <a:latin typeface="Arial" pitchFamily="34" charset="0"/>
                          <a:ea typeface="MS PGothic" pitchFamily="34" charset="-128"/>
                        </a:rPr>
                        <a:t>NS5A</a:t>
                      </a:r>
                    </a:p>
                  </a:txBody>
                  <a:tcPr marL="81281" marR="8128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5C97DE"/>
                    </a:solidFill>
                  </a:tcPr>
                </a:tc>
                <a:tc>
                  <a:txBody>
                    <a:bodyPr/>
                    <a:lstStyle/>
                    <a:p>
                      <a:pPr marL="0" marR="0" lvl="0" indent="0" algn="ctr" defTabSz="914400" rtl="0" eaLnBrk="0" fontAlgn="base" latinLnBrk="0" hangingPunct="0">
                        <a:lnSpc>
                          <a:spcPct val="100000"/>
                        </a:lnSpc>
                        <a:spcBef>
                          <a:spcPct val="30000"/>
                        </a:spcBef>
                        <a:spcAft>
                          <a:spcPct val="0"/>
                        </a:spcAft>
                        <a:buClr>
                          <a:schemeClr val="tx2"/>
                        </a:buClr>
                        <a:buSzPct val="75000"/>
                        <a:buFont typeface="Wingdings" pitchFamily="2" charset="2"/>
                        <a:buNone/>
                        <a:tabLst/>
                      </a:pPr>
                      <a:r>
                        <a:rPr kumimoji="0" lang="en-US" sz="1400" b="1" i="0" u="none" strike="noStrike" cap="none" normalizeH="0" baseline="0" dirty="0" smtClean="0">
                          <a:ln>
                            <a:noFill/>
                          </a:ln>
                          <a:solidFill>
                            <a:schemeClr val="bg2">
                              <a:lumMod val="50000"/>
                            </a:schemeClr>
                          </a:solidFill>
                          <a:effectLst/>
                          <a:latin typeface="Arial" pitchFamily="34" charset="0"/>
                          <a:ea typeface="MS PGothic" pitchFamily="34" charset="-128"/>
                        </a:rPr>
                        <a:t>NS5B</a:t>
                      </a:r>
                    </a:p>
                  </a:txBody>
                  <a:tcPr marL="81281" marR="81281"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99CCFF"/>
                    </a:solidFill>
                  </a:tcPr>
                </a:tc>
                <a:extLst>
                  <a:ext uri="{0D108BD9-81ED-4DB2-BD59-A6C34878D82A}">
                    <a16:rowId xmlns:a16="http://schemas.microsoft.com/office/drawing/2014/main" xmlns="" val="10000"/>
                  </a:ext>
                </a:extLst>
              </a:tr>
            </a:tbl>
          </a:graphicData>
        </a:graphic>
      </p:graphicFrame>
      <p:sp>
        <p:nvSpPr>
          <p:cNvPr id="6" name="Rectangle 6"/>
          <p:cNvSpPr>
            <a:spLocks noChangeArrowheads="1"/>
          </p:cNvSpPr>
          <p:nvPr/>
        </p:nvSpPr>
        <p:spPr bwMode="auto">
          <a:xfrm>
            <a:off x="474134" y="228600"/>
            <a:ext cx="819573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2"/>
              </a:buClr>
              <a:buChar char="•"/>
              <a:defRPr sz="2800" b="1">
                <a:solidFill>
                  <a:schemeClr val="tx1"/>
                </a:solidFill>
                <a:latin typeface="Arial" charset="0"/>
              </a:defRPr>
            </a:lvl1pPr>
            <a:lvl2pPr marL="742950" indent="-285750" eaLnBrk="0" hangingPunct="0">
              <a:spcBef>
                <a:spcPct val="20000"/>
              </a:spcBef>
              <a:buClr>
                <a:schemeClr val="accent2"/>
              </a:buClr>
              <a:buChar char="–"/>
              <a:defRPr sz="2800" b="1">
                <a:solidFill>
                  <a:schemeClr val="tx1"/>
                </a:solidFill>
                <a:latin typeface="Arial" charset="0"/>
              </a:defRPr>
            </a:lvl2pPr>
            <a:lvl3pPr marL="1143000" indent="-228600" eaLnBrk="0" hangingPunct="0">
              <a:spcBef>
                <a:spcPct val="20000"/>
              </a:spcBef>
              <a:buClr>
                <a:schemeClr val="accent2"/>
              </a:buClr>
              <a:buChar char="•"/>
              <a:defRPr sz="2400" b="1">
                <a:solidFill>
                  <a:schemeClr val="tx1"/>
                </a:solidFill>
                <a:latin typeface="Arial" charset="0"/>
              </a:defRPr>
            </a:lvl3pPr>
            <a:lvl4pPr marL="1600200" indent="-228600" eaLnBrk="0" hangingPunct="0">
              <a:spcBef>
                <a:spcPct val="20000"/>
              </a:spcBef>
              <a:buClr>
                <a:schemeClr val="accent2"/>
              </a:buClr>
              <a:buChar char="–"/>
              <a:defRPr sz="2400" b="1">
                <a:solidFill>
                  <a:schemeClr val="tx1"/>
                </a:solidFill>
                <a:latin typeface="Arial" charset="0"/>
              </a:defRPr>
            </a:lvl4pPr>
            <a:lvl5pPr marL="2057400" indent="-228600" eaLnBrk="0" hangingPunct="0">
              <a:spcBef>
                <a:spcPct val="20000"/>
              </a:spcBef>
              <a:buClr>
                <a:schemeClr val="accent2"/>
              </a:buClr>
              <a:buChar char="»"/>
              <a:defRPr sz="2000" b="1">
                <a:solidFill>
                  <a:schemeClr val="tx1"/>
                </a:solidFill>
                <a:latin typeface="Arial" charset="0"/>
              </a:defRPr>
            </a:lvl5pPr>
            <a:lvl6pPr marL="2514600" indent="-228600" eaLnBrk="0" fontAlgn="base" hangingPunct="0">
              <a:spcBef>
                <a:spcPct val="20000"/>
              </a:spcBef>
              <a:spcAft>
                <a:spcPct val="0"/>
              </a:spcAft>
              <a:buClr>
                <a:schemeClr val="accent2"/>
              </a:buClr>
              <a:buChar char="»"/>
              <a:defRPr sz="2000" b="1">
                <a:solidFill>
                  <a:schemeClr val="tx1"/>
                </a:solidFill>
                <a:latin typeface="Arial" charset="0"/>
              </a:defRPr>
            </a:lvl6pPr>
            <a:lvl7pPr marL="2971800" indent="-228600" eaLnBrk="0" fontAlgn="base" hangingPunct="0">
              <a:spcBef>
                <a:spcPct val="20000"/>
              </a:spcBef>
              <a:spcAft>
                <a:spcPct val="0"/>
              </a:spcAft>
              <a:buClr>
                <a:schemeClr val="accent2"/>
              </a:buClr>
              <a:buChar char="»"/>
              <a:defRPr sz="2000" b="1">
                <a:solidFill>
                  <a:schemeClr val="tx1"/>
                </a:solidFill>
                <a:latin typeface="Arial" charset="0"/>
              </a:defRPr>
            </a:lvl7pPr>
            <a:lvl8pPr marL="3429000" indent="-228600" eaLnBrk="0" fontAlgn="base" hangingPunct="0">
              <a:spcBef>
                <a:spcPct val="20000"/>
              </a:spcBef>
              <a:spcAft>
                <a:spcPct val="0"/>
              </a:spcAft>
              <a:buClr>
                <a:schemeClr val="accent2"/>
              </a:buClr>
              <a:buChar char="»"/>
              <a:defRPr sz="2000" b="1">
                <a:solidFill>
                  <a:schemeClr val="tx1"/>
                </a:solidFill>
                <a:latin typeface="Arial" charset="0"/>
              </a:defRPr>
            </a:lvl8pPr>
            <a:lvl9pPr marL="3886200" indent="-228600" eaLnBrk="0" fontAlgn="base" hangingPunct="0">
              <a:spcBef>
                <a:spcPct val="20000"/>
              </a:spcBef>
              <a:spcAft>
                <a:spcPct val="0"/>
              </a:spcAft>
              <a:buClr>
                <a:schemeClr val="accent2"/>
              </a:buClr>
              <a:buChar char="»"/>
              <a:defRPr sz="2000" b="1">
                <a:solidFill>
                  <a:schemeClr val="tx1"/>
                </a:solidFill>
                <a:latin typeface="Arial" charset="0"/>
              </a:defRPr>
            </a:lvl9pPr>
          </a:lstStyle>
          <a:p>
            <a:pPr algn="ctr" fontAlgn="base">
              <a:spcBef>
                <a:spcPct val="0"/>
              </a:spcBef>
              <a:spcAft>
                <a:spcPct val="0"/>
              </a:spcAft>
              <a:buClrTx/>
              <a:buFontTx/>
              <a:buNone/>
            </a:pPr>
            <a:r>
              <a:rPr lang="en-US" altLang="nl-NL" sz="3600" dirty="0" smtClean="0">
                <a:solidFill>
                  <a:srgbClr val="FFFF00"/>
                </a:solidFill>
              </a:rPr>
              <a:t>Direct Acting Antivirals (DAAs)</a:t>
            </a:r>
            <a:endParaRPr lang="en-US" altLang="nl-NL" sz="3600" dirty="0">
              <a:solidFill>
                <a:srgbClr val="FFFF00"/>
              </a:solidFill>
            </a:endParaRPr>
          </a:p>
        </p:txBody>
      </p:sp>
      <p:cxnSp>
        <p:nvCxnSpPr>
          <p:cNvPr id="8" name="Straight Connector 7"/>
          <p:cNvCxnSpPr/>
          <p:nvPr/>
        </p:nvCxnSpPr>
        <p:spPr bwMode="auto">
          <a:xfrm>
            <a:off x="3845346" y="2002944"/>
            <a:ext cx="1472164" cy="0"/>
          </a:xfrm>
          <a:prstGeom prst="line">
            <a:avLst/>
          </a:prstGeom>
          <a:noFill/>
          <a:ln w="50800" cap="flat" cmpd="sng" algn="ctr">
            <a:solidFill>
              <a:schemeClr val="bg2">
                <a:lumMod val="20000"/>
                <a:lumOff val="80000"/>
              </a:schemeClr>
            </a:solidFill>
            <a:prstDash val="solid"/>
            <a:round/>
            <a:headEnd type="none" w="med" len="med"/>
            <a:tailEnd type="none" w="med" len="med"/>
          </a:ln>
          <a:effectLst/>
        </p:spPr>
      </p:cxnSp>
      <p:cxnSp>
        <p:nvCxnSpPr>
          <p:cNvPr id="9" name="Straight Connector 8"/>
          <p:cNvCxnSpPr/>
          <p:nvPr/>
        </p:nvCxnSpPr>
        <p:spPr bwMode="auto">
          <a:xfrm>
            <a:off x="6277622" y="2002324"/>
            <a:ext cx="640071" cy="0"/>
          </a:xfrm>
          <a:prstGeom prst="line">
            <a:avLst/>
          </a:prstGeom>
          <a:noFill/>
          <a:ln w="50800" cap="flat" cmpd="sng" algn="ctr">
            <a:solidFill>
              <a:schemeClr val="accent5">
                <a:lumMod val="75000"/>
              </a:schemeClr>
            </a:solidFill>
            <a:prstDash val="solid"/>
            <a:round/>
            <a:headEnd type="none" w="med" len="med"/>
            <a:tailEnd type="none" w="med" len="med"/>
          </a:ln>
          <a:effectLst/>
        </p:spPr>
      </p:cxnSp>
      <p:cxnSp>
        <p:nvCxnSpPr>
          <p:cNvPr id="12" name="Straight Connector 11"/>
          <p:cNvCxnSpPr/>
          <p:nvPr/>
        </p:nvCxnSpPr>
        <p:spPr bwMode="auto">
          <a:xfrm>
            <a:off x="7154970" y="2002324"/>
            <a:ext cx="768085" cy="0"/>
          </a:xfrm>
          <a:prstGeom prst="line">
            <a:avLst/>
          </a:prstGeom>
          <a:noFill/>
          <a:ln w="50800" cap="flat" cmpd="sng" algn="ctr">
            <a:solidFill>
              <a:srgbClr val="FF6600"/>
            </a:solidFill>
            <a:prstDash val="solid"/>
            <a:round/>
            <a:headEnd type="none" w="med" len="med"/>
            <a:tailEnd type="none" w="med" len="med"/>
          </a:ln>
          <a:effectLst/>
        </p:spPr>
      </p:cxnSp>
      <p:cxnSp>
        <p:nvCxnSpPr>
          <p:cNvPr id="20" name="Straight Connector 19"/>
          <p:cNvCxnSpPr>
            <a:stCxn id="44" idx="0"/>
          </p:cNvCxnSpPr>
          <p:nvPr/>
        </p:nvCxnSpPr>
        <p:spPr bwMode="auto">
          <a:xfrm flipV="1">
            <a:off x="2052025" y="2003058"/>
            <a:ext cx="2551980" cy="768832"/>
          </a:xfrm>
          <a:prstGeom prst="line">
            <a:avLst/>
          </a:prstGeom>
          <a:noFill/>
          <a:ln w="50800" cap="flat" cmpd="sng" algn="ctr">
            <a:solidFill>
              <a:schemeClr val="bg2">
                <a:lumMod val="20000"/>
                <a:lumOff val="80000"/>
              </a:schemeClr>
            </a:solidFill>
            <a:prstDash val="solid"/>
            <a:round/>
            <a:headEnd type="none" w="med" len="med"/>
            <a:tailEnd type="none" w="med" len="med"/>
          </a:ln>
          <a:effectLst/>
        </p:spPr>
      </p:cxnSp>
      <p:cxnSp>
        <p:nvCxnSpPr>
          <p:cNvPr id="23" name="Straight Connector 22"/>
          <p:cNvCxnSpPr>
            <a:stCxn id="47" idx="0"/>
          </p:cNvCxnSpPr>
          <p:nvPr/>
        </p:nvCxnSpPr>
        <p:spPr bwMode="auto">
          <a:xfrm flipV="1">
            <a:off x="4512514" y="2002944"/>
            <a:ext cx="2107718" cy="775062"/>
          </a:xfrm>
          <a:prstGeom prst="line">
            <a:avLst/>
          </a:prstGeom>
          <a:noFill/>
          <a:ln w="50800" cap="flat" cmpd="sng" algn="ctr">
            <a:solidFill>
              <a:schemeClr val="accent5">
                <a:lumMod val="75000"/>
              </a:schemeClr>
            </a:solidFill>
            <a:prstDash val="solid"/>
            <a:round/>
            <a:headEnd type="none" w="med" len="med"/>
            <a:tailEnd type="none" w="med" len="med"/>
          </a:ln>
          <a:effectLst/>
        </p:spPr>
      </p:cxnSp>
      <p:cxnSp>
        <p:nvCxnSpPr>
          <p:cNvPr id="30" name="Straight Connector 29"/>
          <p:cNvCxnSpPr>
            <a:stCxn id="48" idx="0"/>
          </p:cNvCxnSpPr>
          <p:nvPr/>
        </p:nvCxnSpPr>
        <p:spPr bwMode="auto">
          <a:xfrm flipV="1">
            <a:off x="6950428" y="2002951"/>
            <a:ext cx="588486" cy="768840"/>
          </a:xfrm>
          <a:prstGeom prst="line">
            <a:avLst/>
          </a:prstGeom>
          <a:noFill/>
          <a:ln w="50800" cap="flat" cmpd="sng" algn="ctr">
            <a:solidFill>
              <a:srgbClr val="FF6600"/>
            </a:solidFill>
            <a:prstDash val="solid"/>
            <a:round/>
            <a:headEnd type="none" w="med" len="med"/>
            <a:tailEnd type="none" w="med" len="med"/>
          </a:ln>
          <a:effectLst/>
        </p:spPr>
      </p:cxnSp>
      <p:sp>
        <p:nvSpPr>
          <p:cNvPr id="44" name="TextBox 43"/>
          <p:cNvSpPr txBox="1"/>
          <p:nvPr/>
        </p:nvSpPr>
        <p:spPr>
          <a:xfrm>
            <a:off x="983335" y="2771890"/>
            <a:ext cx="2137380" cy="3231654"/>
          </a:xfrm>
          <a:prstGeom prst="rect">
            <a:avLst/>
          </a:prstGeom>
          <a:noFill/>
        </p:spPr>
        <p:txBody>
          <a:bodyPr wrap="none" rtlCol="0">
            <a:spAutoFit/>
          </a:bodyPr>
          <a:lstStyle/>
          <a:p>
            <a:pPr algn="ctr" fontAlgn="base">
              <a:spcBef>
                <a:spcPct val="0"/>
              </a:spcBef>
              <a:spcAft>
                <a:spcPct val="0"/>
              </a:spcAft>
            </a:pPr>
            <a:r>
              <a:rPr lang="nl-NL" sz="2000" dirty="0" smtClean="0">
                <a:solidFill>
                  <a:srgbClr val="FFFFFF"/>
                </a:solidFill>
              </a:rPr>
              <a:t>NS3-4A protease</a:t>
            </a:r>
          </a:p>
          <a:p>
            <a:pPr algn="ctr" fontAlgn="base">
              <a:spcBef>
                <a:spcPct val="0"/>
              </a:spcBef>
              <a:spcAft>
                <a:spcPct val="0"/>
              </a:spcAft>
            </a:pPr>
            <a:r>
              <a:rPr lang="nl-NL" sz="2000" dirty="0" smtClean="0">
                <a:solidFill>
                  <a:srgbClr val="FFFFFF"/>
                </a:solidFill>
              </a:rPr>
              <a:t>Inhibitors</a:t>
            </a:r>
          </a:p>
          <a:p>
            <a:pPr algn="ctr" fontAlgn="base">
              <a:spcBef>
                <a:spcPct val="0"/>
              </a:spcBef>
              <a:spcAft>
                <a:spcPct val="0"/>
              </a:spcAft>
            </a:pPr>
            <a:r>
              <a:rPr lang="nl-NL" sz="3200" b="1" dirty="0" smtClean="0">
                <a:solidFill>
                  <a:srgbClr val="0066FF">
                    <a:lumMod val="20000"/>
                    <a:lumOff val="80000"/>
                  </a:srgbClr>
                </a:solidFill>
              </a:rPr>
              <a:t>~</a:t>
            </a:r>
            <a:r>
              <a:rPr lang="nl-NL" sz="3200" b="1" dirty="0" err="1" smtClean="0">
                <a:solidFill>
                  <a:srgbClr val="0066FF">
                    <a:lumMod val="20000"/>
                    <a:lumOff val="80000"/>
                  </a:srgbClr>
                </a:solidFill>
              </a:rPr>
              <a:t>previr</a:t>
            </a:r>
            <a:endParaRPr lang="nl-NL" sz="3200" b="1" dirty="0" smtClean="0">
              <a:solidFill>
                <a:srgbClr val="0066FF">
                  <a:lumMod val="20000"/>
                  <a:lumOff val="80000"/>
                </a:srgbClr>
              </a:solidFill>
            </a:endParaRPr>
          </a:p>
          <a:p>
            <a:pPr algn="ctr" fontAlgn="base">
              <a:spcBef>
                <a:spcPct val="0"/>
              </a:spcBef>
              <a:spcAft>
                <a:spcPct val="0"/>
              </a:spcAft>
            </a:pPr>
            <a:endParaRPr lang="nl-NL" sz="3200" b="1" dirty="0">
              <a:solidFill>
                <a:srgbClr val="0066FF">
                  <a:lumMod val="20000"/>
                  <a:lumOff val="80000"/>
                </a:srgbClr>
              </a:solidFill>
            </a:endParaRPr>
          </a:p>
          <a:p>
            <a:pPr algn="ctr" fontAlgn="base">
              <a:spcBef>
                <a:spcPct val="0"/>
              </a:spcBef>
              <a:spcAft>
                <a:spcPct val="0"/>
              </a:spcAft>
            </a:pPr>
            <a:r>
              <a:rPr lang="nl-NL" sz="2000" dirty="0" err="1" smtClean="0">
                <a:solidFill>
                  <a:srgbClr val="FFFFFF"/>
                </a:solidFill>
              </a:rPr>
              <a:t>Telaprevir</a:t>
            </a:r>
            <a:endParaRPr lang="nl-NL" sz="2000" dirty="0" smtClean="0">
              <a:solidFill>
                <a:srgbClr val="FFFFFF"/>
              </a:solidFill>
            </a:endParaRPr>
          </a:p>
          <a:p>
            <a:pPr algn="ctr" fontAlgn="base">
              <a:spcBef>
                <a:spcPct val="0"/>
              </a:spcBef>
              <a:spcAft>
                <a:spcPct val="0"/>
              </a:spcAft>
            </a:pPr>
            <a:r>
              <a:rPr lang="nl-NL" sz="2000" dirty="0" err="1" smtClean="0">
                <a:solidFill>
                  <a:srgbClr val="FFFFFF"/>
                </a:solidFill>
              </a:rPr>
              <a:t>Boceprevir</a:t>
            </a:r>
            <a:endParaRPr lang="nl-NL" sz="2000" dirty="0" smtClean="0">
              <a:solidFill>
                <a:srgbClr val="FFFFFF"/>
              </a:solidFill>
            </a:endParaRPr>
          </a:p>
          <a:p>
            <a:pPr algn="ctr" fontAlgn="base">
              <a:spcBef>
                <a:spcPct val="0"/>
              </a:spcBef>
              <a:spcAft>
                <a:spcPct val="0"/>
              </a:spcAft>
            </a:pPr>
            <a:r>
              <a:rPr lang="nl-NL" sz="2000" dirty="0" err="1" smtClean="0">
                <a:solidFill>
                  <a:srgbClr val="FFFFFF"/>
                </a:solidFill>
              </a:rPr>
              <a:t>Simeprevir</a:t>
            </a:r>
            <a:endParaRPr lang="nl-NL" sz="2000" dirty="0" smtClean="0">
              <a:solidFill>
                <a:srgbClr val="FFFFFF"/>
              </a:solidFill>
            </a:endParaRPr>
          </a:p>
          <a:p>
            <a:pPr algn="ctr" fontAlgn="base">
              <a:spcBef>
                <a:spcPct val="0"/>
              </a:spcBef>
              <a:spcAft>
                <a:spcPct val="0"/>
              </a:spcAft>
            </a:pPr>
            <a:r>
              <a:rPr lang="nl-NL" sz="2000" dirty="0" smtClean="0">
                <a:solidFill>
                  <a:srgbClr val="FFFFFF"/>
                </a:solidFill>
              </a:rPr>
              <a:t>Paritaprevir</a:t>
            </a:r>
          </a:p>
          <a:p>
            <a:pPr algn="ctr" fontAlgn="base">
              <a:spcBef>
                <a:spcPct val="0"/>
              </a:spcBef>
              <a:spcAft>
                <a:spcPct val="0"/>
              </a:spcAft>
            </a:pPr>
            <a:r>
              <a:rPr lang="nl-NL" sz="2000" dirty="0" smtClean="0">
                <a:solidFill>
                  <a:srgbClr val="FFFFFF"/>
                </a:solidFill>
              </a:rPr>
              <a:t>grazoprevir</a:t>
            </a:r>
          </a:p>
        </p:txBody>
      </p:sp>
      <p:sp>
        <p:nvSpPr>
          <p:cNvPr id="47" name="TextBox 46"/>
          <p:cNvSpPr txBox="1"/>
          <p:nvPr/>
        </p:nvSpPr>
        <p:spPr>
          <a:xfrm>
            <a:off x="3785392" y="2778006"/>
            <a:ext cx="1454244" cy="3508653"/>
          </a:xfrm>
          <a:prstGeom prst="rect">
            <a:avLst/>
          </a:prstGeom>
          <a:noFill/>
        </p:spPr>
        <p:txBody>
          <a:bodyPr wrap="none" rtlCol="0">
            <a:spAutoFit/>
          </a:bodyPr>
          <a:lstStyle/>
          <a:p>
            <a:pPr algn="ctr" fontAlgn="base">
              <a:spcBef>
                <a:spcPct val="0"/>
              </a:spcBef>
              <a:spcAft>
                <a:spcPct val="0"/>
              </a:spcAft>
            </a:pPr>
            <a:r>
              <a:rPr lang="nl-NL" sz="2000" dirty="0" smtClean="0">
                <a:solidFill>
                  <a:srgbClr val="FFFFFF"/>
                </a:solidFill>
              </a:rPr>
              <a:t>NS5A</a:t>
            </a:r>
          </a:p>
          <a:p>
            <a:pPr algn="ctr" fontAlgn="base">
              <a:spcBef>
                <a:spcPct val="0"/>
              </a:spcBef>
              <a:spcAft>
                <a:spcPct val="0"/>
              </a:spcAft>
            </a:pPr>
            <a:r>
              <a:rPr lang="nl-NL" sz="2000" dirty="0" smtClean="0">
                <a:solidFill>
                  <a:srgbClr val="FFFFFF"/>
                </a:solidFill>
              </a:rPr>
              <a:t>Inhibitors</a:t>
            </a:r>
          </a:p>
          <a:p>
            <a:pPr algn="ctr" fontAlgn="base">
              <a:spcBef>
                <a:spcPct val="0"/>
              </a:spcBef>
              <a:spcAft>
                <a:spcPct val="0"/>
              </a:spcAft>
            </a:pPr>
            <a:r>
              <a:rPr lang="nl-NL" sz="3200" b="1" dirty="0" smtClean="0">
                <a:solidFill>
                  <a:srgbClr val="FFFF00"/>
                </a:solidFill>
              </a:rPr>
              <a:t>~</a:t>
            </a:r>
            <a:r>
              <a:rPr lang="nl-NL" sz="3200" b="1" dirty="0" err="1" smtClean="0">
                <a:solidFill>
                  <a:srgbClr val="FFFF00"/>
                </a:solidFill>
              </a:rPr>
              <a:t>asvir</a:t>
            </a:r>
            <a:endParaRPr lang="nl-NL" sz="3200" b="1" dirty="0" smtClean="0">
              <a:solidFill>
                <a:srgbClr val="FFFF00"/>
              </a:solidFill>
            </a:endParaRPr>
          </a:p>
          <a:p>
            <a:pPr algn="ctr" fontAlgn="base">
              <a:spcBef>
                <a:spcPct val="0"/>
              </a:spcBef>
              <a:spcAft>
                <a:spcPct val="0"/>
              </a:spcAft>
            </a:pPr>
            <a:endParaRPr lang="nl-NL" sz="3200" b="1" dirty="0">
              <a:solidFill>
                <a:srgbClr val="FFFF00"/>
              </a:solidFill>
            </a:endParaRPr>
          </a:p>
          <a:p>
            <a:pPr algn="ctr" fontAlgn="base">
              <a:spcBef>
                <a:spcPct val="0"/>
              </a:spcBef>
              <a:spcAft>
                <a:spcPct val="0"/>
              </a:spcAft>
            </a:pPr>
            <a:r>
              <a:rPr lang="nl-NL" sz="2000" dirty="0" err="1" smtClean="0">
                <a:solidFill>
                  <a:srgbClr val="FFFFFF"/>
                </a:solidFill>
              </a:rPr>
              <a:t>Daclatasvir</a:t>
            </a:r>
            <a:endParaRPr lang="nl-NL" sz="2000" dirty="0">
              <a:solidFill>
                <a:srgbClr val="FFFFFF"/>
              </a:solidFill>
            </a:endParaRPr>
          </a:p>
          <a:p>
            <a:pPr algn="ctr" fontAlgn="base">
              <a:spcBef>
                <a:spcPct val="0"/>
              </a:spcBef>
              <a:spcAft>
                <a:spcPct val="0"/>
              </a:spcAft>
            </a:pPr>
            <a:r>
              <a:rPr lang="nl-NL" sz="2000" dirty="0" err="1">
                <a:solidFill>
                  <a:srgbClr val="FFFFFF"/>
                </a:solidFill>
              </a:rPr>
              <a:t>Ledipasvir</a:t>
            </a:r>
            <a:endParaRPr lang="nl-NL" sz="2000" dirty="0">
              <a:solidFill>
                <a:srgbClr val="FFFFFF"/>
              </a:solidFill>
            </a:endParaRPr>
          </a:p>
          <a:p>
            <a:pPr algn="ctr" fontAlgn="base">
              <a:spcBef>
                <a:spcPct val="0"/>
              </a:spcBef>
              <a:spcAft>
                <a:spcPct val="0"/>
              </a:spcAft>
            </a:pPr>
            <a:r>
              <a:rPr lang="nl-NL" sz="2000" dirty="0" smtClean="0">
                <a:solidFill>
                  <a:srgbClr val="FFFFFF"/>
                </a:solidFill>
              </a:rPr>
              <a:t>Ombitasvir</a:t>
            </a:r>
          </a:p>
          <a:p>
            <a:pPr algn="ctr" fontAlgn="base">
              <a:spcBef>
                <a:spcPct val="0"/>
              </a:spcBef>
              <a:spcAft>
                <a:spcPct val="0"/>
              </a:spcAft>
            </a:pPr>
            <a:r>
              <a:rPr lang="nl-NL" sz="2000" dirty="0" smtClean="0">
                <a:solidFill>
                  <a:srgbClr val="FFFFFF"/>
                </a:solidFill>
              </a:rPr>
              <a:t>Velpatasvir</a:t>
            </a:r>
          </a:p>
          <a:p>
            <a:pPr algn="ctr" fontAlgn="base">
              <a:spcBef>
                <a:spcPct val="0"/>
              </a:spcBef>
              <a:spcAft>
                <a:spcPct val="0"/>
              </a:spcAft>
            </a:pPr>
            <a:r>
              <a:rPr lang="nl-NL" sz="2000" dirty="0" smtClean="0">
                <a:solidFill>
                  <a:srgbClr val="FFFFFF"/>
                </a:solidFill>
              </a:rPr>
              <a:t>Elbasvir</a:t>
            </a:r>
            <a:endParaRPr lang="nl-NL" sz="2000" dirty="0">
              <a:solidFill>
                <a:srgbClr val="FFFFFF"/>
              </a:solidFill>
            </a:endParaRPr>
          </a:p>
          <a:p>
            <a:pPr algn="ctr" fontAlgn="base">
              <a:spcBef>
                <a:spcPct val="0"/>
              </a:spcBef>
              <a:spcAft>
                <a:spcPct val="0"/>
              </a:spcAft>
            </a:pPr>
            <a:endParaRPr lang="en-US" dirty="0">
              <a:solidFill>
                <a:srgbClr val="FFFFFF"/>
              </a:solidFill>
            </a:endParaRPr>
          </a:p>
        </p:txBody>
      </p:sp>
      <p:sp>
        <p:nvSpPr>
          <p:cNvPr id="48" name="TextBox 47"/>
          <p:cNvSpPr txBox="1"/>
          <p:nvPr/>
        </p:nvSpPr>
        <p:spPr>
          <a:xfrm>
            <a:off x="5824157" y="2771791"/>
            <a:ext cx="2252541" cy="2800767"/>
          </a:xfrm>
          <a:prstGeom prst="rect">
            <a:avLst/>
          </a:prstGeom>
          <a:noFill/>
        </p:spPr>
        <p:txBody>
          <a:bodyPr wrap="none" rtlCol="0">
            <a:spAutoFit/>
          </a:bodyPr>
          <a:lstStyle/>
          <a:p>
            <a:pPr algn="ctr" fontAlgn="base">
              <a:spcBef>
                <a:spcPct val="0"/>
              </a:spcBef>
              <a:spcAft>
                <a:spcPct val="0"/>
              </a:spcAft>
            </a:pPr>
            <a:r>
              <a:rPr lang="nl-NL" sz="2000" dirty="0" smtClean="0">
                <a:solidFill>
                  <a:srgbClr val="FFFFFF"/>
                </a:solidFill>
              </a:rPr>
              <a:t>NS5B polymerase</a:t>
            </a:r>
          </a:p>
          <a:p>
            <a:pPr algn="ctr" fontAlgn="base">
              <a:spcBef>
                <a:spcPct val="0"/>
              </a:spcBef>
              <a:spcAft>
                <a:spcPct val="0"/>
              </a:spcAft>
            </a:pPr>
            <a:r>
              <a:rPr lang="nl-NL" sz="2000" dirty="0" smtClean="0">
                <a:solidFill>
                  <a:srgbClr val="FFFFFF"/>
                </a:solidFill>
              </a:rPr>
              <a:t>Inhibitors</a:t>
            </a:r>
          </a:p>
          <a:p>
            <a:pPr algn="ctr" fontAlgn="base">
              <a:spcBef>
                <a:spcPct val="0"/>
              </a:spcBef>
              <a:spcAft>
                <a:spcPct val="0"/>
              </a:spcAft>
            </a:pPr>
            <a:r>
              <a:rPr lang="nl-NL" sz="3200" b="1" dirty="0" smtClean="0">
                <a:solidFill>
                  <a:srgbClr val="FF9900"/>
                </a:solidFill>
              </a:rPr>
              <a:t>~</a:t>
            </a:r>
            <a:r>
              <a:rPr lang="nl-NL" sz="3200" b="1" dirty="0" err="1" smtClean="0">
                <a:solidFill>
                  <a:srgbClr val="FF9900"/>
                </a:solidFill>
              </a:rPr>
              <a:t>buvir</a:t>
            </a:r>
            <a:endParaRPr lang="nl-NL" sz="3200" b="1" dirty="0" smtClean="0">
              <a:solidFill>
                <a:srgbClr val="FF9900"/>
              </a:solidFill>
            </a:endParaRPr>
          </a:p>
          <a:p>
            <a:pPr algn="ctr" fontAlgn="base">
              <a:spcBef>
                <a:spcPct val="0"/>
              </a:spcBef>
              <a:spcAft>
                <a:spcPct val="0"/>
              </a:spcAft>
            </a:pPr>
            <a:endParaRPr lang="nl-NL" sz="3200" b="1" dirty="0">
              <a:solidFill>
                <a:srgbClr val="FFFF00"/>
              </a:solidFill>
            </a:endParaRPr>
          </a:p>
          <a:p>
            <a:pPr algn="ctr" fontAlgn="base">
              <a:spcBef>
                <a:spcPct val="0"/>
              </a:spcBef>
              <a:spcAft>
                <a:spcPct val="0"/>
              </a:spcAft>
            </a:pPr>
            <a:r>
              <a:rPr lang="nl-NL" sz="2000" dirty="0" err="1" smtClean="0">
                <a:solidFill>
                  <a:srgbClr val="FFFFFF"/>
                </a:solidFill>
              </a:rPr>
              <a:t>Sofosbuvir</a:t>
            </a:r>
            <a:endParaRPr lang="nl-NL" sz="2000" dirty="0" smtClean="0">
              <a:solidFill>
                <a:srgbClr val="FFFFFF"/>
              </a:solidFill>
            </a:endParaRPr>
          </a:p>
          <a:p>
            <a:pPr algn="ctr" fontAlgn="base">
              <a:spcBef>
                <a:spcPct val="0"/>
              </a:spcBef>
              <a:spcAft>
                <a:spcPct val="0"/>
              </a:spcAft>
            </a:pPr>
            <a:r>
              <a:rPr lang="nl-NL" sz="2000" dirty="0" err="1" smtClean="0">
                <a:solidFill>
                  <a:srgbClr val="FFFFFF"/>
                </a:solidFill>
              </a:rPr>
              <a:t>Dasabuvir</a:t>
            </a:r>
            <a:endParaRPr lang="nl-NL" sz="2000" dirty="0" smtClean="0">
              <a:solidFill>
                <a:srgbClr val="FFFFFF"/>
              </a:solidFill>
            </a:endParaRPr>
          </a:p>
          <a:p>
            <a:pPr algn="ctr" fontAlgn="base">
              <a:spcBef>
                <a:spcPct val="0"/>
              </a:spcBef>
              <a:spcAft>
                <a:spcPct val="0"/>
              </a:spcAft>
            </a:pPr>
            <a:endParaRPr lang="en-US" sz="3200" b="1" dirty="0">
              <a:solidFill>
                <a:srgbClr val="FF9900"/>
              </a:solidFill>
            </a:endParaRPr>
          </a:p>
        </p:txBody>
      </p:sp>
    </p:spTree>
    <p:extLst>
      <p:ext uri="{BB962C8B-B14F-4D97-AF65-F5344CB8AC3E}">
        <p14:creationId xmlns:p14="http://schemas.microsoft.com/office/powerpoint/2010/main" val="108514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ctrTitle"/>
          </p:nvPr>
        </p:nvSpPr>
        <p:spPr>
          <a:xfrm>
            <a:off x="685800" y="152400"/>
            <a:ext cx="7772400" cy="1066800"/>
          </a:xfrm>
        </p:spPr>
        <p:txBody>
          <a:bodyPr/>
          <a:lstStyle/>
          <a:p>
            <a:pPr eaLnBrk="1" hangingPunct="1"/>
            <a:r>
              <a:rPr lang="en-US" altLang="en-US" sz="4800" dirty="0" smtClean="0">
                <a:solidFill>
                  <a:srgbClr val="FF0000"/>
                </a:solidFill>
                <a:latin typeface="Times New Roman" pitchFamily="18" charset="0"/>
                <a:cs typeface="Times New Roman" pitchFamily="18" charset="0"/>
              </a:rPr>
              <a:t/>
            </a:r>
            <a:br>
              <a:rPr lang="en-US" altLang="en-US" sz="4800" dirty="0" smtClean="0">
                <a:solidFill>
                  <a:srgbClr val="FF0000"/>
                </a:solidFill>
                <a:latin typeface="Times New Roman" pitchFamily="18" charset="0"/>
                <a:cs typeface="Times New Roman" pitchFamily="18" charset="0"/>
              </a:rPr>
            </a:br>
            <a:r>
              <a:rPr lang="en-US" altLang="en-US" sz="4800" dirty="0" smtClean="0">
                <a:solidFill>
                  <a:srgbClr val="FF0000"/>
                </a:solidFill>
                <a:latin typeface="Times New Roman" pitchFamily="18" charset="0"/>
                <a:cs typeface="Times New Roman" pitchFamily="18" charset="0"/>
              </a:rPr>
              <a:t/>
            </a:r>
            <a:br>
              <a:rPr lang="en-US" altLang="en-US" sz="4800" dirty="0" smtClean="0">
                <a:solidFill>
                  <a:srgbClr val="FF0000"/>
                </a:solidFill>
                <a:latin typeface="Times New Roman" pitchFamily="18" charset="0"/>
                <a:cs typeface="Times New Roman" pitchFamily="18" charset="0"/>
              </a:rPr>
            </a:br>
            <a:r>
              <a:rPr lang="en-US" altLang="en-US" sz="4800" dirty="0" smtClean="0">
                <a:solidFill>
                  <a:srgbClr val="FF0000"/>
                </a:solidFill>
                <a:latin typeface="Times New Roman" pitchFamily="18" charset="0"/>
                <a:cs typeface="Times New Roman" pitchFamily="18" charset="0"/>
              </a:rPr>
              <a:t>Prognosis</a:t>
            </a:r>
            <a:br>
              <a:rPr lang="en-US" altLang="en-US" sz="4800" dirty="0" smtClean="0">
                <a:solidFill>
                  <a:srgbClr val="FF0000"/>
                </a:solidFill>
                <a:latin typeface="Times New Roman" pitchFamily="18" charset="0"/>
                <a:cs typeface="Times New Roman" pitchFamily="18" charset="0"/>
              </a:rPr>
            </a:br>
            <a:r>
              <a:rPr lang="en-US" altLang="en-US" sz="4800" dirty="0" smtClean="0">
                <a:solidFill>
                  <a:srgbClr val="FF0000"/>
                </a:solidFill>
                <a:latin typeface="Times New Roman" pitchFamily="18" charset="0"/>
                <a:cs typeface="Times New Roman" pitchFamily="18" charset="0"/>
              </a:rPr>
              <a:t>HCV</a:t>
            </a:r>
            <a:br>
              <a:rPr lang="en-US" altLang="en-US" sz="4800" dirty="0" smtClean="0">
                <a:solidFill>
                  <a:srgbClr val="FF0000"/>
                </a:solidFill>
                <a:latin typeface="Times New Roman" pitchFamily="18" charset="0"/>
                <a:cs typeface="Times New Roman" pitchFamily="18" charset="0"/>
              </a:rPr>
            </a:br>
            <a:r>
              <a:rPr lang="en-US" altLang="en-US" sz="4800" dirty="0" smtClean="0">
                <a:solidFill>
                  <a:srgbClr val="FF0000"/>
                </a:solidFill>
                <a:latin typeface="Times New Roman" pitchFamily="18" charset="0"/>
                <a:cs typeface="Times New Roman" pitchFamily="18" charset="0"/>
              </a:rPr>
              <a:t/>
            </a:r>
            <a:br>
              <a:rPr lang="en-US" altLang="en-US" sz="4800" dirty="0" smtClean="0">
                <a:solidFill>
                  <a:srgbClr val="FF0000"/>
                </a:solidFill>
                <a:latin typeface="Times New Roman" pitchFamily="18" charset="0"/>
                <a:cs typeface="Times New Roman" pitchFamily="18" charset="0"/>
              </a:rPr>
            </a:br>
            <a:endParaRPr lang="fa-IR" altLang="en-US" sz="4800" dirty="0" smtClean="0">
              <a:solidFill>
                <a:srgbClr val="FF0000"/>
              </a:solidFill>
              <a:latin typeface="Times New Roman" pitchFamily="18" charset="0"/>
            </a:endParaRPr>
          </a:p>
        </p:txBody>
      </p:sp>
      <p:sp>
        <p:nvSpPr>
          <p:cNvPr id="3" name="Subtitle 2"/>
          <p:cNvSpPr>
            <a:spLocks noGrp="1"/>
          </p:cNvSpPr>
          <p:nvPr>
            <p:ph type="subTitle" idx="1"/>
          </p:nvPr>
        </p:nvSpPr>
        <p:spPr>
          <a:xfrm>
            <a:off x="304800" y="1600200"/>
            <a:ext cx="8610600" cy="4953000"/>
          </a:xfrm>
        </p:spPr>
        <p:txBody>
          <a:bodyPr/>
          <a:lstStyle/>
          <a:p>
            <a:pPr eaLnBrk="1" hangingPunct="1">
              <a:buFont typeface="Arial" pitchFamily="34" charset="0"/>
              <a:buNone/>
              <a:defRPr/>
            </a:pPr>
            <a:r>
              <a:rPr lang="en-US" sz="4000" dirty="0" smtClean="0">
                <a:solidFill>
                  <a:srgbClr val="7030A0"/>
                </a:solidFill>
                <a:latin typeface="Times New Roman" pitchFamily="18" charset="0"/>
                <a:cs typeface="Times New Roman" pitchFamily="18" charset="0"/>
              </a:rPr>
              <a:t>Less </a:t>
            </a:r>
            <a:r>
              <a:rPr lang="en-US" sz="4000" dirty="0">
                <a:solidFill>
                  <a:srgbClr val="7030A0"/>
                </a:solidFill>
                <a:latin typeface="Times New Roman" pitchFamily="18" charset="0"/>
                <a:cs typeface="Times New Roman" pitchFamily="18" charset="0"/>
              </a:rPr>
              <a:t>severe during the acute phase than hepatitis B and </a:t>
            </a:r>
            <a:endParaRPr lang="en-US" sz="4000" dirty="0" smtClean="0">
              <a:solidFill>
                <a:srgbClr val="7030A0"/>
              </a:solidFill>
              <a:latin typeface="Times New Roman" pitchFamily="18" charset="0"/>
              <a:cs typeface="Times New Roman" pitchFamily="18" charset="0"/>
            </a:endParaRPr>
          </a:p>
          <a:p>
            <a:pPr eaLnBrk="1" hangingPunct="1">
              <a:buFont typeface="Arial" pitchFamily="34" charset="0"/>
              <a:buNone/>
              <a:defRPr/>
            </a:pPr>
            <a:r>
              <a:rPr lang="en-US" sz="4000" dirty="0" smtClean="0">
                <a:solidFill>
                  <a:srgbClr val="002060"/>
                </a:solidFill>
                <a:latin typeface="Times New Roman" pitchFamily="18" charset="0"/>
                <a:cs typeface="Times New Roman" pitchFamily="18" charset="0"/>
              </a:rPr>
              <a:t>More </a:t>
            </a:r>
            <a:r>
              <a:rPr lang="en-US" sz="4000" dirty="0">
                <a:solidFill>
                  <a:srgbClr val="002060"/>
                </a:solidFill>
                <a:latin typeface="Times New Roman" pitchFamily="18" charset="0"/>
                <a:cs typeface="Times New Roman" pitchFamily="18" charset="0"/>
              </a:rPr>
              <a:t>likely to be </a:t>
            </a:r>
            <a:r>
              <a:rPr lang="en-US" sz="4000" dirty="0" smtClean="0">
                <a:solidFill>
                  <a:srgbClr val="002060"/>
                </a:solidFill>
                <a:latin typeface="Times New Roman" pitchFamily="18" charset="0"/>
                <a:cs typeface="Times New Roman" pitchFamily="18" charset="0"/>
              </a:rPr>
              <a:t>Anicteric</a:t>
            </a:r>
          </a:p>
          <a:p>
            <a:pPr eaLnBrk="1" hangingPunct="1">
              <a:buFont typeface="Arial" pitchFamily="34" charset="0"/>
              <a:buNone/>
              <a:defRPr/>
            </a:pPr>
            <a:r>
              <a:rPr lang="en-US" sz="4000" dirty="0" smtClean="0">
                <a:latin typeface="Times New Roman" pitchFamily="18" charset="0"/>
                <a:cs typeface="Times New Roman" pitchFamily="18" charset="0"/>
              </a:rPr>
              <a:t> </a:t>
            </a:r>
            <a:r>
              <a:rPr lang="en-US" sz="4000" dirty="0" smtClean="0">
                <a:solidFill>
                  <a:srgbClr val="FF0000"/>
                </a:solidFill>
                <a:latin typeface="Times New Roman" pitchFamily="18" charset="0"/>
                <a:cs typeface="Times New Roman" pitchFamily="18" charset="0"/>
              </a:rPr>
              <a:t>Fatalities </a:t>
            </a:r>
            <a:r>
              <a:rPr lang="en-US" sz="4000" dirty="0">
                <a:solidFill>
                  <a:srgbClr val="FF0000"/>
                </a:solidFill>
                <a:latin typeface="Times New Roman" pitchFamily="18" charset="0"/>
                <a:cs typeface="Times New Roman" pitchFamily="18" charset="0"/>
              </a:rPr>
              <a:t>are </a:t>
            </a:r>
            <a:r>
              <a:rPr lang="en-US" sz="4000" dirty="0" smtClean="0">
                <a:solidFill>
                  <a:srgbClr val="FF0000"/>
                </a:solidFill>
                <a:latin typeface="Times New Roman" pitchFamily="18" charset="0"/>
                <a:cs typeface="Times New Roman" pitchFamily="18" charset="0"/>
              </a:rPr>
              <a:t>rare</a:t>
            </a:r>
          </a:p>
          <a:p>
            <a:pPr eaLnBrk="1" hangingPunct="1">
              <a:buFont typeface="Arial" pitchFamily="34" charset="0"/>
              <a:buNone/>
              <a:defRPr/>
            </a:pPr>
            <a:r>
              <a:rPr lang="en-US" sz="4000" dirty="0" smtClean="0">
                <a:solidFill>
                  <a:srgbClr val="FF0000"/>
                </a:solidFill>
                <a:latin typeface="Times New Roman" pitchFamily="18" charset="0"/>
                <a:cs typeface="Times New Roman" pitchFamily="18" charset="0"/>
              </a:rPr>
              <a:t>Chronicity &gt; 75%</a:t>
            </a:r>
          </a:p>
          <a:p>
            <a:pPr eaLnBrk="1" hangingPunct="1">
              <a:buFont typeface="Arial" pitchFamily="34" charset="0"/>
              <a:buNone/>
              <a:defRPr/>
            </a:pPr>
            <a:r>
              <a:rPr lang="en-US" sz="4000" dirty="0" smtClean="0">
                <a:latin typeface="Times New Roman" pitchFamily="18" charset="0"/>
                <a:cs typeface="Times New Roman" pitchFamily="18" charset="0"/>
              </a:rPr>
              <a:t> </a:t>
            </a:r>
            <a:endParaRPr lang="fa-IR" sz="1600" dirty="0">
              <a:latin typeface="Times New Roman" pitchFamily="18" charset="0"/>
              <a:cs typeface="Times New Roman" pitchFamily="18" charset="0"/>
            </a:endParaRPr>
          </a:p>
        </p:txBody>
      </p:sp>
    </p:spTree>
    <p:extLst>
      <p:ext uri="{BB962C8B-B14F-4D97-AF65-F5344CB8AC3E}">
        <p14:creationId xmlns:p14="http://schemas.microsoft.com/office/powerpoint/2010/main" val="402262397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152400"/>
            <a:ext cx="6870700" cy="828675"/>
          </a:xfrm>
        </p:spPr>
        <p:txBody>
          <a:bodyPr/>
          <a:lstStyle/>
          <a:p>
            <a:pPr algn="l"/>
            <a:r>
              <a:rPr lang="en-US" altLang="zh-CN" smtClean="0"/>
              <a:t>Etiology</a:t>
            </a:r>
          </a:p>
        </p:txBody>
      </p:sp>
      <p:sp>
        <p:nvSpPr>
          <p:cNvPr id="38915" name="Rectangle 3"/>
          <p:cNvSpPr>
            <a:spLocks noGrp="1" noChangeArrowheads="1"/>
          </p:cNvSpPr>
          <p:nvPr>
            <p:ph idx="1"/>
          </p:nvPr>
        </p:nvSpPr>
        <p:spPr>
          <a:xfrm>
            <a:off x="685800" y="1052513"/>
            <a:ext cx="7696200" cy="4752975"/>
          </a:xfrm>
        </p:spPr>
        <p:txBody>
          <a:bodyPr rtlCol="0">
            <a:normAutofit/>
          </a:bodyPr>
          <a:lstStyle/>
          <a:p>
            <a:pPr fontAlgn="auto">
              <a:lnSpc>
                <a:spcPct val="80000"/>
              </a:lnSpc>
              <a:spcAft>
                <a:spcPts val="0"/>
              </a:spcAft>
              <a:buFont typeface="Wingdings" pitchFamily="2" charset="2"/>
              <a:buChar char="n"/>
              <a:defRPr/>
            </a:pPr>
            <a:r>
              <a:rPr lang="en-US" altLang="zh-CN" sz="2400" dirty="0" smtClean="0">
                <a:solidFill>
                  <a:schemeClr val="tx2"/>
                </a:solidFill>
                <a:cs typeface="+mn-cs"/>
              </a:rPr>
              <a:t>Hepatitis D virus (HDV)</a:t>
            </a:r>
          </a:p>
          <a:p>
            <a:pPr fontAlgn="auto">
              <a:lnSpc>
                <a:spcPct val="80000"/>
              </a:lnSpc>
              <a:spcAft>
                <a:spcPts val="0"/>
              </a:spcAft>
              <a:defRPr/>
            </a:pPr>
            <a:r>
              <a:rPr lang="en-US" altLang="zh-CN" sz="2000" dirty="0" smtClean="0">
                <a:cs typeface="+mn-cs"/>
              </a:rPr>
              <a:t>HDV (Delta hepatitis virus) is a kind of defective virus</a:t>
            </a:r>
          </a:p>
          <a:p>
            <a:pPr fontAlgn="auto">
              <a:lnSpc>
                <a:spcPct val="80000"/>
              </a:lnSpc>
              <a:spcAft>
                <a:spcPts val="0"/>
              </a:spcAft>
              <a:defRPr/>
            </a:pPr>
            <a:endParaRPr lang="en-US" altLang="zh-CN" sz="2000" dirty="0" smtClean="0">
              <a:cs typeface="+mn-cs"/>
            </a:endParaRPr>
          </a:p>
          <a:p>
            <a:pPr fontAlgn="auto">
              <a:lnSpc>
                <a:spcPct val="80000"/>
              </a:lnSpc>
              <a:spcAft>
                <a:spcPts val="0"/>
              </a:spcAft>
              <a:defRPr/>
            </a:pPr>
            <a:r>
              <a:rPr lang="en-US" altLang="zh-CN" sz="2000" dirty="0" smtClean="0">
                <a:cs typeface="+mn-cs"/>
              </a:rPr>
              <a:t>HDV is found in the nuclei of infected hepatocytes and replicate</a:t>
            </a:r>
          </a:p>
          <a:p>
            <a:pPr fontAlgn="auto">
              <a:lnSpc>
                <a:spcPct val="80000"/>
              </a:lnSpc>
              <a:spcAft>
                <a:spcPts val="0"/>
              </a:spcAft>
              <a:defRPr/>
            </a:pPr>
            <a:endParaRPr lang="en-US" altLang="zh-CN" sz="2000" dirty="0" smtClean="0">
              <a:cs typeface="+mn-cs"/>
            </a:endParaRPr>
          </a:p>
          <a:p>
            <a:pPr fontAlgn="auto">
              <a:lnSpc>
                <a:spcPct val="80000"/>
              </a:lnSpc>
              <a:spcAft>
                <a:spcPts val="0"/>
              </a:spcAft>
              <a:defRPr/>
            </a:pPr>
            <a:r>
              <a:rPr lang="en-US" altLang="zh-CN" sz="2000" dirty="0" smtClean="0">
                <a:cs typeface="+mn-cs"/>
              </a:rPr>
              <a:t>HDV genome is a circular single strand RNA .</a:t>
            </a:r>
          </a:p>
          <a:p>
            <a:pPr marL="0" indent="0" fontAlgn="auto">
              <a:lnSpc>
                <a:spcPct val="80000"/>
              </a:lnSpc>
              <a:spcAft>
                <a:spcPts val="0"/>
              </a:spcAft>
              <a:buFont typeface="Arial" pitchFamily="34" charset="0"/>
              <a:buNone/>
              <a:defRPr/>
            </a:pPr>
            <a:endParaRPr lang="en-US" altLang="zh-CN" sz="2000" dirty="0" smtClean="0">
              <a:cs typeface="+mn-cs"/>
            </a:endParaRPr>
          </a:p>
          <a:p>
            <a:pPr fontAlgn="auto">
              <a:lnSpc>
                <a:spcPct val="80000"/>
              </a:lnSpc>
              <a:spcAft>
                <a:spcPts val="0"/>
              </a:spcAft>
              <a:defRPr/>
            </a:pPr>
            <a:endParaRPr lang="en-US" altLang="zh-CN" sz="2000" dirty="0" smtClean="0">
              <a:cs typeface="+mn-cs"/>
            </a:endParaRPr>
          </a:p>
          <a:p>
            <a:pPr fontAlgn="auto">
              <a:lnSpc>
                <a:spcPct val="80000"/>
              </a:lnSpc>
              <a:spcAft>
                <a:spcPts val="0"/>
              </a:spcAft>
              <a:defRPr/>
            </a:pPr>
            <a:r>
              <a:rPr lang="en-US" altLang="zh-CN" sz="2000" b="1" dirty="0" smtClean="0">
                <a:solidFill>
                  <a:srgbClr val="FF0000"/>
                </a:solidFill>
                <a:cs typeface="+mn-cs"/>
              </a:rPr>
              <a:t>The replication of HDV depends on HBV or other </a:t>
            </a:r>
            <a:r>
              <a:rPr lang="en-US" altLang="zh-CN" sz="2000" b="1" dirty="0" err="1" smtClean="0">
                <a:solidFill>
                  <a:srgbClr val="FF0000"/>
                </a:solidFill>
                <a:cs typeface="+mn-cs"/>
              </a:rPr>
              <a:t>hepadnavirus</a:t>
            </a:r>
            <a:r>
              <a:rPr lang="en-US" altLang="zh-CN" sz="2000" b="1" dirty="0" smtClean="0">
                <a:solidFill>
                  <a:srgbClr val="FF0000"/>
                </a:solidFill>
                <a:cs typeface="+mn-cs"/>
              </a:rPr>
              <a:t>, coated by </a:t>
            </a:r>
            <a:r>
              <a:rPr lang="en-US" altLang="zh-CN" sz="2000" b="1" dirty="0" err="1" smtClean="0">
                <a:solidFill>
                  <a:srgbClr val="FF0000"/>
                </a:solidFill>
                <a:cs typeface="+mn-cs"/>
              </a:rPr>
              <a:t>HBsAg</a:t>
            </a:r>
            <a:r>
              <a:rPr lang="en-US" altLang="zh-CN" sz="2000" b="1" dirty="0" smtClean="0">
                <a:solidFill>
                  <a:srgbClr val="FF0000"/>
                </a:solidFill>
                <a:cs typeface="+mn-cs"/>
              </a:rPr>
              <a:t> in blood</a:t>
            </a:r>
          </a:p>
          <a:p>
            <a:pPr fontAlgn="auto">
              <a:lnSpc>
                <a:spcPct val="80000"/>
              </a:lnSpc>
              <a:spcAft>
                <a:spcPts val="0"/>
              </a:spcAft>
              <a:defRPr/>
            </a:pPr>
            <a:endParaRPr lang="en-US" altLang="zh-CN" sz="2000" dirty="0" smtClean="0">
              <a:cs typeface="+mn-cs"/>
            </a:endParaRPr>
          </a:p>
          <a:p>
            <a:pPr marL="0" indent="0" fontAlgn="auto">
              <a:lnSpc>
                <a:spcPct val="80000"/>
              </a:lnSpc>
              <a:spcAft>
                <a:spcPts val="0"/>
              </a:spcAft>
              <a:buFont typeface="Arial" pitchFamily="34" charset="0"/>
              <a:buNone/>
              <a:defRPr/>
            </a:pPr>
            <a:endParaRPr lang="en-US" altLang="zh-CN" sz="2000" dirty="0" smtClean="0">
              <a:cs typeface="+mn-cs"/>
            </a:endParaRPr>
          </a:p>
          <a:p>
            <a:pPr fontAlgn="auto">
              <a:lnSpc>
                <a:spcPct val="80000"/>
              </a:lnSpc>
              <a:spcAft>
                <a:spcPts val="0"/>
              </a:spcAft>
              <a:defRPr/>
            </a:pPr>
            <a:r>
              <a:rPr lang="en-US" altLang="zh-CN" sz="2000" b="1" dirty="0" smtClean="0">
                <a:solidFill>
                  <a:srgbClr val="00B0F0"/>
                </a:solidFill>
                <a:cs typeface="+mn-cs"/>
              </a:rPr>
              <a:t>HBV and HDV co-infection or superinfection may make the disease exacerbation and may lead to fulminant hepatitis</a:t>
            </a:r>
          </a:p>
          <a:p>
            <a:pPr fontAlgn="auto">
              <a:lnSpc>
                <a:spcPct val="80000"/>
              </a:lnSpc>
              <a:spcAft>
                <a:spcPts val="0"/>
              </a:spcAft>
              <a:defRPr/>
            </a:pPr>
            <a:endParaRPr lang="en-US" altLang="zh-CN" sz="2000" dirty="0" smtClean="0">
              <a:cs typeface="+mn-cs"/>
            </a:endParaRPr>
          </a:p>
        </p:txBody>
      </p:sp>
    </p:spTree>
    <p:extLst>
      <p:ext uri="{BB962C8B-B14F-4D97-AF65-F5344CB8AC3E}">
        <p14:creationId xmlns:p14="http://schemas.microsoft.com/office/powerpoint/2010/main" val="64669423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ctrTitle"/>
          </p:nvPr>
        </p:nvSpPr>
        <p:spPr>
          <a:xfrm>
            <a:off x="685800" y="0"/>
            <a:ext cx="7772400" cy="304800"/>
          </a:xfrm>
        </p:spPr>
        <p:txBody>
          <a:bodyPr/>
          <a:lstStyle/>
          <a:p>
            <a:pPr eaLnBrk="1" hangingPunct="1"/>
            <a:endParaRPr lang="fa-IR" altLang="en-US" smtClean="0"/>
          </a:p>
        </p:txBody>
      </p:sp>
      <p:sp>
        <p:nvSpPr>
          <p:cNvPr id="3" name="Subtitle 2"/>
          <p:cNvSpPr>
            <a:spLocks noGrp="1"/>
          </p:cNvSpPr>
          <p:nvPr>
            <p:ph type="subTitle" idx="1"/>
          </p:nvPr>
        </p:nvSpPr>
        <p:spPr>
          <a:xfrm>
            <a:off x="228600" y="457200"/>
            <a:ext cx="8763000" cy="6172200"/>
          </a:xfrm>
        </p:spPr>
        <p:txBody>
          <a:bodyPr/>
          <a:lstStyle/>
          <a:p>
            <a:pPr eaLnBrk="1" hangingPunct="1">
              <a:buFont typeface="Arial" pitchFamily="34" charset="0"/>
              <a:buNone/>
              <a:defRPr/>
            </a:pPr>
            <a:r>
              <a:rPr lang="en-US" sz="4000" dirty="0">
                <a:solidFill>
                  <a:schemeClr val="accent5">
                    <a:lumMod val="50000"/>
                  </a:schemeClr>
                </a:solidFill>
                <a:latin typeface="Times New Roman" pitchFamily="18" charset="0"/>
                <a:cs typeface="Times New Roman" pitchFamily="18" charset="0"/>
              </a:rPr>
              <a:t>Patients with simultaneous </a:t>
            </a:r>
            <a:r>
              <a:rPr lang="en-US" sz="4000" b="1" dirty="0">
                <a:solidFill>
                  <a:schemeClr val="accent5">
                    <a:lumMod val="50000"/>
                  </a:schemeClr>
                </a:solidFill>
                <a:latin typeface="Times New Roman" pitchFamily="18" charset="0"/>
                <a:cs typeface="Times New Roman" pitchFamily="18" charset="0"/>
              </a:rPr>
              <a:t>acute</a:t>
            </a:r>
            <a:r>
              <a:rPr lang="en-US" sz="4000" dirty="0">
                <a:solidFill>
                  <a:schemeClr val="accent5">
                    <a:lumMod val="50000"/>
                  </a:schemeClr>
                </a:solidFill>
                <a:latin typeface="Times New Roman" pitchFamily="18" charset="0"/>
                <a:cs typeface="Times New Roman" pitchFamily="18" charset="0"/>
              </a:rPr>
              <a:t> hepatitis </a:t>
            </a:r>
            <a:r>
              <a:rPr lang="en-US" sz="4000" b="1" dirty="0">
                <a:solidFill>
                  <a:schemeClr val="accent5">
                    <a:lumMod val="50000"/>
                  </a:schemeClr>
                </a:solidFill>
                <a:latin typeface="Times New Roman" pitchFamily="18" charset="0"/>
                <a:cs typeface="Times New Roman" pitchFamily="18" charset="0"/>
              </a:rPr>
              <a:t>B</a:t>
            </a:r>
            <a:r>
              <a:rPr lang="en-US" sz="4000" dirty="0">
                <a:solidFill>
                  <a:schemeClr val="accent5">
                    <a:lumMod val="50000"/>
                  </a:schemeClr>
                </a:solidFill>
                <a:latin typeface="Times New Roman" pitchFamily="18" charset="0"/>
                <a:cs typeface="Times New Roman" pitchFamily="18" charset="0"/>
              </a:rPr>
              <a:t> and hepatitis </a:t>
            </a:r>
            <a:r>
              <a:rPr lang="en-US" sz="4000" b="1" dirty="0">
                <a:solidFill>
                  <a:schemeClr val="accent5">
                    <a:lumMod val="50000"/>
                  </a:schemeClr>
                </a:solidFill>
                <a:latin typeface="Times New Roman" pitchFamily="18" charset="0"/>
                <a:cs typeface="Times New Roman" pitchFamily="18" charset="0"/>
              </a:rPr>
              <a:t>D </a:t>
            </a:r>
            <a:r>
              <a:rPr lang="en-US" sz="4000" i="1" dirty="0">
                <a:solidFill>
                  <a:srgbClr val="0070C0"/>
                </a:solidFill>
                <a:latin typeface="Times New Roman" pitchFamily="18" charset="0"/>
                <a:cs typeface="Times New Roman" pitchFamily="18" charset="0"/>
              </a:rPr>
              <a:t>do not </a:t>
            </a:r>
            <a:r>
              <a:rPr lang="en-US" sz="4000" dirty="0">
                <a:solidFill>
                  <a:schemeClr val="accent5">
                    <a:lumMod val="50000"/>
                  </a:schemeClr>
                </a:solidFill>
                <a:latin typeface="Times New Roman" pitchFamily="18" charset="0"/>
                <a:cs typeface="Times New Roman" pitchFamily="18" charset="0"/>
              </a:rPr>
              <a:t>necessarily experience a higher mortality rate than do patients with acute hepatitis B alone; however, in several recent outbreaks of acute simultaneous HBV and HDV infection among injection drug users, the case fatality rate has been 5%</a:t>
            </a:r>
            <a:endParaRPr lang="fa-IR" sz="4000" dirty="0">
              <a:solidFill>
                <a:schemeClr val="accent5">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23473991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ctrTitle"/>
          </p:nvPr>
        </p:nvSpPr>
        <p:spPr>
          <a:xfrm>
            <a:off x="685800" y="152400"/>
            <a:ext cx="7772400" cy="304800"/>
          </a:xfrm>
        </p:spPr>
        <p:txBody>
          <a:bodyPr/>
          <a:lstStyle/>
          <a:p>
            <a:pPr eaLnBrk="1" hangingPunct="1"/>
            <a:endParaRPr lang="fa-IR" altLang="en-US" smtClean="0"/>
          </a:p>
        </p:txBody>
      </p:sp>
      <p:sp>
        <p:nvSpPr>
          <p:cNvPr id="3" name="Subtitle 2"/>
          <p:cNvSpPr>
            <a:spLocks noGrp="1"/>
          </p:cNvSpPr>
          <p:nvPr>
            <p:ph type="subTitle" idx="1"/>
          </p:nvPr>
        </p:nvSpPr>
        <p:spPr>
          <a:xfrm>
            <a:off x="228600" y="533400"/>
            <a:ext cx="8610600" cy="6172200"/>
          </a:xfrm>
        </p:spPr>
        <p:txBody>
          <a:bodyPr/>
          <a:lstStyle/>
          <a:p>
            <a:pPr eaLnBrk="1" hangingPunct="1">
              <a:buFont typeface="Arial" pitchFamily="34" charset="0"/>
              <a:buNone/>
              <a:defRPr/>
            </a:pPr>
            <a:r>
              <a:rPr lang="en-US" sz="4000" dirty="0">
                <a:solidFill>
                  <a:srgbClr val="C00000"/>
                </a:solidFill>
                <a:latin typeface="Times New Roman" pitchFamily="18" charset="0"/>
                <a:cs typeface="Times New Roman" pitchFamily="18" charset="0"/>
              </a:rPr>
              <a:t>In the case of </a:t>
            </a:r>
            <a:r>
              <a:rPr lang="en-US" sz="4000" b="1" dirty="0">
                <a:solidFill>
                  <a:srgbClr val="C00000"/>
                </a:solidFill>
                <a:latin typeface="Times New Roman" pitchFamily="18" charset="0"/>
                <a:cs typeface="Times New Roman" pitchFamily="18" charset="0"/>
              </a:rPr>
              <a:t>HDV </a:t>
            </a:r>
            <a:r>
              <a:rPr lang="en-US" sz="4000" b="1" dirty="0" err="1">
                <a:solidFill>
                  <a:srgbClr val="C00000"/>
                </a:solidFill>
                <a:latin typeface="Times New Roman" pitchFamily="18" charset="0"/>
                <a:cs typeface="Times New Roman" pitchFamily="18" charset="0"/>
              </a:rPr>
              <a:t>superinfection</a:t>
            </a:r>
            <a:r>
              <a:rPr lang="en-US" sz="4000" b="1" dirty="0">
                <a:solidFill>
                  <a:srgbClr val="C00000"/>
                </a:solidFill>
                <a:latin typeface="Times New Roman" pitchFamily="18" charset="0"/>
                <a:cs typeface="Times New Roman" pitchFamily="18" charset="0"/>
              </a:rPr>
              <a:t> </a:t>
            </a:r>
            <a:r>
              <a:rPr lang="en-US" sz="4000" dirty="0">
                <a:solidFill>
                  <a:srgbClr val="C00000"/>
                </a:solidFill>
                <a:latin typeface="Times New Roman" pitchFamily="18" charset="0"/>
                <a:cs typeface="Times New Roman" pitchFamily="18" charset="0"/>
              </a:rPr>
              <a:t>of </a:t>
            </a:r>
            <a:r>
              <a:rPr lang="en-US" sz="4000" b="1" dirty="0" smtClean="0">
                <a:solidFill>
                  <a:srgbClr val="C00000"/>
                </a:solidFill>
                <a:latin typeface="Times New Roman" pitchFamily="18" charset="0"/>
                <a:cs typeface="Times New Roman" pitchFamily="18" charset="0"/>
              </a:rPr>
              <a:t>chronic </a:t>
            </a:r>
            <a:r>
              <a:rPr lang="en-US" sz="4000" b="1" dirty="0">
                <a:solidFill>
                  <a:srgbClr val="C00000"/>
                </a:solidFill>
                <a:latin typeface="Times New Roman" pitchFamily="18" charset="0"/>
                <a:cs typeface="Times New Roman" pitchFamily="18" charset="0"/>
              </a:rPr>
              <a:t>hepatitis B</a:t>
            </a:r>
            <a:r>
              <a:rPr lang="en-US" sz="4000" dirty="0">
                <a:solidFill>
                  <a:srgbClr val="C00000"/>
                </a:solidFill>
                <a:latin typeface="Times New Roman" pitchFamily="18" charset="0"/>
                <a:cs typeface="Times New Roman" pitchFamily="18" charset="0"/>
              </a:rPr>
              <a:t>, the likelihood of </a:t>
            </a:r>
            <a:r>
              <a:rPr lang="en-US" sz="4000" b="1" dirty="0">
                <a:solidFill>
                  <a:srgbClr val="C00000"/>
                </a:solidFill>
                <a:latin typeface="Times New Roman" pitchFamily="18" charset="0"/>
                <a:cs typeface="Times New Roman" pitchFamily="18" charset="0"/>
              </a:rPr>
              <a:t>fulminant</a:t>
            </a:r>
            <a:r>
              <a:rPr lang="en-US" sz="4000" dirty="0">
                <a:solidFill>
                  <a:srgbClr val="C00000"/>
                </a:solidFill>
                <a:latin typeface="Times New Roman" pitchFamily="18" charset="0"/>
                <a:cs typeface="Times New Roman" pitchFamily="18" charset="0"/>
              </a:rPr>
              <a:t> hepatitis and </a:t>
            </a:r>
            <a:r>
              <a:rPr lang="en-US" sz="4000" b="1" dirty="0">
                <a:solidFill>
                  <a:srgbClr val="C00000"/>
                </a:solidFill>
                <a:latin typeface="Times New Roman" pitchFamily="18" charset="0"/>
                <a:cs typeface="Times New Roman" pitchFamily="18" charset="0"/>
              </a:rPr>
              <a:t>death</a:t>
            </a:r>
            <a:r>
              <a:rPr lang="en-US" sz="4000" dirty="0">
                <a:solidFill>
                  <a:srgbClr val="C00000"/>
                </a:solidFill>
                <a:latin typeface="Times New Roman" pitchFamily="18" charset="0"/>
                <a:cs typeface="Times New Roman" pitchFamily="18" charset="0"/>
              </a:rPr>
              <a:t> is increased </a:t>
            </a:r>
            <a:r>
              <a:rPr lang="en-US" sz="4000" dirty="0" smtClean="0">
                <a:solidFill>
                  <a:srgbClr val="C00000"/>
                </a:solidFill>
                <a:latin typeface="Times New Roman" pitchFamily="18" charset="0"/>
                <a:cs typeface="Times New Roman" pitchFamily="18" charset="0"/>
              </a:rPr>
              <a:t>substantially</a:t>
            </a:r>
          </a:p>
          <a:p>
            <a:pPr eaLnBrk="1" hangingPunct="1">
              <a:buFont typeface="Arial" pitchFamily="34" charset="0"/>
              <a:buNone/>
              <a:defRPr/>
            </a:pPr>
            <a:r>
              <a:rPr lang="en-US" sz="4000" dirty="0" smtClean="0">
                <a:solidFill>
                  <a:schemeClr val="tx1">
                    <a:lumMod val="95000"/>
                    <a:lumOff val="5000"/>
                  </a:schemeClr>
                </a:solidFill>
                <a:latin typeface="Times New Roman" pitchFamily="18" charset="0"/>
                <a:cs typeface="Times New Roman" pitchFamily="18" charset="0"/>
              </a:rPr>
              <a:t> </a:t>
            </a:r>
          </a:p>
          <a:p>
            <a:pPr eaLnBrk="1" hangingPunct="1">
              <a:buFont typeface="Arial" pitchFamily="34" charset="0"/>
              <a:buNone/>
              <a:defRPr/>
            </a:pPr>
            <a:r>
              <a:rPr lang="en-US" sz="2800" i="1" dirty="0" smtClean="0">
                <a:solidFill>
                  <a:schemeClr val="tx1">
                    <a:lumMod val="95000"/>
                    <a:lumOff val="5000"/>
                  </a:schemeClr>
                </a:solidFill>
                <a:latin typeface="Times New Roman" pitchFamily="18" charset="0"/>
                <a:cs typeface="Times New Roman" pitchFamily="18" charset="0"/>
              </a:rPr>
              <a:t>Although </a:t>
            </a:r>
            <a:r>
              <a:rPr lang="en-US" sz="2800" i="1" dirty="0">
                <a:solidFill>
                  <a:schemeClr val="tx1">
                    <a:lumMod val="95000"/>
                    <a:lumOff val="5000"/>
                  </a:schemeClr>
                </a:solidFill>
                <a:latin typeface="Times New Roman" pitchFamily="18" charset="0"/>
                <a:cs typeface="Times New Roman" pitchFamily="18" charset="0"/>
              </a:rPr>
              <a:t>the case fatality rate for hepatitis D has not been defined adequately, in outbreaks of severe HDV </a:t>
            </a:r>
            <a:r>
              <a:rPr lang="en-US" sz="2800" i="1" dirty="0" smtClean="0">
                <a:solidFill>
                  <a:schemeClr val="tx1">
                    <a:lumMod val="95000"/>
                    <a:lumOff val="5000"/>
                  </a:schemeClr>
                </a:solidFill>
                <a:latin typeface="Times New Roman" pitchFamily="18" charset="0"/>
                <a:cs typeface="Times New Roman" pitchFamily="18" charset="0"/>
              </a:rPr>
              <a:t>super infection </a:t>
            </a:r>
            <a:r>
              <a:rPr lang="en-US" sz="2800" i="1" dirty="0">
                <a:solidFill>
                  <a:schemeClr val="tx1">
                    <a:lumMod val="95000"/>
                    <a:lumOff val="5000"/>
                  </a:schemeClr>
                </a:solidFill>
                <a:latin typeface="Times New Roman" pitchFamily="18" charset="0"/>
                <a:cs typeface="Times New Roman" pitchFamily="18" charset="0"/>
              </a:rPr>
              <a:t>in isolated populations with a high hepatitis B carrier rate, </a:t>
            </a:r>
            <a:r>
              <a:rPr lang="en-US" sz="2800" b="1" i="1" dirty="0">
                <a:solidFill>
                  <a:srgbClr val="C00000"/>
                </a:solidFill>
                <a:latin typeface="Times New Roman" pitchFamily="18" charset="0"/>
                <a:cs typeface="Times New Roman" pitchFamily="18" charset="0"/>
              </a:rPr>
              <a:t>the mortality rate has been recorded in excess of 20%.</a:t>
            </a:r>
          </a:p>
          <a:p>
            <a:pPr eaLnBrk="1" hangingPunct="1">
              <a:buFont typeface="Arial" pitchFamily="34" charset="0"/>
              <a:buNone/>
              <a:defRPr/>
            </a:pPr>
            <a:endParaRPr lang="fa-IR" sz="4000" dirty="0">
              <a:solidFill>
                <a:schemeClr val="tx1">
                  <a:lumMod val="95000"/>
                  <a:lumOff val="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175384158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152400"/>
            <a:ext cx="6870700" cy="828675"/>
          </a:xfrm>
        </p:spPr>
        <p:txBody>
          <a:bodyPr/>
          <a:lstStyle/>
          <a:p>
            <a:pPr algn="l"/>
            <a:r>
              <a:rPr lang="en-US" altLang="zh-CN" smtClean="0"/>
              <a:t>Etiology</a:t>
            </a:r>
          </a:p>
        </p:txBody>
      </p:sp>
      <p:sp>
        <p:nvSpPr>
          <p:cNvPr id="11267" name="Rectangle 3"/>
          <p:cNvSpPr>
            <a:spLocks noGrp="1" noChangeArrowheads="1"/>
          </p:cNvSpPr>
          <p:nvPr>
            <p:ph idx="1"/>
          </p:nvPr>
        </p:nvSpPr>
        <p:spPr>
          <a:xfrm>
            <a:off x="684213" y="981075"/>
            <a:ext cx="7696200" cy="4824413"/>
          </a:xfrm>
        </p:spPr>
        <p:txBody>
          <a:bodyPr/>
          <a:lstStyle/>
          <a:p>
            <a:pPr>
              <a:lnSpc>
                <a:spcPct val="80000"/>
              </a:lnSpc>
              <a:buFont typeface="Wingdings" pitchFamily="2" charset="2"/>
              <a:buChar char="n"/>
            </a:pPr>
            <a:r>
              <a:rPr lang="en-US" altLang="zh-CN" sz="2400" smtClean="0">
                <a:solidFill>
                  <a:schemeClr val="tx2"/>
                </a:solidFill>
              </a:rPr>
              <a:t>Hepatitis E virus (HEV)</a:t>
            </a:r>
          </a:p>
          <a:p>
            <a:pPr>
              <a:lnSpc>
                <a:spcPct val="80000"/>
              </a:lnSpc>
            </a:pPr>
            <a:endParaRPr lang="en-US" altLang="zh-CN" sz="2000" smtClean="0"/>
          </a:p>
          <a:p>
            <a:pPr>
              <a:lnSpc>
                <a:spcPct val="80000"/>
              </a:lnSpc>
            </a:pPr>
            <a:endParaRPr lang="en-US" altLang="zh-CN" sz="2000" smtClean="0"/>
          </a:p>
          <a:p>
            <a:pPr>
              <a:lnSpc>
                <a:spcPct val="80000"/>
              </a:lnSpc>
            </a:pPr>
            <a:endParaRPr lang="en-US" altLang="zh-CN" sz="2000" smtClean="0"/>
          </a:p>
          <a:p>
            <a:pPr>
              <a:lnSpc>
                <a:spcPct val="80000"/>
              </a:lnSpc>
            </a:pPr>
            <a:r>
              <a:rPr lang="en-US" altLang="zh-CN" sz="2000" smtClean="0"/>
              <a:t>HEV is a member of calicivirus family.</a:t>
            </a:r>
          </a:p>
          <a:p>
            <a:pPr>
              <a:lnSpc>
                <a:spcPct val="80000"/>
              </a:lnSpc>
            </a:pPr>
            <a:endParaRPr lang="en-US" altLang="zh-CN" sz="2000" smtClean="0"/>
          </a:p>
          <a:p>
            <a:pPr>
              <a:lnSpc>
                <a:spcPct val="80000"/>
              </a:lnSpc>
            </a:pPr>
            <a:endParaRPr lang="en-US" altLang="zh-CN" sz="2000" smtClean="0"/>
          </a:p>
          <a:p>
            <a:pPr>
              <a:lnSpc>
                <a:spcPct val="80000"/>
              </a:lnSpc>
            </a:pPr>
            <a:endParaRPr lang="en-US" altLang="zh-CN" sz="2000" smtClean="0"/>
          </a:p>
          <a:p>
            <a:pPr>
              <a:lnSpc>
                <a:spcPct val="80000"/>
              </a:lnSpc>
            </a:pPr>
            <a:r>
              <a:rPr lang="en-US" altLang="zh-CN" sz="2000" smtClean="0"/>
              <a:t>HEV genome is a single strand, positive </a:t>
            </a:r>
            <a:r>
              <a:rPr lang="en-US" altLang="zh-CN" sz="2000" smtClean="0">
                <a:latin typeface="Arial" pitchFamily="34" charset="0"/>
              </a:rPr>
              <a:t>–</a:t>
            </a:r>
            <a:r>
              <a:rPr lang="en-US" altLang="zh-CN" sz="2000" smtClean="0"/>
              <a:t>sense RNA</a:t>
            </a:r>
            <a:endParaRPr lang="en-US" altLang="zh-CN" sz="2400" smtClean="0">
              <a:solidFill>
                <a:schemeClr val="tx2"/>
              </a:solidFill>
            </a:endParaRPr>
          </a:p>
        </p:txBody>
      </p:sp>
    </p:spTree>
    <p:extLst>
      <p:ext uri="{BB962C8B-B14F-4D97-AF65-F5344CB8AC3E}">
        <p14:creationId xmlns:p14="http://schemas.microsoft.com/office/powerpoint/2010/main" val="315878629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711200" y="6248400"/>
            <a:ext cx="1897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55299" name="Rectangle 3"/>
          <p:cNvSpPr>
            <a:spLocks noChangeArrowheads="1"/>
          </p:cNvSpPr>
          <p:nvPr/>
        </p:nvSpPr>
        <p:spPr bwMode="auto">
          <a:xfrm>
            <a:off x="3149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55300" name="Rectangle 4"/>
          <p:cNvSpPr>
            <a:spLocks noChangeArrowheads="1"/>
          </p:cNvSpPr>
          <p:nvPr/>
        </p:nvSpPr>
        <p:spPr bwMode="auto">
          <a:xfrm>
            <a:off x="711200" y="6248400"/>
            <a:ext cx="1897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55301" name="Rectangle 5"/>
          <p:cNvSpPr>
            <a:spLocks noChangeArrowheads="1"/>
          </p:cNvSpPr>
          <p:nvPr/>
        </p:nvSpPr>
        <p:spPr bwMode="auto">
          <a:xfrm>
            <a:off x="3149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55302" name="Rectangle 6"/>
          <p:cNvSpPr>
            <a:spLocks noChangeArrowheads="1"/>
          </p:cNvSpPr>
          <p:nvPr/>
        </p:nvSpPr>
        <p:spPr bwMode="auto">
          <a:xfrm>
            <a:off x="711200" y="6248400"/>
            <a:ext cx="1897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55303" name="Rectangle 7"/>
          <p:cNvSpPr>
            <a:spLocks noChangeArrowheads="1"/>
          </p:cNvSpPr>
          <p:nvPr/>
        </p:nvSpPr>
        <p:spPr bwMode="auto">
          <a:xfrm>
            <a:off x="3149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55304" name="Rectangle 8"/>
          <p:cNvSpPr>
            <a:spLocks noChangeArrowheads="1"/>
          </p:cNvSpPr>
          <p:nvPr/>
        </p:nvSpPr>
        <p:spPr bwMode="auto">
          <a:xfrm>
            <a:off x="1252538" y="762000"/>
            <a:ext cx="6908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nchor="ctr"/>
          <a:lstStyle/>
          <a:p>
            <a:pPr algn="ctr" eaLnBrk="0" fontAlgn="base" hangingPunct="0">
              <a:spcBef>
                <a:spcPct val="0"/>
              </a:spcBef>
              <a:spcAft>
                <a:spcPct val="0"/>
              </a:spcAft>
            </a:pPr>
            <a:r>
              <a:rPr lang="en-US" altLang="en-US" sz="4400">
                <a:solidFill>
                  <a:srgbClr val="FAFD00"/>
                </a:solidFill>
                <a:latin typeface="ZapfHumnst BT" charset="0"/>
              </a:rPr>
              <a:t> </a:t>
            </a:r>
          </a:p>
        </p:txBody>
      </p:sp>
      <p:sp>
        <p:nvSpPr>
          <p:cNvPr id="55305" name="Rectangle 9"/>
          <p:cNvSpPr>
            <a:spLocks noChangeArrowheads="1"/>
          </p:cNvSpPr>
          <p:nvPr/>
        </p:nvSpPr>
        <p:spPr bwMode="auto">
          <a:xfrm>
            <a:off x="982663" y="609600"/>
            <a:ext cx="7585075" cy="1371600"/>
          </a:xfrm>
          <a:prstGeom prst="rect">
            <a:avLst/>
          </a:prstGeom>
          <a:noFill/>
          <a:ln>
            <a:noFill/>
          </a:ln>
          <a:effectLst>
            <a:outerShdw dist="35921" dir="2700000"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chor="ctr"/>
          <a:lstStyle/>
          <a:p>
            <a:pPr algn="ctr" eaLnBrk="0" fontAlgn="base" hangingPunct="0">
              <a:spcBef>
                <a:spcPct val="0"/>
              </a:spcBef>
              <a:spcAft>
                <a:spcPct val="0"/>
              </a:spcAft>
            </a:pPr>
            <a:r>
              <a:rPr lang="en-US" altLang="en-US" sz="4400" b="1">
                <a:solidFill>
                  <a:srgbClr val="FAFD00"/>
                </a:solidFill>
                <a:latin typeface="ZapfHumnst Dm BT" charset="0"/>
              </a:rPr>
              <a:t>Hepatitis E - Clinical Features</a:t>
            </a:r>
            <a:r>
              <a:rPr lang="en-US" altLang="en-US" sz="4400">
                <a:solidFill>
                  <a:srgbClr val="FE9B03"/>
                </a:solidFill>
                <a:latin typeface="ZapfHumnst BT" charset="0"/>
              </a:rPr>
              <a:t/>
            </a:r>
            <a:br>
              <a:rPr lang="en-US" altLang="en-US" sz="4400">
                <a:solidFill>
                  <a:srgbClr val="FE9B03"/>
                </a:solidFill>
                <a:latin typeface="ZapfHumnst BT" charset="0"/>
              </a:rPr>
            </a:br>
            <a:endParaRPr lang="en-US" altLang="en-US" sz="4400">
              <a:solidFill>
                <a:srgbClr val="FE9B03"/>
              </a:solidFill>
              <a:latin typeface="ZapfHumnst BT" charset="0"/>
            </a:endParaRPr>
          </a:p>
        </p:txBody>
      </p:sp>
      <p:sp>
        <p:nvSpPr>
          <p:cNvPr id="55307" name="Rectangle 11"/>
          <p:cNvSpPr>
            <a:spLocks noChangeArrowheads="1"/>
          </p:cNvSpPr>
          <p:nvPr/>
        </p:nvSpPr>
        <p:spPr bwMode="auto">
          <a:xfrm>
            <a:off x="236538" y="1981200"/>
            <a:ext cx="8874125"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defTabSz="742950">
              <a:defRPr>
                <a:solidFill>
                  <a:schemeClr val="tx1"/>
                </a:solidFill>
                <a:latin typeface="Arial" pitchFamily="34" charset="0"/>
                <a:cs typeface="Arial" pitchFamily="34" charset="0"/>
              </a:defRPr>
            </a:lvl1pPr>
            <a:lvl2pPr marL="742950" indent="-285750" defTabSz="742950">
              <a:defRPr>
                <a:solidFill>
                  <a:schemeClr val="tx1"/>
                </a:solidFill>
                <a:latin typeface="Arial" pitchFamily="34" charset="0"/>
                <a:cs typeface="Arial" pitchFamily="34" charset="0"/>
              </a:defRPr>
            </a:lvl2pPr>
            <a:lvl3pPr marL="1143000" indent="-228600" defTabSz="742950">
              <a:defRPr>
                <a:solidFill>
                  <a:schemeClr val="tx1"/>
                </a:solidFill>
                <a:latin typeface="Arial" pitchFamily="34" charset="0"/>
                <a:cs typeface="Arial" pitchFamily="34" charset="0"/>
              </a:defRPr>
            </a:lvl3pPr>
            <a:lvl4pPr marL="1600200" indent="-228600" defTabSz="742950">
              <a:defRPr>
                <a:solidFill>
                  <a:schemeClr val="tx1"/>
                </a:solidFill>
                <a:latin typeface="Arial" pitchFamily="34" charset="0"/>
                <a:cs typeface="Arial" pitchFamily="34" charset="0"/>
              </a:defRPr>
            </a:lvl4pPr>
            <a:lvl5pPr marL="2057400" indent="-228600" defTabSz="742950">
              <a:defRPr>
                <a:solidFill>
                  <a:schemeClr val="tx1"/>
                </a:solidFill>
                <a:latin typeface="Arial" pitchFamily="34" charset="0"/>
                <a:cs typeface="Arial" pitchFamily="34" charset="0"/>
              </a:defRPr>
            </a:lvl5pPr>
            <a:lvl6pPr marL="2514600" indent="-228600" defTabSz="742950" fontAlgn="base">
              <a:spcBef>
                <a:spcPct val="0"/>
              </a:spcBef>
              <a:spcAft>
                <a:spcPct val="0"/>
              </a:spcAft>
              <a:defRPr>
                <a:solidFill>
                  <a:schemeClr val="tx1"/>
                </a:solidFill>
                <a:latin typeface="Arial" pitchFamily="34" charset="0"/>
                <a:cs typeface="Arial" pitchFamily="34" charset="0"/>
              </a:defRPr>
            </a:lvl6pPr>
            <a:lvl7pPr marL="2971800" indent="-228600" defTabSz="742950" fontAlgn="base">
              <a:spcBef>
                <a:spcPct val="0"/>
              </a:spcBef>
              <a:spcAft>
                <a:spcPct val="0"/>
              </a:spcAft>
              <a:defRPr>
                <a:solidFill>
                  <a:schemeClr val="tx1"/>
                </a:solidFill>
                <a:latin typeface="Arial" pitchFamily="34" charset="0"/>
                <a:cs typeface="Arial" pitchFamily="34" charset="0"/>
              </a:defRPr>
            </a:lvl7pPr>
            <a:lvl8pPr marL="3429000" indent="-228600" defTabSz="742950" fontAlgn="base">
              <a:spcBef>
                <a:spcPct val="0"/>
              </a:spcBef>
              <a:spcAft>
                <a:spcPct val="0"/>
              </a:spcAft>
              <a:defRPr>
                <a:solidFill>
                  <a:schemeClr val="tx1"/>
                </a:solidFill>
                <a:latin typeface="Arial" pitchFamily="34" charset="0"/>
                <a:cs typeface="Arial" pitchFamily="34" charset="0"/>
              </a:defRPr>
            </a:lvl8pPr>
            <a:lvl9pPr marL="3886200" indent="-228600" defTabSz="742950" fontAlgn="base">
              <a:spcBef>
                <a:spcPct val="0"/>
              </a:spcBef>
              <a:spcAft>
                <a:spcPct val="0"/>
              </a:spcAft>
              <a:defRPr>
                <a:solidFill>
                  <a:schemeClr val="tx1"/>
                </a:solidFill>
                <a:latin typeface="Arial" pitchFamily="34" charset="0"/>
                <a:cs typeface="Arial" pitchFamily="34" charset="0"/>
              </a:defRPr>
            </a:lvl9pPr>
          </a:lstStyle>
          <a:p>
            <a:pPr eaLnBrk="0" fontAlgn="base" hangingPunct="0">
              <a:lnSpc>
                <a:spcPct val="90000"/>
              </a:lnSpc>
              <a:spcBef>
                <a:spcPct val="20000"/>
              </a:spcBef>
              <a:spcAft>
                <a:spcPct val="0"/>
              </a:spcAft>
              <a:buClr>
                <a:srgbClr val="FF5008"/>
              </a:buClr>
              <a:buSzPct val="100000"/>
              <a:buFontTx/>
              <a:buChar char="•"/>
            </a:pPr>
            <a:r>
              <a:rPr lang="en-US" altLang="en-US" sz="3200" dirty="0">
                <a:solidFill>
                  <a:srgbClr val="FAFD00"/>
                </a:solidFill>
                <a:latin typeface="ZapfHumnst BT" charset="0"/>
              </a:rPr>
              <a:t>Incubation period:		</a:t>
            </a:r>
            <a:r>
              <a:rPr lang="en-US" altLang="en-US" sz="3200" dirty="0">
                <a:solidFill>
                  <a:srgbClr val="FFFFFF"/>
                </a:solidFill>
                <a:latin typeface="ZapfHumnst BT" charset="0"/>
              </a:rPr>
              <a:t>Average 40 days</a:t>
            </a:r>
            <a:endParaRPr lang="en-US" altLang="en-US" sz="3200" dirty="0">
              <a:solidFill>
                <a:srgbClr val="FAFD00"/>
              </a:solidFill>
              <a:latin typeface="ZapfHumnst BT" charset="0"/>
            </a:endParaRPr>
          </a:p>
          <a:p>
            <a:pPr eaLnBrk="0" fontAlgn="base" hangingPunct="0">
              <a:lnSpc>
                <a:spcPct val="90000"/>
              </a:lnSpc>
              <a:spcBef>
                <a:spcPct val="20000"/>
              </a:spcBef>
              <a:spcAft>
                <a:spcPct val="0"/>
              </a:spcAft>
            </a:pPr>
            <a:r>
              <a:rPr lang="en-US" altLang="en-US" sz="3200" dirty="0">
                <a:solidFill>
                  <a:srgbClr val="FAFD00"/>
                </a:solidFill>
                <a:latin typeface="ZapfHumnst BT" charset="0"/>
              </a:rPr>
              <a:t>							</a:t>
            </a:r>
            <a:r>
              <a:rPr lang="en-US" altLang="en-US" sz="3200" dirty="0">
                <a:solidFill>
                  <a:srgbClr val="FFFFFF"/>
                </a:solidFill>
                <a:latin typeface="ZapfHumnst BT" charset="0"/>
              </a:rPr>
              <a:t>Range 15-60 days</a:t>
            </a:r>
            <a:endParaRPr lang="en-US" altLang="en-US" sz="3200" dirty="0">
              <a:solidFill>
                <a:srgbClr val="FAFD00"/>
              </a:solidFill>
              <a:latin typeface="ZapfHumnst BT" charset="0"/>
            </a:endParaRPr>
          </a:p>
          <a:p>
            <a:pPr algn="ctr" eaLnBrk="0" fontAlgn="base" hangingPunct="0">
              <a:lnSpc>
                <a:spcPct val="110000"/>
              </a:lnSpc>
              <a:spcBef>
                <a:spcPct val="20000"/>
              </a:spcBef>
              <a:spcAft>
                <a:spcPct val="0"/>
              </a:spcAft>
              <a:buClr>
                <a:srgbClr val="FF5008"/>
              </a:buClr>
              <a:buSzPct val="100000"/>
              <a:buFontTx/>
              <a:buChar char="•"/>
            </a:pPr>
            <a:r>
              <a:rPr lang="en-US" altLang="en-US" sz="3200" dirty="0">
                <a:solidFill>
                  <a:srgbClr val="FAFD00"/>
                </a:solidFill>
                <a:latin typeface="ZapfHumnst BT" charset="0"/>
              </a:rPr>
              <a:t>Case-fatality rate:	</a:t>
            </a:r>
            <a:r>
              <a:rPr lang="en-US" altLang="en-US" sz="3200" dirty="0" smtClean="0">
                <a:solidFill>
                  <a:srgbClr val="FAFD00"/>
                </a:solidFill>
                <a:latin typeface="ZapfHumnst BT" charset="0"/>
              </a:rPr>
              <a:t>                                                </a:t>
            </a:r>
            <a:r>
              <a:rPr lang="en-US" altLang="en-US" sz="3200" dirty="0" smtClean="0">
                <a:solidFill>
                  <a:srgbClr val="FFFFFF"/>
                </a:solidFill>
                <a:latin typeface="ZapfHumnst BT" charset="0"/>
              </a:rPr>
              <a:t>Overall</a:t>
            </a:r>
            <a:r>
              <a:rPr lang="en-US" altLang="en-US" sz="3200" dirty="0">
                <a:solidFill>
                  <a:srgbClr val="FFFFFF"/>
                </a:solidFill>
                <a:latin typeface="ZapfHumnst BT" charset="0"/>
              </a:rPr>
              <a:t>, 1%-3</a:t>
            </a:r>
            <a:r>
              <a:rPr lang="en-US" altLang="en-US" sz="3200" dirty="0" smtClean="0">
                <a:solidFill>
                  <a:srgbClr val="FFFFFF"/>
                </a:solidFill>
                <a:latin typeface="ZapfHumnst BT" charset="0"/>
              </a:rPr>
              <a:t>%</a:t>
            </a:r>
            <a:r>
              <a:rPr lang="en-US" altLang="en-US" sz="3200" dirty="0">
                <a:solidFill>
                  <a:srgbClr val="FFFFFF"/>
                </a:solidFill>
                <a:latin typeface="ZapfHumnst BT" charset="0"/>
              </a:rPr>
              <a:t>						</a:t>
            </a:r>
            <a:r>
              <a:rPr lang="en-US" altLang="en-US" sz="3200" dirty="0" smtClean="0">
                <a:solidFill>
                  <a:srgbClr val="FFFFFF"/>
                </a:solidFill>
                <a:latin typeface="ZapfHumnst BT" charset="0"/>
              </a:rPr>
              <a:t>                          Pregnant women10-20%  </a:t>
            </a:r>
            <a:endParaRPr lang="en-US" altLang="en-US" sz="3200" dirty="0">
              <a:solidFill>
                <a:srgbClr val="FAFD00"/>
              </a:solidFill>
              <a:latin typeface="ZapfHumnst BT" charset="0"/>
            </a:endParaRPr>
          </a:p>
          <a:p>
            <a:pPr eaLnBrk="0" fontAlgn="base" hangingPunct="0">
              <a:lnSpc>
                <a:spcPct val="110000"/>
              </a:lnSpc>
              <a:spcBef>
                <a:spcPct val="20000"/>
              </a:spcBef>
              <a:spcAft>
                <a:spcPct val="0"/>
              </a:spcAft>
              <a:buClr>
                <a:srgbClr val="FF5008"/>
              </a:buClr>
              <a:buSzPct val="100000"/>
              <a:buFontTx/>
              <a:buChar char="•"/>
            </a:pPr>
            <a:r>
              <a:rPr lang="en-US" altLang="en-US" sz="3200" dirty="0">
                <a:solidFill>
                  <a:srgbClr val="FAFD00"/>
                </a:solidFill>
                <a:latin typeface="ZapfHumnst BT" charset="0"/>
              </a:rPr>
              <a:t>Illness severity:		</a:t>
            </a:r>
            <a:r>
              <a:rPr lang="en-US" altLang="en-US" sz="3200" dirty="0">
                <a:solidFill>
                  <a:srgbClr val="FFFFFF"/>
                </a:solidFill>
                <a:latin typeface="ZapfHumnst BT" charset="0"/>
              </a:rPr>
              <a:t>Increased with age</a:t>
            </a:r>
            <a:endParaRPr lang="en-US" altLang="en-US" sz="3200" dirty="0">
              <a:solidFill>
                <a:srgbClr val="FAFD00"/>
              </a:solidFill>
              <a:latin typeface="ZapfHumnst BT" charset="0"/>
            </a:endParaRPr>
          </a:p>
          <a:p>
            <a:pPr eaLnBrk="0" fontAlgn="base" hangingPunct="0">
              <a:lnSpc>
                <a:spcPct val="110000"/>
              </a:lnSpc>
              <a:spcBef>
                <a:spcPct val="20000"/>
              </a:spcBef>
              <a:spcAft>
                <a:spcPct val="0"/>
              </a:spcAft>
              <a:buClr>
                <a:srgbClr val="FF5008"/>
              </a:buClr>
              <a:buSzPct val="100000"/>
              <a:buFontTx/>
              <a:buChar char="•"/>
            </a:pPr>
            <a:r>
              <a:rPr lang="en-US" altLang="en-US" sz="3200" dirty="0">
                <a:solidFill>
                  <a:srgbClr val="FAFD00"/>
                </a:solidFill>
                <a:latin typeface="ZapfHumnst BT" charset="0"/>
              </a:rPr>
              <a:t>Chronic sequelae:		</a:t>
            </a:r>
            <a:r>
              <a:rPr lang="en-US" altLang="en-US" sz="3200" dirty="0">
                <a:solidFill>
                  <a:srgbClr val="FFFFFF"/>
                </a:solidFill>
                <a:latin typeface="ZapfHumnst BT" charset="0"/>
              </a:rPr>
              <a:t>None identified</a:t>
            </a:r>
          </a:p>
        </p:txBody>
      </p:sp>
    </p:spTree>
    <p:extLst>
      <p:ext uri="{BB962C8B-B14F-4D97-AF65-F5344CB8AC3E}">
        <p14:creationId xmlns:p14="http://schemas.microsoft.com/office/powerpoint/2010/main" val="2263908174"/>
      </p:ext>
    </p:extLst>
  </p:cSld>
  <p:clrMapOvr>
    <a:masterClrMapping/>
  </p:clrMapOvr>
  <p:transition>
    <p:cut/>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152400"/>
            <a:ext cx="6870700" cy="828675"/>
          </a:xfrm>
        </p:spPr>
        <p:txBody>
          <a:bodyPr/>
          <a:lstStyle/>
          <a:p>
            <a:pPr algn="l"/>
            <a:r>
              <a:rPr lang="en-US" altLang="zh-CN" smtClean="0"/>
              <a:t>Epidemiology</a:t>
            </a:r>
          </a:p>
        </p:txBody>
      </p:sp>
      <p:sp>
        <p:nvSpPr>
          <p:cNvPr id="12291" name="Rectangle 3"/>
          <p:cNvSpPr>
            <a:spLocks noGrp="1" noChangeArrowheads="1"/>
          </p:cNvSpPr>
          <p:nvPr>
            <p:ph idx="1"/>
          </p:nvPr>
        </p:nvSpPr>
        <p:spPr>
          <a:xfrm>
            <a:off x="685800" y="1125538"/>
            <a:ext cx="7696200" cy="4360862"/>
          </a:xfrm>
        </p:spPr>
        <p:txBody>
          <a:bodyPr/>
          <a:lstStyle/>
          <a:p>
            <a:pPr>
              <a:lnSpc>
                <a:spcPct val="90000"/>
              </a:lnSpc>
              <a:buFont typeface="Wingdings" pitchFamily="2" charset="2"/>
              <a:buChar char="n"/>
            </a:pPr>
            <a:r>
              <a:rPr lang="en-US" altLang="zh-CN" smtClean="0">
                <a:solidFill>
                  <a:schemeClr val="tx2"/>
                </a:solidFill>
              </a:rPr>
              <a:t>Source of infection</a:t>
            </a:r>
          </a:p>
          <a:p>
            <a:pPr>
              <a:lnSpc>
                <a:spcPct val="90000"/>
              </a:lnSpc>
              <a:buFont typeface="Wingdings" pitchFamily="2" charset="2"/>
              <a:buChar char="Ø"/>
            </a:pPr>
            <a:r>
              <a:rPr lang="en-US" altLang="zh-CN" sz="2800" smtClean="0"/>
              <a:t>Hepatitis A and E: patients with acute hepatitis and person with sublinical infection</a:t>
            </a:r>
          </a:p>
          <a:p>
            <a:pPr>
              <a:lnSpc>
                <a:spcPct val="90000"/>
              </a:lnSpc>
              <a:buFont typeface="Wingdings" pitchFamily="2" charset="2"/>
              <a:buChar char="Ø"/>
            </a:pPr>
            <a:r>
              <a:rPr lang="en-US" altLang="zh-CN" sz="2800" smtClean="0"/>
              <a:t>Hepatitis B, C and D: patients with acute, chronic hepatitis B, C, and D and carriers</a:t>
            </a:r>
          </a:p>
          <a:p>
            <a:pPr>
              <a:lnSpc>
                <a:spcPct val="90000"/>
              </a:lnSpc>
              <a:buFont typeface="Wingdings" pitchFamily="2" charset="2"/>
              <a:buChar char="n"/>
            </a:pPr>
            <a:r>
              <a:rPr lang="en-US" altLang="zh-CN" smtClean="0">
                <a:solidFill>
                  <a:schemeClr val="tx2"/>
                </a:solidFill>
              </a:rPr>
              <a:t>Route of transmission</a:t>
            </a:r>
          </a:p>
          <a:p>
            <a:pPr>
              <a:lnSpc>
                <a:spcPct val="90000"/>
              </a:lnSpc>
              <a:buFont typeface="Wingdings" pitchFamily="2" charset="2"/>
              <a:buChar char="Ø"/>
            </a:pPr>
            <a:r>
              <a:rPr lang="en-US" altLang="zh-CN" smtClean="0"/>
              <a:t>Hepatitis A and E: </a:t>
            </a:r>
          </a:p>
          <a:p>
            <a:pPr>
              <a:lnSpc>
                <a:spcPct val="90000"/>
              </a:lnSpc>
              <a:buFontTx/>
              <a:buNone/>
            </a:pPr>
            <a:r>
              <a:rPr lang="en-US" altLang="zh-CN" sz="2800" smtClean="0"/>
              <a:t>          fecal-oral route predominantly</a:t>
            </a:r>
          </a:p>
        </p:txBody>
      </p:sp>
    </p:spTree>
    <p:extLst>
      <p:ext uri="{BB962C8B-B14F-4D97-AF65-F5344CB8AC3E}">
        <p14:creationId xmlns:p14="http://schemas.microsoft.com/office/powerpoint/2010/main" val="145425207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body" idx="4294967295"/>
          </p:nvPr>
        </p:nvSpPr>
        <p:spPr>
          <a:xfrm>
            <a:off x="0" y="762000"/>
            <a:ext cx="7696200" cy="5105400"/>
          </a:xfrm>
        </p:spPr>
        <p:txBody>
          <a:bodyPr/>
          <a:lstStyle/>
          <a:p>
            <a:pPr marL="914400" lvl="2" indent="0">
              <a:buFont typeface="Arial" pitchFamily="34" charset="0"/>
              <a:buNone/>
            </a:pPr>
            <a:endParaRPr lang="en-US" altLang="zh-CN" smtClean="0"/>
          </a:p>
          <a:p>
            <a:r>
              <a:rPr lang="en-US" altLang="zh-CN" smtClean="0">
                <a:solidFill>
                  <a:schemeClr val="tx2"/>
                </a:solidFill>
              </a:rPr>
              <a:t>Outbreak epidemic</a:t>
            </a:r>
          </a:p>
          <a:p>
            <a:pPr lvl="1"/>
            <a:r>
              <a:rPr lang="en-US" altLang="zh-CN" smtClean="0"/>
              <a:t>Due to food and water are contaminated lead to outbreak of HAV and HEV</a:t>
            </a:r>
          </a:p>
          <a:p>
            <a:r>
              <a:rPr lang="en-US" altLang="zh-CN" smtClean="0">
                <a:solidFill>
                  <a:schemeClr val="tx2"/>
                </a:solidFill>
              </a:rPr>
              <a:t>Seasonal distribution</a:t>
            </a:r>
          </a:p>
          <a:p>
            <a:pPr lvl="1"/>
            <a:r>
              <a:rPr lang="en-US" altLang="zh-CN" smtClean="0"/>
              <a:t>HAV:most cases developed in autumn and winter </a:t>
            </a:r>
          </a:p>
          <a:p>
            <a:pPr lvl="1"/>
            <a:r>
              <a:rPr lang="en-US" altLang="zh-CN" smtClean="0"/>
              <a:t>HEV:most cases developed in summer and autumn</a:t>
            </a:r>
          </a:p>
          <a:p>
            <a:endParaRPr lang="en-US" altLang="zh-CN" smtClean="0"/>
          </a:p>
        </p:txBody>
      </p:sp>
    </p:spTree>
    <p:extLst>
      <p:ext uri="{BB962C8B-B14F-4D97-AF65-F5344CB8AC3E}">
        <p14:creationId xmlns:p14="http://schemas.microsoft.com/office/powerpoint/2010/main" val="251852369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711200" y="6248400"/>
            <a:ext cx="1897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endParaRPr lang="en-US" altLang="en-US"/>
          </a:p>
        </p:txBody>
      </p:sp>
      <p:sp>
        <p:nvSpPr>
          <p:cNvPr id="15363" name="Rectangle 3"/>
          <p:cNvSpPr>
            <a:spLocks noChangeArrowheads="1"/>
          </p:cNvSpPr>
          <p:nvPr/>
        </p:nvSpPr>
        <p:spPr bwMode="auto">
          <a:xfrm>
            <a:off x="3149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endParaRPr lang="en-US" altLang="en-US"/>
          </a:p>
        </p:txBody>
      </p:sp>
      <p:sp>
        <p:nvSpPr>
          <p:cNvPr id="15364" name="Rectangle 4"/>
          <p:cNvSpPr>
            <a:spLocks noGrp="1" noChangeArrowheads="1"/>
          </p:cNvSpPr>
          <p:nvPr>
            <p:ph type="title"/>
          </p:nvPr>
        </p:nvSpPr>
        <p:spPr>
          <a:xfrm>
            <a:off x="1592263" y="617538"/>
            <a:ext cx="6910387" cy="11430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r>
              <a:rPr lang="zh-TW" altLang="en-US" sz="1600" smtClean="0">
                <a:latin typeface="ZapfHumnst BT"/>
              </a:rPr>
              <a:t> </a:t>
            </a:r>
          </a:p>
        </p:txBody>
      </p:sp>
      <p:sp>
        <p:nvSpPr>
          <p:cNvPr id="15365" name="Rectangle 5"/>
          <p:cNvSpPr>
            <a:spLocks noChangeArrowheads="1"/>
          </p:cNvSpPr>
          <p:nvPr/>
        </p:nvSpPr>
        <p:spPr bwMode="auto">
          <a:xfrm>
            <a:off x="1117600" y="990600"/>
            <a:ext cx="69088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nchor="ct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algn="ctr" eaLnBrk="1" hangingPunct="1"/>
            <a:r>
              <a:rPr lang="zh-TW" altLang="en-US" sz="1600">
                <a:latin typeface="ZapfHumnst BT"/>
              </a:rPr>
              <a:t/>
            </a:r>
            <a:br>
              <a:rPr lang="zh-TW" altLang="en-US" sz="1600">
                <a:latin typeface="ZapfHumnst BT"/>
              </a:rPr>
            </a:br>
            <a:endParaRPr lang="zh-TW" altLang="en-US" sz="1600">
              <a:latin typeface="ZapfHumnst BT"/>
            </a:endParaRPr>
          </a:p>
        </p:txBody>
      </p:sp>
      <p:sp>
        <p:nvSpPr>
          <p:cNvPr id="15366" name="Line 8"/>
          <p:cNvSpPr>
            <a:spLocks noChangeShapeType="1"/>
          </p:cNvSpPr>
          <p:nvPr/>
        </p:nvSpPr>
        <p:spPr bwMode="auto">
          <a:xfrm>
            <a:off x="457200" y="2590800"/>
            <a:ext cx="8107363" cy="0"/>
          </a:xfrm>
          <a:prstGeom prst="line">
            <a:avLst/>
          </a:prstGeom>
          <a:noFill/>
          <a:ln w="25400">
            <a:solidFill>
              <a:srgbClr val="FAFD00"/>
            </a:solidFill>
            <a:round/>
            <a:headEnd/>
            <a:tailEnd/>
          </a:ln>
          <a:effectLst>
            <a:outerShdw dist="53882"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5367" name="Rectangle 14"/>
          <p:cNvSpPr>
            <a:spLocks noChangeArrowheads="1"/>
          </p:cNvSpPr>
          <p:nvPr/>
        </p:nvSpPr>
        <p:spPr bwMode="auto">
          <a:xfrm>
            <a:off x="449263" y="2782888"/>
            <a:ext cx="10509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Source of</a:t>
            </a:r>
          </a:p>
        </p:txBody>
      </p:sp>
      <p:sp>
        <p:nvSpPr>
          <p:cNvPr id="15368" name="Rectangle 15"/>
          <p:cNvSpPr>
            <a:spLocks noChangeArrowheads="1"/>
          </p:cNvSpPr>
          <p:nvPr/>
        </p:nvSpPr>
        <p:spPr bwMode="auto">
          <a:xfrm>
            <a:off x="449263" y="3041650"/>
            <a:ext cx="6096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virus</a:t>
            </a:r>
          </a:p>
        </p:txBody>
      </p:sp>
      <p:sp>
        <p:nvSpPr>
          <p:cNvPr id="15369" name="Rectangle 16"/>
          <p:cNvSpPr>
            <a:spLocks noChangeArrowheads="1"/>
          </p:cNvSpPr>
          <p:nvPr/>
        </p:nvSpPr>
        <p:spPr bwMode="auto">
          <a:xfrm>
            <a:off x="2190750" y="2782888"/>
            <a:ext cx="66675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feces</a:t>
            </a:r>
          </a:p>
        </p:txBody>
      </p:sp>
      <p:sp>
        <p:nvSpPr>
          <p:cNvPr id="15370" name="Rectangle 17"/>
          <p:cNvSpPr>
            <a:spLocks noChangeArrowheads="1"/>
          </p:cNvSpPr>
          <p:nvPr/>
        </p:nvSpPr>
        <p:spPr bwMode="auto">
          <a:xfrm>
            <a:off x="3613150" y="2782888"/>
            <a:ext cx="7334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blood/</a:t>
            </a:r>
          </a:p>
        </p:txBody>
      </p:sp>
      <p:sp>
        <p:nvSpPr>
          <p:cNvPr id="15371" name="Rectangle 18"/>
          <p:cNvSpPr>
            <a:spLocks noChangeArrowheads="1"/>
          </p:cNvSpPr>
          <p:nvPr/>
        </p:nvSpPr>
        <p:spPr bwMode="auto">
          <a:xfrm>
            <a:off x="3241675" y="3041650"/>
            <a:ext cx="14097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blood-derived</a:t>
            </a:r>
          </a:p>
        </p:txBody>
      </p:sp>
      <p:sp>
        <p:nvSpPr>
          <p:cNvPr id="15372" name="Rectangle 19"/>
          <p:cNvSpPr>
            <a:spLocks noChangeArrowheads="1"/>
          </p:cNvSpPr>
          <p:nvPr/>
        </p:nvSpPr>
        <p:spPr bwMode="auto">
          <a:xfrm>
            <a:off x="3373438" y="3302000"/>
            <a:ext cx="115093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body fluids</a:t>
            </a:r>
          </a:p>
        </p:txBody>
      </p:sp>
      <p:sp>
        <p:nvSpPr>
          <p:cNvPr id="15373" name="Rectangle 20"/>
          <p:cNvSpPr>
            <a:spLocks noChangeArrowheads="1"/>
          </p:cNvSpPr>
          <p:nvPr/>
        </p:nvSpPr>
        <p:spPr bwMode="auto">
          <a:xfrm>
            <a:off x="4989513" y="2782888"/>
            <a:ext cx="7334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blood/</a:t>
            </a:r>
          </a:p>
        </p:txBody>
      </p:sp>
      <p:sp>
        <p:nvSpPr>
          <p:cNvPr id="15374" name="Rectangle 21"/>
          <p:cNvSpPr>
            <a:spLocks noChangeArrowheads="1"/>
          </p:cNvSpPr>
          <p:nvPr/>
        </p:nvSpPr>
        <p:spPr bwMode="auto">
          <a:xfrm>
            <a:off x="4616450" y="3041650"/>
            <a:ext cx="14097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blood-derived</a:t>
            </a:r>
          </a:p>
        </p:txBody>
      </p:sp>
      <p:sp>
        <p:nvSpPr>
          <p:cNvPr id="15375" name="Rectangle 22"/>
          <p:cNvSpPr>
            <a:spLocks noChangeArrowheads="1"/>
          </p:cNvSpPr>
          <p:nvPr/>
        </p:nvSpPr>
        <p:spPr bwMode="auto">
          <a:xfrm>
            <a:off x="4748213" y="3302000"/>
            <a:ext cx="115093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body fluids</a:t>
            </a:r>
          </a:p>
        </p:txBody>
      </p:sp>
      <p:sp>
        <p:nvSpPr>
          <p:cNvPr id="15376" name="Rectangle 23"/>
          <p:cNvSpPr>
            <a:spLocks noChangeArrowheads="1"/>
          </p:cNvSpPr>
          <p:nvPr/>
        </p:nvSpPr>
        <p:spPr bwMode="auto">
          <a:xfrm>
            <a:off x="6394450" y="2782888"/>
            <a:ext cx="7334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blood/</a:t>
            </a:r>
          </a:p>
        </p:txBody>
      </p:sp>
      <p:sp>
        <p:nvSpPr>
          <p:cNvPr id="15377" name="Rectangle 24"/>
          <p:cNvSpPr>
            <a:spLocks noChangeArrowheads="1"/>
          </p:cNvSpPr>
          <p:nvPr/>
        </p:nvSpPr>
        <p:spPr bwMode="auto">
          <a:xfrm>
            <a:off x="6024563" y="3041650"/>
            <a:ext cx="14097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blood-derived</a:t>
            </a:r>
          </a:p>
        </p:txBody>
      </p:sp>
      <p:sp>
        <p:nvSpPr>
          <p:cNvPr id="15378" name="Rectangle 25"/>
          <p:cNvSpPr>
            <a:spLocks noChangeArrowheads="1"/>
          </p:cNvSpPr>
          <p:nvPr/>
        </p:nvSpPr>
        <p:spPr bwMode="auto">
          <a:xfrm>
            <a:off x="6153150" y="3302000"/>
            <a:ext cx="1150938"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body fluids</a:t>
            </a:r>
          </a:p>
        </p:txBody>
      </p:sp>
      <p:sp>
        <p:nvSpPr>
          <p:cNvPr id="15379" name="Rectangle 26"/>
          <p:cNvSpPr>
            <a:spLocks noChangeArrowheads="1"/>
          </p:cNvSpPr>
          <p:nvPr/>
        </p:nvSpPr>
        <p:spPr bwMode="auto">
          <a:xfrm>
            <a:off x="7777163" y="2782888"/>
            <a:ext cx="66675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feces</a:t>
            </a:r>
          </a:p>
        </p:txBody>
      </p:sp>
      <p:sp>
        <p:nvSpPr>
          <p:cNvPr id="15380" name="Rectangle 27"/>
          <p:cNvSpPr>
            <a:spLocks noChangeArrowheads="1"/>
          </p:cNvSpPr>
          <p:nvPr/>
        </p:nvSpPr>
        <p:spPr bwMode="auto">
          <a:xfrm>
            <a:off x="449263" y="3751263"/>
            <a:ext cx="9493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Route of</a:t>
            </a:r>
          </a:p>
        </p:txBody>
      </p:sp>
      <p:sp>
        <p:nvSpPr>
          <p:cNvPr id="15381" name="Rectangle 28"/>
          <p:cNvSpPr>
            <a:spLocks noChangeArrowheads="1"/>
          </p:cNvSpPr>
          <p:nvPr/>
        </p:nvSpPr>
        <p:spPr bwMode="auto">
          <a:xfrm>
            <a:off x="449263" y="4011613"/>
            <a:ext cx="13208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transmission</a:t>
            </a:r>
          </a:p>
        </p:txBody>
      </p:sp>
      <p:sp>
        <p:nvSpPr>
          <p:cNvPr id="15382" name="Rectangle 29"/>
          <p:cNvSpPr>
            <a:spLocks noChangeArrowheads="1"/>
          </p:cNvSpPr>
          <p:nvPr/>
        </p:nvSpPr>
        <p:spPr bwMode="auto">
          <a:xfrm>
            <a:off x="2012950" y="3751263"/>
            <a:ext cx="10160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fecal-oral</a:t>
            </a:r>
          </a:p>
        </p:txBody>
      </p:sp>
      <p:sp>
        <p:nvSpPr>
          <p:cNvPr id="15383" name="Rectangle 30"/>
          <p:cNvSpPr>
            <a:spLocks noChangeArrowheads="1"/>
          </p:cNvSpPr>
          <p:nvPr/>
        </p:nvSpPr>
        <p:spPr bwMode="auto">
          <a:xfrm>
            <a:off x="3241675" y="3751263"/>
            <a:ext cx="1411288"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percutaneous</a:t>
            </a:r>
          </a:p>
        </p:txBody>
      </p:sp>
      <p:sp>
        <p:nvSpPr>
          <p:cNvPr id="15384" name="Rectangle 31"/>
          <p:cNvSpPr>
            <a:spLocks noChangeArrowheads="1"/>
          </p:cNvSpPr>
          <p:nvPr/>
        </p:nvSpPr>
        <p:spPr bwMode="auto">
          <a:xfrm>
            <a:off x="3333750" y="4011613"/>
            <a:ext cx="1230313"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permucosal</a:t>
            </a:r>
          </a:p>
        </p:txBody>
      </p:sp>
      <p:sp>
        <p:nvSpPr>
          <p:cNvPr id="15385" name="Rectangle 32"/>
          <p:cNvSpPr>
            <a:spLocks noChangeArrowheads="1"/>
          </p:cNvSpPr>
          <p:nvPr/>
        </p:nvSpPr>
        <p:spPr bwMode="auto">
          <a:xfrm>
            <a:off x="4616450" y="3751263"/>
            <a:ext cx="1411288"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percutaneous</a:t>
            </a:r>
          </a:p>
        </p:txBody>
      </p:sp>
      <p:sp>
        <p:nvSpPr>
          <p:cNvPr id="15386" name="Rectangle 33"/>
          <p:cNvSpPr>
            <a:spLocks noChangeArrowheads="1"/>
          </p:cNvSpPr>
          <p:nvPr/>
        </p:nvSpPr>
        <p:spPr bwMode="auto">
          <a:xfrm>
            <a:off x="4706938" y="4011613"/>
            <a:ext cx="1230312"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permucosal</a:t>
            </a:r>
          </a:p>
        </p:txBody>
      </p:sp>
      <p:sp>
        <p:nvSpPr>
          <p:cNvPr id="15387" name="Rectangle 34"/>
          <p:cNvSpPr>
            <a:spLocks noChangeArrowheads="1"/>
          </p:cNvSpPr>
          <p:nvPr/>
        </p:nvSpPr>
        <p:spPr bwMode="auto">
          <a:xfrm>
            <a:off x="6022975" y="3751263"/>
            <a:ext cx="1411288"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percutaneous</a:t>
            </a:r>
          </a:p>
        </p:txBody>
      </p:sp>
      <p:sp>
        <p:nvSpPr>
          <p:cNvPr id="15388" name="Rectangle 35"/>
          <p:cNvSpPr>
            <a:spLocks noChangeArrowheads="1"/>
          </p:cNvSpPr>
          <p:nvPr/>
        </p:nvSpPr>
        <p:spPr bwMode="auto">
          <a:xfrm>
            <a:off x="6115050" y="4011613"/>
            <a:ext cx="1230313"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permucosal</a:t>
            </a:r>
          </a:p>
        </p:txBody>
      </p:sp>
      <p:sp>
        <p:nvSpPr>
          <p:cNvPr id="15389" name="Rectangle 36"/>
          <p:cNvSpPr>
            <a:spLocks noChangeArrowheads="1"/>
          </p:cNvSpPr>
          <p:nvPr/>
        </p:nvSpPr>
        <p:spPr bwMode="auto">
          <a:xfrm>
            <a:off x="7597775" y="3751263"/>
            <a:ext cx="10160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fecal-oral</a:t>
            </a:r>
          </a:p>
        </p:txBody>
      </p:sp>
      <p:sp>
        <p:nvSpPr>
          <p:cNvPr id="15390" name="Rectangle 37"/>
          <p:cNvSpPr>
            <a:spLocks noChangeArrowheads="1"/>
          </p:cNvSpPr>
          <p:nvPr/>
        </p:nvSpPr>
        <p:spPr bwMode="auto">
          <a:xfrm>
            <a:off x="449263" y="4506913"/>
            <a:ext cx="87947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Chronic</a:t>
            </a:r>
          </a:p>
        </p:txBody>
      </p:sp>
      <p:sp>
        <p:nvSpPr>
          <p:cNvPr id="15391" name="Rectangle 38"/>
          <p:cNvSpPr>
            <a:spLocks noChangeArrowheads="1"/>
          </p:cNvSpPr>
          <p:nvPr/>
        </p:nvSpPr>
        <p:spPr bwMode="auto">
          <a:xfrm>
            <a:off x="449263" y="4767263"/>
            <a:ext cx="9366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infection</a:t>
            </a:r>
          </a:p>
        </p:txBody>
      </p:sp>
      <p:sp>
        <p:nvSpPr>
          <p:cNvPr id="15392" name="Rectangle 39"/>
          <p:cNvSpPr>
            <a:spLocks noChangeArrowheads="1"/>
          </p:cNvSpPr>
          <p:nvPr/>
        </p:nvSpPr>
        <p:spPr bwMode="auto">
          <a:xfrm>
            <a:off x="2322513" y="4506913"/>
            <a:ext cx="4064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no</a:t>
            </a:r>
          </a:p>
        </p:txBody>
      </p:sp>
      <p:sp>
        <p:nvSpPr>
          <p:cNvPr id="15393" name="Rectangle 40"/>
          <p:cNvSpPr>
            <a:spLocks noChangeArrowheads="1"/>
          </p:cNvSpPr>
          <p:nvPr/>
        </p:nvSpPr>
        <p:spPr bwMode="auto">
          <a:xfrm>
            <a:off x="3706813" y="4506913"/>
            <a:ext cx="49688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yes</a:t>
            </a:r>
          </a:p>
        </p:txBody>
      </p:sp>
      <p:sp>
        <p:nvSpPr>
          <p:cNvPr id="15394" name="Rectangle 41"/>
          <p:cNvSpPr>
            <a:spLocks noChangeArrowheads="1"/>
          </p:cNvSpPr>
          <p:nvPr/>
        </p:nvSpPr>
        <p:spPr bwMode="auto">
          <a:xfrm>
            <a:off x="5083175" y="4506913"/>
            <a:ext cx="496888"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yes</a:t>
            </a:r>
          </a:p>
        </p:txBody>
      </p:sp>
      <p:sp>
        <p:nvSpPr>
          <p:cNvPr id="15395" name="Rectangle 42"/>
          <p:cNvSpPr>
            <a:spLocks noChangeArrowheads="1"/>
          </p:cNvSpPr>
          <p:nvPr/>
        </p:nvSpPr>
        <p:spPr bwMode="auto">
          <a:xfrm>
            <a:off x="6488113" y="4506913"/>
            <a:ext cx="49688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yes</a:t>
            </a:r>
          </a:p>
        </p:txBody>
      </p:sp>
      <p:sp>
        <p:nvSpPr>
          <p:cNvPr id="15396" name="Rectangle 43"/>
          <p:cNvSpPr>
            <a:spLocks noChangeArrowheads="1"/>
          </p:cNvSpPr>
          <p:nvPr/>
        </p:nvSpPr>
        <p:spPr bwMode="auto">
          <a:xfrm>
            <a:off x="7905750" y="4506913"/>
            <a:ext cx="4064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no</a:t>
            </a:r>
          </a:p>
        </p:txBody>
      </p:sp>
      <p:sp>
        <p:nvSpPr>
          <p:cNvPr id="15397" name="Rectangle 44"/>
          <p:cNvSpPr>
            <a:spLocks noChangeArrowheads="1"/>
          </p:cNvSpPr>
          <p:nvPr/>
        </p:nvSpPr>
        <p:spPr bwMode="auto">
          <a:xfrm>
            <a:off x="449263" y="5243513"/>
            <a:ext cx="115093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Prevention</a:t>
            </a:r>
          </a:p>
        </p:txBody>
      </p:sp>
      <p:sp>
        <p:nvSpPr>
          <p:cNvPr id="15398" name="Rectangle 45"/>
          <p:cNvSpPr>
            <a:spLocks noChangeArrowheads="1"/>
          </p:cNvSpPr>
          <p:nvPr/>
        </p:nvSpPr>
        <p:spPr bwMode="auto">
          <a:xfrm>
            <a:off x="2065338" y="5243513"/>
            <a:ext cx="98425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pre/post-</a:t>
            </a:r>
          </a:p>
        </p:txBody>
      </p:sp>
      <p:sp>
        <p:nvSpPr>
          <p:cNvPr id="15399" name="Rectangle 46"/>
          <p:cNvSpPr>
            <a:spLocks noChangeArrowheads="1"/>
          </p:cNvSpPr>
          <p:nvPr/>
        </p:nvSpPr>
        <p:spPr bwMode="auto">
          <a:xfrm>
            <a:off x="2017713" y="5502275"/>
            <a:ext cx="10160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exposure</a:t>
            </a:r>
          </a:p>
        </p:txBody>
      </p:sp>
      <p:sp>
        <p:nvSpPr>
          <p:cNvPr id="15400" name="Rectangle 47"/>
          <p:cNvSpPr>
            <a:spLocks noChangeArrowheads="1"/>
          </p:cNvSpPr>
          <p:nvPr/>
        </p:nvSpPr>
        <p:spPr bwMode="auto">
          <a:xfrm>
            <a:off x="1831975" y="5761038"/>
            <a:ext cx="1376363"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immunization</a:t>
            </a:r>
          </a:p>
        </p:txBody>
      </p:sp>
      <p:sp>
        <p:nvSpPr>
          <p:cNvPr id="15401" name="Rectangle 48"/>
          <p:cNvSpPr>
            <a:spLocks noChangeArrowheads="1"/>
          </p:cNvSpPr>
          <p:nvPr/>
        </p:nvSpPr>
        <p:spPr bwMode="auto">
          <a:xfrm>
            <a:off x="3492500" y="5243513"/>
            <a:ext cx="98425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pre/post-</a:t>
            </a:r>
          </a:p>
        </p:txBody>
      </p:sp>
      <p:sp>
        <p:nvSpPr>
          <p:cNvPr id="15402" name="Rectangle 49"/>
          <p:cNvSpPr>
            <a:spLocks noChangeArrowheads="1"/>
          </p:cNvSpPr>
          <p:nvPr/>
        </p:nvSpPr>
        <p:spPr bwMode="auto">
          <a:xfrm>
            <a:off x="3446463" y="5502275"/>
            <a:ext cx="10160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exposure</a:t>
            </a:r>
          </a:p>
        </p:txBody>
      </p:sp>
      <p:sp>
        <p:nvSpPr>
          <p:cNvPr id="15403" name="Rectangle 50"/>
          <p:cNvSpPr>
            <a:spLocks noChangeArrowheads="1"/>
          </p:cNvSpPr>
          <p:nvPr/>
        </p:nvSpPr>
        <p:spPr bwMode="auto">
          <a:xfrm>
            <a:off x="3257550" y="5761038"/>
            <a:ext cx="1376363"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immunization</a:t>
            </a:r>
          </a:p>
        </p:txBody>
      </p:sp>
      <p:sp>
        <p:nvSpPr>
          <p:cNvPr id="15404" name="Rectangle 51"/>
          <p:cNvSpPr>
            <a:spLocks noChangeArrowheads="1"/>
          </p:cNvSpPr>
          <p:nvPr/>
        </p:nvSpPr>
        <p:spPr bwMode="auto">
          <a:xfrm>
            <a:off x="4697413" y="5243513"/>
            <a:ext cx="125253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blood donor</a:t>
            </a:r>
          </a:p>
        </p:txBody>
      </p:sp>
      <p:sp>
        <p:nvSpPr>
          <p:cNvPr id="15405" name="Rectangle 52"/>
          <p:cNvSpPr>
            <a:spLocks noChangeArrowheads="1"/>
          </p:cNvSpPr>
          <p:nvPr/>
        </p:nvSpPr>
        <p:spPr bwMode="auto">
          <a:xfrm>
            <a:off x="4794250" y="5502275"/>
            <a:ext cx="11176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screening;</a:t>
            </a:r>
          </a:p>
        </p:txBody>
      </p:sp>
      <p:sp>
        <p:nvSpPr>
          <p:cNvPr id="15406" name="Rectangle 53"/>
          <p:cNvSpPr>
            <a:spLocks noChangeArrowheads="1"/>
          </p:cNvSpPr>
          <p:nvPr/>
        </p:nvSpPr>
        <p:spPr bwMode="auto">
          <a:xfrm>
            <a:off x="4659313" y="5761038"/>
            <a:ext cx="1331912"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risk behavior</a:t>
            </a:r>
          </a:p>
        </p:txBody>
      </p:sp>
      <p:sp>
        <p:nvSpPr>
          <p:cNvPr id="15407" name="Rectangle 54"/>
          <p:cNvSpPr>
            <a:spLocks noChangeArrowheads="1"/>
          </p:cNvSpPr>
          <p:nvPr/>
        </p:nvSpPr>
        <p:spPr bwMode="auto">
          <a:xfrm>
            <a:off x="4743450" y="6022975"/>
            <a:ext cx="126365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modification</a:t>
            </a:r>
          </a:p>
        </p:txBody>
      </p:sp>
      <p:sp>
        <p:nvSpPr>
          <p:cNvPr id="15408" name="Rectangle 55"/>
          <p:cNvSpPr>
            <a:spLocks noChangeArrowheads="1"/>
          </p:cNvSpPr>
          <p:nvPr/>
        </p:nvSpPr>
        <p:spPr bwMode="auto">
          <a:xfrm>
            <a:off x="6273800" y="5243513"/>
            <a:ext cx="98425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pre/post-</a:t>
            </a:r>
          </a:p>
        </p:txBody>
      </p:sp>
      <p:sp>
        <p:nvSpPr>
          <p:cNvPr id="15409" name="Rectangle 56"/>
          <p:cNvSpPr>
            <a:spLocks noChangeArrowheads="1"/>
          </p:cNvSpPr>
          <p:nvPr/>
        </p:nvSpPr>
        <p:spPr bwMode="auto">
          <a:xfrm>
            <a:off x="6226175" y="5502275"/>
            <a:ext cx="10160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exposure</a:t>
            </a:r>
          </a:p>
        </p:txBody>
      </p:sp>
      <p:sp>
        <p:nvSpPr>
          <p:cNvPr id="15410" name="Rectangle 57"/>
          <p:cNvSpPr>
            <a:spLocks noChangeArrowheads="1"/>
          </p:cNvSpPr>
          <p:nvPr/>
        </p:nvSpPr>
        <p:spPr bwMode="auto">
          <a:xfrm>
            <a:off x="6010275" y="5761038"/>
            <a:ext cx="1433513"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immunization;</a:t>
            </a:r>
          </a:p>
        </p:txBody>
      </p:sp>
      <p:sp>
        <p:nvSpPr>
          <p:cNvPr id="15411" name="Rectangle 58"/>
          <p:cNvSpPr>
            <a:spLocks noChangeArrowheads="1"/>
          </p:cNvSpPr>
          <p:nvPr/>
        </p:nvSpPr>
        <p:spPr bwMode="auto">
          <a:xfrm>
            <a:off x="6062663" y="6022975"/>
            <a:ext cx="1331912"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risk behavior</a:t>
            </a:r>
          </a:p>
        </p:txBody>
      </p:sp>
      <p:sp>
        <p:nvSpPr>
          <p:cNvPr id="15412" name="Rectangle 59"/>
          <p:cNvSpPr>
            <a:spLocks noChangeArrowheads="1"/>
          </p:cNvSpPr>
          <p:nvPr/>
        </p:nvSpPr>
        <p:spPr bwMode="auto">
          <a:xfrm>
            <a:off x="6146800" y="6283325"/>
            <a:ext cx="126365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modification</a:t>
            </a:r>
          </a:p>
        </p:txBody>
      </p:sp>
      <p:sp>
        <p:nvSpPr>
          <p:cNvPr id="15413" name="Rectangle 60"/>
          <p:cNvSpPr>
            <a:spLocks noChangeArrowheads="1"/>
          </p:cNvSpPr>
          <p:nvPr/>
        </p:nvSpPr>
        <p:spPr bwMode="auto">
          <a:xfrm>
            <a:off x="7486650" y="5243513"/>
            <a:ext cx="1243013"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ensure safe</a:t>
            </a:r>
          </a:p>
        </p:txBody>
      </p:sp>
      <p:sp>
        <p:nvSpPr>
          <p:cNvPr id="15414" name="Rectangle 61"/>
          <p:cNvSpPr>
            <a:spLocks noChangeArrowheads="1"/>
          </p:cNvSpPr>
          <p:nvPr/>
        </p:nvSpPr>
        <p:spPr bwMode="auto">
          <a:xfrm>
            <a:off x="7661275" y="5502275"/>
            <a:ext cx="890588"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drinking</a:t>
            </a:r>
          </a:p>
        </p:txBody>
      </p:sp>
      <p:sp>
        <p:nvSpPr>
          <p:cNvPr id="15415" name="Rectangle 62"/>
          <p:cNvSpPr>
            <a:spLocks noChangeArrowheads="1"/>
          </p:cNvSpPr>
          <p:nvPr/>
        </p:nvSpPr>
        <p:spPr bwMode="auto">
          <a:xfrm>
            <a:off x="7775575" y="5761038"/>
            <a:ext cx="677863"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r>
              <a:rPr lang="en-US" altLang="zh-TW" sz="1600">
                <a:latin typeface="Arial" pitchFamily="34" charset="0"/>
              </a:rPr>
              <a:t>water</a:t>
            </a:r>
          </a:p>
        </p:txBody>
      </p:sp>
      <p:sp>
        <p:nvSpPr>
          <p:cNvPr id="15416" name="Line 64"/>
          <p:cNvSpPr>
            <a:spLocks noChangeShapeType="1"/>
          </p:cNvSpPr>
          <p:nvPr/>
        </p:nvSpPr>
        <p:spPr bwMode="auto">
          <a:xfrm>
            <a:off x="2362200" y="1905000"/>
            <a:ext cx="6210300" cy="0"/>
          </a:xfrm>
          <a:prstGeom prst="line">
            <a:avLst/>
          </a:prstGeom>
          <a:noFill/>
          <a:ln w="25400">
            <a:solidFill>
              <a:srgbClr val="FAFD00"/>
            </a:solidFill>
            <a:round/>
            <a:headEnd/>
            <a:tailEnd/>
          </a:ln>
          <a:effectLst>
            <a:outerShdw dist="53882"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5417" name="Text Box 66"/>
          <p:cNvSpPr txBox="1">
            <a:spLocks noChangeArrowheads="1"/>
          </p:cNvSpPr>
          <p:nvPr/>
        </p:nvSpPr>
        <p:spPr bwMode="auto">
          <a:xfrm>
            <a:off x="2209800" y="685800"/>
            <a:ext cx="5054600"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spcBef>
                <a:spcPct val="50000"/>
              </a:spcBef>
            </a:pPr>
            <a:r>
              <a:rPr lang="en-US" altLang="zh-TW" sz="4800">
                <a:solidFill>
                  <a:schemeClr val="tx2"/>
                </a:solidFill>
                <a:latin typeface="Tahoma" pitchFamily="34" charset="0"/>
              </a:rPr>
              <a:t>Type of Hepatitis</a:t>
            </a:r>
            <a:endParaRPr lang="en-US" altLang="zh-TW" sz="4000" b="1">
              <a:latin typeface="Tahoma" pitchFamily="34" charset="0"/>
            </a:endParaRPr>
          </a:p>
        </p:txBody>
      </p:sp>
      <p:sp>
        <p:nvSpPr>
          <p:cNvPr id="15418" name="Text Box 67"/>
          <p:cNvSpPr txBox="1">
            <a:spLocks noChangeArrowheads="1"/>
          </p:cNvSpPr>
          <p:nvPr/>
        </p:nvSpPr>
        <p:spPr bwMode="auto">
          <a:xfrm>
            <a:off x="2286000" y="2057400"/>
            <a:ext cx="269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spcBef>
                <a:spcPct val="50000"/>
              </a:spcBef>
            </a:pPr>
            <a:r>
              <a:rPr lang="en-US" altLang="zh-TW" sz="2400" b="1">
                <a:latin typeface="Arial" pitchFamily="34" charset="0"/>
              </a:rPr>
              <a:t>A</a:t>
            </a:r>
            <a:endParaRPr lang="en-US" altLang="zh-TW" sz="1600" b="1">
              <a:latin typeface="Arial" pitchFamily="34" charset="0"/>
            </a:endParaRPr>
          </a:p>
        </p:txBody>
      </p:sp>
      <p:sp>
        <p:nvSpPr>
          <p:cNvPr id="15419" name="Text Box 68"/>
          <p:cNvSpPr txBox="1">
            <a:spLocks noChangeArrowheads="1"/>
          </p:cNvSpPr>
          <p:nvPr/>
        </p:nvSpPr>
        <p:spPr bwMode="auto">
          <a:xfrm>
            <a:off x="3733800" y="2057400"/>
            <a:ext cx="4730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spcBef>
                <a:spcPct val="50000"/>
              </a:spcBef>
            </a:pPr>
            <a:r>
              <a:rPr lang="en-US" altLang="zh-TW" sz="2400" b="1">
                <a:latin typeface="Arial" pitchFamily="34" charset="0"/>
              </a:rPr>
              <a:t>B</a:t>
            </a:r>
            <a:endParaRPr lang="en-US" altLang="zh-TW" sz="1600" b="1">
              <a:latin typeface="Arial" pitchFamily="34" charset="0"/>
            </a:endParaRPr>
          </a:p>
        </p:txBody>
      </p:sp>
      <p:sp>
        <p:nvSpPr>
          <p:cNvPr id="15420" name="Text Box 69"/>
          <p:cNvSpPr txBox="1">
            <a:spLocks noChangeArrowheads="1"/>
          </p:cNvSpPr>
          <p:nvPr/>
        </p:nvSpPr>
        <p:spPr bwMode="auto">
          <a:xfrm>
            <a:off x="5029200" y="2057400"/>
            <a:ext cx="40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spcBef>
                <a:spcPct val="50000"/>
              </a:spcBef>
            </a:pPr>
            <a:r>
              <a:rPr lang="en-US" altLang="zh-TW" sz="2400" b="1">
                <a:latin typeface="Arial" pitchFamily="34" charset="0"/>
              </a:rPr>
              <a:t>C</a:t>
            </a:r>
          </a:p>
        </p:txBody>
      </p:sp>
      <p:sp>
        <p:nvSpPr>
          <p:cNvPr id="15421" name="Text Box 70"/>
          <p:cNvSpPr txBox="1">
            <a:spLocks noChangeArrowheads="1"/>
          </p:cNvSpPr>
          <p:nvPr/>
        </p:nvSpPr>
        <p:spPr bwMode="auto">
          <a:xfrm>
            <a:off x="6477000" y="2057400"/>
            <a:ext cx="4746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spcBef>
                <a:spcPct val="50000"/>
              </a:spcBef>
            </a:pPr>
            <a:r>
              <a:rPr lang="en-US" altLang="zh-TW" sz="2400" b="1">
                <a:latin typeface="Arial" pitchFamily="34" charset="0"/>
              </a:rPr>
              <a:t>D</a:t>
            </a:r>
          </a:p>
        </p:txBody>
      </p:sp>
      <p:sp>
        <p:nvSpPr>
          <p:cNvPr id="15422" name="Text Box 71"/>
          <p:cNvSpPr txBox="1">
            <a:spLocks noChangeArrowheads="1"/>
          </p:cNvSpPr>
          <p:nvPr/>
        </p:nvSpPr>
        <p:spPr bwMode="auto">
          <a:xfrm>
            <a:off x="7848600" y="2057400"/>
            <a:ext cx="40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omic Sans MS" pitchFamily="66" charset="0"/>
                <a:ea typeface="宋体" pitchFamily="2" charset="-122"/>
              </a:defRPr>
            </a:lvl1pPr>
            <a:lvl2pPr marL="742950" indent="-285750" eaLnBrk="0" hangingPunct="0">
              <a:defRPr>
                <a:solidFill>
                  <a:schemeClr val="tx1"/>
                </a:solidFill>
                <a:latin typeface="Comic Sans MS" pitchFamily="66" charset="0"/>
                <a:ea typeface="宋体" pitchFamily="2" charset="-122"/>
              </a:defRPr>
            </a:lvl2pPr>
            <a:lvl3pPr marL="1143000" indent="-228600" eaLnBrk="0" hangingPunct="0">
              <a:defRPr>
                <a:solidFill>
                  <a:schemeClr val="tx1"/>
                </a:solidFill>
                <a:latin typeface="Comic Sans MS" pitchFamily="66" charset="0"/>
                <a:ea typeface="宋体" pitchFamily="2" charset="-122"/>
              </a:defRPr>
            </a:lvl3pPr>
            <a:lvl4pPr marL="1600200" indent="-228600" eaLnBrk="0" hangingPunct="0">
              <a:defRPr>
                <a:solidFill>
                  <a:schemeClr val="tx1"/>
                </a:solidFill>
                <a:latin typeface="Comic Sans MS" pitchFamily="66" charset="0"/>
                <a:ea typeface="宋体" pitchFamily="2" charset="-122"/>
              </a:defRPr>
            </a:lvl4pPr>
            <a:lvl5pPr marL="2057400" indent="-228600" eaLnBrk="0" hangingPunct="0">
              <a:defRPr>
                <a:solidFill>
                  <a:schemeClr val="tx1"/>
                </a:solidFill>
                <a:latin typeface="Comic Sans MS" pitchFamily="66" charset="0"/>
                <a:ea typeface="宋体" pitchFamily="2" charset="-122"/>
              </a:defRPr>
            </a:lvl5pPr>
            <a:lvl6pPr marL="2514600" indent="-228600" eaLnBrk="0" fontAlgn="base" hangingPunct="0">
              <a:spcBef>
                <a:spcPct val="0"/>
              </a:spcBef>
              <a:spcAft>
                <a:spcPct val="0"/>
              </a:spcAft>
              <a:defRPr>
                <a:solidFill>
                  <a:schemeClr val="tx1"/>
                </a:solidFill>
                <a:latin typeface="Comic Sans MS" pitchFamily="66" charset="0"/>
                <a:ea typeface="宋体" pitchFamily="2" charset="-122"/>
              </a:defRPr>
            </a:lvl6pPr>
            <a:lvl7pPr marL="2971800" indent="-228600" eaLnBrk="0" fontAlgn="base" hangingPunct="0">
              <a:spcBef>
                <a:spcPct val="0"/>
              </a:spcBef>
              <a:spcAft>
                <a:spcPct val="0"/>
              </a:spcAft>
              <a:defRPr>
                <a:solidFill>
                  <a:schemeClr val="tx1"/>
                </a:solidFill>
                <a:latin typeface="Comic Sans MS" pitchFamily="66" charset="0"/>
                <a:ea typeface="宋体" pitchFamily="2" charset="-122"/>
              </a:defRPr>
            </a:lvl7pPr>
            <a:lvl8pPr marL="3429000" indent="-228600" eaLnBrk="0" fontAlgn="base" hangingPunct="0">
              <a:spcBef>
                <a:spcPct val="0"/>
              </a:spcBef>
              <a:spcAft>
                <a:spcPct val="0"/>
              </a:spcAft>
              <a:defRPr>
                <a:solidFill>
                  <a:schemeClr val="tx1"/>
                </a:solidFill>
                <a:latin typeface="Comic Sans MS" pitchFamily="66" charset="0"/>
                <a:ea typeface="宋体" pitchFamily="2" charset="-122"/>
              </a:defRPr>
            </a:lvl8pPr>
            <a:lvl9pPr marL="3886200" indent="-228600" eaLnBrk="0" fontAlgn="base" hangingPunct="0">
              <a:spcBef>
                <a:spcPct val="0"/>
              </a:spcBef>
              <a:spcAft>
                <a:spcPct val="0"/>
              </a:spcAft>
              <a:defRPr>
                <a:solidFill>
                  <a:schemeClr val="tx1"/>
                </a:solidFill>
                <a:latin typeface="Comic Sans MS" pitchFamily="66" charset="0"/>
                <a:ea typeface="宋体" pitchFamily="2" charset="-122"/>
              </a:defRPr>
            </a:lvl9pPr>
          </a:lstStyle>
          <a:p>
            <a:pPr eaLnBrk="1" hangingPunct="1">
              <a:spcBef>
                <a:spcPct val="50000"/>
              </a:spcBef>
            </a:pPr>
            <a:r>
              <a:rPr lang="en-US" altLang="zh-TW" sz="2400" b="1">
                <a:latin typeface="Arial" pitchFamily="34" charset="0"/>
              </a:rPr>
              <a:t>E</a:t>
            </a:r>
            <a:endParaRPr lang="en-US" altLang="zh-TW" sz="1600" b="1">
              <a:latin typeface="Arial" pitchFamily="34" charset="0"/>
            </a:endParaRPr>
          </a:p>
        </p:txBody>
      </p:sp>
    </p:spTree>
    <p:extLst>
      <p:ext uri="{BB962C8B-B14F-4D97-AF65-F5344CB8AC3E}">
        <p14:creationId xmlns:p14="http://schemas.microsoft.com/office/powerpoint/2010/main" val="201989669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85800" y="152400"/>
            <a:ext cx="7772400" cy="1981200"/>
          </a:xfrm>
        </p:spPr>
        <p:txBody>
          <a:bodyPr/>
          <a:lstStyle/>
          <a:p>
            <a:pPr eaLnBrk="1" hangingPunct="1"/>
            <a:r>
              <a:rPr lang="en-US" altLang="en-US" sz="5400" dirty="0" smtClean="0">
                <a:solidFill>
                  <a:srgbClr val="FFC000"/>
                </a:solidFill>
                <a:latin typeface="Times New Roman" pitchFamily="18" charset="0"/>
                <a:cs typeface="Times New Roman" pitchFamily="18" charset="0"/>
              </a:rPr>
              <a:t>Blood Borne </a:t>
            </a:r>
            <a:br>
              <a:rPr lang="en-US" altLang="en-US" sz="5400" dirty="0" smtClean="0">
                <a:solidFill>
                  <a:srgbClr val="FFC000"/>
                </a:solidFill>
                <a:latin typeface="Times New Roman" pitchFamily="18" charset="0"/>
                <a:cs typeface="Times New Roman" pitchFamily="18" charset="0"/>
              </a:rPr>
            </a:br>
            <a:r>
              <a:rPr lang="en-US" altLang="en-US" sz="5400" dirty="0" smtClean="0">
                <a:solidFill>
                  <a:srgbClr val="FFC000"/>
                </a:solidFill>
                <a:latin typeface="Times New Roman" pitchFamily="18" charset="0"/>
                <a:cs typeface="Times New Roman" pitchFamily="18" charset="0"/>
              </a:rPr>
              <a:t>(HBV, HCV, HDV)</a:t>
            </a:r>
          </a:p>
        </p:txBody>
      </p:sp>
      <p:sp>
        <p:nvSpPr>
          <p:cNvPr id="5123" name="Subtitle 2"/>
          <p:cNvSpPr>
            <a:spLocks noGrp="1"/>
          </p:cNvSpPr>
          <p:nvPr>
            <p:ph type="subTitle" idx="1"/>
          </p:nvPr>
        </p:nvSpPr>
        <p:spPr>
          <a:xfrm>
            <a:off x="0" y="2209800"/>
            <a:ext cx="9144000" cy="3429000"/>
          </a:xfrm>
        </p:spPr>
        <p:txBody>
          <a:bodyPr/>
          <a:lstStyle/>
          <a:p>
            <a:pPr eaLnBrk="1" hangingPunct="1"/>
            <a:r>
              <a:rPr lang="en-US" altLang="en-US" sz="4800" dirty="0" smtClean="0">
                <a:solidFill>
                  <a:schemeClr val="bg1"/>
                </a:solidFill>
                <a:latin typeface="Times New Roman" pitchFamily="18" charset="0"/>
                <a:cs typeface="Times New Roman" pitchFamily="18" charset="0"/>
              </a:rPr>
              <a:t>Subclinical persistent infections </a:t>
            </a:r>
          </a:p>
          <a:p>
            <a:pPr eaLnBrk="1" hangingPunct="1"/>
            <a:r>
              <a:rPr lang="en-US" altLang="en-US" sz="4800" dirty="0" smtClean="0">
                <a:solidFill>
                  <a:schemeClr val="bg1"/>
                </a:solidFill>
                <a:latin typeface="Times New Roman" pitchFamily="18" charset="0"/>
                <a:cs typeface="Times New Roman" pitchFamily="18" charset="0"/>
              </a:rPr>
              <a:t>Rapidly progressive chronic liver disease with cirrhosis </a:t>
            </a:r>
          </a:p>
          <a:p>
            <a:pPr eaLnBrk="1" hangingPunct="1"/>
            <a:r>
              <a:rPr lang="en-US" altLang="en-US" sz="4800" dirty="0" smtClean="0">
                <a:solidFill>
                  <a:schemeClr val="bg1"/>
                </a:solidFill>
                <a:latin typeface="Times New Roman" pitchFamily="18" charset="0"/>
                <a:cs typeface="Times New Roman" pitchFamily="18" charset="0"/>
              </a:rPr>
              <a:t>Hepatocellular Carcinoma</a:t>
            </a:r>
          </a:p>
        </p:txBody>
      </p:sp>
    </p:spTree>
    <p:extLst>
      <p:ext uri="{BB962C8B-B14F-4D97-AF65-F5344CB8AC3E}">
        <p14:creationId xmlns:p14="http://schemas.microsoft.com/office/powerpoint/2010/main" val="381372541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066800" y="-381000"/>
            <a:ext cx="6870700" cy="1600200"/>
          </a:xfrm>
        </p:spPr>
        <p:txBody>
          <a:bodyPr/>
          <a:lstStyle/>
          <a:p>
            <a:r>
              <a:rPr lang="en-US" altLang="zh-CN" smtClean="0"/>
              <a:t>Laboratory examination</a:t>
            </a:r>
          </a:p>
        </p:txBody>
      </p:sp>
      <p:sp>
        <p:nvSpPr>
          <p:cNvPr id="22531" name="Rectangle 3"/>
          <p:cNvSpPr>
            <a:spLocks noGrp="1" noChangeArrowheads="1"/>
          </p:cNvSpPr>
          <p:nvPr>
            <p:ph idx="1"/>
          </p:nvPr>
        </p:nvSpPr>
        <p:spPr>
          <a:xfrm>
            <a:off x="685800" y="1295400"/>
            <a:ext cx="7696200" cy="4953000"/>
          </a:xfrm>
        </p:spPr>
        <p:txBody>
          <a:bodyPr/>
          <a:lstStyle/>
          <a:p>
            <a:r>
              <a:rPr lang="en-US" altLang="zh-CN" dirty="0" smtClean="0">
                <a:solidFill>
                  <a:schemeClr val="tx2"/>
                </a:solidFill>
              </a:rPr>
              <a:t>Liver function </a:t>
            </a:r>
          </a:p>
          <a:p>
            <a:pPr lvl="1"/>
            <a:r>
              <a:rPr lang="en-US" altLang="zh-CN" sz="2400" dirty="0" smtClean="0"/>
              <a:t>Serum transaminase </a:t>
            </a:r>
          </a:p>
          <a:p>
            <a:pPr lvl="2"/>
            <a:r>
              <a:rPr lang="en-US" altLang="zh-CN" sz="2000" dirty="0" smtClean="0"/>
              <a:t>ALT(alanine transferase) </a:t>
            </a:r>
            <a:r>
              <a:rPr lang="en-US" altLang="zh-CN" sz="2000" b="1" dirty="0">
                <a:ea typeface="华文中宋" pitchFamily="2" charset="-122"/>
              </a:rPr>
              <a:t>↑↑↑</a:t>
            </a:r>
          </a:p>
          <a:p>
            <a:pPr lvl="2"/>
            <a:endParaRPr lang="en-US" altLang="zh-CN" sz="2000" b="1" dirty="0" smtClean="0">
              <a:ea typeface="华文中宋" pitchFamily="2" charset="-122"/>
            </a:endParaRPr>
          </a:p>
          <a:p>
            <a:pPr lvl="2"/>
            <a:r>
              <a:rPr lang="en-US" altLang="zh-CN" sz="2000" dirty="0" smtClean="0">
                <a:ea typeface="华文中宋" pitchFamily="2" charset="-122"/>
              </a:rPr>
              <a:t>AST(</a:t>
            </a:r>
            <a:r>
              <a:rPr lang="en-US" altLang="zh-CN" sz="2000" dirty="0" err="1" smtClean="0">
                <a:ea typeface="华文中宋" pitchFamily="2" charset="-122"/>
              </a:rPr>
              <a:t>aspartase</a:t>
            </a:r>
            <a:r>
              <a:rPr lang="en-US" altLang="zh-CN" sz="2000" dirty="0" smtClean="0">
                <a:ea typeface="华文中宋" pitchFamily="2" charset="-122"/>
              </a:rPr>
              <a:t> transferase) </a:t>
            </a:r>
            <a:r>
              <a:rPr lang="en-US" altLang="zh-CN" sz="2000" b="1" dirty="0" smtClean="0">
                <a:ea typeface="华文中宋" pitchFamily="2" charset="-122"/>
              </a:rPr>
              <a:t>↑↑↑</a:t>
            </a:r>
            <a:endParaRPr lang="en-US" altLang="zh-CN" sz="2000" b="1" dirty="0">
              <a:ea typeface="华文中宋" pitchFamily="2" charset="-122"/>
            </a:endParaRPr>
          </a:p>
          <a:p>
            <a:pPr lvl="2"/>
            <a:endParaRPr lang="en-US" altLang="zh-CN" sz="2000" b="1" dirty="0" smtClean="0">
              <a:ea typeface="华文中宋" pitchFamily="2" charset="-122"/>
            </a:endParaRPr>
          </a:p>
          <a:p>
            <a:pPr lvl="2"/>
            <a:r>
              <a:rPr lang="en-US" altLang="zh-CN" sz="2000" dirty="0" smtClean="0">
                <a:ea typeface="华文中宋" pitchFamily="2" charset="-122"/>
              </a:rPr>
              <a:t>ALP (Alkaline phosphatase) </a:t>
            </a:r>
            <a:r>
              <a:rPr lang="en-US" altLang="zh-CN" sz="2000" b="1" dirty="0" smtClean="0">
                <a:ea typeface="华文中宋" pitchFamily="2" charset="-122"/>
              </a:rPr>
              <a:t>↑</a:t>
            </a:r>
            <a:endParaRPr lang="en-US" altLang="zh-CN" sz="2000" dirty="0" smtClean="0">
              <a:ea typeface="华文中宋" pitchFamily="2" charset="-122"/>
            </a:endParaRPr>
          </a:p>
          <a:p>
            <a:pPr lvl="1"/>
            <a:r>
              <a:rPr lang="en-US" altLang="zh-CN" sz="2400" dirty="0" smtClean="0">
                <a:ea typeface="华文中宋" pitchFamily="2" charset="-122"/>
              </a:rPr>
              <a:t>Serum protein </a:t>
            </a:r>
          </a:p>
          <a:p>
            <a:pPr lvl="2"/>
            <a:r>
              <a:rPr lang="en-US" altLang="zh-CN" sz="2000" dirty="0" smtClean="0">
                <a:ea typeface="华文中宋" pitchFamily="2" charset="-122"/>
              </a:rPr>
              <a:t>Albumin </a:t>
            </a:r>
            <a:r>
              <a:rPr lang="en-US" altLang="zh-CN" sz="2000" b="1" dirty="0" smtClean="0">
                <a:ea typeface="华文中宋" pitchFamily="2" charset="-122"/>
              </a:rPr>
              <a:t>↓</a:t>
            </a:r>
            <a:endParaRPr lang="en-US" altLang="zh-CN" sz="2000" dirty="0" smtClean="0">
              <a:ea typeface="华文中宋" pitchFamily="2" charset="-122"/>
            </a:endParaRPr>
          </a:p>
          <a:p>
            <a:pPr lvl="2"/>
            <a:r>
              <a:rPr lang="en-US" altLang="zh-CN" sz="2000" dirty="0" smtClean="0">
                <a:ea typeface="华文中宋" pitchFamily="2" charset="-122"/>
              </a:rPr>
              <a:t>In chronic hepatitis      Ig   </a:t>
            </a:r>
            <a:r>
              <a:rPr lang="en-US" altLang="zh-CN" sz="2000" b="1" dirty="0" smtClean="0">
                <a:ea typeface="华文中宋" pitchFamily="2" charset="-122"/>
              </a:rPr>
              <a:t>↑↑</a:t>
            </a:r>
          </a:p>
          <a:p>
            <a:pPr lvl="2"/>
            <a:r>
              <a:rPr lang="en-US" altLang="zh-CN" sz="2000" dirty="0" smtClean="0">
                <a:ea typeface="华文中宋" pitchFamily="2" charset="-122"/>
              </a:rPr>
              <a:t>The</a:t>
            </a:r>
            <a:r>
              <a:rPr lang="en-US" altLang="zh-CN" sz="2000" b="1" dirty="0" smtClean="0">
                <a:ea typeface="华文中宋" pitchFamily="2" charset="-122"/>
              </a:rPr>
              <a:t> </a:t>
            </a:r>
            <a:r>
              <a:rPr lang="en-US" altLang="zh-CN" sz="2000" dirty="0" smtClean="0">
                <a:ea typeface="华文中宋" pitchFamily="2" charset="-122"/>
              </a:rPr>
              <a:t>ratio of A/G </a:t>
            </a:r>
            <a:r>
              <a:rPr lang="en-US" altLang="zh-CN" sz="2000" b="1" dirty="0" smtClean="0">
                <a:ea typeface="华文中宋" pitchFamily="2" charset="-122"/>
              </a:rPr>
              <a:t>↓</a:t>
            </a:r>
            <a:endParaRPr lang="en-US" altLang="zh-CN" sz="2000" dirty="0" smtClean="0">
              <a:ea typeface="华文中宋" pitchFamily="2" charset="-122"/>
            </a:endParaRPr>
          </a:p>
          <a:p>
            <a:pPr lvl="1"/>
            <a:r>
              <a:rPr lang="en-US" altLang="zh-CN" sz="2400" dirty="0" smtClean="0">
                <a:ea typeface="华文中宋" pitchFamily="2" charset="-122"/>
              </a:rPr>
              <a:t>Bilirubin </a:t>
            </a:r>
          </a:p>
          <a:p>
            <a:pPr lvl="2"/>
            <a:r>
              <a:rPr lang="en-US" altLang="zh-CN" sz="2000" dirty="0" smtClean="0">
                <a:ea typeface="华文中宋" pitchFamily="2" charset="-122"/>
              </a:rPr>
              <a:t>Urobilinogen </a:t>
            </a:r>
            <a:r>
              <a:rPr lang="en-US" altLang="zh-CN" sz="2000" b="1" dirty="0" smtClean="0">
                <a:ea typeface="华文中宋" pitchFamily="2" charset="-122"/>
              </a:rPr>
              <a:t>↑</a:t>
            </a:r>
            <a:r>
              <a:rPr lang="en-US" altLang="zh-CN" sz="2000" dirty="0" smtClean="0">
                <a:ea typeface="华文中宋" pitchFamily="2" charset="-122"/>
              </a:rPr>
              <a:t>in early stage of AIH</a:t>
            </a:r>
          </a:p>
          <a:p>
            <a:pPr lvl="2"/>
            <a:endParaRPr lang="en-US" altLang="zh-CN" sz="2000" b="1" dirty="0" smtClean="0">
              <a:ea typeface="华文中宋" pitchFamily="2" charset="-122"/>
            </a:endParaRPr>
          </a:p>
          <a:p>
            <a:pPr lvl="2"/>
            <a:endParaRPr lang="en-US" altLang="zh-CN" sz="2000" b="1" dirty="0" smtClean="0">
              <a:ea typeface="华文中宋" pitchFamily="2" charset="-122"/>
            </a:endParaRPr>
          </a:p>
        </p:txBody>
      </p:sp>
    </p:spTree>
    <p:extLst>
      <p:ext uri="{BB962C8B-B14F-4D97-AF65-F5344CB8AC3E}">
        <p14:creationId xmlns:p14="http://schemas.microsoft.com/office/powerpoint/2010/main" val="337229409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p:nvPr>
        </p:nvSpPr>
        <p:spPr>
          <a:xfrm>
            <a:off x="685800" y="457200"/>
            <a:ext cx="7696200" cy="5334000"/>
          </a:xfrm>
        </p:spPr>
        <p:txBody>
          <a:bodyPr/>
          <a:lstStyle/>
          <a:p>
            <a:pPr lvl="2"/>
            <a:r>
              <a:rPr lang="en-US" altLang="zh-CN" sz="2000" dirty="0" smtClean="0"/>
              <a:t>Urobilinogen and </a:t>
            </a:r>
            <a:r>
              <a:rPr lang="en-US" altLang="zh-CN" sz="2000" dirty="0" err="1" smtClean="0"/>
              <a:t>urobilin</a:t>
            </a:r>
            <a:r>
              <a:rPr lang="en-US" altLang="zh-CN" sz="2000" dirty="0" smtClean="0"/>
              <a:t> </a:t>
            </a:r>
            <a:r>
              <a:rPr lang="en-US" altLang="zh-CN" sz="2000" b="1" dirty="0" smtClean="0">
                <a:ea typeface="华文中宋" pitchFamily="2" charset="-122"/>
              </a:rPr>
              <a:t>↑</a:t>
            </a:r>
            <a:r>
              <a:rPr lang="en-US" altLang="zh-CN" sz="2000" dirty="0" smtClean="0">
                <a:ea typeface="华文中宋" pitchFamily="2" charset="-122"/>
              </a:rPr>
              <a:t>in icteric stage </a:t>
            </a:r>
          </a:p>
          <a:p>
            <a:pPr lvl="1"/>
            <a:endParaRPr lang="en-US" altLang="zh-CN" sz="2400" dirty="0" smtClean="0">
              <a:ea typeface="华文中宋" pitchFamily="2" charset="-122"/>
            </a:endParaRPr>
          </a:p>
          <a:p>
            <a:pPr lvl="1"/>
            <a:r>
              <a:rPr lang="en-US" altLang="zh-CN" sz="2400" dirty="0" smtClean="0">
                <a:ea typeface="华文中宋" pitchFamily="2" charset="-122"/>
              </a:rPr>
              <a:t>Prothrombin time may be prolonged especially in fulminant hepatitis </a:t>
            </a:r>
          </a:p>
          <a:p>
            <a:pPr lvl="1"/>
            <a:r>
              <a:rPr lang="en-US" altLang="zh-CN" sz="2400" dirty="0" smtClean="0">
                <a:ea typeface="华文中宋" pitchFamily="2" charset="-122"/>
              </a:rPr>
              <a:t>Blood </a:t>
            </a:r>
            <a:r>
              <a:rPr lang="en-US" altLang="zh-CN" sz="2400" dirty="0" err="1" smtClean="0">
                <a:ea typeface="华文中宋" pitchFamily="2" charset="-122"/>
              </a:rPr>
              <a:t>amonia</a:t>
            </a:r>
            <a:r>
              <a:rPr lang="en-US" altLang="zh-CN" sz="2400" dirty="0" smtClean="0">
                <a:ea typeface="华文中宋" pitchFamily="2" charset="-122"/>
              </a:rPr>
              <a:t> examination </a:t>
            </a:r>
          </a:p>
          <a:p>
            <a:pPr lvl="2"/>
            <a:endParaRPr lang="en-US" altLang="zh-CN" sz="2000" b="1" dirty="0" smtClean="0">
              <a:ea typeface="华文中宋" pitchFamily="2" charset="-122"/>
            </a:endParaRPr>
          </a:p>
        </p:txBody>
      </p:sp>
    </p:spTree>
    <p:extLst>
      <p:ext uri="{BB962C8B-B14F-4D97-AF65-F5344CB8AC3E}">
        <p14:creationId xmlns:p14="http://schemas.microsoft.com/office/powerpoint/2010/main" val="46178400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3068638"/>
          <a:ext cx="8229600" cy="2022474"/>
        </p:xfrm>
        <a:graphic>
          <a:graphicData uri="http://schemas.openxmlformats.org/drawingml/2006/table">
            <a:tbl>
              <a:tblPr firstRow="1" bandRow="1">
                <a:tableStyleId>{5C22544A-7EE6-4342-B048-85BDC9FD1C3A}</a:tableStyleId>
              </a:tblPr>
              <a:tblGrid>
                <a:gridCol w="2057400"/>
                <a:gridCol w="1841376"/>
                <a:gridCol w="2273424"/>
                <a:gridCol w="2057400"/>
              </a:tblGrid>
              <a:tr h="370956">
                <a:tc>
                  <a:txBody>
                    <a:bodyPr/>
                    <a:lstStyle/>
                    <a:p>
                      <a:r>
                        <a:rPr lang="en-GB" sz="1800" dirty="0" smtClean="0"/>
                        <a:t>Test</a:t>
                      </a:r>
                      <a:endParaRPr lang="en-GB" sz="1800" dirty="0"/>
                    </a:p>
                  </a:txBody>
                  <a:tcPr marT="45734" marB="45734"/>
                </a:tc>
                <a:tc>
                  <a:txBody>
                    <a:bodyPr/>
                    <a:lstStyle/>
                    <a:p>
                      <a:r>
                        <a:rPr lang="en-GB" sz="1800" dirty="0" smtClean="0"/>
                        <a:t>Pre-hepatic</a:t>
                      </a:r>
                      <a:endParaRPr lang="en-GB" sz="1800" dirty="0"/>
                    </a:p>
                  </a:txBody>
                  <a:tcPr marT="45734" marB="45734"/>
                </a:tc>
                <a:tc>
                  <a:txBody>
                    <a:bodyPr/>
                    <a:lstStyle/>
                    <a:p>
                      <a:r>
                        <a:rPr lang="en-GB" sz="1800" dirty="0" smtClean="0"/>
                        <a:t>Hepatic</a:t>
                      </a:r>
                      <a:endParaRPr lang="en-GB" sz="1800" dirty="0"/>
                    </a:p>
                  </a:txBody>
                  <a:tcPr marT="45734" marB="45734"/>
                </a:tc>
                <a:tc>
                  <a:txBody>
                    <a:bodyPr/>
                    <a:lstStyle/>
                    <a:p>
                      <a:r>
                        <a:rPr lang="en-GB" sz="1800" dirty="0" smtClean="0"/>
                        <a:t>Post-hepatic</a:t>
                      </a:r>
                      <a:endParaRPr lang="en-GB" sz="1800" dirty="0"/>
                    </a:p>
                  </a:txBody>
                  <a:tcPr marT="45734" marB="45734"/>
                </a:tc>
              </a:tr>
              <a:tr h="370956">
                <a:tc>
                  <a:txBody>
                    <a:bodyPr/>
                    <a:lstStyle/>
                    <a:p>
                      <a:r>
                        <a:rPr lang="en-GB" sz="1800" dirty="0" smtClean="0"/>
                        <a:t>Total </a:t>
                      </a:r>
                      <a:r>
                        <a:rPr lang="en-GB" sz="1800" dirty="0" err="1" smtClean="0"/>
                        <a:t>bilirubin</a:t>
                      </a:r>
                      <a:endParaRPr lang="en-GB" sz="1800" dirty="0"/>
                    </a:p>
                  </a:txBody>
                  <a:tcPr marT="45734" marB="45734"/>
                </a:tc>
                <a:tc>
                  <a:txBody>
                    <a:bodyPr/>
                    <a:lstStyle/>
                    <a:p>
                      <a:r>
                        <a:rPr lang="en-GB" sz="1800" dirty="0" smtClean="0"/>
                        <a:t>+</a:t>
                      </a:r>
                      <a:endParaRPr lang="en-GB" sz="1800" dirty="0"/>
                    </a:p>
                  </a:txBody>
                  <a:tcPr marT="45734" marB="45734"/>
                </a:tc>
                <a:tc>
                  <a:txBody>
                    <a:bodyPr/>
                    <a:lstStyle/>
                    <a:p>
                      <a:r>
                        <a:rPr lang="en-GB" sz="1800" dirty="0" smtClean="0"/>
                        <a:t>++ </a:t>
                      </a:r>
                      <a:endParaRPr lang="en-GB" sz="1800" dirty="0"/>
                    </a:p>
                  </a:txBody>
                  <a:tcPr marT="45734" marB="45734"/>
                </a:tc>
                <a:tc>
                  <a:txBody>
                    <a:bodyPr/>
                    <a:lstStyle/>
                    <a:p>
                      <a:r>
                        <a:rPr lang="en-GB" sz="1800" dirty="0" smtClean="0"/>
                        <a:t>+++</a:t>
                      </a:r>
                      <a:endParaRPr lang="en-GB" sz="1800" dirty="0"/>
                    </a:p>
                  </a:txBody>
                  <a:tcPr marT="45734" marB="45734"/>
                </a:tc>
              </a:tr>
              <a:tr h="640281">
                <a:tc>
                  <a:txBody>
                    <a:bodyPr/>
                    <a:lstStyle/>
                    <a:p>
                      <a:r>
                        <a:rPr lang="en-GB" sz="1800" dirty="0" smtClean="0"/>
                        <a:t>Conjugated </a:t>
                      </a:r>
                      <a:r>
                        <a:rPr lang="en-GB" sz="1800" dirty="0" err="1" smtClean="0"/>
                        <a:t>bilirubin</a:t>
                      </a:r>
                      <a:endParaRPr lang="en-GB" sz="1800" dirty="0"/>
                    </a:p>
                  </a:txBody>
                  <a:tcPr marT="45734" marB="45734"/>
                </a:tc>
                <a:tc>
                  <a:txBody>
                    <a:bodyPr/>
                    <a:lstStyle/>
                    <a:p>
                      <a:r>
                        <a:rPr lang="en-GB" sz="1800" dirty="0" smtClean="0"/>
                        <a:t>Normal</a:t>
                      </a:r>
                      <a:endParaRPr lang="en-GB" sz="1800" dirty="0"/>
                    </a:p>
                  </a:txBody>
                  <a:tcPr marT="45734" marB="45734"/>
                </a:tc>
                <a:tc>
                  <a:txBody>
                    <a:bodyPr/>
                    <a:lstStyle/>
                    <a:p>
                      <a:r>
                        <a:rPr lang="en-GB" sz="1800" dirty="0" smtClean="0"/>
                        <a:t>Increased</a:t>
                      </a:r>
                      <a:endParaRPr lang="en-GB" sz="1800" dirty="0"/>
                    </a:p>
                  </a:txBody>
                  <a:tcPr marT="45734" marB="45734"/>
                </a:tc>
                <a:tc>
                  <a:txBody>
                    <a:bodyPr/>
                    <a:lstStyle/>
                    <a:p>
                      <a:r>
                        <a:rPr lang="en-GB" sz="1800" dirty="0" smtClean="0"/>
                        <a:t>Increased</a:t>
                      </a:r>
                      <a:endParaRPr lang="en-GB" sz="1800" dirty="0"/>
                    </a:p>
                  </a:txBody>
                  <a:tcPr marT="45734" marB="45734"/>
                </a:tc>
              </a:tr>
              <a:tr h="640281">
                <a:tc>
                  <a:txBody>
                    <a:bodyPr/>
                    <a:lstStyle/>
                    <a:p>
                      <a:r>
                        <a:rPr lang="en-GB" sz="1800" dirty="0" err="1" smtClean="0"/>
                        <a:t>Unconjugated</a:t>
                      </a:r>
                      <a:r>
                        <a:rPr lang="en-GB" sz="1800" dirty="0" smtClean="0"/>
                        <a:t> </a:t>
                      </a:r>
                      <a:r>
                        <a:rPr lang="en-GB" sz="1800" dirty="0" err="1" smtClean="0"/>
                        <a:t>bilirubin</a:t>
                      </a:r>
                      <a:endParaRPr lang="en-GB" sz="1800" dirty="0"/>
                    </a:p>
                  </a:txBody>
                  <a:tcPr marT="45734" marB="45734"/>
                </a:tc>
                <a:tc>
                  <a:txBody>
                    <a:bodyPr/>
                    <a:lstStyle/>
                    <a:p>
                      <a:r>
                        <a:rPr lang="en-GB" sz="1800" dirty="0" smtClean="0"/>
                        <a:t>Increased</a:t>
                      </a:r>
                      <a:endParaRPr lang="en-GB" sz="1800" dirty="0"/>
                    </a:p>
                  </a:txBody>
                  <a:tcPr marT="45734" marB="45734"/>
                </a:tc>
                <a:tc>
                  <a:txBody>
                    <a:bodyPr/>
                    <a:lstStyle/>
                    <a:p>
                      <a:r>
                        <a:rPr lang="en-GB" sz="1800" dirty="0" smtClean="0"/>
                        <a:t>Increased</a:t>
                      </a:r>
                      <a:endParaRPr lang="en-GB" sz="1800" dirty="0"/>
                    </a:p>
                  </a:txBody>
                  <a:tcPr marT="45734" marB="45734"/>
                </a:tc>
                <a:tc>
                  <a:txBody>
                    <a:bodyPr/>
                    <a:lstStyle/>
                    <a:p>
                      <a:r>
                        <a:rPr lang="en-GB" sz="1800" dirty="0" smtClean="0"/>
                        <a:t>Normal</a:t>
                      </a:r>
                      <a:endParaRPr lang="en-GB" sz="1800" dirty="0"/>
                    </a:p>
                  </a:txBody>
                  <a:tcPr marT="45734" marB="45734"/>
                </a:tc>
              </a:tr>
            </a:tbl>
          </a:graphicData>
        </a:graphic>
      </p:graphicFrame>
      <p:sp>
        <p:nvSpPr>
          <p:cNvPr id="3" name="Title 2"/>
          <p:cNvSpPr>
            <a:spLocks noGrp="1"/>
          </p:cNvSpPr>
          <p:nvPr>
            <p:ph type="title"/>
          </p:nvPr>
        </p:nvSpPr>
        <p:spPr/>
        <p:txBody>
          <a:bodyPr>
            <a:normAutofit/>
          </a:bodyPr>
          <a:lstStyle/>
          <a:p>
            <a:pPr eaLnBrk="1" hangingPunct="1">
              <a:defRPr/>
            </a:pPr>
            <a:r>
              <a:rPr lang="en-GB" dirty="0" smtClean="0"/>
              <a:t>Determining aetiology of Jaundice</a:t>
            </a:r>
            <a:endParaRPr lang="en-GB" dirty="0"/>
          </a:p>
        </p:txBody>
      </p:sp>
      <p:sp>
        <p:nvSpPr>
          <p:cNvPr id="5" name="Content Placeholder 1"/>
          <p:cNvSpPr txBox="1">
            <a:spLocks/>
          </p:cNvSpPr>
          <p:nvPr/>
        </p:nvSpPr>
        <p:spPr bwMode="auto">
          <a:xfrm>
            <a:off x="457200" y="1481138"/>
            <a:ext cx="8229600" cy="4525962"/>
          </a:xfrm>
          <a:prstGeom prst="rect">
            <a:avLst/>
          </a:prstGeom>
          <a:noFill/>
          <a:ln w="9525">
            <a:noFill/>
            <a:miter lim="800000"/>
            <a:headEnd/>
            <a:tailEnd/>
          </a:ln>
        </p:spPr>
        <p:txBody>
          <a:bodyPr/>
          <a:lstStyle/>
          <a:p>
            <a:pPr marL="365125" indent="-255588">
              <a:spcBef>
                <a:spcPts val="400"/>
              </a:spcBef>
              <a:buClr>
                <a:schemeClr val="accent1"/>
              </a:buClr>
              <a:buSzPct val="68000"/>
              <a:buFont typeface="Wingdings 3" pitchFamily="18" charset="2"/>
              <a:buChar char=""/>
              <a:defRPr/>
            </a:pPr>
            <a:r>
              <a:rPr lang="en-GB" sz="2700" dirty="0">
                <a:latin typeface="+mn-lt"/>
              </a:rPr>
              <a:t>Total </a:t>
            </a:r>
            <a:r>
              <a:rPr lang="en-GB" sz="2700" dirty="0" err="1">
                <a:latin typeface="+mn-lt"/>
              </a:rPr>
              <a:t>bilirubin</a:t>
            </a:r>
            <a:r>
              <a:rPr lang="en-GB" sz="2700" dirty="0">
                <a:latin typeface="+mn-lt"/>
              </a:rPr>
              <a:t> and its conjugated and </a:t>
            </a:r>
            <a:r>
              <a:rPr lang="en-GB" sz="2700" dirty="0" err="1">
                <a:latin typeface="+mn-lt"/>
              </a:rPr>
              <a:t>unconjugated</a:t>
            </a:r>
            <a:r>
              <a:rPr lang="en-GB" sz="2700" dirty="0">
                <a:latin typeface="+mn-lt"/>
              </a:rPr>
              <a:t> levels help to determine nature of jaundice </a:t>
            </a:r>
          </a:p>
        </p:txBody>
      </p:sp>
    </p:spTree>
    <p:extLst>
      <p:ext uri="{BB962C8B-B14F-4D97-AF65-F5344CB8AC3E}">
        <p14:creationId xmlns:p14="http://schemas.microsoft.com/office/powerpoint/2010/main" val="30931931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1"/>
          <p:cNvSpPr>
            <a:spLocks noGrp="1"/>
          </p:cNvSpPr>
          <p:nvPr>
            <p:ph idx="1"/>
          </p:nvPr>
        </p:nvSpPr>
        <p:spPr/>
        <p:txBody>
          <a:bodyPr/>
          <a:lstStyle/>
          <a:p>
            <a:pPr eaLnBrk="1" hangingPunct="1"/>
            <a:r>
              <a:rPr lang="en-GB" altLang="en-US" sz="2400" smtClean="0"/>
              <a:t>Liver Enzymes</a:t>
            </a:r>
          </a:p>
          <a:p>
            <a:pPr lvl="2" eaLnBrk="1" hangingPunct="1"/>
            <a:r>
              <a:rPr lang="en-GB" altLang="en-US" sz="1800" smtClean="0"/>
              <a:t>ALT/AST mainly present in hepatocytes</a:t>
            </a:r>
          </a:p>
          <a:p>
            <a:pPr lvl="2" eaLnBrk="1" hangingPunct="1"/>
            <a:r>
              <a:rPr lang="en-GB" altLang="en-US" sz="1800" smtClean="0"/>
              <a:t>ALP/GGT mainly present in bile cannaliculi biliary tree</a:t>
            </a:r>
          </a:p>
          <a:p>
            <a:pPr eaLnBrk="1" hangingPunct="1"/>
            <a:r>
              <a:rPr lang="en-GB" altLang="en-US" sz="2400" smtClean="0"/>
              <a:t>Derrangement of particular liver enzymes in association with jaundice can determine nature of the jaundice</a:t>
            </a:r>
          </a:p>
        </p:txBody>
      </p:sp>
      <p:sp>
        <p:nvSpPr>
          <p:cNvPr id="3" name="Title 2"/>
          <p:cNvSpPr>
            <a:spLocks noGrp="1"/>
          </p:cNvSpPr>
          <p:nvPr>
            <p:ph type="title"/>
          </p:nvPr>
        </p:nvSpPr>
        <p:spPr/>
        <p:txBody>
          <a:bodyPr>
            <a:normAutofit/>
          </a:bodyPr>
          <a:lstStyle/>
          <a:p>
            <a:pPr eaLnBrk="1" hangingPunct="1">
              <a:defRPr/>
            </a:pPr>
            <a:r>
              <a:rPr lang="en-GB" dirty="0" smtClean="0"/>
              <a:t>Determining aetiology of jaundice</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468108404"/>
              </p:ext>
            </p:extLst>
          </p:nvPr>
        </p:nvGraphicFramePr>
        <p:xfrm>
          <a:off x="323850" y="4149725"/>
          <a:ext cx="8424864" cy="1111251"/>
        </p:xfrm>
        <a:graphic>
          <a:graphicData uri="http://schemas.openxmlformats.org/drawingml/2006/table">
            <a:tbl>
              <a:tblPr firstRow="1" bandRow="1">
                <a:tableStyleId>{5C22544A-7EE6-4342-B048-85BDC9FD1C3A}</a:tableStyleId>
              </a:tblPr>
              <a:tblGrid>
                <a:gridCol w="2106216"/>
                <a:gridCol w="2106216"/>
                <a:gridCol w="2106216"/>
                <a:gridCol w="2106216"/>
              </a:tblGrid>
              <a:tr h="370417">
                <a:tc>
                  <a:txBody>
                    <a:bodyPr/>
                    <a:lstStyle/>
                    <a:p>
                      <a:r>
                        <a:rPr lang="en-GB" sz="1800" dirty="0" smtClean="0"/>
                        <a:t>Test</a:t>
                      </a:r>
                      <a:endParaRPr lang="en-GB" sz="1800" dirty="0"/>
                    </a:p>
                  </a:txBody>
                  <a:tcPr marL="91439" marR="91439" marT="45668" marB="45668"/>
                </a:tc>
                <a:tc>
                  <a:txBody>
                    <a:bodyPr/>
                    <a:lstStyle/>
                    <a:p>
                      <a:r>
                        <a:rPr lang="en-GB" sz="1800" dirty="0" smtClean="0"/>
                        <a:t>Pre-hepatic</a:t>
                      </a:r>
                      <a:endParaRPr lang="en-GB" sz="1800" dirty="0"/>
                    </a:p>
                  </a:txBody>
                  <a:tcPr marL="91439" marR="91439" marT="45668" marB="45668"/>
                </a:tc>
                <a:tc>
                  <a:txBody>
                    <a:bodyPr/>
                    <a:lstStyle/>
                    <a:p>
                      <a:r>
                        <a:rPr lang="en-GB" sz="1800" dirty="0" smtClean="0"/>
                        <a:t>Hepatitis</a:t>
                      </a:r>
                      <a:endParaRPr lang="en-GB" sz="1800" dirty="0"/>
                    </a:p>
                  </a:txBody>
                  <a:tcPr marL="91439" marR="91439" marT="45668" marB="45668"/>
                </a:tc>
                <a:tc>
                  <a:txBody>
                    <a:bodyPr/>
                    <a:lstStyle/>
                    <a:p>
                      <a:r>
                        <a:rPr lang="en-GB" sz="1800" dirty="0" smtClean="0"/>
                        <a:t>Post-hepatic</a:t>
                      </a:r>
                      <a:endParaRPr lang="en-GB" sz="1800" dirty="0"/>
                    </a:p>
                  </a:txBody>
                  <a:tcPr marL="91439" marR="91439" marT="45668" marB="45668"/>
                </a:tc>
              </a:tr>
              <a:tr h="370417">
                <a:tc>
                  <a:txBody>
                    <a:bodyPr/>
                    <a:lstStyle/>
                    <a:p>
                      <a:r>
                        <a:rPr lang="en-GB" sz="1800" dirty="0" smtClean="0"/>
                        <a:t>ALT/AST</a:t>
                      </a:r>
                      <a:endParaRPr lang="en-GB" sz="1800" dirty="0"/>
                    </a:p>
                  </a:txBody>
                  <a:tcPr marL="91439" marR="91439" marT="45668" marB="45668"/>
                </a:tc>
                <a:tc>
                  <a:txBody>
                    <a:bodyPr/>
                    <a:lstStyle/>
                    <a:p>
                      <a:r>
                        <a:rPr lang="en-GB" sz="1800" dirty="0" smtClean="0"/>
                        <a:t>Normal</a:t>
                      </a:r>
                      <a:endParaRPr lang="en-GB" sz="1800" dirty="0"/>
                    </a:p>
                  </a:txBody>
                  <a:tcPr marL="91439" marR="91439" marT="45668" marB="45668"/>
                </a:tc>
                <a:tc>
                  <a:txBody>
                    <a:bodyPr/>
                    <a:lstStyle/>
                    <a:p>
                      <a:r>
                        <a:rPr lang="en-GB" sz="1800" dirty="0" smtClean="0"/>
                        <a:t>+++</a:t>
                      </a:r>
                      <a:endParaRPr lang="en-GB" sz="1800" dirty="0"/>
                    </a:p>
                  </a:txBody>
                  <a:tcPr marL="91439" marR="91439" marT="45668" marB="45668"/>
                </a:tc>
                <a:tc>
                  <a:txBody>
                    <a:bodyPr/>
                    <a:lstStyle/>
                    <a:p>
                      <a:r>
                        <a:rPr lang="en-GB" sz="1800" dirty="0" smtClean="0"/>
                        <a:t>+</a:t>
                      </a:r>
                      <a:endParaRPr lang="en-GB" sz="1800" dirty="0"/>
                    </a:p>
                  </a:txBody>
                  <a:tcPr marL="91439" marR="91439" marT="45668" marB="45668"/>
                </a:tc>
              </a:tr>
              <a:tr h="370417">
                <a:tc>
                  <a:txBody>
                    <a:bodyPr/>
                    <a:lstStyle/>
                    <a:p>
                      <a:r>
                        <a:rPr lang="en-GB" sz="1800" dirty="0" smtClean="0"/>
                        <a:t>ALP/GGT</a:t>
                      </a:r>
                      <a:endParaRPr lang="en-GB" sz="1800" dirty="0"/>
                    </a:p>
                  </a:txBody>
                  <a:tcPr marL="91439" marR="91439" marT="45668" marB="45668"/>
                </a:tc>
                <a:tc>
                  <a:txBody>
                    <a:bodyPr/>
                    <a:lstStyle/>
                    <a:p>
                      <a:r>
                        <a:rPr lang="en-GB" sz="1800" dirty="0" smtClean="0"/>
                        <a:t>Normal</a:t>
                      </a:r>
                      <a:endParaRPr lang="en-GB" sz="1800" dirty="0"/>
                    </a:p>
                  </a:txBody>
                  <a:tcPr marL="91439" marR="91439" marT="45668" marB="45668"/>
                </a:tc>
                <a:tc>
                  <a:txBody>
                    <a:bodyPr/>
                    <a:lstStyle/>
                    <a:p>
                      <a:r>
                        <a:rPr lang="en-GB" sz="1800" dirty="0" smtClean="0"/>
                        <a:t>+</a:t>
                      </a:r>
                      <a:endParaRPr lang="en-GB" sz="1800" dirty="0"/>
                    </a:p>
                  </a:txBody>
                  <a:tcPr marL="91439" marR="91439" marT="45668" marB="45668"/>
                </a:tc>
                <a:tc>
                  <a:txBody>
                    <a:bodyPr/>
                    <a:lstStyle/>
                    <a:p>
                      <a:r>
                        <a:rPr lang="en-GB" sz="1800" dirty="0" smtClean="0"/>
                        <a:t>+++</a:t>
                      </a:r>
                      <a:endParaRPr lang="en-GB" sz="1800" dirty="0"/>
                    </a:p>
                  </a:txBody>
                  <a:tcPr marL="91439" marR="91439" marT="45668" marB="45668"/>
                </a:tc>
              </a:tr>
            </a:tbl>
          </a:graphicData>
        </a:graphic>
      </p:graphicFrame>
    </p:spTree>
    <p:extLst>
      <p:ext uri="{BB962C8B-B14F-4D97-AF65-F5344CB8AC3E}">
        <p14:creationId xmlns:p14="http://schemas.microsoft.com/office/powerpoint/2010/main" val="36888104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384"/>
            <a:ext cx="8229600" cy="1143000"/>
          </a:xfrm>
        </p:spPr>
        <p:txBody>
          <a:bodyPr>
            <a:normAutofit/>
          </a:bodyPr>
          <a:lstStyle/>
          <a:p>
            <a:pPr eaLnBrk="1" hangingPunct="1">
              <a:defRPr/>
            </a:pPr>
            <a:r>
              <a:rPr lang="en-GB" dirty="0" smtClean="0"/>
              <a:t>Determining aetiology of Jaundice</a:t>
            </a:r>
            <a:endParaRPr lang="en-GB" dirty="0"/>
          </a:p>
        </p:txBody>
      </p:sp>
      <p:sp>
        <p:nvSpPr>
          <p:cNvPr id="6" name="Content Placeholder 5"/>
          <p:cNvSpPr>
            <a:spLocks noGrp="1"/>
          </p:cNvSpPr>
          <p:nvPr>
            <p:ph idx="1"/>
          </p:nvPr>
        </p:nvSpPr>
        <p:spPr>
          <a:xfrm>
            <a:off x="457200" y="765175"/>
            <a:ext cx="8229600" cy="4525963"/>
          </a:xfrm>
        </p:spPr>
        <p:txBody>
          <a:bodyPr/>
          <a:lstStyle/>
          <a:p>
            <a:pPr lvl="3" eaLnBrk="1" hangingPunct="1"/>
            <a:endParaRPr lang="en-GB" altLang="en-US" sz="1200" dirty="0" smtClean="0"/>
          </a:p>
        </p:txBody>
      </p:sp>
      <p:graphicFrame>
        <p:nvGraphicFramePr>
          <p:cNvPr id="7" name="Content Placeholder 3"/>
          <p:cNvGraphicFramePr>
            <a:graphicFrameLocks/>
          </p:cNvGraphicFramePr>
          <p:nvPr>
            <p:extLst>
              <p:ext uri="{D42A27DB-BD31-4B8C-83A1-F6EECF244321}">
                <p14:modId xmlns:p14="http://schemas.microsoft.com/office/powerpoint/2010/main" val="185451210"/>
              </p:ext>
            </p:extLst>
          </p:nvPr>
        </p:nvGraphicFramePr>
        <p:xfrm>
          <a:off x="34636" y="1600200"/>
          <a:ext cx="8713788" cy="4737776"/>
        </p:xfrm>
        <a:graphic>
          <a:graphicData uri="http://schemas.openxmlformats.org/drawingml/2006/table">
            <a:tbl>
              <a:tblPr firstRow="1" bandRow="1">
                <a:tableStyleId>{5C22544A-7EE6-4342-B048-85BDC9FD1C3A}</a:tableStyleId>
              </a:tblPr>
              <a:tblGrid>
                <a:gridCol w="2178447"/>
                <a:gridCol w="1638336"/>
                <a:gridCol w="2592532"/>
                <a:gridCol w="2304473"/>
              </a:tblGrid>
              <a:tr h="775464">
                <a:tc>
                  <a:txBody>
                    <a:bodyPr/>
                    <a:lstStyle/>
                    <a:p>
                      <a:r>
                        <a:rPr lang="en-GB" sz="1200" dirty="0" smtClean="0"/>
                        <a:t>Test</a:t>
                      </a:r>
                      <a:endParaRPr lang="en-GB" sz="1200" dirty="0"/>
                    </a:p>
                  </a:txBody>
                  <a:tcPr marL="91449" marR="91449" marT="45709" marB="45709"/>
                </a:tc>
                <a:tc>
                  <a:txBody>
                    <a:bodyPr/>
                    <a:lstStyle/>
                    <a:p>
                      <a:r>
                        <a:rPr lang="en-GB" sz="2800" dirty="0" smtClean="0"/>
                        <a:t>Pre-hepatic</a:t>
                      </a:r>
                      <a:endParaRPr lang="en-GB" sz="2800" dirty="0"/>
                    </a:p>
                  </a:txBody>
                  <a:tcPr marL="91449" marR="91449" marT="45709" marB="45709"/>
                </a:tc>
                <a:tc>
                  <a:txBody>
                    <a:bodyPr/>
                    <a:lstStyle/>
                    <a:p>
                      <a:r>
                        <a:rPr lang="en-GB" sz="2800" dirty="0" smtClean="0"/>
                        <a:t>Hepatitis</a:t>
                      </a:r>
                      <a:endParaRPr lang="en-GB" sz="2800" dirty="0"/>
                    </a:p>
                  </a:txBody>
                  <a:tcPr marL="91449" marR="91449" marT="45709" marB="45709"/>
                </a:tc>
                <a:tc>
                  <a:txBody>
                    <a:bodyPr/>
                    <a:lstStyle/>
                    <a:p>
                      <a:r>
                        <a:rPr lang="en-GB" sz="2800" dirty="0" smtClean="0"/>
                        <a:t>Post-hepatic</a:t>
                      </a:r>
                      <a:endParaRPr lang="en-GB" sz="2800" dirty="0"/>
                    </a:p>
                  </a:txBody>
                  <a:tcPr marL="91449" marR="91449" marT="45709" marB="45709"/>
                </a:tc>
              </a:tr>
              <a:tr h="956224">
                <a:tc>
                  <a:txBody>
                    <a:bodyPr/>
                    <a:lstStyle/>
                    <a:p>
                      <a:r>
                        <a:rPr lang="en-GB" sz="2000" dirty="0" smtClean="0"/>
                        <a:t>Urine </a:t>
                      </a:r>
                      <a:r>
                        <a:rPr lang="en-GB" sz="2000" dirty="0" err="1" smtClean="0"/>
                        <a:t>Bilirubin</a:t>
                      </a:r>
                      <a:endParaRPr lang="en-GB" sz="2000" dirty="0"/>
                    </a:p>
                  </a:txBody>
                  <a:tcPr marL="91449" marR="91449" marT="45709" marB="45709"/>
                </a:tc>
                <a:tc>
                  <a:txBody>
                    <a:bodyPr/>
                    <a:lstStyle/>
                    <a:p>
                      <a:r>
                        <a:rPr lang="en-GB" sz="2000" dirty="0" smtClean="0"/>
                        <a:t>negative</a:t>
                      </a:r>
                      <a:endParaRPr lang="en-GB" sz="2000" dirty="0"/>
                    </a:p>
                  </a:txBody>
                  <a:tcPr marL="91449" marR="91449" marT="45709" marB="45709"/>
                </a:tc>
                <a:tc>
                  <a:txBody>
                    <a:bodyPr/>
                    <a:lstStyle/>
                    <a:p>
                      <a:r>
                        <a:rPr lang="en-GB" sz="2000" dirty="0" smtClean="0"/>
                        <a:t>Negative</a:t>
                      </a:r>
                      <a:r>
                        <a:rPr lang="en-GB" sz="2000" baseline="0" dirty="0" smtClean="0"/>
                        <a:t> (but maybe </a:t>
                      </a:r>
                      <a:r>
                        <a:rPr lang="en-GB" sz="2000" dirty="0" smtClean="0"/>
                        <a:t>increased</a:t>
                      </a:r>
                      <a:r>
                        <a:rPr lang="en-GB" sz="2000" baseline="0" dirty="0" smtClean="0"/>
                        <a:t> depending on cause)</a:t>
                      </a:r>
                      <a:endParaRPr lang="en-GB" sz="2000" dirty="0"/>
                    </a:p>
                  </a:txBody>
                  <a:tcPr marL="91449" marR="91449" marT="45709" marB="45709"/>
                </a:tc>
                <a:tc>
                  <a:txBody>
                    <a:bodyPr/>
                    <a:lstStyle/>
                    <a:p>
                      <a:r>
                        <a:rPr lang="en-GB" sz="2000" dirty="0" smtClean="0"/>
                        <a:t>Increased</a:t>
                      </a:r>
                      <a:endParaRPr lang="en-GB" sz="2000" dirty="0"/>
                    </a:p>
                  </a:txBody>
                  <a:tcPr marL="91449" marR="91449" marT="45709" marB="45709"/>
                </a:tc>
              </a:tr>
              <a:tr h="956224">
                <a:tc>
                  <a:txBody>
                    <a:bodyPr/>
                    <a:lstStyle/>
                    <a:p>
                      <a:r>
                        <a:rPr lang="en-GB" sz="2000" dirty="0" smtClean="0"/>
                        <a:t>Urine </a:t>
                      </a:r>
                      <a:r>
                        <a:rPr lang="en-GB" sz="2000" dirty="0" err="1" smtClean="0"/>
                        <a:t>urobilinogen</a:t>
                      </a:r>
                      <a:endParaRPr lang="en-GB" sz="2000" dirty="0"/>
                    </a:p>
                  </a:txBody>
                  <a:tcPr marL="91449" marR="91449" marT="45709" marB="45709"/>
                </a:tc>
                <a:tc>
                  <a:txBody>
                    <a:bodyPr/>
                    <a:lstStyle/>
                    <a:p>
                      <a:r>
                        <a:rPr lang="en-GB" sz="2000" dirty="0" smtClean="0"/>
                        <a:t>Increased</a:t>
                      </a:r>
                      <a:endParaRPr lang="en-GB" sz="2000" dirty="0"/>
                    </a:p>
                  </a:txBody>
                  <a:tcPr marL="91449" marR="91449" marT="45709" marB="45709"/>
                </a:tc>
                <a:tc>
                  <a:txBody>
                    <a:bodyPr/>
                    <a:lstStyle/>
                    <a:p>
                      <a:r>
                        <a:rPr lang="en-GB" sz="2000" dirty="0" smtClean="0"/>
                        <a:t>Normal</a:t>
                      </a:r>
                      <a:r>
                        <a:rPr lang="en-GB" sz="2000" baseline="0" dirty="0" smtClean="0"/>
                        <a:t> (but maybe </a:t>
                      </a:r>
                      <a:r>
                        <a:rPr lang="en-GB" sz="2000" dirty="0" smtClean="0"/>
                        <a:t>increased depending on cause)</a:t>
                      </a:r>
                      <a:endParaRPr lang="en-GB" sz="2000" dirty="0"/>
                    </a:p>
                  </a:txBody>
                  <a:tcPr marL="91449" marR="91449" marT="45709" marB="45709"/>
                </a:tc>
                <a:tc>
                  <a:txBody>
                    <a:bodyPr/>
                    <a:lstStyle/>
                    <a:p>
                      <a:r>
                        <a:rPr lang="en-GB" sz="2000" dirty="0" smtClean="0"/>
                        <a:t>Decreased/negative</a:t>
                      </a:r>
                      <a:endParaRPr lang="en-GB" sz="2000" dirty="0"/>
                    </a:p>
                  </a:txBody>
                  <a:tcPr marL="91449" marR="91449" marT="45709" marB="45709"/>
                </a:tc>
              </a:tr>
              <a:tr h="956224">
                <a:tc>
                  <a:txBody>
                    <a:bodyPr/>
                    <a:lstStyle/>
                    <a:p>
                      <a:r>
                        <a:rPr lang="en-GB" sz="2000" dirty="0" smtClean="0"/>
                        <a:t>Urine colour</a:t>
                      </a:r>
                      <a:endParaRPr lang="en-GB" sz="2000" dirty="0"/>
                    </a:p>
                  </a:txBody>
                  <a:tcPr marL="91449" marR="91449" marT="45709" marB="45709"/>
                </a:tc>
                <a:tc>
                  <a:txBody>
                    <a:bodyPr/>
                    <a:lstStyle/>
                    <a:p>
                      <a:r>
                        <a:rPr lang="en-GB" sz="2000" dirty="0" smtClean="0"/>
                        <a:t>Normal</a:t>
                      </a:r>
                      <a:endParaRPr lang="en-GB" sz="2000" dirty="0"/>
                    </a:p>
                  </a:txBody>
                  <a:tcPr marL="91449" marR="91449" marT="45709" marB="45709"/>
                </a:tc>
                <a:tc>
                  <a:txBody>
                    <a:bodyPr/>
                    <a:lstStyle/>
                    <a:p>
                      <a:r>
                        <a:rPr lang="en-GB" sz="2000" dirty="0" smtClean="0"/>
                        <a:t>Normal</a:t>
                      </a:r>
                      <a:r>
                        <a:rPr lang="en-GB" sz="2000" baseline="0" dirty="0" smtClean="0"/>
                        <a:t> (but maybe </a:t>
                      </a:r>
                      <a:r>
                        <a:rPr lang="en-GB" sz="2000" dirty="0" smtClean="0"/>
                        <a:t>dark depending on cause)</a:t>
                      </a:r>
                      <a:endParaRPr lang="en-GB" sz="2000" dirty="0"/>
                    </a:p>
                  </a:txBody>
                  <a:tcPr marL="91449" marR="91449" marT="45709" marB="45709"/>
                </a:tc>
                <a:tc>
                  <a:txBody>
                    <a:bodyPr/>
                    <a:lstStyle/>
                    <a:p>
                      <a:r>
                        <a:rPr lang="en-GB" sz="2000" dirty="0" smtClean="0"/>
                        <a:t>Dark</a:t>
                      </a:r>
                      <a:endParaRPr lang="en-GB" sz="2000" dirty="0"/>
                    </a:p>
                  </a:txBody>
                  <a:tcPr marL="91449" marR="91449" marT="45709" marB="45709"/>
                </a:tc>
              </a:tr>
              <a:tr h="775464">
                <a:tc>
                  <a:txBody>
                    <a:bodyPr/>
                    <a:lstStyle/>
                    <a:p>
                      <a:r>
                        <a:rPr lang="en-GB" sz="2000" dirty="0" smtClean="0"/>
                        <a:t>Stool colour</a:t>
                      </a:r>
                      <a:endParaRPr lang="en-GB" sz="2000" dirty="0"/>
                    </a:p>
                  </a:txBody>
                  <a:tcPr marL="91449" marR="91449" marT="45709" marB="45709"/>
                </a:tc>
                <a:tc>
                  <a:txBody>
                    <a:bodyPr/>
                    <a:lstStyle/>
                    <a:p>
                      <a:r>
                        <a:rPr lang="en-GB" sz="2000" dirty="0" smtClean="0"/>
                        <a:t>Normal</a:t>
                      </a:r>
                      <a:endParaRPr lang="en-GB" sz="2000" dirty="0"/>
                    </a:p>
                  </a:txBody>
                  <a:tcPr marL="91449" marR="91449" marT="45709" marB="45709"/>
                </a:tc>
                <a:tc>
                  <a:txBody>
                    <a:bodyPr/>
                    <a:lstStyle/>
                    <a:p>
                      <a:r>
                        <a:rPr lang="en-GB" sz="2000" dirty="0" smtClean="0"/>
                        <a:t>Normal</a:t>
                      </a:r>
                      <a:endParaRPr lang="en-GB" sz="2000" dirty="0"/>
                    </a:p>
                  </a:txBody>
                  <a:tcPr marL="91449" marR="91449" marT="45709" marB="45709"/>
                </a:tc>
                <a:tc>
                  <a:txBody>
                    <a:bodyPr/>
                    <a:lstStyle/>
                    <a:p>
                      <a:r>
                        <a:rPr lang="en-GB" sz="2000" dirty="0" smtClean="0"/>
                        <a:t>Pale</a:t>
                      </a:r>
                      <a:endParaRPr lang="en-GB" sz="2000" dirty="0"/>
                    </a:p>
                  </a:txBody>
                  <a:tcPr marL="91449" marR="91449" marT="45709" marB="45709"/>
                </a:tc>
              </a:tr>
            </a:tbl>
          </a:graphicData>
        </a:graphic>
      </p:graphicFrame>
    </p:spTree>
    <p:extLst>
      <p:ext uri="{BB962C8B-B14F-4D97-AF65-F5344CB8AC3E}">
        <p14:creationId xmlns:p14="http://schemas.microsoft.com/office/powerpoint/2010/main" val="3172858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p:nvPr>
        </p:nvSpPr>
        <p:spPr>
          <a:xfrm>
            <a:off x="762000" y="1295400"/>
            <a:ext cx="7696200" cy="5334000"/>
          </a:xfrm>
        </p:spPr>
        <p:txBody>
          <a:bodyPr/>
          <a:lstStyle/>
          <a:p>
            <a:r>
              <a:rPr lang="en-US" altLang="zh-CN" sz="4000" smtClean="0">
                <a:solidFill>
                  <a:schemeClr val="tx2"/>
                </a:solidFill>
              </a:rPr>
              <a:t>Ultra-sound examination </a:t>
            </a:r>
          </a:p>
          <a:p>
            <a:r>
              <a:rPr lang="en-US" altLang="zh-CN" sz="4000" smtClean="0">
                <a:solidFill>
                  <a:schemeClr val="tx2"/>
                </a:solidFill>
              </a:rPr>
              <a:t>Liver biopsy </a:t>
            </a:r>
          </a:p>
          <a:p>
            <a:r>
              <a:rPr lang="en-US" altLang="zh-CN" sz="4000" smtClean="0">
                <a:solidFill>
                  <a:schemeClr val="tx2"/>
                </a:solidFill>
              </a:rPr>
              <a:t>Other laboratory examination</a:t>
            </a:r>
            <a:r>
              <a:rPr lang="en-US" altLang="zh-CN" sz="4000" smtClean="0"/>
              <a:t> </a:t>
            </a:r>
          </a:p>
          <a:p>
            <a:pPr lvl="1"/>
            <a:r>
              <a:rPr lang="en-US" altLang="zh-CN" sz="4000" smtClean="0"/>
              <a:t>Blood routine </a:t>
            </a:r>
          </a:p>
          <a:p>
            <a:pPr lvl="1"/>
            <a:r>
              <a:rPr lang="en-US" altLang="zh-CN" sz="4000" smtClean="0"/>
              <a:t>Urine routine  </a:t>
            </a:r>
          </a:p>
          <a:p>
            <a:endParaRPr lang="en-US" altLang="zh-CN" sz="4000" smtClean="0"/>
          </a:p>
        </p:txBody>
      </p:sp>
    </p:spTree>
    <p:extLst>
      <p:ext uri="{BB962C8B-B14F-4D97-AF65-F5344CB8AC3E}">
        <p14:creationId xmlns:p14="http://schemas.microsoft.com/office/powerpoint/2010/main" val="162930918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a:xfrm>
            <a:off x="457200" y="152400"/>
            <a:ext cx="8229600" cy="6553200"/>
          </a:xfrm>
        </p:spPr>
        <p:txBody>
          <a:bodyPr>
            <a:normAutofit/>
          </a:bodyPr>
          <a:lstStyle/>
          <a:p>
            <a:r>
              <a:rPr lang="en-US" dirty="0">
                <a:solidFill>
                  <a:schemeClr val="bg1"/>
                </a:solidFill>
              </a:rPr>
              <a:t>A 18 year female was  admitted for  fever, A 18 </a:t>
            </a:r>
            <a:r>
              <a:rPr lang="en-US" dirty="0" smtClean="0"/>
              <a:t>18 year </a:t>
            </a:r>
            <a:r>
              <a:rPr lang="en-US" dirty="0"/>
              <a:t>female was  admitted for  fever, </a:t>
            </a:r>
            <a:r>
              <a:rPr lang="en-US" dirty="0" smtClean="0"/>
              <a:t>weakness</a:t>
            </a:r>
            <a:r>
              <a:rPr lang="en-US" dirty="0"/>
              <a:t>, vomiting and yellow discoloration of sclera. ALT 1200U/AST 750 U, Hb 140g/L,   anti-HAV IgM(+) .Anti-HAV IgG(+)  HBsAg(-) </a:t>
            </a:r>
            <a:r>
              <a:rPr lang="en-US" dirty="0" smtClean="0"/>
              <a:t>HCV-Ab(-).The </a:t>
            </a:r>
            <a:r>
              <a:rPr lang="en-US" dirty="0"/>
              <a:t>diagnosis may be:</a:t>
            </a:r>
          </a:p>
          <a:p>
            <a:endParaRPr lang="en-US" dirty="0"/>
          </a:p>
          <a:p>
            <a:r>
              <a:rPr lang="en-US" sz="2600" dirty="0"/>
              <a:t>A. Acute hepatitis A(icteric type) and HBsAg chronic carrier.</a:t>
            </a:r>
          </a:p>
          <a:p>
            <a:r>
              <a:rPr lang="en-US" sz="2600" dirty="0"/>
              <a:t>B. Acute hepatitis C.</a:t>
            </a:r>
          </a:p>
          <a:p>
            <a:r>
              <a:rPr lang="en-US" sz="2600" dirty="0"/>
              <a:t>C. Chronic active hepatitis B.</a:t>
            </a:r>
          </a:p>
          <a:p>
            <a:r>
              <a:rPr lang="en-US" sz="2600" dirty="0"/>
              <a:t>D. Acute hepatitis A .</a:t>
            </a:r>
          </a:p>
          <a:p>
            <a:r>
              <a:rPr lang="en-US" sz="2600" dirty="0"/>
              <a:t>E. Acute hepatitis A </a:t>
            </a:r>
            <a:r>
              <a:rPr lang="en-US" sz="2600" dirty="0" smtClean="0"/>
              <a:t>&amp;chronic </a:t>
            </a:r>
            <a:r>
              <a:rPr lang="en-US" sz="2600" dirty="0"/>
              <a:t>persistent hepatitis B. </a:t>
            </a:r>
          </a:p>
        </p:txBody>
      </p:sp>
    </p:spTree>
    <p:extLst>
      <p:ext uri="{BB962C8B-B14F-4D97-AF65-F5344CB8AC3E}">
        <p14:creationId xmlns:p14="http://schemas.microsoft.com/office/powerpoint/2010/main" val="14050030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ltLang="en-US" b="1" dirty="0" smtClean="0">
                <a:solidFill>
                  <a:schemeClr val="tx1"/>
                </a:solidFill>
                <a:ea typeface="Arial Unicode MS" pitchFamily="34" charset="-128"/>
                <a:cs typeface="Arial Unicode MS" pitchFamily="34" charset="-128"/>
              </a:rPr>
              <a:t>Acute Viral </a:t>
            </a:r>
            <a:r>
              <a:rPr lang="en-US" altLang="en-US" b="1" dirty="0">
                <a:solidFill>
                  <a:schemeClr val="tx1"/>
                </a:solidFill>
                <a:ea typeface="Arial Unicode MS" pitchFamily="34" charset="-128"/>
                <a:cs typeface="Arial Unicode MS" pitchFamily="34" charset="-128"/>
              </a:rPr>
              <a:t>Hepatitis</a:t>
            </a:r>
          </a:p>
        </p:txBody>
      </p:sp>
      <p:sp>
        <p:nvSpPr>
          <p:cNvPr id="13315" name="Rectangle 3"/>
          <p:cNvSpPr>
            <a:spLocks noGrp="1" noChangeArrowheads="1"/>
          </p:cNvSpPr>
          <p:nvPr>
            <p:ph type="body" idx="1"/>
          </p:nvPr>
        </p:nvSpPr>
        <p:spPr/>
        <p:txBody>
          <a:bodyPr>
            <a:normAutofit lnSpcReduction="10000"/>
          </a:bodyPr>
          <a:lstStyle/>
          <a:p>
            <a:pPr>
              <a:lnSpc>
                <a:spcPct val="90000"/>
              </a:lnSpc>
            </a:pPr>
            <a:r>
              <a:rPr lang="en-US" altLang="en-US" sz="2800">
                <a:ea typeface="Arial Unicode MS" pitchFamily="34" charset="-128"/>
                <a:cs typeface="Arial Unicode MS" pitchFamily="34" charset="-128"/>
              </a:rPr>
              <a:t>When they occur, the signs and symptoms of viral hepatitis can include:</a:t>
            </a:r>
          </a:p>
          <a:p>
            <a:pPr lvl="1">
              <a:lnSpc>
                <a:spcPct val="90000"/>
              </a:lnSpc>
            </a:pPr>
            <a:r>
              <a:rPr lang="en-US" altLang="en-US" sz="2400">
                <a:ea typeface="Arial Unicode MS" pitchFamily="34" charset="-128"/>
                <a:cs typeface="Arial Unicode MS" pitchFamily="34" charset="-128"/>
              </a:rPr>
              <a:t>Fever</a:t>
            </a:r>
          </a:p>
          <a:p>
            <a:pPr lvl="1">
              <a:lnSpc>
                <a:spcPct val="90000"/>
              </a:lnSpc>
            </a:pPr>
            <a:r>
              <a:rPr lang="en-US" altLang="en-US" sz="2400">
                <a:ea typeface="Arial Unicode MS" pitchFamily="34" charset="-128"/>
                <a:cs typeface="Arial Unicode MS" pitchFamily="34" charset="-128"/>
              </a:rPr>
              <a:t>Fatigue</a:t>
            </a:r>
          </a:p>
          <a:p>
            <a:pPr lvl="1">
              <a:lnSpc>
                <a:spcPct val="90000"/>
              </a:lnSpc>
            </a:pPr>
            <a:r>
              <a:rPr lang="en-US" altLang="en-US" sz="2400">
                <a:ea typeface="Arial Unicode MS" pitchFamily="34" charset="-128"/>
                <a:cs typeface="Arial Unicode MS" pitchFamily="34" charset="-128"/>
              </a:rPr>
              <a:t>Loss of appetite</a:t>
            </a:r>
          </a:p>
          <a:p>
            <a:pPr lvl="1">
              <a:lnSpc>
                <a:spcPct val="90000"/>
              </a:lnSpc>
            </a:pPr>
            <a:r>
              <a:rPr lang="en-US" altLang="en-US" sz="2400">
                <a:ea typeface="Arial Unicode MS" pitchFamily="34" charset="-128"/>
                <a:cs typeface="Arial Unicode MS" pitchFamily="34" charset="-128"/>
              </a:rPr>
              <a:t>Nausea</a:t>
            </a:r>
          </a:p>
          <a:p>
            <a:pPr lvl="1">
              <a:lnSpc>
                <a:spcPct val="90000"/>
              </a:lnSpc>
            </a:pPr>
            <a:r>
              <a:rPr lang="en-US" altLang="en-US" sz="2400">
                <a:ea typeface="Arial Unicode MS" pitchFamily="34" charset="-128"/>
                <a:cs typeface="Arial Unicode MS" pitchFamily="34" charset="-128"/>
              </a:rPr>
              <a:t>Vomiting</a:t>
            </a:r>
          </a:p>
          <a:p>
            <a:pPr lvl="1">
              <a:lnSpc>
                <a:spcPct val="90000"/>
              </a:lnSpc>
            </a:pPr>
            <a:r>
              <a:rPr lang="en-US" altLang="en-US" sz="2400">
                <a:ea typeface="Arial Unicode MS" pitchFamily="34" charset="-128"/>
                <a:cs typeface="Arial Unicode MS" pitchFamily="34" charset="-128"/>
              </a:rPr>
              <a:t>Abdominal pain</a:t>
            </a:r>
          </a:p>
          <a:p>
            <a:pPr lvl="1">
              <a:lnSpc>
                <a:spcPct val="90000"/>
              </a:lnSpc>
            </a:pPr>
            <a:r>
              <a:rPr lang="en-US" altLang="en-US" sz="2400">
                <a:ea typeface="Arial Unicode MS" pitchFamily="34" charset="-128"/>
                <a:cs typeface="Arial Unicode MS" pitchFamily="34" charset="-128"/>
              </a:rPr>
              <a:t>Jaundice</a:t>
            </a:r>
          </a:p>
          <a:p>
            <a:pPr lvl="1">
              <a:lnSpc>
                <a:spcPct val="90000"/>
              </a:lnSpc>
            </a:pPr>
            <a:r>
              <a:rPr lang="en-US" altLang="en-US" sz="2400">
                <a:ea typeface="Arial Unicode MS" pitchFamily="34" charset="-128"/>
                <a:cs typeface="Arial Unicode MS" pitchFamily="34" charset="-128"/>
              </a:rPr>
              <a:t>Dark urine</a:t>
            </a:r>
          </a:p>
          <a:p>
            <a:pPr lvl="1">
              <a:lnSpc>
                <a:spcPct val="90000"/>
              </a:lnSpc>
            </a:pPr>
            <a:r>
              <a:rPr lang="en-US" altLang="en-US" sz="2400">
                <a:ea typeface="Arial Unicode MS" pitchFamily="34" charset="-128"/>
                <a:cs typeface="Arial Unicode MS" pitchFamily="34" charset="-128"/>
              </a:rPr>
              <a:t>Clay-colored stool</a:t>
            </a:r>
          </a:p>
          <a:p>
            <a:pPr lvl="1">
              <a:lnSpc>
                <a:spcPct val="90000"/>
              </a:lnSpc>
            </a:pPr>
            <a:r>
              <a:rPr lang="en-US" altLang="en-US" sz="2400">
                <a:ea typeface="Arial Unicode MS" pitchFamily="34" charset="-128"/>
                <a:cs typeface="Arial Unicode MS" pitchFamily="34" charset="-128"/>
              </a:rPr>
              <a:t>Joint pain</a:t>
            </a:r>
          </a:p>
        </p:txBody>
      </p:sp>
    </p:spTree>
    <p:extLst>
      <p:ext uri="{BB962C8B-B14F-4D97-AF65-F5344CB8AC3E}">
        <p14:creationId xmlns:p14="http://schemas.microsoft.com/office/powerpoint/2010/main" val="7029225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ltLang="en-US" sz="4000" b="1">
                <a:ea typeface="Arial Unicode MS" pitchFamily="34" charset="-128"/>
                <a:cs typeface="Arial Unicode MS" pitchFamily="34" charset="-128"/>
              </a:rPr>
              <a:t>Viral Hepatitis</a:t>
            </a:r>
          </a:p>
        </p:txBody>
      </p:sp>
      <p:pic>
        <p:nvPicPr>
          <p:cNvPr id="15363" name="Picture 3"/>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457200" y="1371600"/>
            <a:ext cx="8001000" cy="5486400"/>
          </a:xfrm>
          <a:noFill/>
          <a:ln/>
        </p:spPr>
      </p:pic>
    </p:spTree>
    <p:extLst>
      <p:ext uri="{BB962C8B-B14F-4D97-AF65-F5344CB8AC3E}">
        <p14:creationId xmlns:p14="http://schemas.microsoft.com/office/powerpoint/2010/main" val="1495752541"/>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7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8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9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4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5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5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6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1983</TotalTime>
  <Words>3124</Words>
  <Application>Microsoft Office PowerPoint</Application>
  <PresentationFormat>On-screen Show (4:3)</PresentationFormat>
  <Paragraphs>637</Paragraphs>
  <Slides>76</Slides>
  <Notes>24</Notes>
  <HiddenSlides>0</HiddenSlides>
  <MMClips>0</MMClips>
  <ScaleCrop>false</ScaleCrop>
  <HeadingPairs>
    <vt:vector size="8" baseType="variant">
      <vt:variant>
        <vt:lpstr>Fonts Used</vt:lpstr>
      </vt:variant>
      <vt:variant>
        <vt:i4>16</vt:i4>
      </vt:variant>
      <vt:variant>
        <vt:lpstr>Theme</vt:lpstr>
      </vt:variant>
      <vt:variant>
        <vt:i4>18</vt:i4>
      </vt:variant>
      <vt:variant>
        <vt:lpstr>Embedded OLE Servers</vt:lpstr>
      </vt:variant>
      <vt:variant>
        <vt:i4>3</vt:i4>
      </vt:variant>
      <vt:variant>
        <vt:lpstr>Slide Titles</vt:lpstr>
      </vt:variant>
      <vt:variant>
        <vt:i4>76</vt:i4>
      </vt:variant>
    </vt:vector>
  </HeadingPairs>
  <TitlesOfParts>
    <vt:vector size="113" baseType="lpstr">
      <vt:lpstr>Arial Unicode MS</vt:lpstr>
      <vt:lpstr>MS PGothic</vt:lpstr>
      <vt:lpstr>MS PGothic</vt:lpstr>
      <vt:lpstr>宋体</vt:lpstr>
      <vt:lpstr>Arial</vt:lpstr>
      <vt:lpstr>Arial Black</vt:lpstr>
      <vt:lpstr>Calibri</vt:lpstr>
      <vt:lpstr>Comic Sans MS</vt:lpstr>
      <vt:lpstr>新細明體</vt:lpstr>
      <vt:lpstr>华文中宋</vt:lpstr>
      <vt:lpstr>Tahoma</vt:lpstr>
      <vt:lpstr>Times New Roman</vt:lpstr>
      <vt:lpstr>Wingdings</vt:lpstr>
      <vt:lpstr>Wingdings 3</vt:lpstr>
      <vt:lpstr>ZapfHumnst BT</vt:lpstr>
      <vt:lpstr>ZapfHumnst Dm BT</vt:lpstr>
      <vt:lpstr>نسق Office</vt:lpstr>
      <vt:lpstr>1_نسق Office</vt:lpstr>
      <vt:lpstr>Default Design</vt:lpstr>
      <vt:lpstr>1_Default Design</vt:lpstr>
      <vt:lpstr>2_Default Design</vt:lpstr>
      <vt:lpstr>3_Default Design</vt:lpstr>
      <vt:lpstr>4_Default Design</vt:lpstr>
      <vt:lpstr>5_Default Design</vt:lpstr>
      <vt:lpstr>6_Default Design</vt:lpstr>
      <vt:lpstr>7_Default Design</vt:lpstr>
      <vt:lpstr>8_Default Design</vt:lpstr>
      <vt:lpstr>9_Default Design</vt:lpstr>
      <vt:lpstr>11_Default Design</vt:lpstr>
      <vt:lpstr>12_Default Design</vt:lpstr>
      <vt:lpstr>13_Default Design</vt:lpstr>
      <vt:lpstr>14_Default Design</vt:lpstr>
      <vt:lpstr>15_Default Design</vt:lpstr>
      <vt:lpstr>Office Theme</vt:lpstr>
      <vt:lpstr>Bitmap Image</vt:lpstr>
      <vt:lpstr>Slide</vt:lpstr>
      <vt:lpstr>Photo Editor Photo</vt:lpstr>
      <vt:lpstr>  Viral Hepatitis</vt:lpstr>
      <vt:lpstr>PowerPoint Presentation</vt:lpstr>
      <vt:lpstr>HEPATITIS</vt:lpstr>
      <vt:lpstr>PowerPoint Presentation</vt:lpstr>
      <vt:lpstr>Acute Viral Hepatitis</vt:lpstr>
      <vt:lpstr>All types of viral hepatitis produce clinically similar illnesses</vt:lpstr>
      <vt:lpstr>Blood Borne  (HBV, HCV, HDV)</vt:lpstr>
      <vt:lpstr>Acute Viral Hepatitis</vt:lpstr>
      <vt:lpstr>Viral Hepatitis</vt:lpstr>
      <vt:lpstr>Etiology</vt:lpstr>
      <vt:lpstr>Hepatitis A</vt:lpstr>
      <vt:lpstr>PowerPoint Presentation</vt:lpstr>
      <vt:lpstr>PowerPoint Presentation</vt:lpstr>
      <vt:lpstr>PowerPoint Presentation</vt:lpstr>
      <vt:lpstr>PowerPoint Presentation</vt:lpstr>
      <vt:lpstr>Hepatitis A  Diagnosis</vt:lpstr>
      <vt:lpstr>PowerPoint Presentation</vt:lpstr>
      <vt:lpstr>A</vt:lpstr>
      <vt:lpstr>Prevention and Control</vt:lpstr>
      <vt:lpstr>Prophylaxis HAV</vt:lpstr>
      <vt:lpstr>HAV vaccine                                    IM, 3 Doses, 0,1 ,6 </vt:lpstr>
      <vt:lpstr>Hepatitis A vaccines </vt:lpstr>
      <vt:lpstr>  Prognosis HAV  </vt:lpstr>
      <vt:lpstr>PowerPoint Presentation</vt:lpstr>
      <vt:lpstr>PowerPoint Presentation</vt:lpstr>
      <vt:lpstr>Hepatitis  B </vt:lpstr>
      <vt:lpstr>PowerPoint Presentation</vt:lpstr>
      <vt:lpstr>Natural History</vt:lpstr>
      <vt:lpstr>PowerPoint Presentation</vt:lpstr>
      <vt:lpstr>PowerPoint Presentation</vt:lpstr>
      <vt:lpstr>PowerPoint Presentation</vt:lpstr>
      <vt:lpstr>PowerPoint Presentation</vt:lpstr>
      <vt:lpstr>PowerPoint Presentation</vt:lpstr>
      <vt:lpstr>Hepatitis B Diagnosis</vt:lpstr>
      <vt:lpstr>Hepatitis B Diagnosis</vt:lpstr>
      <vt:lpstr>Hepatitis B Diagnosis</vt:lpstr>
      <vt:lpstr>Hepatitis B Diagnosis</vt:lpstr>
      <vt:lpstr>Hepatitis B Typical interpretation of serologic test results for hepatitis B virus infection</vt:lpstr>
      <vt:lpstr>PowerPoint Presentation</vt:lpstr>
      <vt:lpstr>PowerPoint Presentation</vt:lpstr>
      <vt:lpstr>Prevention and control</vt:lpstr>
      <vt:lpstr>PowerPoint Presentation</vt:lpstr>
      <vt:lpstr>PowerPoint Presentation</vt:lpstr>
      <vt:lpstr>PowerPoint Presentation</vt:lpstr>
      <vt:lpstr>  Prognosis HBV  </vt:lpstr>
      <vt:lpstr>    Prognosis HBV   </vt:lpstr>
      <vt:lpstr>  Prognosis Case Fatality Rate   </vt:lpstr>
      <vt:lpstr>Fulminant hepatitis</vt:lpstr>
      <vt:lpstr>Hepatitis B Treatment</vt:lpstr>
      <vt:lpstr>Etiology</vt:lpstr>
      <vt:lpstr>HCV genome</vt:lpstr>
      <vt:lpstr>Natural History of HCV Infection</vt:lpstr>
      <vt:lpstr>Important HCV Transmission Modes</vt:lpstr>
      <vt:lpstr>Uncommon HCV Transmission Modes</vt:lpstr>
      <vt:lpstr>PowerPoint Presentation</vt:lpstr>
      <vt:lpstr>Chronic Hepatitis C  Factors Promoting Progression or Severity </vt:lpstr>
      <vt:lpstr>Hepatitis C Diagnosis</vt:lpstr>
      <vt:lpstr>PowerPoint Presentation</vt:lpstr>
      <vt:lpstr>HCV genome</vt:lpstr>
      <vt:lpstr>PowerPoint Presentation</vt:lpstr>
      <vt:lpstr>  Prognosis HCV  </vt:lpstr>
      <vt:lpstr>Etiology</vt:lpstr>
      <vt:lpstr>PowerPoint Presentation</vt:lpstr>
      <vt:lpstr>PowerPoint Presentation</vt:lpstr>
      <vt:lpstr>Etiology</vt:lpstr>
      <vt:lpstr>PowerPoint Presentation</vt:lpstr>
      <vt:lpstr>Epidemiology</vt:lpstr>
      <vt:lpstr>PowerPoint Presentation</vt:lpstr>
      <vt:lpstr> </vt:lpstr>
      <vt:lpstr>Laboratory examination</vt:lpstr>
      <vt:lpstr>PowerPoint Presentation</vt:lpstr>
      <vt:lpstr>Determining aetiology of Jaundice</vt:lpstr>
      <vt:lpstr>Determining aetiology of jaundice</vt:lpstr>
      <vt:lpstr>Determining aetiology of Jaundice</vt:lpstr>
      <vt:lpstr>PowerPoint Presentation</vt:lpstr>
      <vt:lpstr>PowerPoint Presentation</vt:lpstr>
    </vt:vector>
  </TitlesOfParts>
  <Company>Ahmed-Under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vaio</dc:creator>
  <cp:lastModifiedBy>Yousra</cp:lastModifiedBy>
  <cp:revision>29</cp:revision>
  <dcterms:created xsi:type="dcterms:W3CDTF">2016-04-27T19:36:46Z</dcterms:created>
  <dcterms:modified xsi:type="dcterms:W3CDTF">2019-05-06T20:22:30Z</dcterms:modified>
</cp:coreProperties>
</file>