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5" r:id="rId1"/>
  </p:sldMasterIdLst>
  <p:notesMasterIdLst>
    <p:notesMasterId r:id="rId9"/>
  </p:notesMasterIdLst>
  <p:sldIdLst>
    <p:sldId id="256" r:id="rId2"/>
    <p:sldId id="258" r:id="rId3"/>
    <p:sldId id="288" r:id="rId4"/>
    <p:sldId id="289" r:id="rId5"/>
    <p:sldId id="291" r:id="rId6"/>
    <p:sldId id="290" r:id="rId7"/>
    <p:sldId id="292" r:id="rId8"/>
  </p:sldIdLst>
  <p:sldSz cx="9144000" cy="5143500" type="screen16x9"/>
  <p:notesSz cx="6858000" cy="9144000"/>
  <p:embeddedFontLst>
    <p:embeddedFont>
      <p:font typeface="Dosis" panose="020B0604020202020204" charset="0"/>
      <p:regular r:id="rId10"/>
      <p:bold r:id="rId11"/>
    </p:embeddedFont>
    <p:embeddedFont>
      <p:font typeface="Lucida Fax" panose="02060602050505020204" pitchFamily="18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78BEC5-CF60-44CB-AF40-AA9ADD8B3675}">
  <a:tblStyle styleId="{4178BEC5-CF60-44CB-AF40-AA9ADD8B367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88e5e7c2f7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88e5e7c2f7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81dc55cefe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81dc55cefe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053175" y="1665897"/>
            <a:ext cx="5037600" cy="10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053200" y="3062725"/>
            <a:ext cx="5037600" cy="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11_1_1_1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3" name="Google Shape;333;p37"/>
          <p:cNvGrpSpPr/>
          <p:nvPr/>
        </p:nvGrpSpPr>
        <p:grpSpPr>
          <a:xfrm>
            <a:off x="-614864" y="-1411406"/>
            <a:ext cx="2475900" cy="2475900"/>
            <a:chOff x="-614864" y="-1411406"/>
            <a:chExt cx="2475900" cy="2475900"/>
          </a:xfrm>
        </p:grpSpPr>
        <p:sp>
          <p:nvSpPr>
            <p:cNvPr id="334" name="Google Shape;334;p37"/>
            <p:cNvSpPr/>
            <p:nvPr/>
          </p:nvSpPr>
          <p:spPr>
            <a:xfrm rot="-6839648">
              <a:off x="-314592" y="-1111133"/>
              <a:ext cx="1875355" cy="1875355"/>
            </a:xfrm>
            <a:prstGeom prst="pie">
              <a:avLst>
                <a:gd name="adj1" fmla="val 5335538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7"/>
            <p:cNvSpPr/>
            <p:nvPr/>
          </p:nvSpPr>
          <p:spPr>
            <a:xfrm rot="-7520767">
              <a:off x="997586" y="115696"/>
              <a:ext cx="559610" cy="630171"/>
            </a:xfrm>
            <a:custGeom>
              <a:avLst/>
              <a:gdLst/>
              <a:ahLst/>
              <a:cxnLst/>
              <a:rect l="l" t="t" r="r" b="b"/>
              <a:pathLst>
                <a:path w="32350" h="36429" extrusionOk="0">
                  <a:moveTo>
                    <a:pt x="22831" y="0"/>
                  </a:moveTo>
                  <a:cubicBezTo>
                    <a:pt x="9376" y="8517"/>
                    <a:pt x="1" y="19825"/>
                    <a:pt x="3150" y="31633"/>
                  </a:cubicBezTo>
                  <a:cubicBezTo>
                    <a:pt x="3579" y="33279"/>
                    <a:pt x="4080" y="34854"/>
                    <a:pt x="4724" y="36428"/>
                  </a:cubicBezTo>
                  <a:cubicBezTo>
                    <a:pt x="22115" y="31920"/>
                    <a:pt x="32349" y="19538"/>
                    <a:pt x="25622" y="4652"/>
                  </a:cubicBezTo>
                  <a:cubicBezTo>
                    <a:pt x="24835" y="3006"/>
                    <a:pt x="23904" y="1432"/>
                    <a:pt x="228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6" name="Google Shape;336;p37"/>
          <p:cNvGrpSpPr/>
          <p:nvPr/>
        </p:nvGrpSpPr>
        <p:grpSpPr>
          <a:xfrm>
            <a:off x="8152075" y="4102563"/>
            <a:ext cx="1624200" cy="1624213"/>
            <a:chOff x="8152075" y="4102563"/>
            <a:chExt cx="1624200" cy="1624213"/>
          </a:xfrm>
        </p:grpSpPr>
        <p:sp>
          <p:nvSpPr>
            <p:cNvPr id="337" name="Google Shape;337;p37"/>
            <p:cNvSpPr/>
            <p:nvPr/>
          </p:nvSpPr>
          <p:spPr>
            <a:xfrm>
              <a:off x="8152075" y="4102575"/>
              <a:ext cx="1624200" cy="1624200"/>
            </a:xfrm>
            <a:prstGeom prst="donut">
              <a:avLst>
                <a:gd name="adj" fmla="val 811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7"/>
            <p:cNvSpPr/>
            <p:nvPr/>
          </p:nvSpPr>
          <p:spPr>
            <a:xfrm>
              <a:off x="8280002" y="4102563"/>
              <a:ext cx="294600" cy="29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/>
          <p:nvPr/>
        </p:nvSpPr>
        <p:spPr>
          <a:xfrm>
            <a:off x="713125" y="539500"/>
            <a:ext cx="7717500" cy="4064400"/>
          </a:xfrm>
          <a:prstGeom prst="roundRect">
            <a:avLst>
              <a:gd name="adj" fmla="val 6156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2" hasCustomPrompt="1"/>
          </p:nvPr>
        </p:nvSpPr>
        <p:spPr>
          <a:xfrm>
            <a:off x="3160425" y="1626575"/>
            <a:ext cx="13350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3"/>
          </p:nvPr>
        </p:nvSpPr>
        <p:spPr>
          <a:xfrm flipH="1">
            <a:off x="506626" y="1633600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1"/>
          </p:nvPr>
        </p:nvSpPr>
        <p:spPr>
          <a:xfrm flipH="1">
            <a:off x="964717" y="2027006"/>
            <a:ext cx="2192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4" hasCustomPrompt="1"/>
          </p:nvPr>
        </p:nvSpPr>
        <p:spPr>
          <a:xfrm flipH="1">
            <a:off x="4648575" y="1626575"/>
            <a:ext cx="13386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5"/>
          </p:nvPr>
        </p:nvSpPr>
        <p:spPr>
          <a:xfrm>
            <a:off x="5987175" y="1633600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6"/>
          </p:nvPr>
        </p:nvSpPr>
        <p:spPr>
          <a:xfrm>
            <a:off x="5987186" y="2027006"/>
            <a:ext cx="2192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7" hasCustomPrompt="1"/>
          </p:nvPr>
        </p:nvSpPr>
        <p:spPr>
          <a:xfrm>
            <a:off x="3156817" y="3267375"/>
            <a:ext cx="13350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8"/>
          </p:nvPr>
        </p:nvSpPr>
        <p:spPr>
          <a:xfrm flipH="1">
            <a:off x="506625" y="3274400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9"/>
          </p:nvPr>
        </p:nvSpPr>
        <p:spPr>
          <a:xfrm flipH="1">
            <a:off x="964717" y="3667725"/>
            <a:ext cx="2192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13" hasCustomPrompt="1"/>
          </p:nvPr>
        </p:nvSpPr>
        <p:spPr>
          <a:xfrm flipH="1">
            <a:off x="4648575" y="3267375"/>
            <a:ext cx="13386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14"/>
          </p:nvPr>
        </p:nvSpPr>
        <p:spPr>
          <a:xfrm>
            <a:off x="5987175" y="3274400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15"/>
          </p:nvPr>
        </p:nvSpPr>
        <p:spPr>
          <a:xfrm>
            <a:off x="5987175" y="3667712"/>
            <a:ext cx="2192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grpSp>
        <p:nvGrpSpPr>
          <p:cNvPr id="91" name="Google Shape;91;p13"/>
          <p:cNvGrpSpPr/>
          <p:nvPr/>
        </p:nvGrpSpPr>
        <p:grpSpPr>
          <a:xfrm>
            <a:off x="-1094732" y="-781599"/>
            <a:ext cx="2776421" cy="1716290"/>
            <a:chOff x="-1094732" y="-781599"/>
            <a:chExt cx="2776421" cy="1716290"/>
          </a:xfrm>
        </p:grpSpPr>
        <p:sp>
          <p:nvSpPr>
            <p:cNvPr id="92" name="Google Shape;92;p13"/>
            <p:cNvSpPr/>
            <p:nvPr/>
          </p:nvSpPr>
          <p:spPr>
            <a:xfrm rot="10800000">
              <a:off x="348319" y="-204847"/>
              <a:ext cx="1333370" cy="829317"/>
            </a:xfrm>
            <a:custGeom>
              <a:avLst/>
              <a:gdLst/>
              <a:ahLst/>
              <a:cxnLst/>
              <a:rect l="l" t="t" r="r" b="b"/>
              <a:pathLst>
                <a:path w="70558" h="43885" extrusionOk="0">
                  <a:moveTo>
                    <a:pt x="47787" y="0"/>
                  </a:moveTo>
                  <a:cubicBezTo>
                    <a:pt x="40255" y="0"/>
                    <a:pt x="30812" y="3568"/>
                    <a:pt x="19673" y="7560"/>
                  </a:cubicBezTo>
                  <a:cubicBezTo>
                    <a:pt x="1" y="14543"/>
                    <a:pt x="4830" y="43885"/>
                    <a:pt x="30734" y="43885"/>
                  </a:cubicBezTo>
                  <a:cubicBezTo>
                    <a:pt x="32442" y="43885"/>
                    <a:pt x="34242" y="43757"/>
                    <a:pt x="36133" y="43487"/>
                  </a:cubicBezTo>
                  <a:cubicBezTo>
                    <a:pt x="57102" y="40481"/>
                    <a:pt x="70557" y="26955"/>
                    <a:pt x="63114" y="10494"/>
                  </a:cubicBezTo>
                  <a:cubicBezTo>
                    <a:pt x="59591" y="2778"/>
                    <a:pt x="54433" y="0"/>
                    <a:pt x="477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 rot="10800000">
              <a:off x="361850" y="-174347"/>
              <a:ext cx="611334" cy="688417"/>
            </a:xfrm>
            <a:custGeom>
              <a:avLst/>
              <a:gdLst/>
              <a:ahLst/>
              <a:cxnLst/>
              <a:rect l="l" t="t" r="r" b="b"/>
              <a:pathLst>
                <a:path w="32350" h="36429" extrusionOk="0">
                  <a:moveTo>
                    <a:pt x="22831" y="0"/>
                  </a:moveTo>
                  <a:cubicBezTo>
                    <a:pt x="9376" y="8517"/>
                    <a:pt x="1" y="19825"/>
                    <a:pt x="3150" y="31633"/>
                  </a:cubicBezTo>
                  <a:cubicBezTo>
                    <a:pt x="3579" y="33279"/>
                    <a:pt x="4080" y="34854"/>
                    <a:pt x="4724" y="36428"/>
                  </a:cubicBezTo>
                  <a:cubicBezTo>
                    <a:pt x="22115" y="31920"/>
                    <a:pt x="32349" y="19538"/>
                    <a:pt x="25622" y="4652"/>
                  </a:cubicBezTo>
                  <a:cubicBezTo>
                    <a:pt x="24835" y="3006"/>
                    <a:pt x="23904" y="1432"/>
                    <a:pt x="228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 rot="10800000">
              <a:off x="-1094732" y="-781599"/>
              <a:ext cx="2150403" cy="1716290"/>
            </a:xfrm>
            <a:custGeom>
              <a:avLst/>
              <a:gdLst/>
              <a:ahLst/>
              <a:cxnLst/>
              <a:rect l="l" t="t" r="r" b="b"/>
              <a:pathLst>
                <a:path w="113793" h="90821" fill="none" extrusionOk="0">
                  <a:moveTo>
                    <a:pt x="68920" y="88315"/>
                  </a:moveTo>
                  <a:cubicBezTo>
                    <a:pt x="68920" y="88315"/>
                    <a:pt x="17248" y="90820"/>
                    <a:pt x="7515" y="53891"/>
                  </a:cubicBezTo>
                  <a:cubicBezTo>
                    <a:pt x="0" y="25407"/>
                    <a:pt x="64411" y="1"/>
                    <a:pt x="85380" y="10450"/>
                  </a:cubicBezTo>
                  <a:cubicBezTo>
                    <a:pt x="113792" y="8374"/>
                    <a:pt x="103344" y="79369"/>
                    <a:pt x="68920" y="88315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accent2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Google Shape;95;p13"/>
          <p:cNvGrpSpPr/>
          <p:nvPr/>
        </p:nvGrpSpPr>
        <p:grpSpPr>
          <a:xfrm>
            <a:off x="8349063" y="2034096"/>
            <a:ext cx="1333500" cy="1333504"/>
            <a:chOff x="8349063" y="2034096"/>
            <a:chExt cx="1333500" cy="1333504"/>
          </a:xfrm>
        </p:grpSpPr>
        <p:sp>
          <p:nvSpPr>
            <p:cNvPr id="96" name="Google Shape;96;p13"/>
            <p:cNvSpPr/>
            <p:nvPr/>
          </p:nvSpPr>
          <p:spPr>
            <a:xfrm>
              <a:off x="8349063" y="2034096"/>
              <a:ext cx="1333500" cy="1333500"/>
            </a:xfrm>
            <a:prstGeom prst="donut">
              <a:avLst>
                <a:gd name="adj" fmla="val 11219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8349075" y="3073000"/>
              <a:ext cx="294600" cy="29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98;p13"/>
          <p:cNvGrpSpPr/>
          <p:nvPr/>
        </p:nvGrpSpPr>
        <p:grpSpPr>
          <a:xfrm>
            <a:off x="785949" y="4021745"/>
            <a:ext cx="1908220" cy="1774800"/>
            <a:chOff x="785949" y="4021745"/>
            <a:chExt cx="1908220" cy="1774800"/>
          </a:xfrm>
        </p:grpSpPr>
        <p:sp>
          <p:nvSpPr>
            <p:cNvPr id="99" name="Google Shape;99;p13"/>
            <p:cNvSpPr/>
            <p:nvPr/>
          </p:nvSpPr>
          <p:spPr>
            <a:xfrm rot="-6839463">
              <a:off x="1001179" y="4236975"/>
              <a:ext cx="1344339" cy="1344339"/>
            </a:xfrm>
            <a:prstGeom prst="pie">
              <a:avLst>
                <a:gd name="adj1" fmla="val 5335538"/>
                <a:gd name="adj2" fmla="val 1620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 rot="-7520683">
              <a:off x="1930881" y="4321412"/>
              <a:ext cx="611357" cy="688442"/>
            </a:xfrm>
            <a:custGeom>
              <a:avLst/>
              <a:gdLst/>
              <a:ahLst/>
              <a:cxnLst/>
              <a:rect l="l" t="t" r="r" b="b"/>
              <a:pathLst>
                <a:path w="32350" h="36429" extrusionOk="0">
                  <a:moveTo>
                    <a:pt x="22831" y="0"/>
                  </a:moveTo>
                  <a:cubicBezTo>
                    <a:pt x="9376" y="8517"/>
                    <a:pt x="1" y="19825"/>
                    <a:pt x="3150" y="31633"/>
                  </a:cubicBezTo>
                  <a:cubicBezTo>
                    <a:pt x="3579" y="33279"/>
                    <a:pt x="4080" y="34854"/>
                    <a:pt x="4724" y="36428"/>
                  </a:cubicBezTo>
                  <a:cubicBezTo>
                    <a:pt x="22115" y="31920"/>
                    <a:pt x="32349" y="19538"/>
                    <a:pt x="25622" y="4652"/>
                  </a:cubicBezTo>
                  <a:cubicBezTo>
                    <a:pt x="24835" y="3006"/>
                    <a:pt x="23904" y="1432"/>
                    <a:pt x="228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1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1_1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oogle Shape;320;p35"/>
          <p:cNvGrpSpPr/>
          <p:nvPr/>
        </p:nvGrpSpPr>
        <p:grpSpPr>
          <a:xfrm>
            <a:off x="8264503" y="1297552"/>
            <a:ext cx="1720800" cy="2769708"/>
            <a:chOff x="8264503" y="1297552"/>
            <a:chExt cx="1720800" cy="2769708"/>
          </a:xfrm>
        </p:grpSpPr>
        <p:sp>
          <p:nvSpPr>
            <p:cNvPr id="321" name="Google Shape;321;p35"/>
            <p:cNvSpPr/>
            <p:nvPr/>
          </p:nvSpPr>
          <p:spPr>
            <a:xfrm rot="-1016211">
              <a:off x="8435449" y="1468498"/>
              <a:ext cx="1378908" cy="1378908"/>
            </a:xfrm>
            <a:prstGeom prst="pie">
              <a:avLst>
                <a:gd name="adj1" fmla="val 5335538"/>
                <a:gd name="adj2" fmla="val 162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5"/>
            <p:cNvSpPr/>
            <p:nvPr/>
          </p:nvSpPr>
          <p:spPr>
            <a:xfrm rot="5400000">
              <a:off x="8301330" y="2549723"/>
              <a:ext cx="1939317" cy="1095755"/>
            </a:xfrm>
            <a:custGeom>
              <a:avLst/>
              <a:gdLst/>
              <a:ahLst/>
              <a:cxnLst/>
              <a:rect l="l" t="t" r="r" b="b"/>
              <a:pathLst>
                <a:path w="113793" h="90821" fill="none" extrusionOk="0">
                  <a:moveTo>
                    <a:pt x="68920" y="88315"/>
                  </a:moveTo>
                  <a:cubicBezTo>
                    <a:pt x="68920" y="88315"/>
                    <a:pt x="17248" y="90820"/>
                    <a:pt x="7515" y="53891"/>
                  </a:cubicBezTo>
                  <a:cubicBezTo>
                    <a:pt x="0" y="25407"/>
                    <a:pt x="64411" y="1"/>
                    <a:pt x="85380" y="10450"/>
                  </a:cubicBezTo>
                  <a:cubicBezTo>
                    <a:pt x="113792" y="8374"/>
                    <a:pt x="103344" y="79369"/>
                    <a:pt x="68920" y="88315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lt1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3" name="Google Shape;323;p35"/>
          <p:cNvGrpSpPr/>
          <p:nvPr/>
        </p:nvGrpSpPr>
        <p:grpSpPr>
          <a:xfrm>
            <a:off x="-1405975" y="1512152"/>
            <a:ext cx="2119200" cy="2119200"/>
            <a:chOff x="-1405975" y="1512152"/>
            <a:chExt cx="2119200" cy="2119200"/>
          </a:xfrm>
        </p:grpSpPr>
        <p:sp>
          <p:nvSpPr>
            <p:cNvPr id="324" name="Google Shape;324;p35"/>
            <p:cNvSpPr/>
            <p:nvPr/>
          </p:nvSpPr>
          <p:spPr>
            <a:xfrm>
              <a:off x="-1405975" y="1512152"/>
              <a:ext cx="2119200" cy="2119200"/>
            </a:xfrm>
            <a:prstGeom prst="donut">
              <a:avLst>
                <a:gd name="adj" fmla="val 8112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5"/>
            <p:cNvSpPr/>
            <p:nvPr/>
          </p:nvSpPr>
          <p:spPr>
            <a:xfrm>
              <a:off x="351002" y="2910838"/>
              <a:ext cx="294600" cy="29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1_1_1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oogle Shape;327;p36"/>
          <p:cNvGrpSpPr/>
          <p:nvPr/>
        </p:nvGrpSpPr>
        <p:grpSpPr>
          <a:xfrm>
            <a:off x="7470276" y="3165794"/>
            <a:ext cx="2799353" cy="2307592"/>
            <a:chOff x="7470276" y="3165794"/>
            <a:chExt cx="2799353" cy="2307592"/>
          </a:xfrm>
        </p:grpSpPr>
        <p:sp>
          <p:nvSpPr>
            <p:cNvPr id="328" name="Google Shape;328;p36"/>
            <p:cNvSpPr/>
            <p:nvPr/>
          </p:nvSpPr>
          <p:spPr>
            <a:xfrm rot="-1800160">
              <a:off x="7576585" y="4308062"/>
              <a:ext cx="1201153" cy="747082"/>
            </a:xfrm>
            <a:custGeom>
              <a:avLst/>
              <a:gdLst/>
              <a:ahLst/>
              <a:cxnLst/>
              <a:rect l="l" t="t" r="r" b="b"/>
              <a:pathLst>
                <a:path w="70558" h="43885" extrusionOk="0">
                  <a:moveTo>
                    <a:pt x="47787" y="0"/>
                  </a:moveTo>
                  <a:cubicBezTo>
                    <a:pt x="40255" y="0"/>
                    <a:pt x="30812" y="3568"/>
                    <a:pt x="19673" y="7560"/>
                  </a:cubicBezTo>
                  <a:cubicBezTo>
                    <a:pt x="1" y="14543"/>
                    <a:pt x="4830" y="43885"/>
                    <a:pt x="30734" y="43885"/>
                  </a:cubicBezTo>
                  <a:cubicBezTo>
                    <a:pt x="32442" y="43885"/>
                    <a:pt x="34242" y="43757"/>
                    <a:pt x="36133" y="43487"/>
                  </a:cubicBezTo>
                  <a:cubicBezTo>
                    <a:pt x="57102" y="40481"/>
                    <a:pt x="70557" y="26955"/>
                    <a:pt x="63114" y="10494"/>
                  </a:cubicBezTo>
                  <a:cubicBezTo>
                    <a:pt x="59591" y="2778"/>
                    <a:pt x="54433" y="0"/>
                    <a:pt x="477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6"/>
            <p:cNvSpPr/>
            <p:nvPr/>
          </p:nvSpPr>
          <p:spPr>
            <a:xfrm rot="-1800160">
              <a:off x="8190875" y="4246200"/>
              <a:ext cx="550714" cy="620154"/>
            </a:xfrm>
            <a:custGeom>
              <a:avLst/>
              <a:gdLst/>
              <a:ahLst/>
              <a:cxnLst/>
              <a:rect l="l" t="t" r="r" b="b"/>
              <a:pathLst>
                <a:path w="32350" h="36429" extrusionOk="0">
                  <a:moveTo>
                    <a:pt x="22831" y="0"/>
                  </a:moveTo>
                  <a:cubicBezTo>
                    <a:pt x="9376" y="8517"/>
                    <a:pt x="1" y="19825"/>
                    <a:pt x="3150" y="31633"/>
                  </a:cubicBezTo>
                  <a:cubicBezTo>
                    <a:pt x="3579" y="33279"/>
                    <a:pt x="4080" y="34854"/>
                    <a:pt x="4724" y="36428"/>
                  </a:cubicBezTo>
                  <a:cubicBezTo>
                    <a:pt x="22115" y="31920"/>
                    <a:pt x="32349" y="19538"/>
                    <a:pt x="25622" y="4652"/>
                  </a:cubicBezTo>
                  <a:cubicBezTo>
                    <a:pt x="24835" y="3006"/>
                    <a:pt x="23904" y="1432"/>
                    <a:pt x="228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6"/>
            <p:cNvSpPr/>
            <p:nvPr/>
          </p:nvSpPr>
          <p:spPr>
            <a:xfrm rot="-1800160">
              <a:off x="8075690" y="3546538"/>
              <a:ext cx="1937170" cy="1546103"/>
            </a:xfrm>
            <a:custGeom>
              <a:avLst/>
              <a:gdLst/>
              <a:ahLst/>
              <a:cxnLst/>
              <a:rect l="l" t="t" r="r" b="b"/>
              <a:pathLst>
                <a:path w="113793" h="90821" fill="none" extrusionOk="0">
                  <a:moveTo>
                    <a:pt x="68920" y="88315"/>
                  </a:moveTo>
                  <a:cubicBezTo>
                    <a:pt x="68920" y="88315"/>
                    <a:pt x="17248" y="90820"/>
                    <a:pt x="7515" y="53891"/>
                  </a:cubicBezTo>
                  <a:cubicBezTo>
                    <a:pt x="0" y="25407"/>
                    <a:pt x="64411" y="1"/>
                    <a:pt x="85380" y="10450"/>
                  </a:cubicBezTo>
                  <a:cubicBezTo>
                    <a:pt x="113792" y="8374"/>
                    <a:pt x="103344" y="79369"/>
                    <a:pt x="68920" y="88315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dk1"/>
              </a:solidFill>
              <a:prstDash val="solid"/>
              <a:miter lim="7156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1" name="Google Shape;331;p36"/>
          <p:cNvSpPr/>
          <p:nvPr/>
        </p:nvSpPr>
        <p:spPr>
          <a:xfrm rot="-10799128">
            <a:off x="-61839" y="4051421"/>
            <a:ext cx="1461388" cy="1269374"/>
          </a:xfrm>
          <a:custGeom>
            <a:avLst/>
            <a:gdLst/>
            <a:ahLst/>
            <a:cxnLst/>
            <a:rect l="l" t="t" r="r" b="b"/>
            <a:pathLst>
              <a:path w="148289" h="100704" extrusionOk="0">
                <a:moveTo>
                  <a:pt x="148289" y="0"/>
                </a:moveTo>
                <a:lnTo>
                  <a:pt x="1" y="13455"/>
                </a:lnTo>
                <a:cubicBezTo>
                  <a:pt x="1" y="13455"/>
                  <a:pt x="1" y="46447"/>
                  <a:pt x="34496" y="47950"/>
                </a:cubicBezTo>
                <a:cubicBezTo>
                  <a:pt x="68920" y="49453"/>
                  <a:pt x="55466" y="77866"/>
                  <a:pt x="85381" y="94398"/>
                </a:cubicBezTo>
                <a:cubicBezTo>
                  <a:pt x="93833" y="99037"/>
                  <a:pt x="102518" y="100703"/>
                  <a:pt x="110634" y="100703"/>
                </a:cubicBezTo>
                <a:cubicBezTo>
                  <a:pt x="131310" y="100703"/>
                  <a:pt x="148289" y="89889"/>
                  <a:pt x="148289" y="89889"/>
                </a:cubicBezTo>
                <a:lnTo>
                  <a:pt x="14828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osis"/>
              <a:buNone/>
              <a:defRPr sz="30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Dosis"/>
              <a:buNone/>
              <a:defRPr sz="31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46950"/>
            <a:ext cx="7717500" cy="3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●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L="914400" lvl="1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○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L="1371600" lvl="2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■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L="1828800" lvl="3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●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L="2286000" lvl="4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○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L="2743200" lvl="5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■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L="3200400" lvl="6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●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L="3657600" lvl="7" indent="-330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Dosis"/>
              <a:buChar char="○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L="4114800" lvl="8" indent="-3302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Font typeface="Dosis"/>
              <a:buChar char="■"/>
              <a:defRPr sz="16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  <p:sldLayoutId id="2147483656" r:id="rId4"/>
    <p:sldLayoutId id="2147483658" r:id="rId5"/>
    <p:sldLayoutId id="2147483659" r:id="rId6"/>
    <p:sldLayoutId id="2147483680" r:id="rId7"/>
    <p:sldLayoutId id="2147483681" r:id="rId8"/>
    <p:sldLayoutId id="2147483682" r:id="rId9"/>
    <p:sldLayoutId id="214748368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xamnightslive.wordpress.com/2016/12/03/phases-of-e-government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0"/>
          <p:cNvSpPr txBox="1">
            <a:spLocks noGrp="1"/>
          </p:cNvSpPr>
          <p:nvPr>
            <p:ph type="subTitle" idx="1"/>
          </p:nvPr>
        </p:nvSpPr>
        <p:spPr>
          <a:xfrm>
            <a:off x="72708" y="4728600"/>
            <a:ext cx="8998527" cy="41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Arwa Fawzi Ghaith 3275                                                                                                     Arwa_3275@limu.edu.ly</a:t>
            </a:r>
            <a:endParaRPr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8" name="Google Shape;348;p40"/>
          <p:cNvSpPr txBox="1">
            <a:spLocks noGrp="1"/>
          </p:cNvSpPr>
          <p:nvPr>
            <p:ph type="ctrTitle"/>
          </p:nvPr>
        </p:nvSpPr>
        <p:spPr>
          <a:xfrm>
            <a:off x="1218789" y="1931589"/>
            <a:ext cx="6706361" cy="10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 smtClean="0">
                <a:latin typeface="Lucida Fax" panose="02060602050505020204" pitchFamily="18" charset="0"/>
              </a:rPr>
              <a:t>The Key Phases of E-government</a:t>
            </a:r>
            <a:endParaRPr sz="4800" dirty="0">
              <a:latin typeface="Lucida Fax" panose="02060602050505020204" pitchFamily="18" charset="0"/>
            </a:endParaRPr>
          </a:p>
        </p:txBody>
      </p:sp>
      <p:cxnSp>
        <p:nvCxnSpPr>
          <p:cNvPr id="349" name="Google Shape;349;p40"/>
          <p:cNvCxnSpPr/>
          <p:nvPr/>
        </p:nvCxnSpPr>
        <p:spPr>
          <a:xfrm flipV="1">
            <a:off x="1331561" y="3259308"/>
            <a:ext cx="6480819" cy="1039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TextBox 3"/>
          <p:cNvSpPr txBox="1"/>
          <p:nvPr/>
        </p:nvSpPr>
        <p:spPr>
          <a:xfrm>
            <a:off x="3509014" y="3287774"/>
            <a:ext cx="4416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of December, 2021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71619" y="472688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Lucida Fax" panose="02060602050505020204" pitchFamily="18" charset="0"/>
              </a:rPr>
              <a:t>Libyan International Medical University</a:t>
            </a:r>
          </a:p>
          <a:p>
            <a:pPr algn="ctr"/>
            <a:r>
              <a:rPr lang="en-GB" sz="2000" dirty="0" smtClean="0">
                <a:latin typeface="Lucida Fax" panose="02060602050505020204" pitchFamily="18" charset="0"/>
              </a:rPr>
              <a:t>Faculty of Business Administration</a:t>
            </a:r>
            <a:endParaRPr lang="en-GB" sz="2000" dirty="0">
              <a:latin typeface="Lucida Fax" panose="02060602050505020204" pitchFamily="18" charset="0"/>
            </a:endParaRPr>
          </a:p>
        </p:txBody>
      </p:sp>
      <p:pic>
        <p:nvPicPr>
          <p:cNvPr id="18" name="صورة 3">
            <a:extLst>
              <a:ext uri="{FF2B5EF4-FFF2-40B4-BE49-F238E27FC236}">
                <a16:creationId xmlns:a16="http://schemas.microsoft.com/office/drawing/2014/main" id="{4206683A-59EB-44A3-B04F-711BD7DEA2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35" y="64950"/>
            <a:ext cx="1705310" cy="162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صورة 4">
            <a:extLst>
              <a:ext uri="{FF2B5EF4-FFF2-40B4-BE49-F238E27FC236}">
                <a16:creationId xmlns:a16="http://schemas.microsoft.com/office/drawing/2014/main" id="{17E5CE43-8B7F-45A8-B187-B26328C54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255" y="-167504"/>
            <a:ext cx="1963848" cy="200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370" name="Google Shape;370;p42"/>
          <p:cNvSpPr txBox="1">
            <a:spLocks noGrp="1"/>
          </p:cNvSpPr>
          <p:nvPr>
            <p:ph type="title" idx="2"/>
          </p:nvPr>
        </p:nvSpPr>
        <p:spPr>
          <a:xfrm>
            <a:off x="297206" y="1615045"/>
            <a:ext cx="13350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1" name="Google Shape;371;p42"/>
          <p:cNvSpPr txBox="1">
            <a:spLocks noGrp="1"/>
          </p:cNvSpPr>
          <p:nvPr>
            <p:ph type="title" idx="3"/>
          </p:nvPr>
        </p:nvSpPr>
        <p:spPr>
          <a:xfrm flipH="1">
            <a:off x="1498507" y="1776607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Introduction</a:t>
            </a:r>
            <a:endParaRPr dirty="0"/>
          </a:p>
        </p:txBody>
      </p:sp>
      <p:sp>
        <p:nvSpPr>
          <p:cNvPr id="373" name="Google Shape;373;p42"/>
          <p:cNvSpPr txBox="1">
            <a:spLocks noGrp="1"/>
          </p:cNvSpPr>
          <p:nvPr>
            <p:ph type="title" idx="4"/>
          </p:nvPr>
        </p:nvSpPr>
        <p:spPr>
          <a:xfrm flipH="1">
            <a:off x="4648575" y="1626575"/>
            <a:ext cx="13386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4" name="Google Shape;374;p42"/>
          <p:cNvSpPr txBox="1">
            <a:spLocks noGrp="1"/>
          </p:cNvSpPr>
          <p:nvPr>
            <p:ph type="title" idx="5"/>
          </p:nvPr>
        </p:nvSpPr>
        <p:spPr>
          <a:xfrm>
            <a:off x="6143039" y="1945969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The Key Phases of e-government</a:t>
            </a:r>
            <a:endParaRPr dirty="0"/>
          </a:p>
        </p:txBody>
      </p:sp>
      <p:sp>
        <p:nvSpPr>
          <p:cNvPr id="376" name="Google Shape;376;p42"/>
          <p:cNvSpPr txBox="1">
            <a:spLocks noGrp="1"/>
          </p:cNvSpPr>
          <p:nvPr>
            <p:ph type="title" idx="7"/>
          </p:nvPr>
        </p:nvSpPr>
        <p:spPr>
          <a:xfrm>
            <a:off x="297206" y="3258248"/>
            <a:ext cx="13350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77" name="Google Shape;377;p42"/>
          <p:cNvSpPr txBox="1">
            <a:spLocks noGrp="1"/>
          </p:cNvSpPr>
          <p:nvPr>
            <p:ph type="title" idx="8"/>
          </p:nvPr>
        </p:nvSpPr>
        <p:spPr>
          <a:xfrm flipH="1">
            <a:off x="1645706" y="3551025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Conclusion</a:t>
            </a:r>
            <a:endParaRPr dirty="0"/>
          </a:p>
        </p:txBody>
      </p:sp>
      <p:sp>
        <p:nvSpPr>
          <p:cNvPr id="379" name="Google Shape;379;p42"/>
          <p:cNvSpPr txBox="1">
            <a:spLocks noGrp="1"/>
          </p:cNvSpPr>
          <p:nvPr>
            <p:ph type="title" idx="13"/>
          </p:nvPr>
        </p:nvSpPr>
        <p:spPr>
          <a:xfrm flipH="1">
            <a:off x="4648575" y="3267375"/>
            <a:ext cx="13386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80" name="Google Shape;380;p42"/>
          <p:cNvSpPr txBox="1">
            <a:spLocks noGrp="1"/>
          </p:cNvSpPr>
          <p:nvPr>
            <p:ph type="title" idx="14"/>
          </p:nvPr>
        </p:nvSpPr>
        <p:spPr>
          <a:xfrm>
            <a:off x="6143039" y="3541898"/>
            <a:ext cx="2650200" cy="4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References</a:t>
            </a:r>
            <a:endParaRPr dirty="0"/>
          </a:p>
        </p:txBody>
      </p:sp>
      <p:sp>
        <p:nvSpPr>
          <p:cNvPr id="381" name="Google Shape;381;p42"/>
          <p:cNvSpPr txBox="1">
            <a:spLocks noGrp="1"/>
          </p:cNvSpPr>
          <p:nvPr>
            <p:ph type="subTitle" idx="15"/>
          </p:nvPr>
        </p:nvSpPr>
        <p:spPr>
          <a:xfrm>
            <a:off x="1498507" y="2212696"/>
            <a:ext cx="2192100" cy="47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What is E-government?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2317173" cy="10079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33509" y="2047009"/>
            <a:ext cx="810491" cy="236912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00100" y="4457700"/>
            <a:ext cx="2805545" cy="6858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66018" y="4646711"/>
            <a:ext cx="477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275609" y="124691"/>
            <a:ext cx="3865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  <a:latin typeface="Dosis" panose="020B0604020202020204" charset="0"/>
              </a:rPr>
              <a:t>Introduction</a:t>
            </a:r>
            <a:endParaRPr lang="en-GB" sz="3200" b="1" dirty="0">
              <a:solidFill>
                <a:schemeClr val="tx1"/>
              </a:solidFill>
              <a:latin typeface="Dosis" panose="020B060402020202020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231" y="825682"/>
            <a:ext cx="6265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tx1"/>
                </a:solidFill>
                <a:latin typeface="Dosis" panose="020B0604020202020204" charset="0"/>
              </a:rPr>
              <a:t>What Is E-government?</a:t>
            </a:r>
            <a:endParaRPr lang="en-GB" sz="2800" b="1" dirty="0">
              <a:solidFill>
                <a:schemeClr val="tx1"/>
              </a:solidFill>
              <a:latin typeface="Dosis" panose="020B0604020202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2231" y="1465118"/>
            <a:ext cx="881668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Dosis" panose="020B0604020202020204" charset="0"/>
              </a:rPr>
              <a:t>Electronic government (or e-Government) is the application of Information and Communication Technologies (ICTs) to government functions and procedures with the purpose of increasing efficiency, transparency and citizen participation.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9" name="Picture 18" descr="&lt;strong&gt;E&lt;/strong&gt;-Services and &lt;strong&gt;E-Government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691" y="2854177"/>
            <a:ext cx="2921881" cy="211014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761572" y="4717473"/>
            <a:ext cx="38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8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7426" y="2084740"/>
            <a:ext cx="875953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base">
              <a:buFont typeface="+mj-lt"/>
              <a:buAutoNum type="arabicPeriod"/>
            </a:pPr>
            <a:r>
              <a:rPr lang="en-GB" sz="2000" b="1" dirty="0">
                <a:solidFill>
                  <a:schemeClr val="tx1"/>
                </a:solidFill>
                <a:latin typeface="inherit"/>
              </a:rPr>
              <a:t>Presence</a:t>
            </a:r>
            <a:r>
              <a:rPr lang="en-GB" sz="2000" dirty="0">
                <a:solidFill>
                  <a:schemeClr val="tx1"/>
                </a:solidFill>
                <a:latin typeface="Vollkorn"/>
              </a:rPr>
              <a:t>:</a:t>
            </a:r>
          </a:p>
          <a:p>
            <a:pPr algn="just" fontAlgn="base"/>
            <a:r>
              <a:rPr lang="en-GB" sz="1800" dirty="0">
                <a:solidFill>
                  <a:schemeClr val="tx1"/>
                </a:solidFill>
                <a:latin typeface="Vollkorn"/>
              </a:rPr>
              <a:t>This stage is classified by a simple information-providing Web </a:t>
            </a:r>
            <a:r>
              <a:rPr lang="en-GB" sz="1800" dirty="0" smtClean="0">
                <a:solidFill>
                  <a:schemeClr val="tx1"/>
                </a:solidFill>
                <a:latin typeface="Vollkorn"/>
              </a:rPr>
              <a:t>site.</a:t>
            </a:r>
          </a:p>
          <a:p>
            <a:pPr algn="just" fontAlgn="base"/>
            <a:endParaRPr lang="en-GB" sz="1800" dirty="0">
              <a:solidFill>
                <a:schemeClr val="tx1"/>
              </a:solidFill>
              <a:latin typeface="Vollkorn"/>
            </a:endParaRPr>
          </a:p>
          <a:p>
            <a:pPr algn="just" fontAlgn="base"/>
            <a:r>
              <a:rPr lang="en-GB" sz="2000" b="1" dirty="0" smtClean="0">
                <a:solidFill>
                  <a:schemeClr val="tx1"/>
                </a:solidFill>
                <a:latin typeface="inherit"/>
              </a:rPr>
              <a:t>2.   Interaction:</a:t>
            </a:r>
            <a:endParaRPr lang="en-GB" sz="2000" dirty="0">
              <a:solidFill>
                <a:schemeClr val="tx1"/>
              </a:solidFill>
              <a:latin typeface="Vollkorn"/>
            </a:endParaRPr>
          </a:p>
          <a:p>
            <a:pPr algn="just" fontAlgn="base"/>
            <a:r>
              <a:rPr lang="en-GB" sz="1800" dirty="0">
                <a:solidFill>
                  <a:schemeClr val="tx1"/>
                </a:solidFill>
                <a:latin typeface="Vollkorn"/>
              </a:rPr>
              <a:t>The interaction stage offers simple interactions between government and citizen (G2C), government </a:t>
            </a:r>
            <a:r>
              <a:rPr lang="en-GB" sz="1800" dirty="0" smtClean="0">
                <a:solidFill>
                  <a:schemeClr val="tx1"/>
                </a:solidFill>
                <a:latin typeface="Vollkorn"/>
              </a:rPr>
              <a:t>and </a:t>
            </a:r>
            <a:r>
              <a:rPr lang="en-GB" sz="1800" dirty="0">
                <a:solidFill>
                  <a:schemeClr val="tx1"/>
                </a:solidFill>
                <a:latin typeface="Vollkorn"/>
              </a:rPr>
              <a:t>business (G2B), or government agency </a:t>
            </a:r>
            <a:r>
              <a:rPr lang="en-GB" sz="1800" dirty="0" smtClean="0">
                <a:solidFill>
                  <a:schemeClr val="tx1"/>
                </a:solidFill>
                <a:latin typeface="Vollkorn"/>
              </a:rPr>
              <a:t>and government agency (G2G).</a:t>
            </a:r>
          </a:p>
          <a:p>
            <a:pPr algn="just" fontAlgn="base"/>
            <a:r>
              <a:rPr lang="en-GB" sz="1800" dirty="0" smtClean="0">
                <a:solidFill>
                  <a:schemeClr val="tx1"/>
                </a:solidFill>
                <a:latin typeface="Vollkorn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426" y="351710"/>
            <a:ext cx="8011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tx1"/>
                </a:solidFill>
                <a:latin typeface="Dosis" panose="020B0604020202020204" charset="0"/>
              </a:rPr>
              <a:t>The Key Phases of E-governance</a:t>
            </a:r>
            <a:endParaRPr lang="en-GB" sz="3200" b="1" dirty="0">
              <a:solidFill>
                <a:schemeClr val="tx1"/>
              </a:solidFill>
              <a:latin typeface="Dosis" panose="020B060402020202020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426" y="1187447"/>
            <a:ext cx="867640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Vollkorn"/>
              </a:rPr>
              <a:t>“</a:t>
            </a:r>
            <a:r>
              <a:rPr lang="en-GB" sz="1800" dirty="0" smtClean="0">
                <a:solidFill>
                  <a:schemeClr val="accent6"/>
                </a:solidFill>
                <a:latin typeface="Vollkorn"/>
              </a:rPr>
              <a:t>G</a:t>
            </a:r>
            <a:r>
              <a:rPr lang="en-GB" sz="1900" dirty="0" smtClean="0">
                <a:solidFill>
                  <a:schemeClr val="accent6"/>
                </a:solidFill>
                <a:latin typeface="Vollkorn"/>
              </a:rPr>
              <a:t>artner’s </a:t>
            </a:r>
            <a:r>
              <a:rPr lang="en-GB" sz="1900" dirty="0">
                <a:solidFill>
                  <a:schemeClr val="accent6"/>
                </a:solidFill>
                <a:latin typeface="Vollkorn"/>
              </a:rPr>
              <a:t>Four Phases of e-Government Model</a:t>
            </a:r>
            <a:r>
              <a:rPr lang="en-GB" sz="1900" dirty="0">
                <a:solidFill>
                  <a:schemeClr val="tx1"/>
                </a:solidFill>
                <a:latin typeface="Vollkorn"/>
              </a:rPr>
              <a:t>” classifies </a:t>
            </a:r>
            <a:r>
              <a:rPr lang="en-GB" sz="1900" dirty="0" smtClean="0">
                <a:solidFill>
                  <a:schemeClr val="tx1"/>
                </a:solidFill>
                <a:latin typeface="Vollkorn"/>
              </a:rPr>
              <a:t>e-government </a:t>
            </a:r>
            <a:r>
              <a:rPr lang="en-GB" sz="1900" dirty="0">
                <a:solidFill>
                  <a:schemeClr val="tx1"/>
                </a:solidFill>
                <a:latin typeface="Vollkorn"/>
              </a:rPr>
              <a:t>into four </a:t>
            </a:r>
            <a:r>
              <a:rPr lang="en-GB" sz="1900" dirty="0" smtClean="0">
                <a:solidFill>
                  <a:schemeClr val="tx1"/>
                </a:solidFill>
                <a:latin typeface="Vollkorn"/>
              </a:rPr>
              <a:t>phases</a:t>
            </a:r>
            <a:r>
              <a:rPr lang="en-GB" sz="1900" dirty="0">
                <a:solidFill>
                  <a:schemeClr val="tx1"/>
                </a:solidFill>
                <a:latin typeface="Vollkorn"/>
              </a:rPr>
              <a:t>:</a:t>
            </a:r>
            <a:endParaRPr lang="en-GB" sz="1900" dirty="0"/>
          </a:p>
        </p:txBody>
      </p:sp>
      <p:sp>
        <p:nvSpPr>
          <p:cNvPr id="9" name="TextBox 8"/>
          <p:cNvSpPr txBox="1"/>
          <p:nvPr/>
        </p:nvSpPr>
        <p:spPr>
          <a:xfrm>
            <a:off x="8749144" y="4748645"/>
            <a:ext cx="41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7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209" y="1279344"/>
            <a:ext cx="871797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n-GB" sz="1800" b="1" dirty="0" smtClean="0">
                <a:solidFill>
                  <a:schemeClr val="tx1"/>
                </a:solidFill>
                <a:latin typeface="inherit"/>
              </a:rPr>
              <a:t>3.    </a:t>
            </a:r>
            <a:r>
              <a:rPr lang="en-GB" sz="2000" b="1" dirty="0" smtClean="0">
                <a:solidFill>
                  <a:schemeClr val="tx1"/>
                </a:solidFill>
                <a:latin typeface="inherit"/>
              </a:rPr>
              <a:t>Transaction</a:t>
            </a:r>
            <a:r>
              <a:rPr lang="en-GB" sz="2000" b="1" dirty="0">
                <a:solidFill>
                  <a:schemeClr val="tx1"/>
                </a:solidFill>
                <a:latin typeface="inherit"/>
              </a:rPr>
              <a:t>:</a:t>
            </a:r>
            <a:endParaRPr lang="en-GB" sz="2000" dirty="0">
              <a:solidFill>
                <a:schemeClr val="tx1"/>
              </a:solidFill>
              <a:latin typeface="Vollkorn"/>
            </a:endParaRPr>
          </a:p>
          <a:p>
            <a:pPr algn="just" fontAlgn="base"/>
            <a:r>
              <a:rPr lang="en-GB" sz="1800" dirty="0">
                <a:solidFill>
                  <a:schemeClr val="tx1"/>
                </a:solidFill>
                <a:latin typeface="Vollkorn"/>
              </a:rPr>
              <a:t>The transaction stage enables transactions such as paying for license renewals online, paying taxes or fees and so on.</a:t>
            </a:r>
          </a:p>
          <a:p>
            <a:pPr algn="just" fontAlgn="base"/>
            <a:endParaRPr lang="en-GB" sz="1800" dirty="0">
              <a:solidFill>
                <a:schemeClr val="tx1"/>
              </a:solidFill>
              <a:latin typeface="Vollkorn"/>
            </a:endParaRPr>
          </a:p>
          <a:p>
            <a:pPr algn="just" fontAlgn="base"/>
            <a:r>
              <a:rPr lang="en-GB" sz="1800" b="1" dirty="0" smtClean="0">
                <a:solidFill>
                  <a:schemeClr val="tx1"/>
                </a:solidFill>
                <a:latin typeface="inherit"/>
              </a:rPr>
              <a:t>4.    </a:t>
            </a:r>
            <a:r>
              <a:rPr lang="en-GB" sz="2000" b="1" dirty="0" smtClean="0">
                <a:solidFill>
                  <a:schemeClr val="tx1"/>
                </a:solidFill>
                <a:latin typeface="inherit"/>
              </a:rPr>
              <a:t>Transformation</a:t>
            </a:r>
            <a:r>
              <a:rPr lang="en-GB" sz="2000" b="1" dirty="0">
                <a:solidFill>
                  <a:schemeClr val="tx1"/>
                </a:solidFill>
                <a:latin typeface="inherit"/>
              </a:rPr>
              <a:t>:</a:t>
            </a:r>
            <a:endParaRPr lang="en-GB" sz="2000" dirty="0">
              <a:solidFill>
                <a:schemeClr val="tx1"/>
              </a:solidFill>
              <a:latin typeface="Vollkorn"/>
            </a:endParaRPr>
          </a:p>
          <a:p>
            <a:pPr algn="just" fontAlgn="base"/>
            <a:r>
              <a:rPr lang="en-GB" sz="1800" dirty="0">
                <a:solidFill>
                  <a:schemeClr val="tx1"/>
                </a:solidFill>
                <a:latin typeface="Vollkorn"/>
              </a:rPr>
              <a:t>The highest stage, involves a reinvention of how government functions are conceived and organized.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209" y="360462"/>
            <a:ext cx="5617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tx1"/>
                </a:solidFill>
                <a:latin typeface="Dosis" panose="020B0604020202020204" charset="0"/>
              </a:rPr>
              <a:t>The Key Phases of E-governance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91995" y="4738254"/>
            <a:ext cx="488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4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436417"/>
            <a:ext cx="358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tx1"/>
                </a:solidFill>
                <a:latin typeface="Dosis" panose="020B0604020202020204" charset="0"/>
              </a:rPr>
              <a:t>Conclusion</a:t>
            </a:r>
            <a:endParaRPr lang="en-GB" sz="3600" b="1" dirty="0">
              <a:solidFill>
                <a:schemeClr val="tx1"/>
              </a:solidFill>
              <a:latin typeface="Dosis" panose="020B06040202020202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315" y="1444336"/>
            <a:ext cx="861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dirty="0" smtClean="0"/>
              <a:t>       El</a:t>
            </a:r>
            <a:r>
              <a:rPr lang="en-GB" sz="2000" dirty="0" smtClean="0"/>
              <a:t>ectronic government is </a:t>
            </a:r>
            <a:r>
              <a:rPr lang="en-GB" sz="2000" dirty="0"/>
              <a:t>an instrument </a:t>
            </a:r>
            <a:r>
              <a:rPr lang="en-GB" sz="2000" dirty="0" smtClean="0"/>
              <a:t>that runs </a:t>
            </a:r>
            <a:r>
              <a:rPr lang="en-GB" sz="2000" dirty="0"/>
              <a:t>a government for its </a:t>
            </a:r>
            <a:r>
              <a:rPr lang="en-GB" sz="2000" dirty="0" smtClean="0"/>
              <a:t>citizens and provide services to citizens on time and on demand. The main role of e-government is to deliver effective administration, transparency and public service in a very simple and effective way.</a:t>
            </a:r>
            <a:r>
              <a:rPr lang="en-GB" sz="2000" dirty="0"/>
              <a:t> </a:t>
            </a:r>
            <a:r>
              <a:rPr lang="en-GB" sz="2000" dirty="0" smtClean="0"/>
              <a:t>The phases of e-government assists </a:t>
            </a:r>
            <a:r>
              <a:rPr lang="en-GB" sz="2000" dirty="0"/>
              <a:t>to position where a project fits in the overall </a:t>
            </a:r>
            <a:r>
              <a:rPr lang="en-GB" sz="2000" dirty="0" smtClean="0"/>
              <a:t>development </a:t>
            </a:r>
            <a:r>
              <a:rPr lang="en-GB" sz="2000" dirty="0"/>
              <a:t>of an </a:t>
            </a:r>
            <a:r>
              <a:rPr lang="en-GB" sz="2000" dirty="0" smtClean="0"/>
              <a:t>e-government strategy.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738755" y="4727864"/>
            <a:ext cx="405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8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3200" y="0"/>
            <a:ext cx="5037600" cy="10884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769927" y="4727864"/>
            <a:ext cx="374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8991" y="1485901"/>
            <a:ext cx="86660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H.M.Chandana</a:t>
            </a:r>
            <a:r>
              <a:rPr lang="en-GB" sz="1800" dirty="0"/>
              <a:t> </a:t>
            </a:r>
            <a:r>
              <a:rPr lang="en-GB" sz="1800" dirty="0" err="1"/>
              <a:t>nilantha</a:t>
            </a:r>
            <a:r>
              <a:rPr lang="en-GB" sz="1800" dirty="0"/>
              <a:t>. (2016, December 4). </a:t>
            </a:r>
            <a:r>
              <a:rPr lang="en-GB" sz="1800" i="1" dirty="0"/>
              <a:t>Phases of E-government</a:t>
            </a:r>
            <a:r>
              <a:rPr lang="en-GB" sz="1800" dirty="0"/>
              <a:t>. Exam Nights Live. Retrieved December 13, 2021, from </a:t>
            </a:r>
            <a:r>
              <a:rPr lang="en-GB" sz="1800" dirty="0">
                <a:hlinkClick r:id="rId2"/>
              </a:rPr>
              <a:t>https://examnightslive.wordpress.com/2016/12/03/phases-of-e-government</a:t>
            </a:r>
            <a:r>
              <a:rPr lang="en-GB" sz="1800" dirty="0" smtClean="0">
                <a:hlinkClick r:id="rId2"/>
              </a:rPr>
              <a:t>/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 </a:t>
            </a:r>
            <a:endParaRPr lang="en-GB" sz="1800" dirty="0"/>
          </a:p>
          <a:p>
            <a:r>
              <a:rPr lang="en-GB" sz="1800" dirty="0"/>
              <a:t>States, O. of A. (</a:t>
            </a:r>
            <a:r>
              <a:rPr lang="en-GB" sz="1800" dirty="0" err="1"/>
              <a:t>n.d.</a:t>
            </a:r>
            <a:r>
              <a:rPr lang="en-GB" sz="1800" dirty="0"/>
              <a:t>). </a:t>
            </a:r>
            <a:r>
              <a:rPr lang="en-GB" sz="1800" i="1" dirty="0"/>
              <a:t>About E-governance</a:t>
            </a:r>
            <a:r>
              <a:rPr lang="en-GB" sz="1800" dirty="0"/>
              <a:t>. About e-government. Retrieved December 13, 2021, from http://portal.oas.org/portal/sector/sap/departamentoparalagesti%C3%B3np%C3%BAblicaefectiva/npa/sobreprogramadeegobierno/tabid/811/default.aspx?language=en-us.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30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malist Corporate Pitch Deck by Slidesgo">
  <a:themeElements>
    <a:clrScheme name="Simple Light">
      <a:dk1>
        <a:srgbClr val="3A4258"/>
      </a:dk1>
      <a:lt1>
        <a:srgbClr val="1C7296"/>
      </a:lt1>
      <a:dk2>
        <a:srgbClr val="CED0D8"/>
      </a:dk2>
      <a:lt2>
        <a:srgbClr val="F65A24"/>
      </a:lt2>
      <a:accent1>
        <a:srgbClr val="FAAD92"/>
      </a:accent1>
      <a:accent2>
        <a:srgbClr val="FFEEE8"/>
      </a:accent2>
      <a:accent3>
        <a:srgbClr val="E78300"/>
      </a:accent3>
      <a:accent4>
        <a:srgbClr val="FBAE1E"/>
      </a:accent4>
      <a:accent5>
        <a:srgbClr val="3A4258"/>
      </a:accent5>
      <a:accent6>
        <a:srgbClr val="1C7296"/>
      </a:accent6>
      <a:hlink>
        <a:srgbClr val="1C729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253</Words>
  <Application>Microsoft Office PowerPoint</Application>
  <PresentationFormat>On-screen Show (16:9)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Dosis</vt:lpstr>
      <vt:lpstr>Vollkorn</vt:lpstr>
      <vt:lpstr>Lucida Fax</vt:lpstr>
      <vt:lpstr>inherit</vt:lpstr>
      <vt:lpstr>Arial</vt:lpstr>
      <vt:lpstr>Minimalist Corporate Pitch Deck by Slidesgo</vt:lpstr>
      <vt:lpstr>The Key Phases of E-government</vt:lpstr>
      <vt:lpstr>Table of Contents</vt:lpstr>
      <vt:lpstr>PowerPoint Presentation</vt:lpstr>
      <vt:lpstr>PowerPoint Presentation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Key Phases of E-government</dc:title>
  <dc:creator>arwa essa</dc:creator>
  <cp:lastModifiedBy>Maher Fattouh</cp:lastModifiedBy>
  <cp:revision>13</cp:revision>
  <dcterms:modified xsi:type="dcterms:W3CDTF">2021-12-20T07:21:20Z</dcterms:modified>
</cp:coreProperties>
</file>