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2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4B09CC-013C-4D89-A0B1-9F108F703685}" type="datetimeFigureOut">
              <a:rPr lang="en-US" smtClean="0"/>
              <a:t>4/16/2022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B0F3B3-33A0-49E6-9560-EEA3EE07E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315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5864-B18A-4471-8672-436113A0C70C}" type="datetime1">
              <a:rPr lang="en-US" smtClean="0"/>
              <a:t>4/16/2022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6C0A-59C1-451D-8F12-B68B972C4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759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7E5C5-63DE-4BCD-B75D-E0CFA0584D7F}" type="datetime1">
              <a:rPr lang="en-US" smtClean="0"/>
              <a:t>4/16/2022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6C0A-59C1-451D-8F12-B68B972C4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032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0C25D-AC92-4A7F-A6DF-F031AB830E43}" type="datetime1">
              <a:rPr lang="en-US" smtClean="0"/>
              <a:t>4/16/2022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6C0A-59C1-451D-8F12-B68B972C4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1995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04E6-8E82-4E88-A4B7-329B45C43EB8}" type="datetime1">
              <a:rPr lang="en-US" smtClean="0"/>
              <a:t>4/16/2022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6C0A-59C1-451D-8F12-B68B972C4F3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22877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D329-C42F-4738-90C9-2A3A9D1FB1DA}" type="datetime1">
              <a:rPr lang="en-US" smtClean="0"/>
              <a:t>4/16/2022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6C0A-59C1-451D-8F12-B68B972C4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2637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5AC9B-72A7-4E57-ABA7-0F40019450B8}" type="datetime1">
              <a:rPr lang="en-US" smtClean="0"/>
              <a:t>4/16/2022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6C0A-59C1-451D-8F12-B68B972C4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082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3221-4117-4139-BD0C-15561115C8E2}" type="datetime1">
              <a:rPr lang="en-US" smtClean="0"/>
              <a:t>4/16/2022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6C0A-59C1-451D-8F12-B68B972C4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2402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362AB-1DC6-4842-B9BC-9A252FEE2D83}" type="datetime1">
              <a:rPr lang="en-US" smtClean="0"/>
              <a:t>4/16/2022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6C0A-59C1-451D-8F12-B68B972C4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0417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565C6-3598-46D9-AEAD-904622C888DF}" type="datetime1">
              <a:rPr lang="en-US" smtClean="0"/>
              <a:t>4/16/2022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6C0A-59C1-451D-8F12-B68B972C4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692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2524A-2546-40B1-9978-7620A165C869}" type="datetime1">
              <a:rPr lang="en-US" smtClean="0"/>
              <a:t>4/16/2022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6C0A-59C1-451D-8F12-B68B972C4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754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C312C-312F-4553-AB11-33834C3FEB99}" type="datetime1">
              <a:rPr lang="en-US" smtClean="0"/>
              <a:t>4/16/2022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6C0A-59C1-451D-8F12-B68B972C4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748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742E0-A1BF-4DD5-80BF-49F4E61B65CE}" type="datetime1">
              <a:rPr lang="en-US" smtClean="0"/>
              <a:t>4/16/2022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6C0A-59C1-451D-8F12-B68B972C4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019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62693-A84E-4D8E-AECB-C4E528A8927D}" type="datetime1">
              <a:rPr lang="en-US" smtClean="0"/>
              <a:t>4/16/2022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6C0A-59C1-451D-8F12-B68B972C4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524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23FBB-C449-4AAB-8133-EC00185F2655}" type="datetime1">
              <a:rPr lang="en-US" smtClean="0"/>
              <a:t>4/16/2022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6C0A-59C1-451D-8F12-B68B972C4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110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45499-5EE7-4EC2-8B1D-35B9F14FB4C5}" type="datetime1">
              <a:rPr lang="en-US" smtClean="0"/>
              <a:t>4/16/2022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6C0A-59C1-451D-8F12-B68B972C4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92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38B66-8F73-4FF4-AE46-CEBB4DAC5405}" type="datetime1">
              <a:rPr lang="en-US" smtClean="0"/>
              <a:t>4/16/2022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6C0A-59C1-451D-8F12-B68B972C4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581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A9EE1-2D5B-4FA6-B496-A8031C275AAF}" type="datetime1">
              <a:rPr lang="en-US" smtClean="0"/>
              <a:t>4/16/2022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6C0A-59C1-451D-8F12-B68B972C4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342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D04BA-CD3B-4E2E-ADEA-B43AF382D0C4}" type="datetime1">
              <a:rPr lang="en-US" smtClean="0"/>
              <a:t>4/16/2022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96C0A-59C1-451D-8F12-B68B972C4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3226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zubier_3800@limu.edu.ly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85C26-8B98-46FA-8CF4-ED1655E9E7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39420" y="210151"/>
            <a:ext cx="7638744" cy="1679116"/>
          </a:xfrm>
        </p:spPr>
        <p:txBody>
          <a:bodyPr>
            <a:normAutofit/>
          </a:bodyPr>
          <a:lstStyle/>
          <a:p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/>
              </a:rPr>
              <a:t>Libyan International Medical University Faculty of Business Administration</a:t>
            </a:r>
            <a:b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/>
              </a:rPr>
            </a:br>
            <a:endParaRPr lang="en-US" sz="2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F0E5B-35E2-464D-8817-05C9287C05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58061" y="2929557"/>
            <a:ext cx="9001462" cy="2873188"/>
          </a:xfrm>
        </p:spPr>
        <p:txBody>
          <a:bodyPr>
            <a:normAutofit fontScale="70000" lnSpcReduction="20000"/>
          </a:bodyPr>
          <a:lstStyle/>
          <a:p>
            <a:r>
              <a:rPr lang="en-US" sz="3400" b="1" i="0" dirty="0">
                <a:solidFill>
                  <a:srgbClr val="FFFFFF"/>
                </a:solidFill>
                <a:effectLst/>
                <a:latin typeface="Segoe UI Historic" panose="020B0502040204020203" pitchFamily="34" charset="0"/>
              </a:rPr>
              <a:t> </a:t>
            </a:r>
            <a:r>
              <a:rPr lang="en-US" sz="4600" b="1" dirty="0">
                <a:solidFill>
                  <a:srgbClr val="FFFFFF"/>
                </a:solidFill>
                <a:effectLst/>
                <a:latin typeface="Segoe UI Historic" panose="020B0502040204020203" pitchFamily="34" charset="0"/>
              </a:rPr>
              <a:t>T</a:t>
            </a:r>
            <a:r>
              <a:rPr lang="en-US" sz="4600" b="1" i="0" dirty="0">
                <a:solidFill>
                  <a:srgbClr val="FFFFFF"/>
                </a:solidFill>
                <a:effectLst/>
                <a:latin typeface="Segoe UI Historic" panose="020B0502040204020203" pitchFamily="34" charset="0"/>
              </a:rPr>
              <a:t>he </a:t>
            </a:r>
            <a:r>
              <a:rPr lang="en-US" sz="4600" b="1" dirty="0">
                <a:solidFill>
                  <a:srgbClr val="FFFFFF"/>
                </a:solidFill>
                <a:effectLst/>
                <a:latin typeface="Segoe UI Historic" panose="020B0502040204020203" pitchFamily="34" charset="0"/>
              </a:rPr>
              <a:t>E</a:t>
            </a:r>
            <a:r>
              <a:rPr lang="en-US" sz="4600" b="1" i="0" dirty="0">
                <a:solidFill>
                  <a:srgbClr val="FFFFFF"/>
                </a:solidFill>
                <a:effectLst/>
                <a:latin typeface="Segoe UI Historic" panose="020B0502040204020203" pitchFamily="34" charset="0"/>
              </a:rPr>
              <a:t>nvironmental </a:t>
            </a:r>
            <a:r>
              <a:rPr lang="en-US" sz="4600" b="1" dirty="0">
                <a:solidFill>
                  <a:srgbClr val="FFFFFF"/>
                </a:solidFill>
                <a:effectLst/>
                <a:latin typeface="Segoe UI Historic" panose="020B0502040204020203" pitchFamily="34" charset="0"/>
              </a:rPr>
              <a:t>F</a:t>
            </a:r>
            <a:r>
              <a:rPr lang="en-US" sz="4600" b="1" i="0" dirty="0">
                <a:solidFill>
                  <a:srgbClr val="FFFFFF"/>
                </a:solidFill>
                <a:effectLst/>
                <a:latin typeface="Segoe UI Historic" panose="020B0502040204020203" pitchFamily="34" charset="0"/>
              </a:rPr>
              <a:t>orces </a:t>
            </a:r>
            <a:r>
              <a:rPr lang="en-US" sz="4600" b="1" dirty="0">
                <a:solidFill>
                  <a:srgbClr val="FFFFFF"/>
                </a:solidFill>
                <a:effectLst/>
                <a:latin typeface="Segoe UI Historic" panose="020B0502040204020203" pitchFamily="34" charset="0"/>
              </a:rPr>
              <a:t>T</a:t>
            </a:r>
            <a:r>
              <a:rPr lang="en-US" sz="4600" b="1" i="0" dirty="0">
                <a:solidFill>
                  <a:srgbClr val="FFFFFF"/>
                </a:solidFill>
                <a:effectLst/>
                <a:latin typeface="Segoe UI Historic" panose="020B0502040204020203" pitchFamily="34" charset="0"/>
              </a:rPr>
              <a:t>hat </a:t>
            </a:r>
            <a:r>
              <a:rPr lang="en-US" sz="4600" b="1" dirty="0">
                <a:solidFill>
                  <a:srgbClr val="FFFFFF"/>
                </a:solidFill>
                <a:effectLst/>
                <a:latin typeface="Segoe UI Historic" panose="020B0502040204020203" pitchFamily="34" charset="0"/>
              </a:rPr>
              <a:t>A</a:t>
            </a:r>
            <a:r>
              <a:rPr lang="en-US" sz="4600" b="1" i="0" dirty="0">
                <a:solidFill>
                  <a:srgbClr val="FFFFFF"/>
                </a:solidFill>
                <a:effectLst/>
                <a:latin typeface="Segoe UI Historic" panose="020B0502040204020203" pitchFamily="34" charset="0"/>
              </a:rPr>
              <a:t>ffect a Company</a:t>
            </a:r>
          </a:p>
          <a:p>
            <a:pPr algn="l"/>
            <a:endParaRPr lang="en-US" sz="2000" dirty="0" smtClean="0">
              <a:effectLst/>
              <a:latin typeface="Segoe UI Historic" panose="020B0502040204020203" pitchFamily="34" charset="0"/>
            </a:endParaRPr>
          </a:p>
          <a:p>
            <a:pPr algn="l"/>
            <a:endParaRPr lang="en-US" sz="2000" dirty="0">
              <a:effectLst/>
              <a:latin typeface="Segoe UI Historic" panose="020B0502040204020203" pitchFamily="34" charset="0"/>
            </a:endParaRPr>
          </a:p>
          <a:p>
            <a:pPr algn="l"/>
            <a:endParaRPr lang="en-US" sz="2000" dirty="0" smtClean="0">
              <a:effectLst/>
              <a:latin typeface="Segoe UI Historic" panose="020B0502040204020203" pitchFamily="34" charset="0"/>
            </a:endParaRPr>
          </a:p>
          <a:p>
            <a:pPr algn="l"/>
            <a:r>
              <a:rPr lang="en-US" sz="2000" dirty="0" smtClean="0">
                <a:effectLst/>
                <a:latin typeface="Segoe UI Historic" panose="020B0502040204020203" pitchFamily="34" charset="0"/>
              </a:rPr>
              <a:t>P</a:t>
            </a:r>
            <a:r>
              <a:rPr lang="en-US" sz="2000" b="0" i="0" dirty="0" smtClean="0">
                <a:effectLst/>
                <a:latin typeface="Segoe UI Historic" panose="020B0502040204020203" pitchFamily="34" charset="0"/>
              </a:rPr>
              <a:t>repared </a:t>
            </a:r>
            <a:r>
              <a:rPr lang="en-US" sz="2000" b="0" i="0" dirty="0">
                <a:effectLst/>
                <a:latin typeface="Segoe UI Historic" panose="020B0502040204020203" pitchFamily="34" charset="0"/>
              </a:rPr>
              <a:t>by</a:t>
            </a:r>
            <a:r>
              <a:rPr lang="en-US" sz="2000" b="0" i="0" dirty="0" smtClean="0">
                <a:effectLst/>
                <a:latin typeface="Segoe UI Historic" panose="020B0502040204020203" pitchFamily="34" charset="0"/>
              </a:rPr>
              <a:t>: </a:t>
            </a:r>
            <a:r>
              <a:rPr lang="en-US" sz="2000" b="0" i="0" dirty="0" err="1" smtClean="0">
                <a:effectLst/>
                <a:latin typeface="Segoe UI Historic" panose="020B0502040204020203" pitchFamily="34" charset="0"/>
              </a:rPr>
              <a:t>Zubeir</a:t>
            </a:r>
            <a:r>
              <a:rPr lang="en-US" sz="2000" b="0" i="0" dirty="0" smtClean="0">
                <a:effectLst/>
                <a:latin typeface="Segoe UI Historic" panose="020B0502040204020203" pitchFamily="34" charset="0"/>
              </a:rPr>
              <a:t> </a:t>
            </a:r>
            <a:r>
              <a:rPr lang="en-US" sz="2000" b="0" i="0" dirty="0" err="1" smtClean="0">
                <a:effectLst/>
                <a:latin typeface="Segoe UI Historic" panose="020B0502040204020203" pitchFamily="34" charset="0"/>
              </a:rPr>
              <a:t>Lenghi</a:t>
            </a:r>
            <a:endParaRPr lang="en-US" sz="2000" b="0" i="0" dirty="0" smtClean="0">
              <a:effectLst/>
              <a:latin typeface="Segoe UI Historic" panose="020B0502040204020203" pitchFamily="34" charset="0"/>
            </a:endParaRPr>
          </a:p>
          <a:p>
            <a:pPr algn="l"/>
            <a:r>
              <a:rPr lang="en-US" sz="2000" b="0" i="0" dirty="0" smtClean="0">
                <a:effectLst/>
                <a:latin typeface="Segoe UI Historic" panose="020B0502040204020203" pitchFamily="34" charset="0"/>
              </a:rPr>
              <a:t>ID:3800           </a:t>
            </a:r>
            <a:r>
              <a:rPr lang="en-US" sz="1600" b="0" i="0" dirty="0" smtClean="0">
                <a:effectLst/>
                <a:latin typeface="Segoe UI Historic" panose="020B0502040204020203" pitchFamily="34" charset="0"/>
              </a:rPr>
              <a:t>             </a:t>
            </a:r>
            <a:endParaRPr lang="en-US" sz="1600" dirty="0"/>
          </a:p>
          <a:p>
            <a:pPr algn="l"/>
            <a:r>
              <a:rPr lang="en-US" sz="1400" dirty="0" smtClean="0"/>
              <a:t>Email: </a:t>
            </a:r>
            <a:r>
              <a:rPr lang="en-US" sz="2000" dirty="0">
                <a:effectLst/>
                <a:hlinkClick r:id="rId2"/>
              </a:rPr>
              <a:t>zubier_3800@limu.edu.ly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600" dirty="0" smtClean="0"/>
              <a:t> </a:t>
            </a:r>
            <a:endParaRPr lang="en-US" sz="1600" dirty="0"/>
          </a:p>
        </p:txBody>
      </p:sp>
      <p:pic>
        <p:nvPicPr>
          <p:cNvPr id="4" name="Picture 2" descr="See the source image">
            <a:extLst>
              <a:ext uri="{FF2B5EF4-FFF2-40B4-BE49-F238E27FC236}">
                <a16:creationId xmlns:a16="http://schemas.microsoft.com/office/drawing/2014/main" id="{CFECC349-16FC-4A9E-A34C-1869C08EB6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97" y="108552"/>
            <a:ext cx="1463372" cy="1239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See the source image">
            <a:extLst>
              <a:ext uri="{FF2B5EF4-FFF2-40B4-BE49-F238E27FC236}">
                <a16:creationId xmlns:a16="http://schemas.microsoft.com/office/drawing/2014/main" id="{F69D829C-1408-4F5E-A8C2-D80BCFA2A2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437091" y="210151"/>
            <a:ext cx="1624110" cy="1211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1474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8E2ED-D768-4226-967A-A18C8462D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647" y="367554"/>
            <a:ext cx="11177909" cy="1290917"/>
          </a:xfrm>
        </p:spPr>
        <p:txBody>
          <a:bodyPr/>
          <a:lstStyle/>
          <a:p>
            <a:pPr algn="l"/>
            <a:r>
              <a:rPr lang="en-US" dirty="0"/>
              <a:t>Contents: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270C7-19BE-4FE4-84B2-117C8568CF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118" y="1658471"/>
            <a:ext cx="11043439" cy="4132729"/>
          </a:xfrm>
        </p:spPr>
        <p:txBody>
          <a:bodyPr/>
          <a:lstStyle/>
          <a:p>
            <a:r>
              <a:rPr lang="en-US" sz="3200" dirty="0"/>
              <a:t>Introduction</a:t>
            </a:r>
          </a:p>
          <a:p>
            <a:r>
              <a:rPr lang="en-US" sz="3200" b="0" i="0" dirty="0">
                <a:solidFill>
                  <a:srgbClr val="FFFFFF"/>
                </a:solidFill>
                <a:effectLst/>
                <a:latin typeface="Segoe UI Historic" panose="020B0502040204020203" pitchFamily="34" charset="0"/>
              </a:rPr>
              <a:t>List the environmental forces that affect a company.</a:t>
            </a:r>
          </a:p>
          <a:p>
            <a:r>
              <a:rPr lang="en-US" sz="3200" dirty="0">
                <a:solidFill>
                  <a:schemeClr val="tx1"/>
                </a:solidFill>
                <a:latin typeface="Segoe UI Historic" panose="020B0502040204020203" pitchFamily="34" charset="0"/>
              </a:rPr>
              <a:t>Conclusion</a:t>
            </a:r>
          </a:p>
          <a:p>
            <a:r>
              <a:rPr lang="en-US" sz="3200" dirty="0">
                <a:solidFill>
                  <a:schemeClr val="tx1"/>
                </a:solidFill>
                <a:latin typeface="Segoe UI Historic" panose="020B0502040204020203" pitchFamily="34" charset="0"/>
              </a:rPr>
              <a:t>References</a:t>
            </a:r>
            <a:endParaRPr lang="en-US" sz="32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33B0D8-8724-4E0F-8EDA-904E514CA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6C0A-59C1-451D-8F12-B68B972C4F35}" type="slidenum">
              <a:rPr lang="en-US" sz="4800" smtClean="0"/>
              <a:t>2</a:t>
            </a:fld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360064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E4D94-2CF8-4728-9B96-4526A560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82" y="1640540"/>
            <a:ext cx="9269505" cy="448235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chemeClr val="tx1">
                    <a:lumMod val="95000"/>
                  </a:schemeClr>
                </a:solidFill>
                <a:latin typeface="Helvetica" panose="020B0604020202020204" pitchFamily="34" charset="0"/>
              </a:rPr>
              <a:t>Introduction:</a:t>
            </a:r>
            <a:br>
              <a:rPr lang="en-US" b="1" dirty="0">
                <a:solidFill>
                  <a:schemeClr val="tx1">
                    <a:lumMod val="95000"/>
                  </a:schemeClr>
                </a:solidFill>
                <a:latin typeface="Helvetica" panose="020B0604020202020204" pitchFamily="34" charset="0"/>
              </a:rPr>
            </a:br>
            <a:r>
              <a:rPr lang="en-US" sz="3600" b="1" i="0" dirty="0">
                <a:effectLst/>
                <a:latin typeface="Noto Sans" panose="020B0502040504020204" pitchFamily="34" charset="0"/>
              </a:rPr>
              <a:t>General Environment: Six Factors That Influence Business</a:t>
            </a:r>
            <a:br>
              <a:rPr lang="en-US" sz="3600" b="1" i="0" dirty="0">
                <a:effectLst/>
                <a:latin typeface="Noto Sans" panose="020B0502040504020204" pitchFamily="34" charset="0"/>
              </a:rPr>
            </a:br>
            <a:r>
              <a:rPr lang="en-US" b="1" dirty="0">
                <a:solidFill>
                  <a:schemeClr val="tx1">
                    <a:lumMod val="95000"/>
                  </a:schemeClr>
                </a:solidFill>
                <a:latin typeface="Helvetica" panose="020B0604020202020204" pitchFamily="34" charset="0"/>
              </a:rPr>
              <a:t/>
            </a:r>
            <a:br>
              <a:rPr lang="en-US" b="1" dirty="0">
                <a:solidFill>
                  <a:schemeClr val="tx1">
                    <a:lumMod val="95000"/>
                  </a:schemeClr>
                </a:solidFill>
                <a:latin typeface="Helvetica" panose="020B0604020202020204" pitchFamily="34" charset="0"/>
              </a:rPr>
            </a:br>
            <a:r>
              <a:rPr lang="en-US" b="1" dirty="0">
                <a:solidFill>
                  <a:schemeClr val="tx1">
                    <a:lumMod val="95000"/>
                  </a:schemeClr>
                </a:solidFill>
                <a:latin typeface="Helvetica" panose="020B0604020202020204" pitchFamily="34" charset="0"/>
              </a:rPr>
              <a:t/>
            </a:r>
            <a:br>
              <a:rPr lang="en-US" b="1" dirty="0">
                <a:solidFill>
                  <a:schemeClr val="tx1">
                    <a:lumMod val="95000"/>
                  </a:schemeClr>
                </a:solidFill>
                <a:latin typeface="Helvetica" panose="020B0604020202020204" pitchFamily="34" charset="0"/>
              </a:rPr>
            </a:br>
            <a:endParaRPr lang="en-US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7A8417-6544-4A14-9B3F-5907BA4170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683" y="1981200"/>
            <a:ext cx="10353762" cy="4258234"/>
          </a:xfrm>
        </p:spPr>
        <p:txBody>
          <a:bodyPr>
            <a:normAutofit/>
          </a:bodyPr>
          <a:lstStyle/>
          <a:p>
            <a:r>
              <a:rPr lang="en-US" sz="3200" b="0" i="0" dirty="0">
                <a:effectLst/>
                <a:latin typeface="Noto Sans" panose="020B0502040204020203" pitchFamily="34" charset="0"/>
              </a:rPr>
              <a:t>There are many forces influencing how a business performs in the marketplace. When considering strategic business decisions, businesses analyze the six general environmental forces: political, economic, sociocultural, technology, environment and legal factors</a:t>
            </a:r>
            <a:endParaRPr lang="en-US" sz="3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5011DD-11EE-45B2-9648-D631E8140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6C0A-59C1-451D-8F12-B68B972C4F35}" type="slidenum">
              <a:rPr lang="en-US" sz="4800" smtClean="0"/>
              <a:t>3</a:t>
            </a:fld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72871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07DC5-A786-40FB-A385-6C9EB106E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541" y="672353"/>
            <a:ext cx="9184477" cy="1263568"/>
          </a:xfrm>
        </p:spPr>
        <p:txBody>
          <a:bodyPr>
            <a:normAutofit/>
          </a:bodyPr>
          <a:lstStyle/>
          <a:p>
            <a:pPr algn="l"/>
            <a:r>
              <a:rPr lang="en-US" b="1" i="0" dirty="0">
                <a:effectLst/>
                <a:latin typeface="Noto Sans" panose="020B0502040504020204" pitchFamily="34" charset="0"/>
              </a:rPr>
              <a:t>What is the general environment?</a:t>
            </a:r>
            <a:br>
              <a:rPr lang="en-US" b="1" i="0" dirty="0">
                <a:effectLst/>
                <a:latin typeface="Noto Sans" panose="020B0502040504020204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E8B6EF-A85D-4B50-BEF4-3D7C536719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541" y="1730188"/>
            <a:ext cx="10273553" cy="3863787"/>
          </a:xfrm>
        </p:spPr>
        <p:txBody>
          <a:bodyPr>
            <a:normAutofit/>
          </a:bodyPr>
          <a:lstStyle/>
          <a:p>
            <a:r>
              <a:rPr lang="en-US" sz="3200" b="0" i="0" dirty="0">
                <a:effectLst/>
                <a:latin typeface="Noto Sans" panose="020B0502040504020204" pitchFamily="34" charset="0"/>
              </a:rPr>
              <a:t>The general environment, or macro-environment, is the variety of factors beyond an organization's control that affect their operation and performance. These external influencers can determine whether a business experiences opportunities or setbacks in the marketplace</a:t>
            </a:r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1CA0AF-EC60-4F71-AC28-1E31F672F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6C0A-59C1-451D-8F12-B68B972C4F35}" type="slidenum">
              <a:rPr lang="en-US" sz="4800" smtClean="0"/>
              <a:t>4</a:t>
            </a:fld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137554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DBB50-2D47-42BD-B3D5-30EB00112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18" y="609600"/>
            <a:ext cx="6338048" cy="1326321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b="1" i="0" dirty="0">
                <a:effectLst/>
                <a:latin typeface="Noto Sans" panose="020B0502040504020204" pitchFamily="34" charset="0"/>
              </a:rPr>
              <a:t>What are general environment forces</a:t>
            </a:r>
            <a:r>
              <a:rPr lang="en-US" b="1" i="0" dirty="0">
                <a:effectLst/>
                <a:latin typeface="Noto Sans" panose="020B0502040504020204" pitchFamily="34" charset="0"/>
              </a:rPr>
              <a:t>?</a:t>
            </a:r>
            <a:r>
              <a:rPr lang="en-US" b="1" i="0" dirty="0">
                <a:solidFill>
                  <a:srgbClr val="2D2D2D"/>
                </a:solidFill>
                <a:effectLst/>
                <a:latin typeface="Noto Sans" panose="020B0502040504020204" pitchFamily="34" charset="0"/>
              </a:rPr>
              <a:t/>
            </a:r>
            <a:br>
              <a:rPr lang="en-US" b="1" i="0" dirty="0">
                <a:solidFill>
                  <a:srgbClr val="2D2D2D"/>
                </a:solidFill>
                <a:effectLst/>
                <a:latin typeface="Noto Sans" panose="020B0502040504020204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8A2DAA-EBE1-49B7-847B-F11B83C51E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718" y="1631576"/>
            <a:ext cx="11195839" cy="4159624"/>
          </a:xfrm>
        </p:spPr>
        <p:txBody>
          <a:bodyPr/>
          <a:lstStyle/>
          <a:p>
            <a:r>
              <a:rPr lang="en-US" sz="3200" b="0" i="0" dirty="0">
                <a:effectLst/>
                <a:latin typeface="Noto Sans" panose="020B0502040504020204" pitchFamily="34" charset="0"/>
              </a:rPr>
              <a:t>General environment forces are external factors that influence the success of a company's operations. While these forces affect organizations differently than internal factors</a:t>
            </a:r>
            <a:r>
              <a:rPr lang="en-US" b="0" i="0" dirty="0">
                <a:solidFill>
                  <a:srgbClr val="2D2D2D"/>
                </a:solidFill>
                <a:effectLst/>
                <a:latin typeface="Noto Sans" panose="020B0502040504020204" pitchFamily="34" charset="0"/>
              </a:rPr>
              <a:t>,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DA8686-585A-4339-8DD9-A950E82D4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6C0A-59C1-451D-8F12-B68B972C4F35}" type="slidenum">
              <a:rPr lang="en-US" sz="4800" smtClean="0"/>
              <a:t>5</a:t>
            </a:fld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508826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4AD099-99A6-443D-BA11-55F1881B5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1" y="609600"/>
            <a:ext cx="11115156" cy="1326321"/>
          </a:xfrm>
        </p:spPr>
        <p:txBody>
          <a:bodyPr/>
          <a:lstStyle/>
          <a:p>
            <a:pPr algn="l"/>
            <a:r>
              <a:rPr lang="en-US" b="1" i="0" dirty="0">
                <a:effectLst/>
                <a:latin typeface="Noto Sans" panose="020B0502040504020204" pitchFamily="34" charset="0"/>
              </a:rPr>
              <a:t>Political factors</a:t>
            </a:r>
            <a:r>
              <a:rPr lang="en-US" b="1" i="0" dirty="0">
                <a:solidFill>
                  <a:srgbClr val="2D2D2D"/>
                </a:solidFill>
                <a:effectLst/>
                <a:latin typeface="Noto Sans" panose="020B0502040504020204" pitchFamily="34" charset="0"/>
              </a:rPr>
              <a:t/>
            </a:r>
            <a:br>
              <a:rPr lang="en-US" b="1" i="0" dirty="0">
                <a:solidFill>
                  <a:srgbClr val="2D2D2D"/>
                </a:solidFill>
                <a:effectLst/>
                <a:latin typeface="Noto Sans" panose="020B0502040504020204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B4B539-D6D0-4D9C-A7DD-CD4F1A52B4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40541"/>
            <a:ext cx="11267557" cy="4150659"/>
          </a:xfrm>
        </p:spPr>
        <p:txBody>
          <a:bodyPr>
            <a:normAutofit/>
          </a:bodyPr>
          <a:lstStyle/>
          <a:p>
            <a:r>
              <a:rPr lang="en-US" sz="3200" b="0" i="0" dirty="0">
                <a:effectLst/>
                <a:latin typeface="Noto Sans" panose="020B0502040504020204" pitchFamily="34" charset="0"/>
              </a:rPr>
              <a:t>Changes in politics and regulations may determine how freely a business can operate. Political factors include government influences such as changes in trade tariffs and tax policies that may impact a business.</a:t>
            </a:r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C197F3-01F1-4F12-9135-636DDC64F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6C0A-59C1-451D-8F12-B68B972C4F35}" type="slidenum">
              <a:rPr lang="en-US" sz="4800" smtClean="0"/>
              <a:t>6</a:t>
            </a:fld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296756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41C94-D124-4067-8418-B1DE0E22E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647" y="259976"/>
            <a:ext cx="11177909" cy="1675945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308358-D6C5-436F-A4D6-30D48933C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06071"/>
            <a:ext cx="11267557" cy="4285129"/>
          </a:xfrm>
        </p:spPr>
        <p:txBody>
          <a:bodyPr>
            <a:normAutofit/>
          </a:bodyPr>
          <a:lstStyle/>
          <a:p>
            <a:r>
              <a:rPr lang="en-US" sz="3200" b="0" i="0" dirty="0">
                <a:effectLst/>
                <a:latin typeface="Noto Sans" panose="020B0502040504020204" pitchFamily="34" charset="0"/>
              </a:rPr>
              <a:t>General environment forces have the ability to shape the task environment and a company's abilities to resource needed materials and export goods.</a:t>
            </a:r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3753B6-D926-422F-AE1B-46084BD59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74267" y="5902128"/>
            <a:ext cx="753545" cy="365125"/>
          </a:xfrm>
        </p:spPr>
        <p:txBody>
          <a:bodyPr/>
          <a:lstStyle/>
          <a:p>
            <a:fld id="{2B696C0A-59C1-451D-8F12-B68B972C4F35}" type="slidenum">
              <a:rPr lang="en-US" sz="4800" smtClean="0"/>
              <a:t>7</a:t>
            </a:fld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228885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16FA8-791F-4AE5-9513-2532C2A39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53" y="242048"/>
            <a:ext cx="11204803" cy="1353670"/>
          </a:xfrm>
        </p:spPr>
        <p:txBody>
          <a:bodyPr/>
          <a:lstStyle/>
          <a:p>
            <a:pPr algn="l"/>
            <a:r>
              <a:rPr lang="en-US" sz="3600" dirty="0">
                <a:solidFill>
                  <a:schemeClr val="tx1"/>
                </a:solidFill>
                <a:latin typeface="Segoe UI Historic" panose="020B0502040204020203" pitchFamily="34" charset="0"/>
              </a:rPr>
              <a:t>References</a:t>
            </a:r>
            <a:r>
              <a:rPr lang="en-US" sz="3600" dirty="0">
                <a:solidFill>
                  <a:schemeClr val="tx1"/>
                </a:solidFill>
              </a:rPr>
              <a:t/>
            </a:r>
            <a:br>
              <a:rPr lang="en-US" sz="3600" dirty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06733-C040-4CA2-90C6-CE77D23260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506" y="1389529"/>
            <a:ext cx="11142051" cy="4401671"/>
          </a:xfrm>
        </p:spPr>
        <p:txBody>
          <a:bodyPr>
            <a:noAutofit/>
          </a:bodyPr>
          <a:lstStyle/>
          <a:p>
            <a:r>
              <a:rPr lang="en-US" sz="3200" b="0" i="0" dirty="0">
                <a:effectLst/>
                <a:latin typeface="Open Sans" panose="020B0606030504020204" pitchFamily="34" charset="0"/>
              </a:rPr>
              <a:t>Indeed Career Guide. 2022. </a:t>
            </a:r>
            <a:r>
              <a:rPr lang="en-US" sz="3200" b="0" i="1" dirty="0">
                <a:effectLst/>
                <a:latin typeface="Open Sans" panose="020B0606030504020204" pitchFamily="34" charset="0"/>
              </a:rPr>
              <a:t>General Environment: Six Factors That Influence Business</a:t>
            </a:r>
            <a:r>
              <a:rPr lang="en-US" sz="3200" b="0" i="0" dirty="0">
                <a:effectLst/>
                <a:latin typeface="Open Sans" panose="020B0606030504020204" pitchFamily="34" charset="0"/>
              </a:rPr>
              <a:t>. [online] Available at: &lt;https://www.indeed.com/career-advice/career-development/general-environment?fbclid=IwAR3P5yEUwERU-MqPzDbhqYwJqT5SDEURd8eapJNu_ukb0qK8Vo2yq5lQoP&gt; [Accessed 4 April 2022].</a:t>
            </a:r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A6C0B2-EC1A-446D-B789-561CCB05F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6C0A-59C1-451D-8F12-B68B972C4F35}" type="slidenum">
              <a:rPr lang="en-US" sz="4800" smtClean="0"/>
              <a:t>8</a:t>
            </a:fld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998310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C1835-2AD5-4268-A283-9B7176BA8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013" y="784412"/>
            <a:ext cx="11043438" cy="5289176"/>
          </a:xfrm>
        </p:spPr>
        <p:txBody>
          <a:bodyPr/>
          <a:lstStyle/>
          <a:p>
            <a:r>
              <a:rPr lang="en-US" sz="6000" dirty="0"/>
              <a:t>Thank you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8084CD-1933-424D-A022-D65AFCCA6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96C0A-59C1-451D-8F12-B68B972C4F35}" type="slidenum">
              <a:rPr lang="en-US" sz="4800" smtClean="0"/>
              <a:t>9</a:t>
            </a:fld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3707699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TM04033921[[fn=Damask]]</Template>
  <TotalTime>100</TotalTime>
  <Words>232</Words>
  <Application>Microsoft Office PowerPoint</Application>
  <PresentationFormat>Widescreen</PresentationFormat>
  <Paragraphs>34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Arial</vt:lpstr>
      <vt:lpstr>Bookman Old Style</vt:lpstr>
      <vt:lpstr>Calibri</vt:lpstr>
      <vt:lpstr>Century Gothic</vt:lpstr>
      <vt:lpstr>Helvetica</vt:lpstr>
      <vt:lpstr>Noto Sans</vt:lpstr>
      <vt:lpstr>Open Sans</vt:lpstr>
      <vt:lpstr>Rockwell</vt:lpstr>
      <vt:lpstr>Segoe UI Historic</vt:lpstr>
      <vt:lpstr>Damask</vt:lpstr>
      <vt:lpstr>Libyan International Medical University Faculty of Business Administration </vt:lpstr>
      <vt:lpstr>Contents:</vt:lpstr>
      <vt:lpstr>Introduction: General Environment: Six Factors That Influence Business   </vt:lpstr>
      <vt:lpstr>What is the general environment? </vt:lpstr>
      <vt:lpstr>What are general environment forces? </vt:lpstr>
      <vt:lpstr>Political factors </vt:lpstr>
      <vt:lpstr>Conclusion</vt:lpstr>
      <vt:lpstr>References </vt:lpstr>
      <vt:lpstr>Thank you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University Faculty of Business Administration</dc:title>
  <dc:creator>zubeir laenghi</dc:creator>
  <cp:lastModifiedBy>Maher Fattouh</cp:lastModifiedBy>
  <cp:revision>9</cp:revision>
  <dcterms:created xsi:type="dcterms:W3CDTF">2022-04-04T12:04:45Z</dcterms:created>
  <dcterms:modified xsi:type="dcterms:W3CDTF">2022-04-16T10:31:32Z</dcterms:modified>
</cp:coreProperties>
</file>