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47B"/>
    <a:srgbClr val="960469"/>
    <a:srgbClr val="82044C"/>
    <a:srgbClr val="AB0565"/>
    <a:srgbClr val="7A0447"/>
    <a:srgbClr val="8A046D"/>
    <a:srgbClr val="8E0463"/>
    <a:srgbClr val="FFE7FF"/>
    <a:srgbClr val="920455"/>
    <a:srgbClr val="8604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9466" autoAdjust="0"/>
  </p:normalViewPr>
  <p:slideViewPr>
    <p:cSldViewPr>
      <p:cViewPr>
        <p:scale>
          <a:sx n="15" d="100"/>
          <a:sy n="15" d="100"/>
        </p:scale>
        <p:origin x="-2016" y="-174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2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40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9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2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6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9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0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39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19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3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F5FDC-B7CE-44DF-B1DE-7A3316B61D7C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709C2-B7E8-42E2-8962-0FDC35C7A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3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30860306" y="19196969"/>
            <a:ext cx="12659794" cy="4710274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l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86292" y="18977890"/>
            <a:ext cx="13364863" cy="1623974"/>
          </a:xfrm>
          <a:prstGeom prst="rect">
            <a:avLst/>
          </a:prstGeom>
          <a:solidFill>
            <a:srgbClr val="8E0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>
              <a:solidFill>
                <a:srgbClr val="AB056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576546" y="9463623"/>
            <a:ext cx="15530088" cy="6143251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l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706713" y="26246580"/>
            <a:ext cx="15399922" cy="6315576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0559318" y="23815330"/>
            <a:ext cx="12659794" cy="1571803"/>
          </a:xfrm>
          <a:prstGeom prst="rect">
            <a:avLst/>
          </a:prstGeom>
          <a:solidFill>
            <a:srgbClr val="8E0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References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6701" y="643440"/>
            <a:ext cx="6241666" cy="6676483"/>
          </a:xfrm>
          <a:prstGeom prst="rect">
            <a:avLst/>
          </a:prstGeom>
          <a:solidFill>
            <a:srgbClr val="8E0463"/>
          </a:solidFill>
          <a:ln>
            <a:noFill/>
          </a:ln>
          <a:scene3d>
            <a:camera prst="orthographicFront">
              <a:rot lat="0" lon="0" rev="6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-365758" y="211178"/>
            <a:ext cx="4389125" cy="42338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8912" tIns="219456" rIns="438912" bIns="21945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2" name="Picture 3" descr="D:\Untitled-12.png"/>
          <p:cNvPicPr>
            <a:picLocks noChangeAspect="1" noChangeArrowheads="1"/>
          </p:cNvPicPr>
          <p:nvPr/>
        </p:nvPicPr>
        <p:blipFill rotWithShape="1">
          <a:blip r:embed="rId2" cstate="print"/>
          <a:srcRect l="25047" t="17926" r="24891" b="13823"/>
          <a:stretch/>
        </p:blipFill>
        <p:spPr bwMode="auto">
          <a:xfrm>
            <a:off x="-76397" y="386227"/>
            <a:ext cx="4096733" cy="3883709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-76397" y="5725061"/>
            <a:ext cx="8705088" cy="4553376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8912" tIns="219456" rIns="438912" bIns="21945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4747205" y="9643"/>
            <a:ext cx="5765664" cy="53180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8912" tIns="219456" rIns="438912" bIns="21945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4562384" y="8051278"/>
            <a:ext cx="15544253" cy="1698926"/>
          </a:xfrm>
          <a:prstGeom prst="rect">
            <a:avLst/>
          </a:prstGeom>
          <a:solidFill>
            <a:srgbClr val="8E0463"/>
          </a:solidFill>
        </p:spPr>
        <p:txBody>
          <a:bodyPr wrap="square" lIns="438912" tIns="219456" rIns="438912" bIns="219456" rtlCol="0">
            <a:spAutoFit/>
          </a:bodyPr>
          <a:lstStyle/>
          <a:p>
            <a:endParaRPr lang="en-US" sz="8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292" y="8001749"/>
            <a:ext cx="13364863" cy="1773168"/>
          </a:xfrm>
          <a:prstGeom prst="rect">
            <a:avLst/>
          </a:prstGeom>
          <a:solidFill>
            <a:srgbClr val="8E0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>
              <a:solidFill>
                <a:srgbClr val="AB0565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56646" y="7954788"/>
            <a:ext cx="11582424" cy="1698926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</a:rPr>
              <a:t>Introduction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0860309" y="17616883"/>
            <a:ext cx="12659789" cy="1580083"/>
          </a:xfrm>
          <a:prstGeom prst="rect">
            <a:avLst/>
          </a:prstGeom>
          <a:solidFill>
            <a:srgbClr val="8E0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Conclusion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86292" y="20601861"/>
            <a:ext cx="13364860" cy="11960290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>
              <a:solidFill>
                <a:srgbClr val="AB056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291" y="18928126"/>
            <a:ext cx="13048475" cy="1698926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Causes  of colorblindness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6882" y="20655939"/>
            <a:ext cx="13183680" cy="12769650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just"/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Color blindness is usually a genetic (hereditary) condition  .</a:t>
            </a:r>
            <a:r>
              <a:rPr lang="en-US" sz="5500" dirty="0"/>
              <a:t> Inherited forms of color blindness often are related to deficiencies or mutation in certain types of cones .</a:t>
            </a:r>
          </a:p>
          <a:p>
            <a:pPr algn="just"/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gene which responsible for this condition is carried on the X chromosome and this is the reason why many more men are affected than women .</a:t>
            </a:r>
          </a:p>
          <a:p>
            <a:pPr algn="just"/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Other causes include  :  physical or chemical damage to the eye , </a:t>
            </a:r>
            <a:r>
              <a:rPr lang="en-US" sz="5500" dirty="0"/>
              <a:t>multiple sclerosis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,diabetic , glaucoma , cataracts  or injury to the optic nerve . ¹</a:t>
            </a:r>
          </a:p>
          <a:p>
            <a:pPr algn="just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779803" y="7914550"/>
            <a:ext cx="12846106" cy="1698926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Different types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24333" y="9726905"/>
            <a:ext cx="15581875" cy="5598456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l" rtl="1"/>
            <a:r>
              <a:rPr lang="en-US" sz="5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Red-green color blindness :</a:t>
            </a:r>
            <a:r>
              <a:rPr lang="en-US" sz="5500" dirty="0"/>
              <a:t>deuteranomaly 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deuteranopia</a:t>
            </a:r>
            <a:r>
              <a:rPr lang="en-US" sz="5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protanopia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,and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protanomaly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l" rtl="1"/>
            <a:r>
              <a:rPr lang="en-US" sz="5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Blue-yellow color blindness 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tritanomaly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tritanopia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rtl="1"/>
            <a:r>
              <a:rPr lang="en-US" sz="5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Complete color blindness 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cone 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monochromacy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,rod </a:t>
            </a:r>
            <a:r>
              <a:rPr lang="en-US" sz="5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monochromacy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6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²</a:t>
            </a:r>
            <a:endParaRPr lang="en-US" sz="6000" dirty="0"/>
          </a:p>
        </p:txBody>
      </p:sp>
      <p:pic>
        <p:nvPicPr>
          <p:cNvPr id="42" name="Picture 2" descr="Image result for color blind traffic ligh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7" r="620" b="-1"/>
          <a:stretch/>
        </p:blipFill>
        <p:spPr bwMode="auto">
          <a:xfrm>
            <a:off x="14576541" y="15964563"/>
            <a:ext cx="10706317" cy="762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14706710" y="24918360"/>
            <a:ext cx="15199498" cy="1580083"/>
          </a:xfrm>
          <a:prstGeom prst="rect">
            <a:avLst/>
          </a:prstGeom>
          <a:solidFill>
            <a:srgbClr val="8E0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 dirty="0">
              <a:solidFill>
                <a:srgbClr val="AB056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62384" y="23353243"/>
            <a:ext cx="10607040" cy="1766637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4300" b="1" dirty="0">
                <a:solidFill>
                  <a:srgbClr val="82044C"/>
                </a:solidFill>
              </a:rPr>
              <a:t>Figure </a:t>
            </a:r>
            <a:r>
              <a:rPr lang="en-US" sz="4300" b="1" dirty="0" smtClean="0">
                <a:solidFill>
                  <a:srgbClr val="82044C"/>
                </a:solidFill>
              </a:rPr>
              <a:t>1 show how a colorblind person  see the traffic lights </a:t>
            </a:r>
            <a:endParaRPr lang="en-US" sz="4300" b="1" dirty="0">
              <a:solidFill>
                <a:srgbClr val="82044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25152" y="24860326"/>
            <a:ext cx="11338560" cy="3102389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</a:rPr>
              <a:t>How it diagnosed ?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444919" y="26500870"/>
            <a:ext cx="16002691" cy="5521512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5500" b="1" dirty="0"/>
              <a:t>The Ishihara color test :  </a:t>
            </a:r>
            <a:r>
              <a:rPr lang="en-US" sz="5500" dirty="0"/>
              <a:t>is the most </a:t>
            </a:r>
          </a:p>
          <a:p>
            <a:r>
              <a:rPr lang="en-US" sz="5500" dirty="0"/>
              <a:t>common test for red-green color </a:t>
            </a:r>
          </a:p>
          <a:p>
            <a:r>
              <a:rPr lang="en-US" sz="5500" dirty="0"/>
              <a:t>blindness it  consists of a series of </a:t>
            </a:r>
            <a:r>
              <a:rPr lang="en-US" sz="5500" dirty="0" err="1"/>
              <a:t>coloredspots</a:t>
            </a:r>
            <a:r>
              <a:rPr lang="en-US" sz="5500" dirty="0"/>
              <a:t>.</a:t>
            </a:r>
          </a:p>
          <a:p>
            <a:r>
              <a:rPr lang="en-US" sz="5500" b="1" dirty="0"/>
              <a:t>Farnsworth-</a:t>
            </a:r>
            <a:r>
              <a:rPr lang="en-US" sz="5500" b="1" dirty="0" err="1"/>
              <a:t>Munsell</a:t>
            </a:r>
            <a:r>
              <a:rPr lang="en-US" sz="5500" b="1" dirty="0"/>
              <a:t> 100 hue test : </a:t>
            </a:r>
            <a:r>
              <a:rPr lang="en-US" sz="5500" dirty="0"/>
              <a:t>The patient is asked to arrange a set of color to form a gradual transition of color .²</a:t>
            </a:r>
            <a:endParaRPr lang="en-US" sz="5500" b="1" dirty="0"/>
          </a:p>
        </p:txBody>
      </p:sp>
      <p:pic>
        <p:nvPicPr>
          <p:cNvPr id="14" name="Picture 4" descr="Ishihara Plate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0" t="7991" r="38221" b="5909"/>
          <a:stretch/>
        </p:blipFill>
        <p:spPr bwMode="auto">
          <a:xfrm>
            <a:off x="25756415" y="16353979"/>
            <a:ext cx="4691195" cy="699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0860311" y="8065332"/>
            <a:ext cx="12659794" cy="3102389"/>
          </a:xfrm>
          <a:prstGeom prst="rect">
            <a:avLst/>
          </a:prstGeom>
          <a:solidFill>
            <a:srgbClr val="8E0463"/>
          </a:solidFill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</a:rPr>
              <a:t>Curing of color blindness</a:t>
            </a:r>
            <a:endParaRPr lang="en-US" sz="8000" b="1" dirty="0"/>
          </a:p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860306" y="9792021"/>
            <a:ext cx="12659794" cy="7398706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l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756156" y="9986082"/>
            <a:ext cx="12659794" cy="6367897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just"/>
            <a:r>
              <a:rPr lang="en-US" sz="5500" dirty="0"/>
              <a:t>There is no cure for color blindness.  People with red-green color blindness may be able to use a special set of lenses to help them perceive colors more accurately.</a:t>
            </a:r>
          </a:p>
          <a:p>
            <a:pPr algn="just"/>
            <a:r>
              <a:rPr lang="en-US" sz="5500" dirty="0"/>
              <a:t>Visual aids have also been developed to help people cope with color blindness.²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983815" y="19070911"/>
            <a:ext cx="11774770" cy="5598456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5500" dirty="0"/>
              <a:t>Color blindness is a deficiency in the way you see  the colors ,there is a different types of colorblindness .</a:t>
            </a:r>
          </a:p>
          <a:p>
            <a:r>
              <a:rPr lang="en-US" sz="5500" dirty="0"/>
              <a:t>And the curing of colorblindness is impossible</a:t>
            </a:r>
            <a:r>
              <a:rPr lang="ar-LY" sz="5500" dirty="0"/>
              <a:t> </a:t>
            </a:r>
            <a:r>
              <a:rPr lang="en-US" sz="5500" dirty="0"/>
              <a:t>.</a:t>
            </a:r>
            <a:endParaRPr lang="ar-LY" sz="5500" dirty="0"/>
          </a:p>
          <a:p>
            <a:endParaRPr lang="en-US" sz="6000" dirty="0"/>
          </a:p>
        </p:txBody>
      </p:sp>
      <p:sp>
        <p:nvSpPr>
          <p:cNvPr id="43" name="Rectangle 42"/>
          <p:cNvSpPr/>
          <p:nvPr/>
        </p:nvSpPr>
        <p:spPr>
          <a:xfrm>
            <a:off x="30581089" y="25387133"/>
            <a:ext cx="12659794" cy="6929776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l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347820" y="25336239"/>
            <a:ext cx="13046760" cy="7091174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marL="1645920" indent="-1645920">
              <a:buAutoNum type="arabicPeriod"/>
            </a:pP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Facts About Color Blindness | National Eye Institute. Nei.nih.gov. https://nei.nih.gov/health/color_blindness/facts_about. Published 2015. </a:t>
            </a:r>
          </a:p>
          <a:p>
            <a:pPr marL="1645920" indent="-1645920">
              <a:buAutoNum type="arabicPeriod"/>
            </a:pP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What Is Color Blindness?. American Academy of Ophthalmology. https://www.aao.org/eye-health/diseases/what-is-color-blindness. Published 2018.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6391922" y="27900624"/>
            <a:ext cx="3714710" cy="77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4815146" y="23354015"/>
            <a:ext cx="7239695" cy="2289858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4000" b="1" dirty="0">
                <a:solidFill>
                  <a:srgbClr val="96047B"/>
                </a:solidFill>
              </a:rPr>
              <a:t>Figure </a:t>
            </a:r>
            <a:r>
              <a:rPr lang="en-US" sz="4000" b="1" dirty="0" smtClean="0">
                <a:solidFill>
                  <a:srgbClr val="96047B"/>
                </a:solidFill>
              </a:rPr>
              <a:t>2  show </a:t>
            </a:r>
            <a:r>
              <a:rPr lang="en-US" sz="4000" b="1" dirty="0">
                <a:solidFill>
                  <a:srgbClr val="96047B"/>
                </a:solidFill>
              </a:rPr>
              <a:t> Ishihara </a:t>
            </a:r>
            <a:endParaRPr lang="en-US" sz="4000" b="1" dirty="0" smtClean="0">
              <a:solidFill>
                <a:srgbClr val="96047B"/>
              </a:solidFill>
            </a:endParaRPr>
          </a:p>
          <a:p>
            <a:r>
              <a:rPr lang="en-US" sz="4000" b="1" dirty="0" smtClean="0">
                <a:solidFill>
                  <a:srgbClr val="96047B"/>
                </a:solidFill>
              </a:rPr>
              <a:t>color tes</a:t>
            </a:r>
            <a:r>
              <a:rPr lang="en-US" sz="4000" b="1" dirty="0">
                <a:solidFill>
                  <a:srgbClr val="96047B"/>
                </a:solidFill>
              </a:rPr>
              <a:t>t</a:t>
            </a:r>
          </a:p>
          <a:p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226289" y="9774919"/>
            <a:ext cx="13724866" cy="8899954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>
              <a:solidFill>
                <a:srgbClr val="AB056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292" y="9804297"/>
            <a:ext cx="12977950" cy="9814995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pPr algn="just"/>
            <a:r>
              <a:rPr lang="en-US" sz="5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Color blindness 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the decrease ability  to see colors or differences  in colors.</a:t>
            </a:r>
          </a:p>
          <a:p>
            <a:pPr algn="just"/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When the cones have all the various pigments -- called </a:t>
            </a:r>
            <a:r>
              <a:rPr lang="en-US" sz="55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photopigments</a:t>
            </a:r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-- your eye sees all possible colors. If there’s a problem with the pigments, you won’t see colors the way you should. This is called color deficiency or color blindness</a:t>
            </a:r>
            <a:r>
              <a:rPr lang="en-US" sz="5500" dirty="0"/>
              <a:t>.</a:t>
            </a:r>
            <a:endParaRPr lang="en-US" sz="5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en-US" sz="5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 affects approximately 1 in 12 men and 1 in 200 women in the world .¹</a:t>
            </a:r>
          </a:p>
          <a:p>
            <a:pPr algn="just"/>
            <a:endParaRPr lang="en-US" sz="5900" dirty="0"/>
          </a:p>
        </p:txBody>
      </p:sp>
      <p:sp>
        <p:nvSpPr>
          <p:cNvPr id="19" name="Rectangle 18"/>
          <p:cNvSpPr/>
          <p:nvPr/>
        </p:nvSpPr>
        <p:spPr>
          <a:xfrm rot="-120000">
            <a:off x="8068709" y="-8465"/>
            <a:ext cx="35822179" cy="6939797"/>
          </a:xfrm>
          <a:prstGeom prst="rect">
            <a:avLst/>
          </a:prstGeom>
          <a:solidFill>
            <a:srgbClr val="960469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>
              <a:solidFill>
                <a:srgbClr val="AB0565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773238" y="-640834"/>
            <a:ext cx="5550192" cy="5047344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8912" tIns="219456" rIns="438912" bIns="21945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Picture 2" descr="D:\Untitled-1.png"/>
          <p:cNvPicPr>
            <a:picLocks noChangeAspect="1" noChangeArrowheads="1"/>
          </p:cNvPicPr>
          <p:nvPr/>
        </p:nvPicPr>
        <p:blipFill rotWithShape="1">
          <a:blip r:embed="rId5" cstate="print"/>
          <a:srcRect l="18147" t="7296" r="18126" b="21159"/>
          <a:stretch/>
        </p:blipFill>
        <p:spPr bwMode="auto">
          <a:xfrm>
            <a:off x="38716234" y="131107"/>
            <a:ext cx="5550192" cy="3209731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8092138" y="644568"/>
            <a:ext cx="34381440" cy="7583615"/>
          </a:xfrm>
          <a:prstGeom prst="rect">
            <a:avLst/>
          </a:prstGeom>
          <a:noFill/>
        </p:spPr>
        <p:txBody>
          <a:bodyPr wrap="square" lIns="438912" tIns="219456" rIns="438912" bIns="219456" rtlCol="0">
            <a:spAutoFit/>
          </a:bodyPr>
          <a:lstStyle/>
          <a:p>
            <a:r>
              <a:rPr lang="en-US" sz="10500" b="1" dirty="0">
                <a:solidFill>
                  <a:schemeClr val="bg1"/>
                </a:solidFill>
                <a:latin typeface="Constantia" panose="02030602050306030303" pitchFamily="18" charset="0"/>
              </a:rPr>
              <a:t>How does Colorblind Person See a</a:t>
            </a:r>
            <a:r>
              <a:rPr lang="ar-LY" sz="10500" b="1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en-US" sz="10500" b="1" dirty="0">
                <a:solidFill>
                  <a:schemeClr val="bg1"/>
                </a:solidFill>
                <a:latin typeface="Constantia" panose="02030602050306030303" pitchFamily="18" charset="0"/>
              </a:rPr>
              <a:t>Traffic  light?</a:t>
            </a:r>
          </a:p>
          <a:p>
            <a:pPr algn="ctr"/>
            <a:r>
              <a:rPr lang="en-US" sz="8800" dirty="0">
                <a:solidFill>
                  <a:schemeClr val="bg1"/>
                </a:solidFill>
                <a:latin typeface="Constantia" panose="02030602050306030303" pitchFamily="18" charset="0"/>
              </a:rPr>
              <a:t> Zubaida Albishari, </a:t>
            </a:r>
            <a:r>
              <a:rPr lang="en-US" sz="8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8800" dirty="0">
                <a:solidFill>
                  <a:schemeClr val="bg1"/>
                </a:solidFill>
                <a:latin typeface="Constantia" panose="02030602050306030303" pitchFamily="18" charset="0"/>
              </a:rPr>
              <a:t>nd year medical student</a:t>
            </a:r>
            <a:endParaRPr lang="en-US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en-US" sz="91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Faculty </a:t>
            </a:r>
            <a:r>
              <a:rPr lang="en-US" sz="9100" dirty="0">
                <a:solidFill>
                  <a:schemeClr val="bg1"/>
                </a:solidFill>
                <a:latin typeface="Constantia" panose="02030602050306030303" pitchFamily="18" charset="0"/>
              </a:rPr>
              <a:t>of Basic Medical Science </a:t>
            </a:r>
            <a:r>
              <a:rPr lang="ar-SA" sz="91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endParaRPr lang="en-US" sz="91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algn="ctr"/>
            <a:r>
              <a:rPr lang="en-US" sz="91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Libyan International Medical University</a:t>
            </a:r>
            <a:endParaRPr lang="en-US" sz="91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4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20455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5583</TotalTime>
  <Words>360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zubaida mohi</dc:creator>
  <cp:lastModifiedBy>zubaida mohi</cp:lastModifiedBy>
  <cp:revision>100</cp:revision>
  <dcterms:created xsi:type="dcterms:W3CDTF">2019-04-06T07:41:38Z</dcterms:created>
  <dcterms:modified xsi:type="dcterms:W3CDTF">2019-04-14T16:15:40Z</dcterms:modified>
</cp:coreProperties>
</file>