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autoCompressPictures="0">
  <p:sldMasterIdLst>
    <p:sldMasterId id="2147483831" r:id="rId1"/>
  </p:sldMasterIdLst>
  <p:notesMasterIdLst>
    <p:notesMasterId r:id="rId15"/>
  </p:notesMasterIdLst>
  <p:sldIdLst>
    <p:sldId id="256" r:id="rId2"/>
    <p:sldId id="257" r:id="rId3"/>
    <p:sldId id="271" r:id="rId4"/>
    <p:sldId id="263" r:id="rId5"/>
    <p:sldId id="258" r:id="rId6"/>
    <p:sldId id="264" r:id="rId7"/>
    <p:sldId id="259" r:id="rId8"/>
    <p:sldId id="260" r:id="rId9"/>
    <p:sldId id="262" r:id="rId10"/>
    <p:sldId id="265" r:id="rId11"/>
    <p:sldId id="266" r:id="rId12"/>
    <p:sldId id="267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0BC"/>
    <a:srgbClr val="FF879A"/>
    <a:srgbClr val="EF7F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4"/>
    <p:restoredTop sz="94717"/>
  </p:normalViewPr>
  <p:slideViewPr>
    <p:cSldViewPr snapToGrid="0" snapToObjects="1">
      <p:cViewPr varScale="1">
        <p:scale>
          <a:sx n="61" d="100"/>
          <a:sy n="61" d="100"/>
        </p:scale>
        <p:origin x="7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79A7D68-EB10-C841-9C2F-5C9BBD0C8283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9C57F4F-3EC1-AE4C-A213-82ED02A57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58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1538-D906-EF42-AE2E-22ADA9C684AB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07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D74-EEBB-DA48-B4C6-0918E56FBCCC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801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9C253-7D20-2A44-B9B8-C91F9891FCA5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023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601E-03B3-D24A-9299-BDC626788CC6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0203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9693-01C8-6D48-A509-CF07610769F1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40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97E71-0259-F349-B74F-8D17D4B43EEF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925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5B82F-6D9F-7D47-AABC-D28A59CC0BF7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474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7AED-561D-4D44-9A8D-AE6A8ADDE852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524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7ED0-8725-2349-BA82-33DB53A3E011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139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B5132-63A4-7549-B5F9-EF8EE28683B0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11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32AE-1986-8643-8A7F-C74CE4C6F2F5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2A59B-9C9A-0944-911F-0649481093DD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87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487E2-7DE6-B94E-8B1D-2E8C4B0A8E9D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110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60E9C-F255-814B-AE98-76558A51A960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63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518F-8203-C642-831D-5CBF027FF6B9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96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BCDE-80CA-424C-8F2F-3FDBCE8E7C6E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50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21FCE-0A01-F44B-814A-93E2BED60E6F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00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4C0645C-B599-D542-A1D3-C90D494F1C0D}" type="datetime1">
              <a:rPr lang="ar-LY" smtClean="0"/>
              <a:t>18/11/1442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079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  <p:sldLayoutId id="2147483846" r:id="rId15"/>
    <p:sldLayoutId id="2147483847" r:id="rId16"/>
    <p:sldLayoutId id="2147483848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mailto:nahawand_2752@limu.edu.l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D299BA7-E465-C04E-BE06-527F2D04D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326" y="1532414"/>
            <a:ext cx="11035348" cy="2509213"/>
          </a:xfrm>
        </p:spPr>
        <p:txBody>
          <a:bodyPr>
            <a:normAutofit/>
          </a:bodyPr>
          <a:lstStyle/>
          <a:p>
            <a:r>
              <a:rPr lang="en-US" sz="5400" b="1" cap="none" dirty="0">
                <a:solidFill>
                  <a:schemeClr val="accent6">
                    <a:lumMod val="50000"/>
                  </a:schemeClr>
                </a:solidFill>
                <a:latin typeface="Cooper Black" panose="0208090404030B020404" pitchFamily="18" charset="0"/>
              </a:rPr>
              <a:t>Identify Different Types </a:t>
            </a:r>
            <a:r>
              <a:rPr lang="en-US" sz="5400" b="1" cap="none" dirty="0" smtClean="0">
                <a:solidFill>
                  <a:schemeClr val="accent6">
                    <a:lumMod val="50000"/>
                  </a:schemeClr>
                </a:solidFill>
                <a:latin typeface="Cooper Black" panose="0208090404030B020404" pitchFamily="18" charset="0"/>
              </a:rPr>
              <a:t>of </a:t>
            </a:r>
            <a:r>
              <a:rPr lang="en-US" sz="5400" b="1" cap="none" dirty="0">
                <a:solidFill>
                  <a:schemeClr val="accent6">
                    <a:lumMod val="50000"/>
                  </a:schemeClr>
                </a:solidFill>
                <a:latin typeface="Cooper Black" panose="0208090404030B020404" pitchFamily="18" charset="0"/>
              </a:rPr>
              <a:t>Variables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47EFCB98-0178-5B4C-B7D3-6F0E00B57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6212" y="5481013"/>
            <a:ext cx="8689976" cy="1371599"/>
          </a:xfrm>
        </p:spPr>
        <p:txBody>
          <a:bodyPr>
            <a:normAutofit fontScale="92500" lnSpcReduction="10000"/>
          </a:bodyPr>
          <a:lstStyle/>
          <a:p>
            <a:r>
              <a:rPr lang="en-US" cap="none" dirty="0"/>
              <a:t>Name: </a:t>
            </a:r>
            <a:r>
              <a:rPr lang="en-US" cap="none" dirty="0" err="1" smtClean="0"/>
              <a:t>Nahawand</a:t>
            </a:r>
            <a:r>
              <a:rPr lang="en-US" cap="none" dirty="0" smtClean="0"/>
              <a:t> </a:t>
            </a:r>
            <a:r>
              <a:rPr lang="en-US" cap="none" dirty="0" err="1" smtClean="0"/>
              <a:t>Elhammali</a:t>
            </a:r>
            <a:endParaRPr lang="en-US" cap="none" dirty="0"/>
          </a:p>
          <a:p>
            <a:r>
              <a:rPr lang="en-US" cap="none" dirty="0"/>
              <a:t>Student id : 2752</a:t>
            </a:r>
          </a:p>
          <a:p>
            <a:r>
              <a:rPr lang="en-US" cap="none" dirty="0"/>
              <a:t>Email : </a:t>
            </a:r>
            <a:r>
              <a:rPr lang="en-US" cap="none" dirty="0">
                <a:hlinkClick r:id="rId2"/>
              </a:rPr>
              <a:t>nahawand_2752@limu.edu.ly</a:t>
            </a:r>
            <a:endParaRPr lang="en-US" cap="none" dirty="0"/>
          </a:p>
          <a:p>
            <a:endParaRPr lang="en-US" cap="none" dirty="0"/>
          </a:p>
          <a:p>
            <a:endParaRPr lang="en-US" cap="none" dirty="0"/>
          </a:p>
        </p:txBody>
      </p:sp>
      <p:sp>
        <p:nvSpPr>
          <p:cNvPr id="11" name="عنصر نائب لرقم الشريحة 10">
            <a:extLst>
              <a:ext uri="{FF2B5EF4-FFF2-40B4-BE49-F238E27FC236}">
                <a16:creationId xmlns:a16="http://schemas.microsoft.com/office/drawing/2014/main" id="{81500AD8-B150-0F45-95A0-A3D5FEC64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C256D60D-A603-B047-BC8F-E47BDFDBA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4600" y="33802"/>
            <a:ext cx="2057400" cy="2057400"/>
          </a:xfrm>
          <a:prstGeom prst="rect">
            <a:avLst/>
          </a:prstGeom>
        </p:spPr>
      </p:pic>
      <p:pic>
        <p:nvPicPr>
          <p:cNvPr id="8" name="صورة 7">
            <a:extLst>
              <a:ext uri="{FF2B5EF4-FFF2-40B4-BE49-F238E27FC236}">
                <a16:creationId xmlns:a16="http://schemas.microsoft.com/office/drawing/2014/main" id="{75BE00E9-5E5E-104E-869B-89B76D4205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812"/>
            <a:ext cx="2057400" cy="1663700"/>
          </a:xfrm>
          <a:prstGeom prst="rect">
            <a:avLst/>
          </a:prstGeom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996B1B85-3A04-B647-A3A0-9E0B1D6F44C5}"/>
              </a:ext>
            </a:extLst>
          </p:cNvPr>
          <p:cNvSpPr txBox="1"/>
          <p:nvPr/>
        </p:nvSpPr>
        <p:spPr>
          <a:xfrm>
            <a:off x="2522220" y="618897"/>
            <a:ext cx="73152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/>
              <a:t>Libyan International Medical University </a:t>
            </a:r>
          </a:p>
          <a:p>
            <a:pPr algn="ctr"/>
            <a:r>
              <a:rPr lang="en-US" sz="2400" dirty="0"/>
              <a:t>Faculty </a:t>
            </a:r>
            <a:r>
              <a:rPr lang="en-US" sz="2400" dirty="0" smtClean="0"/>
              <a:t>of </a:t>
            </a:r>
            <a:r>
              <a:rPr lang="en-US" sz="2400" dirty="0"/>
              <a:t>Business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44109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7606A7E-6EE5-3A4A-BC9C-1A260C86F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291" y="128031"/>
            <a:ext cx="9175418" cy="1498414"/>
          </a:xfrm>
        </p:spPr>
        <p:txBody>
          <a:bodyPr>
            <a:normAutofit/>
          </a:bodyPr>
          <a:lstStyle/>
          <a:p>
            <a:r>
              <a:rPr lang="en-US" sz="4000" cap="none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3 Examples Of Variables :</a:t>
            </a:r>
          </a:p>
        </p:txBody>
      </p:sp>
      <p:sp>
        <p:nvSpPr>
          <p:cNvPr id="20" name="عنصر نائب لرقم الشريحة 19">
            <a:extLst>
              <a:ext uri="{FF2B5EF4-FFF2-40B4-BE49-F238E27FC236}">
                <a16:creationId xmlns:a16="http://schemas.microsoft.com/office/drawing/2014/main" id="{7DDA613D-3E7C-6D4F-9B54-C2C2D6788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82468B0F-B0B1-7C4F-A9B4-2AE58128B683}"/>
              </a:ext>
            </a:extLst>
          </p:cNvPr>
          <p:cNvSpPr txBox="1"/>
          <p:nvPr/>
        </p:nvSpPr>
        <p:spPr>
          <a:xfrm>
            <a:off x="405004" y="1452286"/>
            <a:ext cx="3962044" cy="2954655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spc="-150" dirty="0"/>
              <a:t>in an experiment to discover how far people can see into the infrared part of the spectrum,  the independent variable is wavelength of light variable </a:t>
            </a:r>
            <a:r>
              <a:rPr lang="en-US" sz="2400" b="1" u="sng" spc="-150" dirty="0"/>
              <a:t>while</a:t>
            </a:r>
            <a:r>
              <a:rPr lang="en-US" sz="2400" b="1" spc="-150" dirty="0">
                <a:solidFill>
                  <a:srgbClr val="FF0000"/>
                </a:solidFill>
              </a:rPr>
              <a:t>  </a:t>
            </a:r>
            <a:r>
              <a:rPr lang="en-US" sz="2400" spc="-150" dirty="0"/>
              <a:t>the dependent variable is whether the light is observed .</a:t>
            </a:r>
          </a:p>
          <a:p>
            <a:endParaRPr lang="en-US" dirty="0"/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D5B6893B-E528-5F48-BE78-FFD3F1C7372D}"/>
              </a:ext>
            </a:extLst>
          </p:cNvPr>
          <p:cNvSpPr txBox="1"/>
          <p:nvPr/>
        </p:nvSpPr>
        <p:spPr>
          <a:xfrm>
            <a:off x="3703380" y="4397439"/>
            <a:ext cx="4335516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spc="-150" dirty="0"/>
              <a:t>in a study to discover whether how long a student sleeps affects test scores, the independent variable is the length of time spent sleeping </a:t>
            </a:r>
            <a:r>
              <a:rPr lang="en-US" sz="2400" b="1" u="sng" spc="-150" dirty="0"/>
              <a:t>while</a:t>
            </a:r>
            <a:r>
              <a:rPr lang="en-US" sz="2400" b="1" spc="-150" dirty="0">
                <a:solidFill>
                  <a:srgbClr val="FF0000"/>
                </a:solidFill>
              </a:rPr>
              <a:t> </a:t>
            </a:r>
            <a:r>
              <a:rPr lang="en-US" sz="2400" spc="-150" dirty="0"/>
              <a:t>the dependent variable is the test score.</a:t>
            </a:r>
          </a:p>
          <a:p>
            <a:endParaRPr lang="en-US" dirty="0"/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24A3B70C-E2B4-1849-A6E2-87D5D49512AE}"/>
              </a:ext>
            </a:extLst>
          </p:cNvPr>
          <p:cNvSpPr txBox="1"/>
          <p:nvPr/>
        </p:nvSpPr>
        <p:spPr>
          <a:xfrm>
            <a:off x="6964067" y="1452286"/>
            <a:ext cx="4865316" cy="29546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spc="-150" dirty="0"/>
              <a:t>to compare brands of paper towels, to see which holds the most liquid. The independent variable in your experiment would be the brand of paper towel. </a:t>
            </a:r>
            <a:r>
              <a:rPr lang="en-US" sz="2400" b="1" u="sng" spc="-150" dirty="0"/>
              <a:t>While</a:t>
            </a:r>
            <a:r>
              <a:rPr lang="en-US" sz="2400" spc="-150" dirty="0"/>
              <a:t> The dependent variable would be the amount of liquid absorbed by the paper towel.</a:t>
            </a:r>
          </a:p>
          <a:p>
            <a:pPr algn="ctr"/>
            <a:endParaRPr lang="en-US" dirty="0"/>
          </a:p>
        </p:txBody>
      </p:sp>
      <p:sp>
        <p:nvSpPr>
          <p:cNvPr id="14" name="سهم إلى اليسار واليمين والأعلى 13">
            <a:extLst>
              <a:ext uri="{FF2B5EF4-FFF2-40B4-BE49-F238E27FC236}">
                <a16:creationId xmlns:a16="http://schemas.microsoft.com/office/drawing/2014/main" id="{6251AC2D-1829-2C49-825E-2B278BA759F9}"/>
              </a:ext>
            </a:extLst>
          </p:cNvPr>
          <p:cNvSpPr/>
          <p:nvPr/>
        </p:nvSpPr>
        <p:spPr>
          <a:xfrm rot="10800000">
            <a:off x="4682360" y="1366757"/>
            <a:ext cx="2281707" cy="2187607"/>
          </a:xfrm>
          <a:prstGeom prst="leftRight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/>
          </a:p>
        </p:txBody>
      </p:sp>
      <p:pic>
        <p:nvPicPr>
          <p:cNvPr id="16" name="صورة 15">
            <a:extLst>
              <a:ext uri="{FF2B5EF4-FFF2-40B4-BE49-F238E27FC236}">
                <a16:creationId xmlns:a16="http://schemas.microsoft.com/office/drawing/2014/main" id="{734EF192-D48B-5042-8180-BF235FE93F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8000">
                        <a14:foregroundMark x1="86000" y1="76000" x2="54500" y2="74500"/>
                        <a14:foregroundMark x1="65000" y1="29000" x2="62500" y2="38000"/>
                        <a14:foregroundMark x1="67500" y1="24000" x2="68000" y2="37500"/>
                        <a14:foregroundMark x1="88500" y1="78000" x2="66500" y2="79500"/>
                        <a14:foregroundMark x1="66500" y1="79500" x2="86000" y2="80000"/>
                        <a14:foregroundMark x1="86000" y1="80000" x2="95000" y2="74500"/>
                        <a14:foregroundMark x1="98000" y1="85500" x2="69000" y2="85000"/>
                        <a14:foregroundMark x1="95500" y1="71000" x2="76500" y2="69500"/>
                        <a14:foregroundMark x1="76500" y1="69500" x2="70500" y2="60000"/>
                        <a14:backgroundMark x1="48500" y1="46500" x2="50000" y2="43500"/>
                      </a14:backgroundRemoval>
                    </a14:imgEffect>
                    <a14:imgEffect>
                      <a14:artisticMarker trans="9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30442" y="4030583"/>
            <a:ext cx="2540000" cy="2540000"/>
          </a:xfrm>
          <a:prstGeom prst="rect">
            <a:avLst/>
          </a:prstGeom>
          <a:noFill/>
          <a:ln>
            <a:noFill/>
          </a:ln>
          <a:effectLst>
            <a:reflection blurRad="317500" stA="0" endPos="45000" dist="50800" dir="5400000" sy="-100000" algn="bl" rotWithShape="0"/>
            <a:softEdge rad="0"/>
          </a:effectLst>
          <a:scene3d>
            <a:camera prst="orthographicFront">
              <a:rot lat="0" lon="299993" rev="0"/>
            </a:camera>
            <a:lightRig rig="threePt" dir="t"/>
          </a:scene3d>
        </p:spPr>
      </p:pic>
      <p:pic>
        <p:nvPicPr>
          <p:cNvPr id="18" name="صورة 17">
            <a:extLst>
              <a:ext uri="{FF2B5EF4-FFF2-40B4-BE49-F238E27FC236}">
                <a16:creationId xmlns:a16="http://schemas.microsoft.com/office/drawing/2014/main" id="{8304145D-6F96-6C48-9FAC-5CD40F2C93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524" b="89881" l="1000" r="90000">
                        <a14:foregroundMark x1="8333" y1="21429" x2="12000" y2="44048"/>
                        <a14:foregroundMark x1="12000" y1="44048" x2="12000" y2="45833"/>
                        <a14:foregroundMark x1="12000" y1="45238" x2="12000" y2="48214"/>
                        <a14:foregroundMark x1="8667" y1="57738" x2="10667" y2="91071"/>
                        <a14:foregroundMark x1="1667" y1="41667" x2="1667" y2="41667"/>
                        <a14:foregroundMark x1="1000" y1="41667" x2="1000" y2="41667"/>
                        <a14:foregroundMark x1="8333" y1="20833" x2="9667" y2="2797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9090" y="3724802"/>
            <a:ext cx="5496910" cy="284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44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9FA6F33-48AA-4E42-8F7F-F7BD30892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0838" y="609600"/>
            <a:ext cx="9150323" cy="1779204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  <a:headEnd type="none" w="med" len="med"/>
            <a:tailEnd type="arrow" w="med" len="med"/>
          </a:ln>
        </p:spPr>
        <p:txBody>
          <a:bodyPr/>
          <a:lstStyle/>
          <a:p>
            <a:r>
              <a:rPr lang="en-US" b="1" cap="none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4.Conclousion</a:t>
            </a:r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3CE6EC45-E3DF-4643-84D9-8917A9E2F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مستطيل 8">
            <a:extLst>
              <a:ext uri="{FF2B5EF4-FFF2-40B4-BE49-F238E27FC236}">
                <a16:creationId xmlns:a16="http://schemas.microsoft.com/office/drawing/2014/main" id="{33D06650-5617-4744-B6C5-2BAEF4B1CA13}"/>
              </a:ext>
            </a:extLst>
          </p:cNvPr>
          <p:cNvSpPr/>
          <p:nvPr/>
        </p:nvSpPr>
        <p:spPr>
          <a:xfrm>
            <a:off x="1520837" y="2901292"/>
            <a:ext cx="91503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The importance</a:t>
            </a:r>
            <a:r>
              <a:rPr lang="en-US" sz="2400" dirty="0"/>
              <a:t> of dependent and independent variables is that they guide the researchers to studies</a:t>
            </a:r>
            <a:r>
              <a:rPr lang="en-US" sz="2400" b="1" dirty="0"/>
              <a:t> </a:t>
            </a:r>
            <a:r>
              <a:rPr lang="en-US" sz="2400" dirty="0"/>
              <a:t>it with maximum extent. Dependent and independent variables are important because they drive the research process.</a:t>
            </a:r>
          </a:p>
        </p:txBody>
      </p:sp>
    </p:spTree>
    <p:extLst>
      <p:ext uri="{BB962C8B-B14F-4D97-AF65-F5344CB8AC3E}">
        <p14:creationId xmlns:p14="http://schemas.microsoft.com/office/powerpoint/2010/main" val="375184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4D0B7F6-198F-004C-8FD7-D74C0523B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29880" y="476627"/>
            <a:ext cx="10364451" cy="1596177"/>
          </a:xfrm>
        </p:spPr>
        <p:txBody>
          <a:bodyPr>
            <a:normAutofit/>
          </a:bodyPr>
          <a:lstStyle/>
          <a:p>
            <a:r>
              <a:rPr lang="en-US" sz="4000" cap="none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References: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6C037D81-7B09-7947-82BC-84549EFA279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en-US" dirty="0"/>
              <a:t>Organizing your social Sciences research Paper: Independent and dependent variables. (n.d.). Retrieved April 27, 2021, from https://</a:t>
            </a:r>
            <a:r>
              <a:rPr lang="en-US" dirty="0" err="1"/>
              <a:t>libguides.usc.edu</a:t>
            </a:r>
            <a:r>
              <a:rPr lang="en-US" dirty="0"/>
              <a:t>/</a:t>
            </a:r>
            <a:r>
              <a:rPr lang="en-US" dirty="0" err="1"/>
              <a:t>writingguide</a:t>
            </a:r>
            <a:r>
              <a:rPr lang="en-US" dirty="0"/>
              <a:t>/variables</a:t>
            </a: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ar-SA" dirty="0"/>
          </a:p>
          <a:p>
            <a:pPr algn="r" rtl="1"/>
            <a:r>
              <a:rPr lang="en-US" dirty="0"/>
              <a:t>Bhandari, P. (2021, April 22). Explanatory and response variables: Definitions &amp; examples. Retrieved April 27, 2021, from https://</a:t>
            </a:r>
            <a:r>
              <a:rPr lang="en-US" dirty="0" err="1"/>
              <a:t>www.scribbr.com</a:t>
            </a:r>
            <a:r>
              <a:rPr lang="en-US" dirty="0"/>
              <a:t>/methodology/explanatory-and-response-variables/</a:t>
            </a: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ar-SA" dirty="0"/>
          </a:p>
          <a:p>
            <a:pPr algn="r" rtl="1"/>
            <a:r>
              <a:rPr lang="en-US" dirty="0"/>
              <a:t>Anne Marie Helmenstine, P. (n.d.). Definition and examples of independent and dependent variables. Retrieved April 27, 2021, from https://</a:t>
            </a:r>
            <a:r>
              <a:rPr lang="en-US" dirty="0" err="1"/>
              <a:t>www.thoughtco.com</a:t>
            </a:r>
            <a:r>
              <a:rPr lang="en-US" dirty="0"/>
              <a:t>/independent-and-dependent-variable-examples-606828</a:t>
            </a:r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ar-SA" dirty="0"/>
          </a:p>
          <a:p>
            <a: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ADE5AA60-D927-884F-BBA4-15FDF0078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87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1833A60-CB06-614E-BE21-215ECD5AC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169" y="2630911"/>
            <a:ext cx="10364451" cy="1596177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13600" b="1" i="1" cap="none" spc="3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>
                    <a:schemeClr val="accent1">
                      <a:alpha val="40000"/>
                    </a:schemeClr>
                  </a:glow>
                  <a:outerShdw blurRad="190500" dist="114300" dir="1680000" sx="106000" sy="106000" algn="ctr" rotWithShape="0">
                    <a:srgbClr val="000000"/>
                  </a:outerShdw>
                  <a:reflection blurRad="88900" stA="0" dist="50800" dir="5400000" sy="-100000" algn="bl" rotWithShape="0"/>
                </a:effectLst>
                <a:latin typeface="Apple Braille" pitchFamily="2" charset="0"/>
                <a:ea typeface="Apple Color Emoji" pitchFamily="2" charset="0"/>
                <a:cs typeface="+mn-cs"/>
              </a:rPr>
              <a:t>Thank You</a:t>
            </a: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5490FB0D-4737-9948-B041-1D2E17F77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25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E861084-95AF-9141-AAD4-D430C36FD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6386" y="370707"/>
            <a:ext cx="10364451" cy="1596177"/>
          </a:xfrm>
        </p:spPr>
        <p:txBody>
          <a:bodyPr>
            <a:normAutofit/>
          </a:bodyPr>
          <a:lstStyle/>
          <a:p>
            <a:r>
              <a:rPr lang="en-US" sz="4800" cap="none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Table Of Content:</a:t>
            </a:r>
          </a:p>
        </p:txBody>
      </p:sp>
      <p:sp>
        <p:nvSpPr>
          <p:cNvPr id="20" name="عنصر نائب لرقم الشريحة 19">
            <a:extLst>
              <a:ext uri="{FF2B5EF4-FFF2-40B4-BE49-F238E27FC236}">
                <a16:creationId xmlns:a16="http://schemas.microsoft.com/office/drawing/2014/main" id="{AC9F7969-2859-3B42-B1E1-9E8D1F56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7" name="مجموعة 6">
            <a:extLst>
              <a:ext uri="{FF2B5EF4-FFF2-40B4-BE49-F238E27FC236}">
                <a16:creationId xmlns:a16="http://schemas.microsoft.com/office/drawing/2014/main" id="{7EBC4F5F-7F21-2941-B9CA-FC853FDD9901}"/>
              </a:ext>
            </a:extLst>
          </p:cNvPr>
          <p:cNvGrpSpPr/>
          <p:nvPr/>
        </p:nvGrpSpPr>
        <p:grpSpPr>
          <a:xfrm>
            <a:off x="1147006" y="1552858"/>
            <a:ext cx="7555033" cy="2467969"/>
            <a:chOff x="750767" y="1778942"/>
            <a:chExt cx="7144778" cy="2467969"/>
          </a:xfrm>
          <a:solidFill>
            <a:schemeClr val="bg1">
              <a:lumMod val="85000"/>
            </a:schemeClr>
          </a:solidFill>
        </p:grpSpPr>
        <p:sp>
          <p:nvSpPr>
            <p:cNvPr id="8" name="شكل حر 7">
              <a:extLst>
                <a:ext uri="{FF2B5EF4-FFF2-40B4-BE49-F238E27FC236}">
                  <a16:creationId xmlns:a16="http://schemas.microsoft.com/office/drawing/2014/main" id="{0D69A8BC-850C-FA42-AD88-D0DEE79AD4A9}"/>
                </a:ext>
              </a:extLst>
            </p:cNvPr>
            <p:cNvSpPr/>
            <p:nvPr/>
          </p:nvSpPr>
          <p:spPr>
            <a:xfrm>
              <a:off x="750767" y="1778942"/>
              <a:ext cx="2587311" cy="2467969"/>
            </a:xfrm>
            <a:custGeom>
              <a:avLst/>
              <a:gdLst>
                <a:gd name="connsiteX0" fmla="*/ 0 w 2350007"/>
                <a:gd name="connsiteY0" fmla="*/ 1175004 h 2350007"/>
                <a:gd name="connsiteX1" fmla="*/ 1175004 w 2350007"/>
                <a:gd name="connsiteY1" fmla="*/ 0 h 2350007"/>
                <a:gd name="connsiteX2" fmla="*/ 2350008 w 2350007"/>
                <a:gd name="connsiteY2" fmla="*/ 1175004 h 2350007"/>
                <a:gd name="connsiteX3" fmla="*/ 1175004 w 2350007"/>
                <a:gd name="connsiteY3" fmla="*/ 2350008 h 2350007"/>
                <a:gd name="connsiteX4" fmla="*/ 0 w 2350007"/>
                <a:gd name="connsiteY4" fmla="*/ 1175004 h 235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0007" h="2350007">
                  <a:moveTo>
                    <a:pt x="0" y="1175004"/>
                  </a:moveTo>
                  <a:cubicBezTo>
                    <a:pt x="0" y="526067"/>
                    <a:pt x="526067" y="0"/>
                    <a:pt x="1175004" y="0"/>
                  </a:cubicBezTo>
                  <a:cubicBezTo>
                    <a:pt x="1823941" y="0"/>
                    <a:pt x="2350008" y="526067"/>
                    <a:pt x="2350008" y="1175004"/>
                  </a:cubicBezTo>
                  <a:cubicBezTo>
                    <a:pt x="2350008" y="1823941"/>
                    <a:pt x="1823941" y="2350008"/>
                    <a:pt x="1175004" y="2350008"/>
                  </a:cubicBezTo>
                  <a:cubicBezTo>
                    <a:pt x="526067" y="2350008"/>
                    <a:pt x="0" y="1823941"/>
                    <a:pt x="0" y="1175004"/>
                  </a:cubicBezTo>
                  <a:close/>
                </a:path>
              </a:pathLst>
            </a:custGeom>
            <a:grpFill/>
            <a:ln w="12700">
              <a:solidFill>
                <a:srgbClr val="00B0F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13334" tIns="411251" rIns="313335" bIns="881253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dirty="0">
                  <a:ln>
                    <a:solidFill>
                      <a:srgbClr val="7030A0"/>
                    </a:solidFill>
                  </a:ln>
                </a:rPr>
                <a:t>1. Variables </a:t>
              </a:r>
              <a:r>
                <a:rPr lang="en-US" sz="2800" dirty="0">
                  <a:ln w="0">
                    <a:solidFill>
                      <a:srgbClr val="7030A0"/>
                    </a:solidFill>
                  </a:ln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Definition</a:t>
              </a:r>
              <a:endParaRPr lang="ar-SA" sz="2800" kern="1200" dirty="0">
                <a:ln>
                  <a:solidFill>
                    <a:srgbClr val="7030A0"/>
                  </a:solidFill>
                </a:ln>
                <a:solidFill>
                  <a:srgbClr val="95C0BC"/>
                </a:solidFill>
              </a:endParaRPr>
            </a:p>
          </p:txBody>
        </p:sp>
        <p:sp>
          <p:nvSpPr>
            <p:cNvPr id="10" name="شكل حر 9">
              <a:extLst>
                <a:ext uri="{FF2B5EF4-FFF2-40B4-BE49-F238E27FC236}">
                  <a16:creationId xmlns:a16="http://schemas.microsoft.com/office/drawing/2014/main" id="{255FBB80-25D1-7A4F-B0DD-BF94DDA8F053}"/>
                </a:ext>
              </a:extLst>
            </p:cNvPr>
            <p:cNvSpPr/>
            <p:nvPr/>
          </p:nvSpPr>
          <p:spPr>
            <a:xfrm>
              <a:off x="5308234" y="1778942"/>
              <a:ext cx="2587311" cy="2467969"/>
            </a:xfrm>
            <a:custGeom>
              <a:avLst/>
              <a:gdLst>
                <a:gd name="connsiteX0" fmla="*/ 0 w 2350007"/>
                <a:gd name="connsiteY0" fmla="*/ 1175004 h 2350007"/>
                <a:gd name="connsiteX1" fmla="*/ 1175004 w 2350007"/>
                <a:gd name="connsiteY1" fmla="*/ 0 h 2350007"/>
                <a:gd name="connsiteX2" fmla="*/ 2350008 w 2350007"/>
                <a:gd name="connsiteY2" fmla="*/ 1175004 h 2350007"/>
                <a:gd name="connsiteX3" fmla="*/ 1175004 w 2350007"/>
                <a:gd name="connsiteY3" fmla="*/ 2350008 h 2350007"/>
                <a:gd name="connsiteX4" fmla="*/ 0 w 2350007"/>
                <a:gd name="connsiteY4" fmla="*/ 1175004 h 235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0007" h="2350007">
                  <a:moveTo>
                    <a:pt x="0" y="1175004"/>
                  </a:moveTo>
                  <a:cubicBezTo>
                    <a:pt x="0" y="526067"/>
                    <a:pt x="526067" y="0"/>
                    <a:pt x="1175004" y="0"/>
                  </a:cubicBezTo>
                  <a:cubicBezTo>
                    <a:pt x="1823941" y="0"/>
                    <a:pt x="2350008" y="526067"/>
                    <a:pt x="2350008" y="1175004"/>
                  </a:cubicBezTo>
                  <a:cubicBezTo>
                    <a:pt x="2350008" y="1823941"/>
                    <a:pt x="1823941" y="2350008"/>
                    <a:pt x="1175004" y="2350008"/>
                  </a:cubicBezTo>
                  <a:cubicBezTo>
                    <a:pt x="526067" y="2350008"/>
                    <a:pt x="0" y="1823941"/>
                    <a:pt x="0" y="1175004"/>
                  </a:cubicBezTo>
                  <a:close/>
                </a:path>
              </a:pathLst>
            </a:custGeom>
            <a:grpFill/>
            <a:ln w="12700">
              <a:solidFill>
                <a:srgbClr val="00B0F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21292" tIns="607085" rIns="718711" bIns="450418" numCol="1" spcCol="1270" anchor="ctr" anchorCtr="0">
              <a:noAutofit/>
            </a:bodyPr>
            <a:lstStyle/>
            <a:p>
              <a:pPr marL="0" lvl="0" indent="0" algn="r" defTabSz="2578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kern="1200" dirty="0">
                  <a:solidFill>
                    <a:schemeClr val="accent6">
                      <a:lumMod val="50000"/>
                    </a:schemeClr>
                  </a:solidFill>
                </a:rPr>
                <a:t>2.Different Types Of Variables</a:t>
              </a:r>
              <a:endParaRPr lang="ar-SA" sz="2800" kern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مجموعة 12">
            <a:extLst>
              <a:ext uri="{FF2B5EF4-FFF2-40B4-BE49-F238E27FC236}">
                <a16:creationId xmlns:a16="http://schemas.microsoft.com/office/drawing/2014/main" id="{E2BA3004-B0CE-1046-84AB-B78166BC1321}"/>
              </a:ext>
            </a:extLst>
          </p:cNvPr>
          <p:cNvGrpSpPr/>
          <p:nvPr/>
        </p:nvGrpSpPr>
        <p:grpSpPr>
          <a:xfrm>
            <a:off x="1040327" y="4130040"/>
            <a:ext cx="7661712" cy="2710187"/>
            <a:chOff x="1544506" y="4952804"/>
            <a:chExt cx="561638" cy="211726"/>
          </a:xfr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</p:grpSpPr>
        <p:sp>
          <p:nvSpPr>
            <p:cNvPr id="14" name="شكل حر 13">
              <a:extLst>
                <a:ext uri="{FF2B5EF4-FFF2-40B4-BE49-F238E27FC236}">
                  <a16:creationId xmlns:a16="http://schemas.microsoft.com/office/drawing/2014/main" id="{569FC567-34E2-CF44-899B-1686BDF18636}"/>
                </a:ext>
              </a:extLst>
            </p:cNvPr>
            <p:cNvSpPr/>
            <p:nvPr/>
          </p:nvSpPr>
          <p:spPr>
            <a:xfrm>
              <a:off x="1902760" y="4952804"/>
              <a:ext cx="203384" cy="207863"/>
            </a:xfrm>
            <a:custGeom>
              <a:avLst/>
              <a:gdLst>
                <a:gd name="connsiteX0" fmla="*/ 0 w 107297"/>
                <a:gd name="connsiteY0" fmla="*/ 53649 h 107297"/>
                <a:gd name="connsiteX1" fmla="*/ 53649 w 107297"/>
                <a:gd name="connsiteY1" fmla="*/ 0 h 107297"/>
                <a:gd name="connsiteX2" fmla="*/ 107298 w 107297"/>
                <a:gd name="connsiteY2" fmla="*/ 53649 h 107297"/>
                <a:gd name="connsiteX3" fmla="*/ 53649 w 107297"/>
                <a:gd name="connsiteY3" fmla="*/ 107298 h 107297"/>
                <a:gd name="connsiteX4" fmla="*/ 0 w 107297"/>
                <a:gd name="connsiteY4" fmla="*/ 53649 h 107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297" h="107297">
                  <a:moveTo>
                    <a:pt x="0" y="53649"/>
                  </a:moveTo>
                  <a:cubicBezTo>
                    <a:pt x="0" y="24019"/>
                    <a:pt x="24019" y="0"/>
                    <a:pt x="53649" y="0"/>
                  </a:cubicBezTo>
                  <a:cubicBezTo>
                    <a:pt x="83279" y="0"/>
                    <a:pt x="107298" y="24019"/>
                    <a:pt x="107298" y="53649"/>
                  </a:cubicBezTo>
                  <a:cubicBezTo>
                    <a:pt x="107298" y="83279"/>
                    <a:pt x="83279" y="107298"/>
                    <a:pt x="53649" y="107298"/>
                  </a:cubicBezTo>
                  <a:cubicBezTo>
                    <a:pt x="24019" y="107298"/>
                    <a:pt x="0" y="83279"/>
                    <a:pt x="0" y="53649"/>
                  </a:cubicBez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4306" tIns="18777" rIns="14306" bIns="40237" numCol="1" spcCol="1270" anchor="ctr" anchorCtr="0">
              <a:noAutofit/>
              <a:sp3d/>
            </a:bodyPr>
            <a:lstStyle/>
            <a:p>
              <a:pPr marL="0" lvl="0" indent="0" algn="ctr" defTabSz="22225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kern="1200" dirty="0">
                  <a:ln>
                    <a:solidFill>
                      <a:srgbClr val="7030A0"/>
                    </a:solidFill>
                  </a:ln>
                  <a:effectLst/>
                </a:rPr>
                <a:t>4.Conclousion</a:t>
              </a:r>
              <a:endParaRPr lang="ar-SA" sz="2800" kern="1200" dirty="0">
                <a:ln>
                  <a:solidFill>
                    <a:srgbClr val="7030A0"/>
                  </a:solidFill>
                </a:ln>
                <a:effectLst/>
              </a:endParaRPr>
            </a:p>
          </p:txBody>
        </p:sp>
        <p:sp>
          <p:nvSpPr>
            <p:cNvPr id="16" name="شكل حر 15">
              <a:extLst>
                <a:ext uri="{FF2B5EF4-FFF2-40B4-BE49-F238E27FC236}">
                  <a16:creationId xmlns:a16="http://schemas.microsoft.com/office/drawing/2014/main" id="{AF215D74-2E0B-A246-9B8E-2D6B75EA5577}"/>
                </a:ext>
              </a:extLst>
            </p:cNvPr>
            <p:cNvSpPr/>
            <p:nvPr/>
          </p:nvSpPr>
          <p:spPr>
            <a:xfrm>
              <a:off x="1544506" y="4960519"/>
              <a:ext cx="203384" cy="204011"/>
            </a:xfrm>
            <a:custGeom>
              <a:avLst/>
              <a:gdLst>
                <a:gd name="connsiteX0" fmla="*/ 0 w 107297"/>
                <a:gd name="connsiteY0" fmla="*/ 53649 h 107297"/>
                <a:gd name="connsiteX1" fmla="*/ 53649 w 107297"/>
                <a:gd name="connsiteY1" fmla="*/ 0 h 107297"/>
                <a:gd name="connsiteX2" fmla="*/ 107298 w 107297"/>
                <a:gd name="connsiteY2" fmla="*/ 53649 h 107297"/>
                <a:gd name="connsiteX3" fmla="*/ 53649 w 107297"/>
                <a:gd name="connsiteY3" fmla="*/ 107298 h 107297"/>
                <a:gd name="connsiteX4" fmla="*/ 0 w 107297"/>
                <a:gd name="connsiteY4" fmla="*/ 53649 h 107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297" h="107297">
                  <a:moveTo>
                    <a:pt x="0" y="53649"/>
                  </a:moveTo>
                  <a:cubicBezTo>
                    <a:pt x="0" y="24019"/>
                    <a:pt x="24019" y="0"/>
                    <a:pt x="53649" y="0"/>
                  </a:cubicBezTo>
                  <a:cubicBezTo>
                    <a:pt x="83279" y="0"/>
                    <a:pt x="107298" y="24019"/>
                    <a:pt x="107298" y="53649"/>
                  </a:cubicBezTo>
                  <a:cubicBezTo>
                    <a:pt x="107298" y="83279"/>
                    <a:pt x="83279" y="107298"/>
                    <a:pt x="53649" y="107298"/>
                  </a:cubicBezTo>
                  <a:cubicBezTo>
                    <a:pt x="24019" y="107298"/>
                    <a:pt x="0" y="83279"/>
                    <a:pt x="0" y="53649"/>
                  </a:cubicBezTo>
                  <a:close/>
                </a:path>
              </a:pathLst>
            </a:cu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0103" tIns="27719" rIns="32816" bIns="20565" numCol="1" spcCol="1270" anchor="ctr" anchorCtr="0">
              <a:noAutofit/>
              <a:sp3d/>
            </a:bodyPr>
            <a:lstStyle/>
            <a:p>
              <a:pPr marL="0" lvl="0" indent="0" algn="ctr" defTabSz="22225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dirty="0">
                  <a:ln>
                    <a:solidFill>
                      <a:srgbClr val="7030A0"/>
                    </a:solidFill>
                  </a:ln>
                  <a:effectLst/>
                </a:rPr>
                <a:t>3.Examples About Variables In Research</a:t>
              </a:r>
              <a:endParaRPr lang="ar-SA" sz="2400" kern="1200" dirty="0">
                <a:ln>
                  <a:solidFill>
                    <a:srgbClr val="7030A0"/>
                  </a:solidFill>
                </a:ln>
                <a:effectLst/>
              </a:endParaRPr>
            </a:p>
          </p:txBody>
        </p:sp>
      </p:grpSp>
      <p:pic>
        <p:nvPicPr>
          <p:cNvPr id="18" name="صورة 17">
            <a:extLst>
              <a:ext uri="{FF2B5EF4-FFF2-40B4-BE49-F238E27FC236}">
                <a16:creationId xmlns:a16="http://schemas.microsoft.com/office/drawing/2014/main" id="{DA255344-9A46-7043-BBE0-41ED0F9C5D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9" b="98438" l="9645" r="91371">
                        <a14:foregroundMark x1="48223" y1="80078" x2="36041" y2="85938"/>
                        <a14:foregroundMark x1="70558" y1="86719" x2="27411" y2="88281"/>
                        <a14:foregroundMark x1="82741" y1="82031" x2="68528" y2="91406"/>
                        <a14:foregroundMark x1="70051" y1="97266" x2="57360" y2="92969"/>
                        <a14:foregroundMark x1="30457" y1="98828" x2="39594" y2="94141"/>
                        <a14:foregroundMark x1="45178" y1="25781" x2="42640" y2="16797"/>
                        <a14:foregroundMark x1="61421" y1="19531" x2="57868" y2="19141"/>
                        <a14:foregroundMark x1="61421" y1="12109" x2="43147" y2="7813"/>
                        <a14:foregroundMark x1="43147" y1="7813" x2="36041" y2="17969"/>
                        <a14:foregroundMark x1="46193" y1="5469" x2="65482" y2="8984"/>
                        <a14:foregroundMark x1="65482" y1="8984" x2="70558" y2="21875"/>
                        <a14:foregroundMark x1="90355" y1="60938" x2="90355" y2="66797"/>
                        <a14:foregroundMark x1="90355" y1="85547" x2="91371" y2="8476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65688" y="3606800"/>
            <a:ext cx="2501900" cy="3251200"/>
          </a:xfrm>
          <a:prstGeom prst="rect">
            <a:avLst/>
          </a:prstGeom>
        </p:spPr>
      </p:pic>
      <p:sp>
        <p:nvSpPr>
          <p:cNvPr id="3" name="مربع نص 2">
            <a:extLst>
              <a:ext uri="{FF2B5EF4-FFF2-40B4-BE49-F238E27FC236}">
                <a16:creationId xmlns:a16="http://schemas.microsoft.com/office/drawing/2014/main" id="{ABEFA0B0-6007-164F-A324-AA106F78CAEE}"/>
              </a:ext>
            </a:extLst>
          </p:cNvPr>
          <p:cNvSpPr txBox="1"/>
          <p:nvPr/>
        </p:nvSpPr>
        <p:spPr>
          <a:xfrm>
            <a:off x="11707318" y="2248525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83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87B418D-4A8F-B64E-B165-78ADDF691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19623" y="265661"/>
            <a:ext cx="10364451" cy="1596177"/>
          </a:xfrm>
        </p:spPr>
        <p:txBody>
          <a:bodyPr>
            <a:normAutofit/>
          </a:bodyPr>
          <a:lstStyle/>
          <a:p>
            <a:r>
              <a:rPr lang="en-US" sz="4400" b="1" cap="none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Introduction:</a:t>
            </a:r>
          </a:p>
        </p:txBody>
      </p:sp>
      <p:pic>
        <p:nvPicPr>
          <p:cNvPr id="5" name="عنصر نائب للمحتوى 4">
            <a:extLst>
              <a:ext uri="{FF2B5EF4-FFF2-40B4-BE49-F238E27FC236}">
                <a16:creationId xmlns:a16="http://schemas.microsoft.com/office/drawing/2014/main" id="{1FE4EFB9-A46A-3F46-9080-603ADD35BFE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alphaModFix amt="35000"/>
          </a:blip>
          <a:srcRect l="434" t="32434" r="-434" b="11462"/>
          <a:stretch/>
        </p:blipFill>
        <p:spPr>
          <a:xfrm>
            <a:off x="0" y="1484440"/>
            <a:ext cx="12192000" cy="5373560"/>
          </a:xfrm>
        </p:spPr>
      </p:pic>
      <p:sp>
        <p:nvSpPr>
          <p:cNvPr id="10" name="عنصر نائب لرقم الشريحة 9">
            <a:extLst>
              <a:ext uri="{FF2B5EF4-FFF2-40B4-BE49-F238E27FC236}">
                <a16:creationId xmlns:a16="http://schemas.microsoft.com/office/drawing/2014/main" id="{226E58CE-4A4C-5649-934F-D1AB66DB8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9DED8534-4288-4642-9809-63D3A7E0B1F2}"/>
              </a:ext>
            </a:extLst>
          </p:cNvPr>
          <p:cNvSpPr txBox="1"/>
          <p:nvPr/>
        </p:nvSpPr>
        <p:spPr>
          <a:xfrm>
            <a:off x="2743201" y="1484440"/>
            <a:ext cx="6243145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800" dirty="0"/>
              <a:t>Variables are the factors in A experiment that change or potentially change . there are two types of variables independent and dependent. These variables can also be viewed as the cause and effect of an experiment.</a:t>
            </a:r>
          </a:p>
        </p:txBody>
      </p:sp>
    </p:spTree>
    <p:extLst>
      <p:ext uri="{BB962C8B-B14F-4D97-AF65-F5344CB8AC3E}">
        <p14:creationId xmlns:p14="http://schemas.microsoft.com/office/powerpoint/2010/main" val="273386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عنصر نائب لرقم الشريحة 18">
            <a:extLst>
              <a:ext uri="{FF2B5EF4-FFF2-40B4-BE49-F238E27FC236}">
                <a16:creationId xmlns:a16="http://schemas.microsoft.com/office/drawing/2014/main" id="{977DB25F-1D3A-A042-A32D-636DD334C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سحابة 1">
            <a:extLst>
              <a:ext uri="{FF2B5EF4-FFF2-40B4-BE49-F238E27FC236}">
                <a16:creationId xmlns:a16="http://schemas.microsoft.com/office/drawing/2014/main" id="{67634929-0E18-5B46-BE46-28F1E8E269FB}"/>
              </a:ext>
            </a:extLst>
          </p:cNvPr>
          <p:cNvSpPr/>
          <p:nvPr/>
        </p:nvSpPr>
        <p:spPr>
          <a:xfrm>
            <a:off x="2788169" y="1888761"/>
            <a:ext cx="6400801" cy="2731957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>
                <a:solidFill>
                  <a:srgbClr val="7030A0"/>
                </a:solidFill>
                <a:latin typeface="Cooper Black" panose="0208090404030B020404" pitchFamily="18" charset="0"/>
              </a:rPr>
              <a:t>1.Variables Definition</a:t>
            </a:r>
          </a:p>
        </p:txBody>
      </p:sp>
    </p:spTree>
    <p:extLst>
      <p:ext uri="{BB962C8B-B14F-4D97-AF65-F5344CB8AC3E}">
        <p14:creationId xmlns:p14="http://schemas.microsoft.com/office/powerpoint/2010/main" val="407394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3F1781FB-479D-244D-A86E-95921515BE9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437746" cy="3424107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A </a:t>
            </a:r>
            <a:r>
              <a:rPr lang="en-US" sz="2400" b="1" dirty="0"/>
              <a:t>variable in research</a:t>
            </a:r>
            <a:r>
              <a:rPr lang="en-US" sz="2400" dirty="0"/>
              <a:t> simply refers to a person, place, thing, or phenomenon that you are trying to measure in some way. The best way to understand the difference between a dependent and independent variable is that the </a:t>
            </a:r>
            <a:r>
              <a:rPr lang="en-US" sz="2600" cap="none" dirty="0"/>
              <a:t>Meaning</a:t>
            </a:r>
            <a:r>
              <a:rPr lang="en-US" sz="2400" dirty="0"/>
              <a:t> of each is implied by what the words tell us about the variable you are using.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8" name="عنصر نائب لرقم الشريحة 7">
            <a:extLst>
              <a:ext uri="{FF2B5EF4-FFF2-40B4-BE49-F238E27FC236}">
                <a16:creationId xmlns:a16="http://schemas.microsoft.com/office/drawing/2014/main" id="{94CA23E3-70B4-A947-974F-E627FBCC3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عنوان 1">
            <a:extLst>
              <a:ext uri="{FF2B5EF4-FFF2-40B4-BE49-F238E27FC236}">
                <a16:creationId xmlns:a16="http://schemas.microsoft.com/office/drawing/2014/main" id="{90EBFF64-C486-5444-866C-4334F3CDA347}"/>
              </a:ext>
            </a:extLst>
          </p:cNvPr>
          <p:cNvSpPr txBox="1">
            <a:spLocks/>
          </p:cNvSpPr>
          <p:nvPr/>
        </p:nvSpPr>
        <p:spPr>
          <a:xfrm>
            <a:off x="1294774" y="768665"/>
            <a:ext cx="6675745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cap="none" dirty="0">
                <a:solidFill>
                  <a:schemeClr val="accent6">
                    <a:lumMod val="75000"/>
                  </a:schemeClr>
                </a:solidFill>
                <a:latin typeface="Arial Rounded MT Bold" panose="020F0704030504030204" pitchFamily="34" charset="0"/>
              </a:rPr>
              <a:t>Variables</a:t>
            </a:r>
          </a:p>
          <a:p>
            <a:pPr algn="l"/>
            <a:r>
              <a:rPr lang="en-US" sz="4400" cap="none" dirty="0">
                <a:solidFill>
                  <a:schemeClr val="accent6">
                    <a:lumMod val="75000"/>
                  </a:schemeClr>
                </a:solidFill>
                <a:latin typeface="Arial Rounded MT Bold" panose="020F0704030504030204" pitchFamily="34" charset="0"/>
              </a:rPr>
              <a:t>Definition: 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75D5725B-788A-1641-BEDB-998738DBA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20330" y="3022412"/>
            <a:ext cx="7423702" cy="411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3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سحابة 11">
            <a:extLst>
              <a:ext uri="{FF2B5EF4-FFF2-40B4-BE49-F238E27FC236}">
                <a16:creationId xmlns:a16="http://schemas.microsoft.com/office/drawing/2014/main" id="{367E3635-2704-2444-8D4A-DD3D132FE97A}"/>
              </a:ext>
            </a:extLst>
          </p:cNvPr>
          <p:cNvSpPr/>
          <p:nvPr/>
        </p:nvSpPr>
        <p:spPr>
          <a:xfrm>
            <a:off x="2592962" y="1843790"/>
            <a:ext cx="6596008" cy="3021073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00B0F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0472" tIns="118110" rIns="531662" bIns="118110" numCol="1" spcCol="1270" anchor="ctr" anchorCtr="0">
            <a:noAutofit/>
          </a:bodyPr>
          <a:lstStyle/>
          <a:p>
            <a:pPr marL="0" lvl="0" indent="0" algn="ctr" defTabSz="13779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3100" b="1" kern="1200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2.Different Types Of Variable</a:t>
            </a:r>
            <a:r>
              <a:rPr lang="en-US" sz="3100" b="1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s</a:t>
            </a:r>
            <a:endParaRPr lang="ar-LY" sz="3100" kern="1200" dirty="0">
              <a:solidFill>
                <a:schemeClr val="accent6">
                  <a:lumMod val="75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16" name="عنصر نائب لرقم الشريحة 15">
            <a:extLst>
              <a:ext uri="{FF2B5EF4-FFF2-40B4-BE49-F238E27FC236}">
                <a16:creationId xmlns:a16="http://schemas.microsoft.com/office/drawing/2014/main" id="{A126F9F4-48DE-1C41-BACD-9C2A05710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11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صورة 21">
            <a:extLst>
              <a:ext uri="{FF2B5EF4-FFF2-40B4-BE49-F238E27FC236}">
                <a16:creationId xmlns:a16="http://schemas.microsoft.com/office/drawing/2014/main" id="{7EBC4B83-B6B8-E048-99AC-8144F19CA35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2677791"/>
            <a:ext cx="12192000" cy="4180209"/>
          </a:xfrm>
          <a:prstGeom prst="rect">
            <a:avLst/>
          </a:prstGeom>
        </p:spPr>
      </p:pic>
      <p:sp>
        <p:nvSpPr>
          <p:cNvPr id="2" name="عنوان 1">
            <a:extLst>
              <a:ext uri="{FF2B5EF4-FFF2-40B4-BE49-F238E27FC236}">
                <a16:creationId xmlns:a16="http://schemas.microsoft.com/office/drawing/2014/main" id="{32C975DD-07A9-814C-B73C-480816BE8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0745" y="1323724"/>
            <a:ext cx="2850505" cy="969496"/>
          </a:xfrm>
        </p:spPr>
        <p:txBody>
          <a:bodyPr>
            <a:noAutofit/>
          </a:bodyPr>
          <a:lstStyle/>
          <a:p>
            <a:r>
              <a:rPr lang="en-US" sz="2800" b="1" cap="none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Different Types Of Variables</a:t>
            </a:r>
          </a:p>
        </p:txBody>
      </p:sp>
      <p:sp>
        <p:nvSpPr>
          <p:cNvPr id="24" name="عنصر نائب لرقم الشريحة 23">
            <a:extLst>
              <a:ext uri="{FF2B5EF4-FFF2-40B4-BE49-F238E27FC236}">
                <a16:creationId xmlns:a16="http://schemas.microsoft.com/office/drawing/2014/main" id="{A2C6BE36-B961-2243-82B9-1C596C95D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EC2F64D6-B6CE-B04E-AF62-365AD8E12A51}"/>
              </a:ext>
            </a:extLst>
          </p:cNvPr>
          <p:cNvSpPr txBox="1"/>
          <p:nvPr/>
        </p:nvSpPr>
        <p:spPr>
          <a:xfrm>
            <a:off x="977171" y="1347733"/>
            <a:ext cx="312420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3600" dirty="0"/>
              <a:t>1.Dependent Variables</a:t>
            </a: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244F1B43-A663-6F43-B310-42492178C4BD}"/>
              </a:ext>
            </a:extLst>
          </p:cNvPr>
          <p:cNvSpPr txBox="1"/>
          <p:nvPr/>
        </p:nvSpPr>
        <p:spPr>
          <a:xfrm>
            <a:off x="7905305" y="1323724"/>
            <a:ext cx="3970333" cy="1200329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3600" dirty="0"/>
              <a:t>2.Independent Variables</a:t>
            </a:r>
          </a:p>
        </p:txBody>
      </p:sp>
      <p:sp>
        <p:nvSpPr>
          <p:cNvPr id="14" name="وسيلة شرح مع سهم إلى اليسار واليمين 13">
            <a:extLst>
              <a:ext uri="{FF2B5EF4-FFF2-40B4-BE49-F238E27FC236}">
                <a16:creationId xmlns:a16="http://schemas.microsoft.com/office/drawing/2014/main" id="{6BBE574F-CB89-3C46-A547-99EEB9DB58DF}"/>
              </a:ext>
            </a:extLst>
          </p:cNvPr>
          <p:cNvSpPr/>
          <p:nvPr/>
        </p:nvSpPr>
        <p:spPr>
          <a:xfrm>
            <a:off x="3642358" y="1059359"/>
            <a:ext cx="4907280" cy="1618432"/>
          </a:xfrm>
          <a:prstGeom prst="leftRightArrowCallout">
            <a:avLst/>
          </a:prstGeom>
          <a:noFill/>
          <a:ln>
            <a:solidFill>
              <a:srgbClr val="00B0F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3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288AFEC-24B2-2E48-B8B5-07B37C73B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430652"/>
            <a:ext cx="6721465" cy="1596177"/>
          </a:xfrm>
        </p:spPr>
        <p:txBody>
          <a:bodyPr/>
          <a:lstStyle/>
          <a:p>
            <a:r>
              <a:rPr lang="en-US" cap="none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1.Dependent Variables</a:t>
            </a:r>
            <a:r>
              <a:rPr lang="en-US" cap="none" dirty="0">
                <a:solidFill>
                  <a:srgbClr val="EF7F90"/>
                </a:solidFill>
              </a:rPr>
              <a:t> </a:t>
            </a:r>
            <a:r>
              <a:rPr lang="en-US" cap="none" dirty="0">
                <a:solidFill>
                  <a:schemeClr val="bg2">
                    <a:lumMod val="75000"/>
                  </a:schemeClr>
                </a:solidFill>
              </a:rPr>
              <a:t>(Aka Treatment Variables) </a:t>
            </a:r>
            <a:r>
              <a:rPr lang="en-US" cap="none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: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7153502E-E8A3-C64F-B01D-0A0431115D5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755168"/>
            <a:ext cx="5182226" cy="3424107"/>
          </a:xfrm>
        </p:spPr>
        <p:txBody>
          <a:bodyPr>
            <a:normAutofit/>
          </a:bodyPr>
          <a:lstStyle/>
          <a:p>
            <a:r>
              <a:rPr lang="en-US" cap="none" dirty="0"/>
              <a:t>Variables that represent the outcome of the experiment.</a:t>
            </a:r>
          </a:p>
        </p:txBody>
      </p:sp>
      <p:sp>
        <p:nvSpPr>
          <p:cNvPr id="18" name="عنصر نائب لرقم الشريحة 17">
            <a:extLst>
              <a:ext uri="{FF2B5EF4-FFF2-40B4-BE49-F238E27FC236}">
                <a16:creationId xmlns:a16="http://schemas.microsoft.com/office/drawing/2014/main" id="{BB3F3E18-FBB4-544A-9387-08A4F8CF9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3ADCE194-B985-3A49-B894-FF2C31509A95}"/>
              </a:ext>
            </a:extLst>
          </p:cNvPr>
          <p:cNvSpPr txBox="1"/>
          <p:nvPr/>
        </p:nvSpPr>
        <p:spPr>
          <a:xfrm>
            <a:off x="601140" y="2928612"/>
            <a:ext cx="7034099" cy="11387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2.INDEPENDENT VARIABLES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600" dirty="0">
                <a:solidFill>
                  <a:schemeClr val="bg2">
                    <a:lumMod val="75000"/>
                  </a:schemeClr>
                </a:solidFill>
              </a:rPr>
              <a:t>(Aka Response Variables)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:</a:t>
            </a:r>
            <a:endParaRPr 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4C1E24EE-B5D2-9D49-ADE9-A5D50CF424C9}"/>
              </a:ext>
            </a:extLst>
          </p:cNvPr>
          <p:cNvSpPr txBox="1"/>
          <p:nvPr/>
        </p:nvSpPr>
        <p:spPr>
          <a:xfrm>
            <a:off x="572287" y="4380453"/>
            <a:ext cx="6522196" cy="12618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Variables you manipulate in order to affect the outcome of an experiment.</a:t>
            </a:r>
          </a:p>
          <a:p>
            <a:endParaRPr lang="en-US" sz="3600" dirty="0"/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id="{FFF26AC0-1F12-4840-9740-7848702750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7500">
                        <a14:foregroundMark x1="91042" y1="31111" x2="91042" y2="31111"/>
                        <a14:foregroundMark x1="97500" y1="40556" x2="91667" y2="53333"/>
                        <a14:foregroundMark x1="91667" y1="53333" x2="92065" y2="59444"/>
                        <a14:foregroundMark x1="95000" y1="49167" x2="95000" y2="30556"/>
                        <a14:foregroundMark x1="93040" y1="74618" x2="93093" y2="74991"/>
                        <a14:foregroundMark x1="91667" y1="65000" x2="92750" y2="72586"/>
                        <a14:foregroundMark x1="93750" y1="67778" x2="92292" y2="63056"/>
                        <a14:foregroundMark x1="75739" y1="62310" x2="64792" y2="62500"/>
                        <a14:foregroundMark x1="64792" y1="62500" x2="63958" y2="62222"/>
                        <a14:foregroundMark x1="80833" y1="61944" x2="77292" y2="63333"/>
                        <a14:foregroundMark x1="97500" y1="33889" x2="97500" y2="36389"/>
                        <a14:backgroundMark x1="52500" y1="49444" x2="61667" y2="79444"/>
                        <a14:backgroundMark x1="92292" y1="59722" x2="94375" y2="58889"/>
                        <a14:backgroundMark x1="91250" y1="59444" x2="91250" y2="59444"/>
                        <a14:backgroundMark x1="90417" y1="59722" x2="92708" y2="57778"/>
                        <a14:backgroundMark x1="90417" y1="78056" x2="92917" y2="75000"/>
                        <a14:backgroundMark x1="92083" y1="76944" x2="92083" y2="76944"/>
                        <a14:backgroundMark x1="91667" y1="78889" x2="91667" y2="78889"/>
                        <a14:backgroundMark x1="92708" y1="76944" x2="93542" y2="76944"/>
                        <a14:backgroundMark x1="93750" y1="76111" x2="91667" y2="76944"/>
                        <a14:backgroundMark x1="75625" y1="58056" x2="71875" y2="57778"/>
                        <a14:backgroundMark x1="75788" y1="60758" x2="75000" y2="60833"/>
                        <a14:backgroundMark x1="78333" y1="60278" x2="75000" y2="59722"/>
                        <a14:backgroundMark x1="77765" y1="58566" x2="76458" y2="58333"/>
                        <a14:backgroundMark x1="79583" y1="58889" x2="78988" y2="58783"/>
                        <a14:backgroundMark x1="77917" y1="67500" x2="62708" y2="7055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91725" y="1553121"/>
            <a:ext cx="5905892" cy="472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15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ربع نص 8">
            <a:extLst>
              <a:ext uri="{FF2B5EF4-FFF2-40B4-BE49-F238E27FC236}">
                <a16:creationId xmlns:a16="http://schemas.microsoft.com/office/drawing/2014/main" id="{856611FF-F3B6-7F40-B644-0BBE57C265E3}"/>
              </a:ext>
            </a:extLst>
          </p:cNvPr>
          <p:cNvSpPr txBox="1"/>
          <p:nvPr/>
        </p:nvSpPr>
        <p:spPr>
          <a:xfrm>
            <a:off x="2291428" y="1978978"/>
            <a:ext cx="6871810" cy="2670512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rgbClr val="00B0F0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3. Examples About Variables In Research</a:t>
            </a:r>
          </a:p>
        </p:txBody>
      </p:sp>
      <p:sp>
        <p:nvSpPr>
          <p:cNvPr id="11" name="عنصر نائب لرقم الشريحة 10">
            <a:extLst>
              <a:ext uri="{FF2B5EF4-FFF2-40B4-BE49-F238E27FC236}">
                <a16:creationId xmlns:a16="http://schemas.microsoft.com/office/drawing/2014/main" id="{13547CE4-B3E7-384F-8917-CC6CEE20C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26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_15493112_TF10001073">
  <a:themeElements>
    <a:clrScheme name="قطرة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قطرة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قطرة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493112_TF10001073" id="{9839FAE5-BE08-4C50-982D-67B30C0925F6}" vid="{2D2105C1-C16F-41E9-8EBA-12D6A80974E4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{1F8ADA83-111A-9847-800F-162B62521745}tf10001073</Template>
  <TotalTime>1989</TotalTime>
  <Words>467</Words>
  <Application>Microsoft Office PowerPoint</Application>
  <PresentationFormat>Widescreen</PresentationFormat>
  <Paragraphs>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Apple Braille</vt:lpstr>
      <vt:lpstr>Apple Color Emoji</vt:lpstr>
      <vt:lpstr>Arial</vt:lpstr>
      <vt:lpstr>Arial Rounded MT Bold</vt:lpstr>
      <vt:lpstr>Calibri</vt:lpstr>
      <vt:lpstr>Cooper Black</vt:lpstr>
      <vt:lpstr>Times New Roman</vt:lpstr>
      <vt:lpstr>Tw Cen MT</vt:lpstr>
      <vt:lpstr>Office_15493112_TF10001073</vt:lpstr>
      <vt:lpstr>Identify Different Types of Variables</vt:lpstr>
      <vt:lpstr>Table Of Content:</vt:lpstr>
      <vt:lpstr>Introduction:</vt:lpstr>
      <vt:lpstr>PowerPoint Presentation</vt:lpstr>
      <vt:lpstr>PowerPoint Presentation</vt:lpstr>
      <vt:lpstr>PowerPoint Presentation</vt:lpstr>
      <vt:lpstr>Different Types Of Variables</vt:lpstr>
      <vt:lpstr>1.Dependent Variables (Aka Treatment Variables) :</vt:lpstr>
      <vt:lpstr>PowerPoint Presentation</vt:lpstr>
      <vt:lpstr>3 Examples Of Variables :</vt:lpstr>
      <vt:lpstr>4.Conclousion</vt:lpstr>
      <vt:lpstr>References: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Identify different types of variables</dc:title>
  <dc:creator>nona.hammali@gmail.com</dc:creator>
  <cp:lastModifiedBy>user</cp:lastModifiedBy>
  <cp:revision>50</cp:revision>
  <dcterms:created xsi:type="dcterms:W3CDTF">2021-04-26T12:06:13Z</dcterms:created>
  <dcterms:modified xsi:type="dcterms:W3CDTF">2021-06-27T07:08:32Z</dcterms:modified>
</cp:coreProperties>
</file>