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897"/>
  </p:normalViewPr>
  <p:slideViewPr>
    <p:cSldViewPr snapToGrid="0" snapToObjects="1">
      <p:cViewPr varScale="1">
        <p:scale>
          <a:sx n="69" d="100"/>
          <a:sy n="69" d="100"/>
        </p:scale>
        <p:origin x="5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33BDE1-9E81-6D41-B84F-3B49260B701F}" type="datetimeFigureOut">
              <a:rPr lang="en-LY" smtClean="0"/>
              <a:t>04/14/2022</a:t>
            </a:fld>
            <a:endParaRPr lang="en-L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L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BDC6E7-522D-8943-AFF7-4331EA3DCFF4}" type="slidenum">
              <a:rPr lang="en-LY" smtClean="0"/>
              <a:t>‹#›</a:t>
            </a:fld>
            <a:endParaRPr lang="en-LY"/>
          </a:p>
        </p:txBody>
      </p:sp>
    </p:spTree>
    <p:extLst>
      <p:ext uri="{BB962C8B-B14F-4D97-AF65-F5344CB8AC3E}">
        <p14:creationId xmlns:p14="http://schemas.microsoft.com/office/powerpoint/2010/main" val="137164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E7272750-2AFA-A742-B41F-BEE56855A368}" type="datetime1">
              <a:rPr lang="en-US" smtClean="0"/>
              <a:t>4/14/2022</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99B50E-E683-7D44-B751-4643DB0B287F}" type="datetime1">
              <a:rPr lang="en-US" smtClean="0"/>
              <a:t>4/14/2022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18AA9992-251C-9249-9580-CDB6DA62D18D}" type="datetime1">
              <a:rPr lang="en-US" smtClean="0"/>
              <a:t>4/14/2022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A9AF36C-FB5E-1041-BE46-7E668850CDB9}" type="datetime1">
              <a:rPr lang="en-US" smtClean="0"/>
              <a:t>4/14/2022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FAD434FA-6968-3942-AF11-D0FE2866EC8B}" type="datetime1">
              <a:rPr lang="en-US" smtClean="0"/>
              <a:t>4/14/2022</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9167BB8-82B6-A349-A888-AAB1C469B960}" type="datetime1">
              <a:rPr lang="en-US" smtClean="0"/>
              <a:t>4/14/2022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E7D9F59-D357-9548-8C52-A2A740645EE4}" type="datetime1">
              <a:rPr lang="en-US" smtClean="0"/>
              <a:t>4/14/2022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603075-CAE6-EB4C-9AC0-6025503DB2A2}" type="datetime1">
              <a:rPr lang="en-US" smtClean="0"/>
              <a:t>4/14/2022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98EC97FA-AA27-E94D-831B-2E075576F33A}" type="datetime1">
              <a:rPr lang="en-US" smtClean="0"/>
              <a:t>4/14/2022</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429C26-6A05-924F-972A-8374CC2FA50F}" type="datetime1">
              <a:rPr lang="en-US" smtClean="0"/>
              <a:t>4/14/2022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8C802E7C-6B22-A14A-87CB-9D3840937756}" type="datetime1">
              <a:rPr lang="en-US" smtClean="0"/>
              <a:t>4/14/2022</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C6B2058-5873-2B49-B308-B3F73522482B}" type="datetime1">
              <a:rPr lang="en-US" smtClean="0"/>
              <a:t>4/14/2022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6A6377C-20BF-0546-B989-F08C37DFB095}" type="datetime1">
              <a:rPr lang="en-US" smtClean="0"/>
              <a:t>4/14/2022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02AEE4B-C49E-AB47-984F-B38E262AFF81}" type="datetime1">
              <a:rPr lang="en-US" smtClean="0"/>
              <a:t>4/14/2022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4B2B83-A984-8544-89F6-8DFA88A8CD9B}" type="datetime1">
              <a:rPr lang="en-US" smtClean="0"/>
              <a:t>4/14/2022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35FC4-8EAD-0B49-8CE3-7F57D7F685CE}" type="datetime1">
              <a:rPr lang="en-US" smtClean="0"/>
              <a:t>4/14/2022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BE5A669-3E46-C549-9C28-9A3A7190D14D}" type="datetime1">
              <a:rPr lang="en-US" smtClean="0"/>
              <a:t>4/14/2022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CBCCEF-0076-D140-9606-75CE8CAC35A5}" type="datetime1">
              <a:rPr lang="en-US" smtClean="0"/>
              <a:t>4/14/2022</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66477-C7FD-B343-9544-BF4337A6A819}"/>
              </a:ext>
            </a:extLst>
          </p:cNvPr>
          <p:cNvSpPr>
            <a:spLocks noGrp="1"/>
          </p:cNvSpPr>
          <p:nvPr>
            <p:ph type="ctrTitle"/>
          </p:nvPr>
        </p:nvSpPr>
        <p:spPr/>
        <p:txBody>
          <a:bodyPr>
            <a:noAutofit/>
          </a:bodyPr>
          <a:lstStyle/>
          <a:p>
            <a:pPr algn="ctr"/>
            <a:r>
              <a:rPr lang="en-US" sz="4000" cap="none" dirty="0"/>
              <a:t>The Major Components of an Organization’s Environment Task</a:t>
            </a:r>
            <a:endParaRPr lang="en-LY" sz="4000" cap="none" dirty="0"/>
          </a:p>
        </p:txBody>
      </p:sp>
      <p:sp>
        <p:nvSpPr>
          <p:cNvPr id="3" name="Subtitle 2">
            <a:extLst>
              <a:ext uri="{FF2B5EF4-FFF2-40B4-BE49-F238E27FC236}">
                <a16:creationId xmlns:a16="http://schemas.microsoft.com/office/drawing/2014/main" id="{9C915FA7-0852-BB4A-BCB1-AFFCA2CD12C2}"/>
              </a:ext>
            </a:extLst>
          </p:cNvPr>
          <p:cNvSpPr>
            <a:spLocks noGrp="1"/>
          </p:cNvSpPr>
          <p:nvPr>
            <p:ph type="subTitle" idx="1"/>
          </p:nvPr>
        </p:nvSpPr>
        <p:spPr>
          <a:xfrm>
            <a:off x="1651000" y="3770747"/>
            <a:ext cx="9448800" cy="685800"/>
          </a:xfrm>
        </p:spPr>
        <p:txBody>
          <a:bodyPr>
            <a:normAutofit fontScale="47500" lnSpcReduction="20000"/>
          </a:bodyPr>
          <a:lstStyle/>
          <a:p>
            <a:r>
              <a:rPr lang="en-US" dirty="0"/>
              <a:t>D</a:t>
            </a:r>
            <a:r>
              <a:rPr lang="en-LY" dirty="0"/>
              <a:t>one </a:t>
            </a:r>
            <a:r>
              <a:rPr lang="en-LY" dirty="0" smtClean="0"/>
              <a:t>by:</a:t>
            </a:r>
            <a:r>
              <a:rPr lang="en-US" dirty="0"/>
              <a:t> </a:t>
            </a:r>
            <a:r>
              <a:rPr lang="en-US" dirty="0" smtClean="0"/>
              <a:t>Yousef </a:t>
            </a:r>
            <a:r>
              <a:rPr lang="en-US" dirty="0" err="1" smtClean="0"/>
              <a:t>Almarimmi</a:t>
            </a:r>
            <a:endParaRPr lang="en-US" dirty="0" smtClean="0"/>
          </a:p>
          <a:p>
            <a:r>
              <a:rPr lang="en-US" dirty="0" smtClean="0"/>
              <a:t>I</a:t>
            </a:r>
            <a:r>
              <a:rPr lang="en-LY" dirty="0" smtClean="0"/>
              <a:t>d number: 3287</a:t>
            </a:r>
          </a:p>
          <a:p>
            <a:r>
              <a:rPr lang="en-US" dirty="0" smtClean="0"/>
              <a:t>E</a:t>
            </a:r>
            <a:r>
              <a:rPr lang="en-LY" dirty="0"/>
              <a:t>mail</a:t>
            </a:r>
            <a:r>
              <a:rPr lang="en-LY" dirty="0" smtClean="0"/>
              <a:t>:</a:t>
            </a:r>
            <a:r>
              <a:rPr lang="en-US" dirty="0" smtClean="0"/>
              <a:t> </a:t>
            </a:r>
            <a:r>
              <a:rPr lang="en-LY" dirty="0" smtClean="0"/>
              <a:t>yousef_3287@limu.edu.ly</a:t>
            </a:r>
            <a:endParaRPr lang="en-LY" dirty="0"/>
          </a:p>
        </p:txBody>
      </p:sp>
      <p:pic>
        <p:nvPicPr>
          <p:cNvPr id="5" name="Picture 4">
            <a:extLst>
              <a:ext uri="{FF2B5EF4-FFF2-40B4-BE49-F238E27FC236}">
                <a16:creationId xmlns:a16="http://schemas.microsoft.com/office/drawing/2014/main" id="{F4986C93-1D16-9646-A133-A050EC5A815C}"/>
              </a:ext>
            </a:extLst>
          </p:cNvPr>
          <p:cNvPicPr>
            <a:picLocks noChangeAspect="1"/>
          </p:cNvPicPr>
          <p:nvPr/>
        </p:nvPicPr>
        <p:blipFill>
          <a:blip r:embed="rId2"/>
          <a:stretch>
            <a:fillRect/>
          </a:stretch>
        </p:blipFill>
        <p:spPr>
          <a:xfrm>
            <a:off x="0" y="0"/>
            <a:ext cx="1651000" cy="1231900"/>
          </a:xfrm>
          <a:prstGeom prst="rect">
            <a:avLst/>
          </a:prstGeom>
        </p:spPr>
      </p:pic>
      <p:pic>
        <p:nvPicPr>
          <p:cNvPr id="7" name="Picture 6">
            <a:extLst>
              <a:ext uri="{FF2B5EF4-FFF2-40B4-BE49-F238E27FC236}">
                <a16:creationId xmlns:a16="http://schemas.microsoft.com/office/drawing/2014/main" id="{A15C5C21-E134-814B-8986-BEB368B368BC}"/>
              </a:ext>
            </a:extLst>
          </p:cNvPr>
          <p:cNvPicPr>
            <a:picLocks noChangeAspect="1"/>
          </p:cNvPicPr>
          <p:nvPr/>
        </p:nvPicPr>
        <p:blipFill>
          <a:blip r:embed="rId3"/>
          <a:stretch>
            <a:fillRect/>
          </a:stretch>
        </p:blipFill>
        <p:spPr>
          <a:xfrm>
            <a:off x="10769600" y="0"/>
            <a:ext cx="1422400" cy="1422400"/>
          </a:xfrm>
          <a:prstGeom prst="rect">
            <a:avLst/>
          </a:prstGeom>
        </p:spPr>
      </p:pic>
      <p:sp>
        <p:nvSpPr>
          <p:cNvPr id="8" name="TextBox 7">
            <a:extLst>
              <a:ext uri="{FF2B5EF4-FFF2-40B4-BE49-F238E27FC236}">
                <a16:creationId xmlns:a16="http://schemas.microsoft.com/office/drawing/2014/main" id="{C6CCEEAA-A640-8C4C-8194-9BBFAC955DF2}"/>
              </a:ext>
            </a:extLst>
          </p:cNvPr>
          <p:cNvSpPr txBox="1"/>
          <p:nvPr/>
        </p:nvSpPr>
        <p:spPr>
          <a:xfrm>
            <a:off x="2352908" y="200722"/>
            <a:ext cx="7415560" cy="954107"/>
          </a:xfrm>
          <a:prstGeom prst="rect">
            <a:avLst/>
          </a:prstGeom>
          <a:noFill/>
        </p:spPr>
        <p:txBody>
          <a:bodyPr wrap="square" rtlCol="0">
            <a:spAutoFit/>
          </a:bodyPr>
          <a:lstStyle/>
          <a:p>
            <a:pPr algn="ctr"/>
            <a:r>
              <a:rPr lang="en-US" sz="2800" b="1" dirty="0"/>
              <a:t>L</a:t>
            </a:r>
            <a:r>
              <a:rPr lang="en-LY" sz="2800" b="1" dirty="0"/>
              <a:t>ibyan international university</a:t>
            </a:r>
          </a:p>
          <a:p>
            <a:pPr algn="ctr"/>
            <a:r>
              <a:rPr lang="en-US" sz="2800" b="1" dirty="0"/>
              <a:t>F</a:t>
            </a:r>
            <a:r>
              <a:rPr lang="en-LY" sz="2800" b="1" dirty="0"/>
              <a:t>aculty of business</a:t>
            </a:r>
          </a:p>
        </p:txBody>
      </p:sp>
      <p:sp>
        <p:nvSpPr>
          <p:cNvPr id="9" name="Slide Number Placeholder 8">
            <a:extLst>
              <a:ext uri="{FF2B5EF4-FFF2-40B4-BE49-F238E27FC236}">
                <a16:creationId xmlns:a16="http://schemas.microsoft.com/office/drawing/2014/main" id="{63E2BFFD-577E-2B48-997E-2DBCDD4B0C78}"/>
              </a:ext>
            </a:extLst>
          </p:cNvPr>
          <p:cNvSpPr>
            <a:spLocks noGrp="1"/>
          </p:cNvSpPr>
          <p:nvPr>
            <p:ph type="sldNum" sz="quarter" idx="12"/>
          </p:nvPr>
        </p:nvSpPr>
        <p:spPr/>
        <p:txBody>
          <a:bodyPr/>
          <a:lstStyle/>
          <a:p>
            <a:fld id="{6D22F896-40B5-4ADD-8801-0D06FADFA095}" type="slidenum">
              <a:rPr lang="en-US" smtClean="0"/>
              <a:t>1</a:t>
            </a:fld>
            <a:endParaRPr lang="en-US" dirty="0"/>
          </a:p>
        </p:txBody>
      </p:sp>
    </p:spTree>
    <p:extLst>
      <p:ext uri="{BB962C8B-B14F-4D97-AF65-F5344CB8AC3E}">
        <p14:creationId xmlns:p14="http://schemas.microsoft.com/office/powerpoint/2010/main" val="65813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C151C-1D36-B542-9613-81F7E76F2918}"/>
              </a:ext>
            </a:extLst>
          </p:cNvPr>
          <p:cNvSpPr>
            <a:spLocks noGrp="1"/>
          </p:cNvSpPr>
          <p:nvPr>
            <p:ph type="title"/>
          </p:nvPr>
        </p:nvSpPr>
        <p:spPr>
          <a:xfrm>
            <a:off x="1866900" y="797827"/>
            <a:ext cx="8610600" cy="1293028"/>
          </a:xfrm>
        </p:spPr>
        <p:txBody>
          <a:bodyPr/>
          <a:lstStyle/>
          <a:p>
            <a:pPr algn="ctr"/>
            <a:r>
              <a:rPr lang="en-US" dirty="0"/>
              <a:t>T</a:t>
            </a:r>
            <a:r>
              <a:rPr lang="en-LY" dirty="0"/>
              <a:t>able of content</a:t>
            </a:r>
          </a:p>
        </p:txBody>
      </p:sp>
      <p:sp>
        <p:nvSpPr>
          <p:cNvPr id="3" name="Content Placeholder 2">
            <a:extLst>
              <a:ext uri="{FF2B5EF4-FFF2-40B4-BE49-F238E27FC236}">
                <a16:creationId xmlns:a16="http://schemas.microsoft.com/office/drawing/2014/main" id="{5A2719AB-7CF0-D14A-B653-91E157CD0CFB}"/>
              </a:ext>
            </a:extLst>
          </p:cNvPr>
          <p:cNvSpPr>
            <a:spLocks noGrp="1"/>
          </p:cNvSpPr>
          <p:nvPr>
            <p:ph sz="half" idx="1"/>
          </p:nvPr>
        </p:nvSpPr>
        <p:spPr/>
        <p:txBody>
          <a:bodyPr/>
          <a:lstStyle/>
          <a:p>
            <a:r>
              <a:rPr lang="en-US" dirty="0"/>
              <a:t>I</a:t>
            </a:r>
            <a:r>
              <a:rPr lang="en-LY" dirty="0"/>
              <a:t>ntroduction</a:t>
            </a:r>
          </a:p>
          <a:p>
            <a:r>
              <a:rPr lang="en-US" dirty="0"/>
              <a:t>T</a:t>
            </a:r>
            <a:r>
              <a:rPr lang="en-LY" dirty="0"/>
              <a:t>he meaning of</a:t>
            </a:r>
            <a:r>
              <a:rPr lang="en-US" dirty="0"/>
              <a:t> task environment</a:t>
            </a:r>
          </a:p>
          <a:p>
            <a:r>
              <a:rPr lang="en-US" dirty="0"/>
              <a:t>T</a:t>
            </a:r>
            <a:r>
              <a:rPr lang="en-LY" dirty="0"/>
              <a:t>he importance of task enviroment</a:t>
            </a:r>
          </a:p>
          <a:p>
            <a:r>
              <a:rPr lang="en-US" dirty="0"/>
              <a:t>Task and general environment</a:t>
            </a:r>
          </a:p>
          <a:p>
            <a:r>
              <a:rPr lang="en-US" dirty="0"/>
              <a:t>C</a:t>
            </a:r>
            <a:r>
              <a:rPr lang="en-LY" dirty="0"/>
              <a:t>onclusion</a:t>
            </a:r>
          </a:p>
          <a:p>
            <a:r>
              <a:rPr lang="en-US" dirty="0"/>
              <a:t>R</a:t>
            </a:r>
            <a:r>
              <a:rPr lang="en-LY" dirty="0"/>
              <a:t>eferences</a:t>
            </a:r>
          </a:p>
          <a:p>
            <a:pPr marL="0" indent="0">
              <a:buNone/>
            </a:pPr>
            <a:r>
              <a:rPr lang="en-US" dirty="0"/>
              <a:t/>
            </a:r>
            <a:br>
              <a:rPr lang="en-US" dirty="0"/>
            </a:br>
            <a:endParaRPr lang="en-LY" dirty="0"/>
          </a:p>
        </p:txBody>
      </p:sp>
      <p:sp>
        <p:nvSpPr>
          <p:cNvPr id="5" name="Slide Number Placeholder 4">
            <a:extLst>
              <a:ext uri="{FF2B5EF4-FFF2-40B4-BE49-F238E27FC236}">
                <a16:creationId xmlns:a16="http://schemas.microsoft.com/office/drawing/2014/main" id="{7503049E-605E-BC47-A586-CA55744A4086}"/>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3304494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4831A-8F06-864F-A3BD-0347A552DDA3}"/>
              </a:ext>
            </a:extLst>
          </p:cNvPr>
          <p:cNvSpPr>
            <a:spLocks noGrp="1"/>
          </p:cNvSpPr>
          <p:nvPr>
            <p:ph type="title"/>
          </p:nvPr>
        </p:nvSpPr>
        <p:spPr>
          <a:xfrm>
            <a:off x="1468244" y="217963"/>
            <a:ext cx="8610600" cy="1293028"/>
          </a:xfrm>
        </p:spPr>
        <p:txBody>
          <a:bodyPr/>
          <a:lstStyle/>
          <a:p>
            <a:pPr algn="ctr"/>
            <a:r>
              <a:rPr lang="en-US" dirty="0"/>
              <a:t>I</a:t>
            </a:r>
            <a:r>
              <a:rPr lang="en-LY" dirty="0"/>
              <a:t>ntroduction</a:t>
            </a:r>
          </a:p>
        </p:txBody>
      </p:sp>
      <p:sp>
        <p:nvSpPr>
          <p:cNvPr id="5" name="Content Placeholder 3">
            <a:extLst>
              <a:ext uri="{FF2B5EF4-FFF2-40B4-BE49-F238E27FC236}">
                <a16:creationId xmlns:a16="http://schemas.microsoft.com/office/drawing/2014/main" id="{3B087934-1436-AF4F-A856-ED94BDE2C8D5}"/>
              </a:ext>
            </a:extLst>
          </p:cNvPr>
          <p:cNvSpPr>
            <a:spLocks noGrp="1"/>
          </p:cNvSpPr>
          <p:nvPr>
            <p:ph sz="half" idx="1"/>
          </p:nvPr>
        </p:nvSpPr>
        <p:spPr>
          <a:xfrm>
            <a:off x="685800" y="1338263"/>
            <a:ext cx="10098088" cy="4879975"/>
          </a:xfrm>
        </p:spPr>
        <p:txBody>
          <a:bodyPr>
            <a:normAutofit/>
          </a:bodyPr>
          <a:lstStyle/>
          <a:p>
            <a:r>
              <a:rPr lang="en-US" sz="2800" dirty="0"/>
              <a:t>The business environment encompasses everything that might influence how a company works. There are elements both inside and outside the firm that contribute to this.</a:t>
            </a:r>
            <a:endParaRPr lang="en-LY" sz="2800" dirty="0"/>
          </a:p>
        </p:txBody>
      </p:sp>
      <p:sp>
        <p:nvSpPr>
          <p:cNvPr id="6" name="Slide Number Placeholder 5">
            <a:extLst>
              <a:ext uri="{FF2B5EF4-FFF2-40B4-BE49-F238E27FC236}">
                <a16:creationId xmlns:a16="http://schemas.microsoft.com/office/drawing/2014/main" id="{4A6C44DA-BECC-5542-B8D9-C3C2B4C50C1D}"/>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59009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04138-9BF6-BF4B-85A4-76C216D2945E}"/>
              </a:ext>
            </a:extLst>
          </p:cNvPr>
          <p:cNvSpPr>
            <a:spLocks noGrp="1"/>
          </p:cNvSpPr>
          <p:nvPr>
            <p:ph type="title"/>
          </p:nvPr>
        </p:nvSpPr>
        <p:spPr>
          <a:xfrm>
            <a:off x="1312127" y="496743"/>
            <a:ext cx="8610600" cy="1293028"/>
          </a:xfrm>
        </p:spPr>
        <p:txBody>
          <a:bodyPr>
            <a:normAutofit fontScale="90000"/>
          </a:bodyPr>
          <a:lstStyle/>
          <a:p>
            <a:pPr algn="ctr"/>
            <a:r>
              <a:rPr lang="en-US" dirty="0"/>
              <a:t>T</a:t>
            </a:r>
            <a:r>
              <a:rPr lang="en-LY" dirty="0"/>
              <a:t>he meaning of</a:t>
            </a:r>
            <a:r>
              <a:rPr lang="en-US" dirty="0"/>
              <a:t> task environment</a:t>
            </a:r>
            <a:br>
              <a:rPr lang="en-US" dirty="0"/>
            </a:br>
            <a:endParaRPr lang="en-LY" dirty="0"/>
          </a:p>
        </p:txBody>
      </p:sp>
      <p:sp>
        <p:nvSpPr>
          <p:cNvPr id="3" name="Content Placeholder 2">
            <a:extLst>
              <a:ext uri="{FF2B5EF4-FFF2-40B4-BE49-F238E27FC236}">
                <a16:creationId xmlns:a16="http://schemas.microsoft.com/office/drawing/2014/main" id="{4E6579C6-6375-0D46-871E-7C7656EBE522}"/>
              </a:ext>
            </a:extLst>
          </p:cNvPr>
          <p:cNvSpPr>
            <a:spLocks noGrp="1"/>
          </p:cNvSpPr>
          <p:nvPr>
            <p:ph sz="half" idx="1"/>
          </p:nvPr>
        </p:nvSpPr>
        <p:spPr>
          <a:xfrm>
            <a:off x="685800" y="2194559"/>
            <a:ext cx="10487722" cy="4024125"/>
          </a:xfrm>
        </p:spPr>
        <p:txBody>
          <a:bodyPr>
            <a:normAutofit/>
          </a:bodyPr>
          <a:lstStyle/>
          <a:p>
            <a:r>
              <a:rPr lang="en-US" sz="2800" dirty="0"/>
              <a:t>An organization's external environment has an impact on its capacity to achieve its objectives. The task environment might include any business or customer who has direct contact with an organization.</a:t>
            </a:r>
            <a:endParaRPr lang="en-LY" sz="2800" dirty="0"/>
          </a:p>
        </p:txBody>
      </p:sp>
      <p:sp>
        <p:nvSpPr>
          <p:cNvPr id="5" name="Slide Number Placeholder 4">
            <a:extLst>
              <a:ext uri="{FF2B5EF4-FFF2-40B4-BE49-F238E27FC236}">
                <a16:creationId xmlns:a16="http://schemas.microsoft.com/office/drawing/2014/main" id="{BCBF4456-3024-BF42-ACE0-F30E4DB4F3EB}"/>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3839888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C6196-0D1D-BC42-AF28-FA6815DE3DC5}"/>
              </a:ext>
            </a:extLst>
          </p:cNvPr>
          <p:cNvSpPr>
            <a:spLocks noGrp="1"/>
          </p:cNvSpPr>
          <p:nvPr>
            <p:ph type="title"/>
          </p:nvPr>
        </p:nvSpPr>
        <p:spPr>
          <a:xfrm>
            <a:off x="2036956" y="639316"/>
            <a:ext cx="8610600" cy="1293028"/>
          </a:xfrm>
        </p:spPr>
        <p:txBody>
          <a:bodyPr/>
          <a:lstStyle/>
          <a:p>
            <a:pPr algn="ctr"/>
            <a:r>
              <a:rPr lang="en-US" dirty="0"/>
              <a:t>T</a:t>
            </a:r>
            <a:r>
              <a:rPr lang="en-LY" dirty="0"/>
              <a:t>he importance of task enviroment</a:t>
            </a:r>
          </a:p>
        </p:txBody>
      </p:sp>
      <p:sp>
        <p:nvSpPr>
          <p:cNvPr id="3" name="Content Placeholder 2">
            <a:extLst>
              <a:ext uri="{FF2B5EF4-FFF2-40B4-BE49-F238E27FC236}">
                <a16:creationId xmlns:a16="http://schemas.microsoft.com/office/drawing/2014/main" id="{C84697B7-A289-9641-AB05-E2702748463B}"/>
              </a:ext>
            </a:extLst>
          </p:cNvPr>
          <p:cNvSpPr>
            <a:spLocks noGrp="1"/>
          </p:cNvSpPr>
          <p:nvPr>
            <p:ph sz="half" idx="1"/>
          </p:nvPr>
        </p:nvSpPr>
        <p:spPr>
          <a:xfrm>
            <a:off x="685800" y="2194559"/>
            <a:ext cx="10376210" cy="4024125"/>
          </a:xfrm>
        </p:spPr>
        <p:txBody>
          <a:bodyPr>
            <a:normAutofit/>
          </a:bodyPr>
          <a:lstStyle/>
          <a:p>
            <a:r>
              <a:rPr lang="en-US" sz="2800" dirty="0"/>
              <a:t>The organization's major focus is on the task environment. Competitors, customers, suppliers, strategic partners, and regulators can all be part of the task environment and If a company examines its competitors extensively, it can determine success and set itself apart. Customers are the lifeblood of every business.</a:t>
            </a:r>
            <a:endParaRPr lang="en-LY" sz="2800" dirty="0"/>
          </a:p>
        </p:txBody>
      </p:sp>
      <p:sp>
        <p:nvSpPr>
          <p:cNvPr id="5" name="Slide Number Placeholder 4">
            <a:extLst>
              <a:ext uri="{FF2B5EF4-FFF2-40B4-BE49-F238E27FC236}">
                <a16:creationId xmlns:a16="http://schemas.microsoft.com/office/drawing/2014/main" id="{3E61445E-7449-4C4B-AFCA-91827D0B455E}"/>
              </a:ext>
            </a:extLst>
          </p:cNvPr>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3001922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73FA0-F0B2-EE4B-9687-19A33A20F1EA}"/>
              </a:ext>
            </a:extLst>
          </p:cNvPr>
          <p:cNvSpPr>
            <a:spLocks noGrp="1"/>
          </p:cNvSpPr>
          <p:nvPr>
            <p:ph type="title"/>
          </p:nvPr>
        </p:nvSpPr>
        <p:spPr>
          <a:xfrm>
            <a:off x="2025805" y="639316"/>
            <a:ext cx="8610600" cy="1293028"/>
          </a:xfrm>
        </p:spPr>
        <p:txBody>
          <a:bodyPr>
            <a:normAutofit fontScale="90000"/>
          </a:bodyPr>
          <a:lstStyle/>
          <a:p>
            <a:pPr algn="ctr"/>
            <a:r>
              <a:rPr lang="en-US" dirty="0"/>
              <a:t>task and general environment</a:t>
            </a:r>
            <a:br>
              <a:rPr lang="en-US" dirty="0"/>
            </a:br>
            <a:endParaRPr lang="en-LY" dirty="0"/>
          </a:p>
        </p:txBody>
      </p:sp>
      <p:sp>
        <p:nvSpPr>
          <p:cNvPr id="3" name="Content Placeholder 2">
            <a:extLst>
              <a:ext uri="{FF2B5EF4-FFF2-40B4-BE49-F238E27FC236}">
                <a16:creationId xmlns:a16="http://schemas.microsoft.com/office/drawing/2014/main" id="{23C1D106-EB79-FD4F-8233-9009B97127E0}"/>
              </a:ext>
            </a:extLst>
          </p:cNvPr>
          <p:cNvSpPr>
            <a:spLocks noGrp="1"/>
          </p:cNvSpPr>
          <p:nvPr>
            <p:ph sz="half" idx="1"/>
          </p:nvPr>
        </p:nvSpPr>
        <p:spPr>
          <a:xfrm>
            <a:off x="685800" y="2194559"/>
            <a:ext cx="10431966" cy="4024125"/>
          </a:xfrm>
        </p:spPr>
        <p:txBody>
          <a:bodyPr>
            <a:normAutofit/>
          </a:bodyPr>
          <a:lstStyle/>
          <a:p>
            <a:r>
              <a:rPr lang="en-US" sz="2800" dirty="0"/>
              <a:t>The general environment is made up of non-specific aspects of the organization's surrounds that might have an impact on its operations. … The task environment is made up of certain aspects of the organization's surrounds that have the potential to impact it.</a:t>
            </a:r>
            <a:endParaRPr lang="en-LY" sz="2800" dirty="0"/>
          </a:p>
        </p:txBody>
      </p:sp>
      <p:sp>
        <p:nvSpPr>
          <p:cNvPr id="5" name="Slide Number Placeholder 4">
            <a:extLst>
              <a:ext uri="{FF2B5EF4-FFF2-40B4-BE49-F238E27FC236}">
                <a16:creationId xmlns:a16="http://schemas.microsoft.com/office/drawing/2014/main" id="{78D9A625-575D-7C45-BABC-5C3AC37D5B88}"/>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619575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E55D0-B8F4-AE4E-AD72-37E872E263D6}"/>
              </a:ext>
            </a:extLst>
          </p:cNvPr>
          <p:cNvSpPr>
            <a:spLocks noGrp="1"/>
          </p:cNvSpPr>
          <p:nvPr>
            <p:ph type="title"/>
          </p:nvPr>
        </p:nvSpPr>
        <p:spPr>
          <a:xfrm>
            <a:off x="1790700" y="485593"/>
            <a:ext cx="8610600" cy="1293028"/>
          </a:xfrm>
        </p:spPr>
        <p:txBody>
          <a:bodyPr/>
          <a:lstStyle/>
          <a:p>
            <a:pPr algn="ctr"/>
            <a:r>
              <a:rPr lang="en-US" dirty="0"/>
              <a:t>C</a:t>
            </a:r>
            <a:r>
              <a:rPr lang="en-LY" dirty="0"/>
              <a:t>onclusion</a:t>
            </a:r>
          </a:p>
        </p:txBody>
      </p:sp>
      <p:sp>
        <p:nvSpPr>
          <p:cNvPr id="3" name="Content Placeholder 2">
            <a:extLst>
              <a:ext uri="{FF2B5EF4-FFF2-40B4-BE49-F238E27FC236}">
                <a16:creationId xmlns:a16="http://schemas.microsoft.com/office/drawing/2014/main" id="{9489EA9C-E905-FB4B-8571-2189BF14C3C0}"/>
              </a:ext>
            </a:extLst>
          </p:cNvPr>
          <p:cNvSpPr>
            <a:spLocks noGrp="1"/>
          </p:cNvSpPr>
          <p:nvPr>
            <p:ph sz="half" idx="1"/>
          </p:nvPr>
        </p:nvSpPr>
        <p:spPr>
          <a:xfrm>
            <a:off x="685800" y="2194559"/>
            <a:ext cx="10599234" cy="4024125"/>
          </a:xfrm>
        </p:spPr>
        <p:txBody>
          <a:bodyPr>
            <a:normAutofit/>
          </a:bodyPr>
          <a:lstStyle/>
          <a:p>
            <a:r>
              <a:rPr lang="en-US" sz="2800" dirty="0"/>
              <a:t>If the sensors detect all features that are relevant to the action option, the task environment is effectively fully observable. Relevance is determined by the performance measure. Fully observable environments are handy since the agent does not need to keep track of the world internally.</a:t>
            </a:r>
            <a:endParaRPr lang="en-LY" sz="2800" dirty="0"/>
          </a:p>
        </p:txBody>
      </p:sp>
      <p:sp>
        <p:nvSpPr>
          <p:cNvPr id="5" name="Slide Number Placeholder 4">
            <a:extLst>
              <a:ext uri="{FF2B5EF4-FFF2-40B4-BE49-F238E27FC236}">
                <a16:creationId xmlns:a16="http://schemas.microsoft.com/office/drawing/2014/main" id="{B270226C-50AC-BB4F-98A0-E44456EA793C}"/>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1081088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29469-F5D7-4940-BB53-9B6602C0AB68}"/>
              </a:ext>
            </a:extLst>
          </p:cNvPr>
          <p:cNvSpPr>
            <a:spLocks noGrp="1"/>
          </p:cNvSpPr>
          <p:nvPr>
            <p:ph type="title"/>
          </p:nvPr>
        </p:nvSpPr>
        <p:spPr>
          <a:xfrm>
            <a:off x="1790700" y="639315"/>
            <a:ext cx="8610600" cy="1293028"/>
          </a:xfrm>
        </p:spPr>
        <p:txBody>
          <a:bodyPr/>
          <a:lstStyle/>
          <a:p>
            <a:pPr algn="ctr"/>
            <a:r>
              <a:rPr lang="en-LY" dirty="0"/>
              <a:t>references</a:t>
            </a:r>
          </a:p>
        </p:txBody>
      </p:sp>
      <p:sp>
        <p:nvSpPr>
          <p:cNvPr id="3" name="Content Placeholder 2">
            <a:extLst>
              <a:ext uri="{FF2B5EF4-FFF2-40B4-BE49-F238E27FC236}">
                <a16:creationId xmlns:a16="http://schemas.microsoft.com/office/drawing/2014/main" id="{24E7B480-7929-7649-AA31-4F69F7BEF931}"/>
              </a:ext>
            </a:extLst>
          </p:cNvPr>
          <p:cNvSpPr>
            <a:spLocks noGrp="1"/>
          </p:cNvSpPr>
          <p:nvPr>
            <p:ph idx="1"/>
          </p:nvPr>
        </p:nvSpPr>
        <p:spPr/>
        <p:txBody>
          <a:bodyPr/>
          <a:lstStyle/>
          <a:p>
            <a:pPr marL="0" indent="0">
              <a:buNone/>
            </a:pPr>
            <a:r>
              <a:rPr lang="en-US" dirty="0"/>
              <a:t>Mohamed, E. K., &amp; </a:t>
            </a:r>
            <a:r>
              <a:rPr lang="en-US" dirty="0" err="1"/>
              <a:t>Lashine</a:t>
            </a:r>
            <a:r>
              <a:rPr lang="en-US" dirty="0"/>
              <a:t>, S. H. (2003). Accounting knowledge and skills and the challenges of a global business environment. </a:t>
            </a:r>
            <a:r>
              <a:rPr lang="en-US" i="1" dirty="0"/>
              <a:t>Managerial finance</a:t>
            </a:r>
            <a:r>
              <a:rPr lang="en-US" dirty="0"/>
              <a:t>.</a:t>
            </a:r>
            <a:endParaRPr lang="en-LY" dirty="0"/>
          </a:p>
        </p:txBody>
      </p:sp>
      <p:sp>
        <p:nvSpPr>
          <p:cNvPr id="4" name="Slide Number Placeholder 3">
            <a:extLst>
              <a:ext uri="{FF2B5EF4-FFF2-40B4-BE49-F238E27FC236}">
                <a16:creationId xmlns:a16="http://schemas.microsoft.com/office/drawing/2014/main" id="{3EA82799-2404-F048-95EB-987F2BBFCB59}"/>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1914549228"/>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Vapor Trail</Template>
  <TotalTime>41</TotalTime>
  <Words>304</Words>
  <Application>Microsoft Office PowerPoint</Application>
  <PresentationFormat>Widescreen</PresentationFormat>
  <Paragraphs>34</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Century Gothic</vt:lpstr>
      <vt:lpstr>Vapor Trail</vt:lpstr>
      <vt:lpstr>The Major Components of an Organization’s Environment Task</vt:lpstr>
      <vt:lpstr>Table of content</vt:lpstr>
      <vt:lpstr>Introduction</vt:lpstr>
      <vt:lpstr>The meaning of task environment </vt:lpstr>
      <vt:lpstr>The importance of task enviroment</vt:lpstr>
      <vt:lpstr>task and general environment </vt:lpstr>
      <vt:lpstr>Conclusion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major componets of an organization's environment task</dc:title>
  <dc:creator>yousef almarimi</dc:creator>
  <cp:lastModifiedBy>Maher Fattouh</cp:lastModifiedBy>
  <cp:revision>5</cp:revision>
  <dcterms:created xsi:type="dcterms:W3CDTF">2022-03-30T11:20:00Z</dcterms:created>
  <dcterms:modified xsi:type="dcterms:W3CDTF">2022-04-14T08:42:59Z</dcterms:modified>
</cp:coreProperties>
</file>