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9"/>
  </p:notesMasterIdLst>
  <p:sldIdLst>
    <p:sldId id="256" r:id="rId2"/>
    <p:sldId id="258" r:id="rId3"/>
    <p:sldId id="257" r:id="rId4"/>
    <p:sldId id="260" r:id="rId5"/>
    <p:sldId id="309" r:id="rId6"/>
    <p:sldId id="259" r:id="rId7"/>
    <p:sldId id="310" r:id="rId8"/>
  </p:sldIdLst>
  <p:sldSz cx="9144000" cy="5143500" type="screen16x9"/>
  <p:notesSz cx="6858000" cy="9144000"/>
  <p:embeddedFontLst>
    <p:embeddedFont>
      <p:font typeface="Didact Gothic" panose="020B0604020202020204" charset="0"/>
      <p:regular r:id="rId10"/>
    </p:embeddedFont>
    <p:embeddedFont>
      <p:font typeface="DM Serif Display" panose="020B0604020202020204" charset="0"/>
      <p:regular r:id="rId11"/>
      <p:italic r:id="rId12"/>
    </p:embeddedFont>
    <p:embeddedFont>
      <p:font typeface="Roboto" panose="02000000000000000000" pitchFamily="2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EBEB30A-FB58-4082-9E54-F6833422861E}">
  <a:tblStyle styleId="{2EBEB30A-FB58-4082-9E54-F6833422861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95b86ccad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95b86ccad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6f1ba423c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6f1ba423c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6ed1d3ee59_0_100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6ed1d3ee59_0_100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6ed1d3ee59_0_100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6ed1d3ee59_0_100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6ed1d3ee59_0_100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6ed1d3ee59_0_100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977138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a8ffe7a1c6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a8ffe7a1c6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a8ffe7a1c6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a8ffe7a1c6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2797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622"/>
            <a:ext cx="9144001" cy="51362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913100" y="1415503"/>
            <a:ext cx="5317800" cy="196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500" b="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692725" y="3293444"/>
            <a:ext cx="5758200" cy="50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200" b="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5_1_1_1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32"/>
          <p:cNvPicPr preferRelativeResize="0"/>
          <p:nvPr/>
        </p:nvPicPr>
        <p:blipFill rotWithShape="1">
          <a:blip r:embed="rId2">
            <a:alphaModFix/>
          </a:blip>
          <a:srcRect t="59" b="59"/>
          <a:stretch/>
        </p:blipFill>
        <p:spPr>
          <a:xfrm>
            <a:off x="0" y="3622"/>
            <a:ext cx="9144001" cy="51362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72"/>
            <a:ext cx="9144001" cy="5142357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700800" y="1281725"/>
            <a:ext cx="6823800" cy="32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50" b="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Font typeface="Muli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Font typeface="Muli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Font typeface="Muli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Font typeface="Muli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Font typeface="Muli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Font typeface="Muli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Font typeface="Muli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Font typeface="Muli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700800" y="491825"/>
            <a:ext cx="7742400" cy="65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300"/>
              <a:buNone/>
              <a:defRPr b="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/>
          <p:nvPr/>
        </p:nvSpPr>
        <p:spPr>
          <a:xfrm>
            <a:off x="-295875" y="3054825"/>
            <a:ext cx="2159700" cy="5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9"/>
          <p:cNvPicPr preferRelativeResize="0"/>
          <p:nvPr/>
        </p:nvPicPr>
        <p:blipFill rotWithShape="1">
          <a:blip r:embed="rId2">
            <a:alphaModFix/>
          </a:blip>
          <a:srcRect l="89" r="99"/>
          <a:stretch/>
        </p:blipFill>
        <p:spPr>
          <a:xfrm>
            <a:off x="0" y="572"/>
            <a:ext cx="9144000" cy="5142357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700800" y="1102150"/>
            <a:ext cx="3871200" cy="77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45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700800" y="1874425"/>
            <a:ext cx="3871200" cy="14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AND_TWO_COLUMNS_1_1_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3"/>
          <p:cNvPicPr preferRelativeResize="0"/>
          <p:nvPr/>
        </p:nvPicPr>
        <p:blipFill rotWithShape="1">
          <a:blip r:embed="rId2">
            <a:alphaModFix/>
          </a:blip>
          <a:srcRect t="59" b="59"/>
          <a:stretch/>
        </p:blipFill>
        <p:spPr>
          <a:xfrm>
            <a:off x="0" y="3622"/>
            <a:ext cx="9144001" cy="5136258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>
            <a:spLocks noGrp="1"/>
          </p:cNvSpPr>
          <p:nvPr>
            <p:ph type="subTitle" idx="1"/>
          </p:nvPr>
        </p:nvSpPr>
        <p:spPr>
          <a:xfrm>
            <a:off x="2383644" y="4173906"/>
            <a:ext cx="1927500" cy="35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2"/>
          </p:nvPr>
        </p:nvSpPr>
        <p:spPr>
          <a:xfrm>
            <a:off x="4832882" y="4173906"/>
            <a:ext cx="1927500" cy="35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 hasCustomPrompt="1"/>
          </p:nvPr>
        </p:nvSpPr>
        <p:spPr>
          <a:xfrm>
            <a:off x="2515724" y="1644457"/>
            <a:ext cx="1663200" cy="67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 sz="4000" b="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2" name="Google Shape;62;p13"/>
          <p:cNvSpPr txBox="1">
            <a:spLocks noGrp="1"/>
          </p:cNvSpPr>
          <p:nvPr>
            <p:ph type="title" idx="3" hasCustomPrompt="1"/>
          </p:nvPr>
        </p:nvSpPr>
        <p:spPr>
          <a:xfrm>
            <a:off x="4964959" y="1644457"/>
            <a:ext cx="1663200" cy="67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 sz="4000" b="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3" name="Google Shape;63;p13"/>
          <p:cNvSpPr txBox="1">
            <a:spLocks noGrp="1"/>
          </p:cNvSpPr>
          <p:nvPr>
            <p:ph type="title" idx="4" hasCustomPrompt="1"/>
          </p:nvPr>
        </p:nvSpPr>
        <p:spPr>
          <a:xfrm>
            <a:off x="2515724" y="3305385"/>
            <a:ext cx="1663200" cy="6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 sz="4000" b="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4" name="Google Shape;64;p13"/>
          <p:cNvSpPr txBox="1">
            <a:spLocks noGrp="1"/>
          </p:cNvSpPr>
          <p:nvPr>
            <p:ph type="title" idx="5" hasCustomPrompt="1"/>
          </p:nvPr>
        </p:nvSpPr>
        <p:spPr>
          <a:xfrm>
            <a:off x="4964959" y="3305392"/>
            <a:ext cx="1663200" cy="6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 sz="4000" b="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6"/>
          </p:nvPr>
        </p:nvSpPr>
        <p:spPr>
          <a:xfrm>
            <a:off x="2290463" y="2198356"/>
            <a:ext cx="2113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7"/>
          </p:nvPr>
        </p:nvSpPr>
        <p:spPr>
          <a:xfrm>
            <a:off x="4739738" y="2198381"/>
            <a:ext cx="2113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8"/>
          </p:nvPr>
        </p:nvSpPr>
        <p:spPr>
          <a:xfrm>
            <a:off x="4739738" y="3824856"/>
            <a:ext cx="2113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9"/>
          </p:nvPr>
        </p:nvSpPr>
        <p:spPr>
          <a:xfrm>
            <a:off x="2383644" y="2545026"/>
            <a:ext cx="1927500" cy="35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13"/>
          </p:nvPr>
        </p:nvSpPr>
        <p:spPr>
          <a:xfrm>
            <a:off x="4832882" y="2543281"/>
            <a:ext cx="1927500" cy="35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ubTitle" idx="14"/>
          </p:nvPr>
        </p:nvSpPr>
        <p:spPr>
          <a:xfrm>
            <a:off x="2290463" y="3824855"/>
            <a:ext cx="2113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300" b="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title" idx="15"/>
          </p:nvPr>
        </p:nvSpPr>
        <p:spPr>
          <a:xfrm>
            <a:off x="700800" y="491825"/>
            <a:ext cx="7742400" cy="65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4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0" y="3622"/>
            <a:ext cx="9144001" cy="5136257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 txBox="1">
            <a:spLocks noGrp="1"/>
          </p:cNvSpPr>
          <p:nvPr>
            <p:ph type="title"/>
          </p:nvPr>
        </p:nvSpPr>
        <p:spPr>
          <a:xfrm>
            <a:off x="2786650" y="2570794"/>
            <a:ext cx="3570600" cy="10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None/>
              <a:defRPr sz="50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title" idx="2" hasCustomPrompt="1"/>
          </p:nvPr>
        </p:nvSpPr>
        <p:spPr>
          <a:xfrm>
            <a:off x="3797100" y="1317190"/>
            <a:ext cx="1549800" cy="164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400"/>
              <a:buNone/>
              <a:defRPr sz="10000" b="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6" name="Google Shape;76;p14"/>
          <p:cNvSpPr txBox="1">
            <a:spLocks noGrp="1"/>
          </p:cNvSpPr>
          <p:nvPr>
            <p:ph type="subTitle" idx="1"/>
          </p:nvPr>
        </p:nvSpPr>
        <p:spPr>
          <a:xfrm>
            <a:off x="2709225" y="3423109"/>
            <a:ext cx="3725700" cy="4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5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5_1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30"/>
          <p:cNvPicPr preferRelativeResize="0"/>
          <p:nvPr/>
        </p:nvPicPr>
        <p:blipFill rotWithShape="1">
          <a:blip r:embed="rId2">
            <a:alphaModFix/>
          </a:blip>
          <a:srcRect l="59" r="59"/>
          <a:stretch/>
        </p:blipFill>
        <p:spPr>
          <a:xfrm>
            <a:off x="0" y="572"/>
            <a:ext cx="9144001" cy="51423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5_1_1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622"/>
            <a:ext cx="9144001" cy="5136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DM Serif Display"/>
              <a:buNone/>
              <a:defRPr sz="3300" b="1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DM Serif Display"/>
              <a:buNone/>
              <a:defRPr sz="3200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61881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idact Gothic"/>
              <a:buChar char="●"/>
              <a:defRPr sz="1600" b="1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○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■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●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○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■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●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○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Didact Gothic"/>
              <a:buChar char="■"/>
              <a:defRPr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5" r:id="rId3"/>
    <p:sldLayoutId id="2147483658" r:id="rId4"/>
    <p:sldLayoutId id="2147483659" r:id="rId5"/>
    <p:sldLayoutId id="2147483660" r:id="rId6"/>
    <p:sldLayoutId id="2147483675" r:id="rId7"/>
    <p:sldLayoutId id="2147483676" r:id="rId8"/>
    <p:sldLayoutId id="2147483677" r:id="rId9"/>
    <p:sldLayoutId id="214748367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5"/>
          <p:cNvSpPr txBox="1">
            <a:spLocks noGrp="1"/>
          </p:cNvSpPr>
          <p:nvPr>
            <p:ph type="ctrTitle"/>
          </p:nvPr>
        </p:nvSpPr>
        <p:spPr>
          <a:xfrm>
            <a:off x="1711081" y="1830173"/>
            <a:ext cx="5317800" cy="196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/>
              <a:t>The Rights and Duties of Employees</a:t>
            </a:r>
            <a:endParaRPr sz="5000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302407D8-111F-4B19-A6DB-FB12225492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6850" cy="1333500"/>
          </a:xfrm>
          <a:prstGeom prst="rect">
            <a:avLst/>
          </a:prstGeom>
        </p:spPr>
      </p:pic>
      <p:pic>
        <p:nvPicPr>
          <p:cNvPr id="7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319F51C3-3FAC-498E-9E53-91F7B62342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5597" y="2427"/>
            <a:ext cx="1428750" cy="13430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A8CC0B8-B1A1-40A8-AD81-632F1C1F55A3}"/>
              </a:ext>
            </a:extLst>
          </p:cNvPr>
          <p:cNvSpPr txBox="1"/>
          <p:nvPr/>
        </p:nvSpPr>
        <p:spPr>
          <a:xfrm>
            <a:off x="2605019" y="490239"/>
            <a:ext cx="46038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Libyan International Medical University</a:t>
            </a:r>
            <a:br>
              <a:rPr lang="en-US" sz="1400" dirty="0">
                <a:solidFill>
                  <a:schemeClr val="accent2"/>
                </a:solidFill>
              </a:rPr>
            </a:br>
            <a:r>
              <a:rPr lang="en-US" sz="1400" dirty="0">
                <a:solidFill>
                  <a:schemeClr val="accent2"/>
                </a:solidFill>
              </a:rPr>
              <a:t>Faculty of Business Administration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E2F456-462A-490B-B435-316A5B47B29B}"/>
              </a:ext>
            </a:extLst>
          </p:cNvPr>
          <p:cNvSpPr txBox="1"/>
          <p:nvPr/>
        </p:nvSpPr>
        <p:spPr>
          <a:xfrm>
            <a:off x="1934683" y="3870223"/>
            <a:ext cx="460389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/>
            <a:r>
              <a:rPr lang="en-US" sz="1400" dirty="0">
                <a:solidFill>
                  <a:schemeClr val="accent2"/>
                </a:solidFill>
                <a:latin typeface="Times New Roman"/>
                <a:cs typeface="Times New Roman"/>
              </a:rPr>
              <a:t>Fahd Elsaite</a:t>
            </a:r>
          </a:p>
          <a:p>
            <a:pPr marL="0" indent="0"/>
            <a:r>
              <a:rPr lang="en-US" sz="1400" dirty="0">
                <a:solidFill>
                  <a:schemeClr val="accent2"/>
                </a:solidFill>
                <a:latin typeface="Times New Roman"/>
                <a:cs typeface="Times New Roman"/>
              </a:rPr>
              <a:t>ID: 3307</a:t>
            </a:r>
          </a:p>
          <a:p>
            <a:pPr marL="0" indent="0"/>
            <a:r>
              <a:rPr lang="en-US" sz="1400" dirty="0">
                <a:solidFill>
                  <a:schemeClr val="accent2"/>
                </a:solidFill>
                <a:latin typeface="Times New Roman"/>
                <a:cs typeface="Times New Roman"/>
              </a:rPr>
              <a:t>Fahd_3307@limu.edu.ly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7"/>
          <p:cNvSpPr txBox="1">
            <a:spLocks noGrp="1"/>
          </p:cNvSpPr>
          <p:nvPr>
            <p:ph type="title" idx="15"/>
          </p:nvPr>
        </p:nvSpPr>
        <p:spPr>
          <a:xfrm>
            <a:off x="700800" y="491825"/>
            <a:ext cx="7742400" cy="65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206" name="Google Shape;206;p37"/>
          <p:cNvSpPr txBox="1">
            <a:spLocks noGrp="1"/>
          </p:cNvSpPr>
          <p:nvPr>
            <p:ph type="subTitle" idx="6"/>
          </p:nvPr>
        </p:nvSpPr>
        <p:spPr>
          <a:xfrm>
            <a:off x="940128" y="2148719"/>
            <a:ext cx="2113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Objectives</a:t>
            </a:r>
            <a:endParaRPr dirty="0"/>
          </a:p>
        </p:txBody>
      </p:sp>
      <p:sp>
        <p:nvSpPr>
          <p:cNvPr id="207" name="Google Shape;207;p37"/>
          <p:cNvSpPr txBox="1">
            <a:spLocks noGrp="1"/>
          </p:cNvSpPr>
          <p:nvPr>
            <p:ph type="subTitle" idx="7"/>
          </p:nvPr>
        </p:nvSpPr>
        <p:spPr>
          <a:xfrm>
            <a:off x="3122024" y="2299001"/>
            <a:ext cx="2113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The Rights of Employees</a:t>
            </a:r>
            <a:endParaRPr dirty="0"/>
          </a:p>
        </p:txBody>
      </p:sp>
      <p:sp>
        <p:nvSpPr>
          <p:cNvPr id="208" name="Google Shape;208;p37"/>
          <p:cNvSpPr txBox="1">
            <a:spLocks noGrp="1"/>
          </p:cNvSpPr>
          <p:nvPr>
            <p:ph type="subTitle" idx="8"/>
          </p:nvPr>
        </p:nvSpPr>
        <p:spPr>
          <a:xfrm>
            <a:off x="831786" y="3810757"/>
            <a:ext cx="2113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Conclusion</a:t>
            </a:r>
            <a:endParaRPr dirty="0"/>
          </a:p>
        </p:txBody>
      </p:sp>
      <p:sp>
        <p:nvSpPr>
          <p:cNvPr id="209" name="Google Shape;209;p37"/>
          <p:cNvSpPr txBox="1">
            <a:spLocks noGrp="1"/>
          </p:cNvSpPr>
          <p:nvPr>
            <p:ph type="title"/>
          </p:nvPr>
        </p:nvSpPr>
        <p:spPr>
          <a:xfrm>
            <a:off x="1057086" y="1605098"/>
            <a:ext cx="1663200" cy="67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210" name="Google Shape;210;p37"/>
          <p:cNvSpPr txBox="1">
            <a:spLocks noGrp="1"/>
          </p:cNvSpPr>
          <p:nvPr>
            <p:ph type="title" idx="3"/>
          </p:nvPr>
        </p:nvSpPr>
        <p:spPr>
          <a:xfrm>
            <a:off x="3301759" y="1605098"/>
            <a:ext cx="1663200" cy="67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211" name="Google Shape;211;p37"/>
          <p:cNvSpPr txBox="1">
            <a:spLocks noGrp="1"/>
          </p:cNvSpPr>
          <p:nvPr>
            <p:ph type="title" idx="4"/>
          </p:nvPr>
        </p:nvSpPr>
        <p:spPr>
          <a:xfrm>
            <a:off x="5796559" y="1605098"/>
            <a:ext cx="1663200" cy="6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212" name="Google Shape;212;p37"/>
          <p:cNvSpPr txBox="1">
            <a:spLocks noGrp="1"/>
          </p:cNvSpPr>
          <p:nvPr>
            <p:ph type="title" idx="5"/>
          </p:nvPr>
        </p:nvSpPr>
        <p:spPr>
          <a:xfrm>
            <a:off x="1057086" y="3183156"/>
            <a:ext cx="1663200" cy="6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217" name="Google Shape;217;p37"/>
          <p:cNvSpPr txBox="1">
            <a:spLocks noGrp="1"/>
          </p:cNvSpPr>
          <p:nvPr>
            <p:ph type="subTitle" idx="14"/>
          </p:nvPr>
        </p:nvSpPr>
        <p:spPr>
          <a:xfrm>
            <a:off x="5571259" y="2281898"/>
            <a:ext cx="2113800" cy="3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The Duties of Employees</a:t>
            </a:r>
            <a:endParaRPr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942486-4799-4970-BB28-89508EBCE4C4}"/>
              </a:ext>
            </a:extLst>
          </p:cNvPr>
          <p:cNvSpPr txBox="1"/>
          <p:nvPr/>
        </p:nvSpPr>
        <p:spPr>
          <a:xfrm>
            <a:off x="1851716" y="3067685"/>
            <a:ext cx="457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chemeClr val="accent2"/>
                </a:solidFill>
              </a:rPr>
              <a:t>05</a:t>
            </a:r>
          </a:p>
        </p:txBody>
      </p:sp>
      <p:sp>
        <p:nvSpPr>
          <p:cNvPr id="25" name="Google Shape;208;p37">
            <a:extLst>
              <a:ext uri="{FF2B5EF4-FFF2-40B4-BE49-F238E27FC236}">
                <a16:creationId xmlns:a16="http://schemas.microsoft.com/office/drawing/2014/main" id="{968A3794-7975-4CD9-A803-1592CF2C7F04}"/>
              </a:ext>
            </a:extLst>
          </p:cNvPr>
          <p:cNvSpPr txBox="1">
            <a:spLocks/>
          </p:cNvSpPr>
          <p:nvPr/>
        </p:nvSpPr>
        <p:spPr>
          <a:xfrm>
            <a:off x="3053928" y="3841358"/>
            <a:ext cx="21138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idact Gothic"/>
              <a:buNone/>
              <a:defRPr sz="23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23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23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23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23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23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23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23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None/>
              <a:defRPr sz="2300" b="0" i="0" u="none" strike="noStrike" cap="none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pPr marL="0" indent="0">
              <a:buSzPts val="1100"/>
              <a:buFont typeface="Arial"/>
              <a:buNone/>
            </a:pPr>
            <a:r>
              <a:rPr lang="en-US" dirty="0"/>
              <a:t>Reference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6"/>
          <p:cNvSpPr txBox="1">
            <a:spLocks noGrp="1"/>
          </p:cNvSpPr>
          <p:nvPr>
            <p:ph type="body" idx="1"/>
          </p:nvPr>
        </p:nvSpPr>
        <p:spPr>
          <a:xfrm>
            <a:off x="700800" y="1281725"/>
            <a:ext cx="6823800" cy="32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/>
              <a:t>Understand the Rights of Employees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000" dirty="0"/>
              <a:t>Understand the Main Duties of Employees</a:t>
            </a:r>
            <a:endParaRPr sz="2000" dirty="0"/>
          </a:p>
        </p:txBody>
      </p:sp>
      <p:sp>
        <p:nvSpPr>
          <p:cNvPr id="200" name="Google Shape;200;p36"/>
          <p:cNvSpPr txBox="1">
            <a:spLocks noGrp="1"/>
          </p:cNvSpPr>
          <p:nvPr>
            <p:ph type="title"/>
          </p:nvPr>
        </p:nvSpPr>
        <p:spPr>
          <a:xfrm>
            <a:off x="700800" y="491825"/>
            <a:ext cx="7742400" cy="65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Objectives</a:t>
            </a:r>
            <a:endParaRPr dirty="0"/>
          </a:p>
        </p:txBody>
      </p:sp>
    </p:spTree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9"/>
          <p:cNvSpPr txBox="1">
            <a:spLocks noGrp="1"/>
          </p:cNvSpPr>
          <p:nvPr>
            <p:ph type="title"/>
          </p:nvPr>
        </p:nvSpPr>
        <p:spPr>
          <a:xfrm>
            <a:off x="934715" y="230281"/>
            <a:ext cx="6018977" cy="77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000" dirty="0"/>
              <a:t>The Rights of Employees</a:t>
            </a:r>
            <a:endParaRPr sz="4000" dirty="0"/>
          </a:p>
        </p:txBody>
      </p:sp>
      <p:sp>
        <p:nvSpPr>
          <p:cNvPr id="230" name="Google Shape;230;p39"/>
          <p:cNvSpPr txBox="1">
            <a:spLocks noGrp="1"/>
          </p:cNvSpPr>
          <p:nvPr>
            <p:ph type="subTitle" idx="1"/>
          </p:nvPr>
        </p:nvSpPr>
        <p:spPr>
          <a:xfrm>
            <a:off x="1094205" y="1385326"/>
            <a:ext cx="6816418" cy="34099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0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Not be harassed or discriminated against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US" sz="2000" b="1" i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Didact Gothic"/>
              <a:buAutoNum type="arabicPeriod"/>
            </a:pPr>
            <a:r>
              <a:rPr lang="en-US" sz="20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Receive equal pay for equal work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Didact Gothic"/>
              <a:buAutoNum type="arabicPeriod"/>
            </a:pP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Didact Gothic"/>
              <a:buAutoNum type="arabicPeriod"/>
            </a:pPr>
            <a:r>
              <a:rPr lang="en-US" sz="20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Receive reasonable accommodations</a:t>
            </a:r>
          </a:p>
          <a:p>
            <a:pPr marL="342900" indent="-342900">
              <a:buFont typeface="Didact Gothic"/>
              <a:buAutoNum type="arabicPeriod"/>
            </a:pP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Didact Gothic"/>
              <a:buAutoNum type="arabicPeriod"/>
            </a:pPr>
            <a:r>
              <a:rPr lang="en-US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0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Weekly Rest Day</a:t>
            </a:r>
          </a:p>
          <a:p>
            <a:pPr marL="342900" indent="-342900">
              <a:buFont typeface="Didact Gothic"/>
              <a:buAutoNum type="arabicPeriod"/>
            </a:pP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Didact Gothic"/>
              <a:buAutoNum type="arabicPeriod"/>
            </a:pPr>
            <a:r>
              <a:rPr lang="en-US" sz="20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Safe Working Conditions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sz="2000" b="0" i="0" dirty="0">
              <a:solidFill>
                <a:schemeClr val="tx1"/>
              </a:solidFill>
              <a:effectLst/>
              <a:latin typeface="Source Sans Pro Web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9"/>
          <p:cNvSpPr txBox="1">
            <a:spLocks noGrp="1"/>
          </p:cNvSpPr>
          <p:nvPr>
            <p:ph type="title"/>
          </p:nvPr>
        </p:nvSpPr>
        <p:spPr>
          <a:xfrm>
            <a:off x="934715" y="230281"/>
            <a:ext cx="6018977" cy="77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000" dirty="0"/>
              <a:t>The Duties of Employees</a:t>
            </a:r>
            <a:endParaRPr sz="4000" dirty="0"/>
          </a:p>
        </p:txBody>
      </p:sp>
      <p:sp>
        <p:nvSpPr>
          <p:cNvPr id="230" name="Google Shape;230;p39"/>
          <p:cNvSpPr txBox="1">
            <a:spLocks noGrp="1"/>
          </p:cNvSpPr>
          <p:nvPr>
            <p:ph type="subTitle" idx="1"/>
          </p:nvPr>
        </p:nvSpPr>
        <p:spPr>
          <a:xfrm>
            <a:off x="1094205" y="1385326"/>
            <a:ext cx="6816418" cy="34099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indent="-342900">
              <a:buFont typeface="Didact Gothic"/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ake reasonable care for their own health and safety</a:t>
            </a:r>
          </a:p>
          <a:p>
            <a:pPr marL="342900" indent="-342900">
              <a:buFont typeface="Didact Gothic"/>
              <a:buAutoNum type="arabicPeriod"/>
            </a:pPr>
            <a:endParaRPr lang="en-US" sz="2000" b="1" i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Didact Gothic"/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ake reasonable care for the health and safety of others who may affected by their acts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Didact Gothic"/>
              <a:buAutoNum type="arabicPeriod"/>
            </a:pP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Didact Gothic"/>
              <a:buAutoNum type="arabicPeriod"/>
            </a:pPr>
            <a:r>
              <a:rPr lang="en-US" sz="20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To personally do the work they were hired to do</a:t>
            </a:r>
          </a:p>
          <a:p>
            <a:pPr marL="342900" indent="-342900">
              <a:buFont typeface="Didact Gothic"/>
              <a:buAutoNum type="arabicPeriod"/>
            </a:pP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Didact Gothic"/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 do their work carefully and seriously</a:t>
            </a:r>
          </a:p>
          <a:p>
            <a:pPr marL="342900" indent="-342900">
              <a:buFont typeface="Didact Gothic"/>
              <a:buAutoNum type="arabicPeriod"/>
            </a:pP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Didact Gothic"/>
              <a:buAutoNum type="arabicPeriod"/>
            </a:pPr>
            <a:r>
              <a:rPr lang="en-US" sz="20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 follow their employer’s instructions </a:t>
            </a:r>
          </a:p>
          <a:p>
            <a:pPr marL="342900" indent="-342900">
              <a:buFont typeface="Didact Gothic"/>
              <a:buAutoNum type="arabicPeriod"/>
            </a:pP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Didact Gothic"/>
              <a:buAutoNum type="arabicPeriod"/>
            </a:pP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sz="2000" b="1" i="0" dirty="0">
              <a:solidFill>
                <a:schemeClr val="tx1"/>
              </a:solidFill>
              <a:effectLst/>
              <a:latin typeface="Source Sans Pro Web"/>
            </a:endParaRPr>
          </a:p>
        </p:txBody>
      </p:sp>
    </p:spTree>
    <p:extLst>
      <p:ext uri="{BB962C8B-B14F-4D97-AF65-F5344CB8AC3E}">
        <p14:creationId xmlns:p14="http://schemas.microsoft.com/office/powerpoint/2010/main" val="4091810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8"/>
          <p:cNvSpPr txBox="1">
            <a:spLocks noGrp="1"/>
          </p:cNvSpPr>
          <p:nvPr>
            <p:ph type="title"/>
          </p:nvPr>
        </p:nvSpPr>
        <p:spPr>
          <a:xfrm>
            <a:off x="2709225" y="795157"/>
            <a:ext cx="3570600" cy="10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</a:t>
            </a: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55C42F-28CE-4C19-823F-3EDA20F494CF}"/>
              </a:ext>
            </a:extLst>
          </p:cNvPr>
          <p:cNvSpPr txBox="1"/>
          <p:nvPr/>
        </p:nvSpPr>
        <p:spPr>
          <a:xfrm>
            <a:off x="2349795" y="2063918"/>
            <a:ext cx="45932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Employees have their own rights and responsibilities that should be followed and respected.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8"/>
          <p:cNvSpPr txBox="1">
            <a:spLocks noGrp="1"/>
          </p:cNvSpPr>
          <p:nvPr>
            <p:ph type="title"/>
          </p:nvPr>
        </p:nvSpPr>
        <p:spPr>
          <a:xfrm>
            <a:off x="2709225" y="795157"/>
            <a:ext cx="3570600" cy="10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Reference</a:t>
            </a: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55C42F-28CE-4C19-823F-3EDA20F494CF}"/>
              </a:ext>
            </a:extLst>
          </p:cNvPr>
          <p:cNvSpPr txBox="1"/>
          <p:nvPr/>
        </p:nvSpPr>
        <p:spPr>
          <a:xfrm>
            <a:off x="2273844" y="1802557"/>
            <a:ext cx="459631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Employee Rights | U.S. Equal Employment Opportunity Commission</a:t>
            </a: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. (n.d.). Employee Rights. Retrieved December 1, 2021</a:t>
            </a:r>
            <a:r>
              <a:rPr lang="en-US" sz="1800" dirty="0">
                <a:effectLst/>
                <a:latin typeface="Times New Roman" panose="02020603050405020304" pitchFamily="18" charset="0"/>
              </a:rPr>
              <a:t>,</a:t>
            </a:r>
          </a:p>
          <a:p>
            <a:endParaRPr lang="en-US" sz="1800" dirty="0">
              <a:latin typeface="Times New Roman" panose="02020603050405020304" pitchFamily="18" charset="0"/>
            </a:endParaRPr>
          </a:p>
          <a:p>
            <a:endParaRPr lang="en-US" sz="1800" dirty="0">
              <a:effectLst/>
              <a:latin typeface="Times New Roman" panose="02020603050405020304" pitchFamily="18" charset="0"/>
            </a:endParaRPr>
          </a:p>
          <a:p>
            <a:r>
              <a:rPr lang="en-US" sz="18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Rights and Responsibilities of Employers and Employees</a:t>
            </a: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. (n.d.). </a:t>
            </a:r>
            <a:r>
              <a:rPr lang="en-US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Éducaloi</a:t>
            </a: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. Retrieved December 1, 2021, </a:t>
            </a:r>
          </a:p>
          <a:p>
            <a:endParaRPr lang="en-US" sz="1800" dirty="0">
              <a:effectLst/>
              <a:latin typeface="Times New Roman" panose="02020603050405020304" pitchFamily="18" charset="0"/>
            </a:endParaRPr>
          </a:p>
          <a:p>
            <a:endParaRPr lang="en-US" sz="1800" dirty="0">
              <a:latin typeface="Times New Roman" panose="02020603050405020304" pitchFamily="18" charset="0"/>
            </a:endParaRPr>
          </a:p>
          <a:p>
            <a:endParaRPr lang="en-US" sz="1800" dirty="0">
              <a:effectLst/>
              <a:latin typeface="Times New Roman" panose="02020603050405020304" pitchFamily="18" charset="0"/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90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Darkle Slideshow by Slidesgo">
  <a:themeElements>
    <a:clrScheme name="Simple Light">
      <a:dk1>
        <a:srgbClr val="FFFFFF"/>
      </a:dk1>
      <a:lt1>
        <a:srgbClr val="000000"/>
      </a:lt1>
      <a:dk2>
        <a:srgbClr val="434343"/>
      </a:dk2>
      <a:lt2>
        <a:srgbClr val="FFFFFF"/>
      </a:lt2>
      <a:accent1>
        <a:srgbClr val="A3896F"/>
      </a:accent1>
      <a:accent2>
        <a:srgbClr val="C9B18E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201</Words>
  <Application>Microsoft Office PowerPoint</Application>
  <PresentationFormat>On-screen Show (16:9)</PresentationFormat>
  <Paragraphs>51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DM Serif Display</vt:lpstr>
      <vt:lpstr>Source Sans Pro Web</vt:lpstr>
      <vt:lpstr>Times New Roman</vt:lpstr>
      <vt:lpstr>Muli</vt:lpstr>
      <vt:lpstr>Arial</vt:lpstr>
      <vt:lpstr>Roboto</vt:lpstr>
      <vt:lpstr>Didact Gothic</vt:lpstr>
      <vt:lpstr>Wingdings</vt:lpstr>
      <vt:lpstr>Darkle Slideshow by Slidesgo</vt:lpstr>
      <vt:lpstr>The Rights and Duties of Employees</vt:lpstr>
      <vt:lpstr>Table of Contents</vt:lpstr>
      <vt:lpstr>Objectives</vt:lpstr>
      <vt:lpstr>The Rights of Employees</vt:lpstr>
      <vt:lpstr>The Duties of Employees</vt:lpstr>
      <vt:lpstr>Conclusion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Rights and Duties of Employees</dc:title>
  <dc:creator>Farah Elsaite</dc:creator>
  <cp:lastModifiedBy>farah elsaite</cp:lastModifiedBy>
  <cp:revision>2</cp:revision>
  <dcterms:modified xsi:type="dcterms:W3CDTF">2021-12-01T12:51:32Z</dcterms:modified>
</cp:coreProperties>
</file>