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20104100" cy="14135100"/>
  <p:notesSz cx="20104100" cy="141351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2107" autoAdjust="0"/>
    <p:restoredTop sz="90323" autoAdjust="0"/>
  </p:normalViewPr>
  <p:slideViewPr>
    <p:cSldViewPr>
      <p:cViewPr>
        <p:scale>
          <a:sx n="49" d="100"/>
          <a:sy n="49" d="100"/>
        </p:scale>
        <p:origin x="-756" y="480"/>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11391900" y="0"/>
            <a:ext cx="8712200" cy="70643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4763" y="0"/>
            <a:ext cx="8712200" cy="706438"/>
          </a:xfrm>
          <a:prstGeom prst="rect">
            <a:avLst/>
          </a:prstGeom>
        </p:spPr>
        <p:txBody>
          <a:bodyPr vert="horz" lIns="91440" tIns="45720" rIns="91440" bIns="45720" rtlCol="1"/>
          <a:lstStyle>
            <a:lvl1pPr algn="l">
              <a:defRPr sz="1200"/>
            </a:lvl1pPr>
          </a:lstStyle>
          <a:p>
            <a:fld id="{0A226B59-0BDD-4858-85F6-625DAC374DB2}" type="datetimeFigureOut">
              <a:rPr lang="ar-SA" smtClean="0"/>
              <a:pPr/>
              <a:t>6/14/1440</a:t>
            </a:fld>
            <a:endParaRPr lang="ar-SA"/>
          </a:p>
        </p:txBody>
      </p:sp>
      <p:sp>
        <p:nvSpPr>
          <p:cNvPr id="4" name="عنصر نائب لصورة الشريحة 3"/>
          <p:cNvSpPr>
            <a:spLocks noGrp="1" noRot="1" noChangeAspect="1"/>
          </p:cNvSpPr>
          <p:nvPr>
            <p:ph type="sldImg" idx="2"/>
          </p:nvPr>
        </p:nvSpPr>
        <p:spPr>
          <a:xfrm>
            <a:off x="6281738" y="1060450"/>
            <a:ext cx="7540625" cy="5300663"/>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2009775" y="6713538"/>
            <a:ext cx="16084550" cy="6361112"/>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11391900" y="13425488"/>
            <a:ext cx="8712200" cy="70643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4763" y="13425488"/>
            <a:ext cx="8712200" cy="706437"/>
          </a:xfrm>
          <a:prstGeom prst="rect">
            <a:avLst/>
          </a:prstGeom>
        </p:spPr>
        <p:txBody>
          <a:bodyPr vert="horz" lIns="91440" tIns="45720" rIns="91440" bIns="45720" rtlCol="1" anchor="b"/>
          <a:lstStyle>
            <a:lvl1pPr algn="l">
              <a:defRPr sz="1200"/>
            </a:lvl1pPr>
          </a:lstStyle>
          <a:p>
            <a:fld id="{B3C86381-D235-479B-9005-B8AAEFED6885}" type="slidenum">
              <a:rPr lang="ar-SA" smtClean="0"/>
              <a:pPr/>
              <a:t>‹#›</a:t>
            </a:fld>
            <a:endParaRPr lang="ar-SA"/>
          </a:p>
        </p:txBody>
      </p:sp>
    </p:spTree>
    <p:extLst>
      <p:ext uri="{BB962C8B-B14F-4D97-AF65-F5344CB8AC3E}">
        <p14:creationId xmlns:p14="http://schemas.microsoft.com/office/powerpoint/2010/main" val="52663512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B3C86381-D235-479B-9005-B8AAEFED6885}" type="slidenum">
              <a:rPr lang="ar-SA" smtClean="0"/>
              <a:pPr/>
              <a:t>1</a:t>
            </a:fld>
            <a:endParaRPr lang="ar-SA"/>
          </a:p>
        </p:txBody>
      </p:sp>
    </p:spTree>
    <p:extLst>
      <p:ext uri="{BB962C8B-B14F-4D97-AF65-F5344CB8AC3E}">
        <p14:creationId xmlns:p14="http://schemas.microsoft.com/office/powerpoint/2010/main" val="1376436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4381881"/>
            <a:ext cx="17088486" cy="2968371"/>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615" y="7915656"/>
            <a:ext cx="14072870" cy="3533775"/>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2/19/2019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50" b="0" i="0">
                <a:solidFill>
                  <a:schemeClr val="tx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2/19/2019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50" b="0" i="0">
                <a:solidFill>
                  <a:schemeClr val="tx1"/>
                </a:solidFill>
                <a:latin typeface="Arial"/>
                <a:cs typeface="Arial"/>
              </a:defRPr>
            </a:lvl1pPr>
          </a:lstStyle>
          <a:p>
            <a:endParaRPr/>
          </a:p>
        </p:txBody>
      </p:sp>
      <p:sp>
        <p:nvSpPr>
          <p:cNvPr id="3" name="Holder 3"/>
          <p:cNvSpPr>
            <a:spLocks noGrp="1"/>
          </p:cNvSpPr>
          <p:nvPr>
            <p:ph sz="half" idx="2"/>
          </p:nvPr>
        </p:nvSpPr>
        <p:spPr>
          <a:xfrm>
            <a:off x="1005205" y="3251073"/>
            <a:ext cx="8745284" cy="9329166"/>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3251073"/>
            <a:ext cx="8745284" cy="9329166"/>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2/19/2019</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50" b="0"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2/19/2019</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2/19/2019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16" name="bk object 16"/>
          <p:cNvSpPr/>
          <p:nvPr/>
        </p:nvSpPr>
        <p:spPr>
          <a:xfrm>
            <a:off x="0" y="0"/>
            <a:ext cx="20104100" cy="14134465"/>
          </a:xfrm>
          <a:custGeom>
            <a:avLst/>
            <a:gdLst/>
            <a:ahLst/>
            <a:cxnLst/>
            <a:rect l="l" t="t" r="r" b="b"/>
            <a:pathLst>
              <a:path w="20104100" h="14134465">
                <a:moveTo>
                  <a:pt x="0" y="14133900"/>
                </a:moveTo>
                <a:lnTo>
                  <a:pt x="20104099" y="14133900"/>
                </a:lnTo>
                <a:lnTo>
                  <a:pt x="20104099" y="0"/>
                </a:lnTo>
                <a:lnTo>
                  <a:pt x="0" y="0"/>
                </a:lnTo>
                <a:lnTo>
                  <a:pt x="0" y="14133900"/>
                </a:lnTo>
                <a:close/>
              </a:path>
            </a:pathLst>
          </a:custGeom>
          <a:solidFill>
            <a:srgbClr val="62CFB5"/>
          </a:solidFill>
        </p:spPr>
        <p:txBody>
          <a:bodyPr wrap="square" lIns="0" tIns="0" rIns="0" bIns="0" rtlCol="0"/>
          <a:lstStyle/>
          <a:p>
            <a:endParaRPr/>
          </a:p>
        </p:txBody>
      </p:sp>
      <p:sp>
        <p:nvSpPr>
          <p:cNvPr id="17" name="bk object 17"/>
          <p:cNvSpPr/>
          <p:nvPr/>
        </p:nvSpPr>
        <p:spPr>
          <a:xfrm>
            <a:off x="414048" y="330879"/>
            <a:ext cx="19386550" cy="13432790"/>
          </a:xfrm>
          <a:custGeom>
            <a:avLst/>
            <a:gdLst/>
            <a:ahLst/>
            <a:cxnLst/>
            <a:rect l="l" t="t" r="r" b="b"/>
            <a:pathLst>
              <a:path w="19386550" h="13432790">
                <a:moveTo>
                  <a:pt x="0" y="13432650"/>
                </a:moveTo>
                <a:lnTo>
                  <a:pt x="19386096" y="13432650"/>
                </a:lnTo>
                <a:lnTo>
                  <a:pt x="19386096" y="0"/>
                </a:lnTo>
                <a:lnTo>
                  <a:pt x="0" y="0"/>
                </a:lnTo>
                <a:lnTo>
                  <a:pt x="0" y="13432650"/>
                </a:lnTo>
                <a:close/>
              </a:path>
            </a:pathLst>
          </a:custGeom>
          <a:solidFill>
            <a:srgbClr val="FFFFFF"/>
          </a:solidFill>
        </p:spPr>
        <p:txBody>
          <a:bodyPr wrap="square" lIns="0" tIns="0" rIns="0" bIns="0" rtlCol="0"/>
          <a:lstStyle/>
          <a:p>
            <a:endParaRPr/>
          </a:p>
        </p:txBody>
      </p:sp>
      <p:sp>
        <p:nvSpPr>
          <p:cNvPr id="18" name="bk object 18"/>
          <p:cNvSpPr/>
          <p:nvPr/>
        </p:nvSpPr>
        <p:spPr>
          <a:xfrm>
            <a:off x="716208" y="826301"/>
            <a:ext cx="18802120" cy="1430622"/>
          </a:xfrm>
          <a:prstGeom prst="rect">
            <a:avLst/>
          </a:prstGeom>
          <a:blipFill>
            <a:blip r:embed="rId7" cstate="print"/>
            <a:stretch>
              <a:fillRect/>
            </a:stretch>
          </a:blipFill>
        </p:spPr>
        <p:txBody>
          <a:bodyPr wrap="square" lIns="0" tIns="0" rIns="0" bIns="0" rtlCol="0"/>
          <a:lstStyle/>
          <a:p>
            <a:endParaRPr/>
          </a:p>
        </p:txBody>
      </p:sp>
      <p:sp>
        <p:nvSpPr>
          <p:cNvPr id="19" name="bk object 19"/>
          <p:cNvSpPr/>
          <p:nvPr/>
        </p:nvSpPr>
        <p:spPr>
          <a:xfrm>
            <a:off x="2155207" y="707831"/>
            <a:ext cx="16046183" cy="1715430"/>
          </a:xfrm>
          <a:prstGeom prst="rect">
            <a:avLst/>
          </a:prstGeom>
          <a:blipFill>
            <a:blip r:embed="rId8" cstate="print"/>
            <a:stretch>
              <a:fillRect/>
            </a:stretch>
          </a:blipFill>
        </p:spPr>
        <p:txBody>
          <a:bodyPr wrap="square" lIns="0" tIns="0" rIns="0" bIns="0" rtlCol="0"/>
          <a:lstStyle/>
          <a:p>
            <a:endParaRPr/>
          </a:p>
        </p:txBody>
      </p:sp>
      <p:sp>
        <p:nvSpPr>
          <p:cNvPr id="20" name="bk object 20"/>
          <p:cNvSpPr/>
          <p:nvPr/>
        </p:nvSpPr>
        <p:spPr>
          <a:xfrm>
            <a:off x="726380" y="836473"/>
            <a:ext cx="18762031" cy="1390533"/>
          </a:xfrm>
          <a:prstGeom prst="rect">
            <a:avLst/>
          </a:prstGeom>
          <a:blipFill>
            <a:blip r:embed="rId9" cstate="print"/>
            <a:stretch>
              <a:fillRect/>
            </a:stretch>
          </a:blipFill>
        </p:spPr>
        <p:txBody>
          <a:bodyPr wrap="square" lIns="0" tIns="0" rIns="0" bIns="0" rtlCol="0"/>
          <a:lstStyle/>
          <a:p>
            <a:endParaRPr/>
          </a:p>
        </p:txBody>
      </p:sp>
      <p:sp>
        <p:nvSpPr>
          <p:cNvPr id="2" name="Holder 2"/>
          <p:cNvSpPr>
            <a:spLocks noGrp="1"/>
          </p:cNvSpPr>
          <p:nvPr>
            <p:ph type="title"/>
          </p:nvPr>
        </p:nvSpPr>
        <p:spPr>
          <a:xfrm>
            <a:off x="2245049" y="818369"/>
            <a:ext cx="15614000" cy="1376045"/>
          </a:xfrm>
          <a:prstGeom prst="rect">
            <a:avLst/>
          </a:prstGeom>
        </p:spPr>
        <p:txBody>
          <a:bodyPr wrap="square" lIns="0" tIns="0" rIns="0" bIns="0">
            <a:spAutoFit/>
          </a:bodyPr>
          <a:lstStyle>
            <a:lvl1pPr>
              <a:defRPr sz="3050" b="0" i="0">
                <a:solidFill>
                  <a:schemeClr val="tx1"/>
                </a:solidFill>
                <a:latin typeface="Arial"/>
                <a:cs typeface="Arial"/>
              </a:defRPr>
            </a:lvl1pPr>
          </a:lstStyle>
          <a:p>
            <a:endParaRPr/>
          </a:p>
        </p:txBody>
      </p:sp>
      <p:sp>
        <p:nvSpPr>
          <p:cNvPr id="3" name="Holder 3"/>
          <p:cNvSpPr>
            <a:spLocks noGrp="1"/>
          </p:cNvSpPr>
          <p:nvPr>
            <p:ph type="body" idx="1"/>
          </p:nvPr>
        </p:nvSpPr>
        <p:spPr>
          <a:xfrm>
            <a:off x="1005205" y="3251073"/>
            <a:ext cx="18093690" cy="9329166"/>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394" y="13145643"/>
            <a:ext cx="6433312" cy="706755"/>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3145643"/>
            <a:ext cx="4623943" cy="70675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pPr/>
              <a:t>2/19/2019</a:t>
            </a:fld>
            <a:endParaRPr lang="en-US"/>
          </a:p>
        </p:txBody>
      </p:sp>
      <p:sp>
        <p:nvSpPr>
          <p:cNvPr id="6" name="Holder 6"/>
          <p:cNvSpPr>
            <a:spLocks noGrp="1"/>
          </p:cNvSpPr>
          <p:nvPr>
            <p:ph type="sldNum" sz="quarter" idx="7"/>
          </p:nvPr>
        </p:nvSpPr>
        <p:spPr>
          <a:xfrm>
            <a:off x="14474953" y="13145643"/>
            <a:ext cx="4623943" cy="70675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jpeg"/><Relationship Id="rId5" Type="http://schemas.openxmlformats.org/officeDocument/2006/relationships/image" Target="../media/image6.png"/><Relationship Id="rId15" Type="http://schemas.openxmlformats.org/officeDocument/2006/relationships/image" Target="../media/image16.jpeg"/><Relationship Id="rId10" Type="http://schemas.openxmlformats.org/officeDocument/2006/relationships/image" Target="../media/image11.jpe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2">
            <a:lumMod val="75000"/>
          </a:schemeClr>
        </a:solidFill>
        <a:effectLst/>
      </p:bgPr>
    </p:bg>
    <p:spTree>
      <p:nvGrpSpPr>
        <p:cNvPr id="1" name=""/>
        <p:cNvGrpSpPr/>
        <p:nvPr/>
      </p:nvGrpSpPr>
      <p:grpSpPr>
        <a:xfrm>
          <a:off x="0" y="0"/>
          <a:ext cx="0" cy="0"/>
          <a:chOff x="0" y="0"/>
          <a:chExt cx="0" cy="0"/>
        </a:xfrm>
      </p:grpSpPr>
      <p:sp>
        <p:nvSpPr>
          <p:cNvPr id="72" name="عنوان 71"/>
          <p:cNvSpPr>
            <a:spLocks noGrp="1"/>
          </p:cNvSpPr>
          <p:nvPr>
            <p:ph type="title"/>
          </p:nvPr>
        </p:nvSpPr>
        <p:spPr/>
        <p:txBody>
          <a:bodyPr/>
          <a:lstStyle/>
          <a:p>
            <a:endParaRPr lang="ar-SA"/>
          </a:p>
        </p:txBody>
      </p:sp>
      <p:sp>
        <p:nvSpPr>
          <p:cNvPr id="73" name="عنصر نائب للنص 72"/>
          <p:cNvSpPr>
            <a:spLocks noGrp="1"/>
          </p:cNvSpPr>
          <p:nvPr>
            <p:ph type="body" idx="1"/>
          </p:nvPr>
        </p:nvSpPr>
        <p:spPr/>
        <p:txBody>
          <a:bodyPr/>
          <a:lstStyle/>
          <a:p>
            <a:endParaRPr lang="ar-SA" dirty="0"/>
          </a:p>
        </p:txBody>
      </p:sp>
      <p:sp>
        <p:nvSpPr>
          <p:cNvPr id="5" name="object 3"/>
          <p:cNvSpPr/>
          <p:nvPr/>
        </p:nvSpPr>
        <p:spPr>
          <a:xfrm>
            <a:off x="474986" y="2622544"/>
            <a:ext cx="6452864" cy="7159650"/>
          </a:xfrm>
          <a:prstGeom prst="rect">
            <a:avLst/>
          </a:prstGeom>
          <a:solidFill>
            <a:schemeClr val="bg1">
              <a:lumMod val="95000"/>
            </a:schemeClr>
          </a:solidFill>
          <a:ln>
            <a:solidFill>
              <a:schemeClr val="accent2">
                <a:lumMod val="75000"/>
              </a:schemeClr>
            </a:solidFill>
          </a:ln>
          <a:effectLst>
            <a:outerShdw blurRad="50800" dist="38100" dir="2700000" algn="tl" rotWithShape="0">
              <a:prstClr val="black">
                <a:alpha val="40000"/>
              </a:prstClr>
            </a:outerShdw>
          </a:effectLst>
        </p:spPr>
        <p:txBody>
          <a:bodyPr wrap="square" lIns="0" tIns="0" rIns="0" bIns="0" rtlCol="0"/>
          <a:lstStyle/>
          <a:p>
            <a:pPr lvl="0" algn="l" rtl="0" fontAlgn="base">
              <a:spcBef>
                <a:spcPct val="0"/>
              </a:spcBef>
              <a:spcAft>
                <a:spcPct val="0"/>
              </a:spcAft>
            </a:pPr>
            <a:endParaRPr lang="en-US" dirty="0" smtClean="0">
              <a:cs typeface="+mj-cs"/>
            </a:endParaRPr>
          </a:p>
        </p:txBody>
      </p:sp>
      <p:sp>
        <p:nvSpPr>
          <p:cNvPr id="6" name="object 14"/>
          <p:cNvSpPr/>
          <p:nvPr/>
        </p:nvSpPr>
        <p:spPr>
          <a:xfrm>
            <a:off x="2825344" y="2800213"/>
            <a:ext cx="1848260" cy="636031"/>
          </a:xfrm>
          <a:prstGeom prst="rect">
            <a:avLst/>
          </a:prstGeom>
          <a:blipFill>
            <a:blip r:embed="rId3" cstate="print"/>
            <a:stretch>
              <a:fillRect/>
            </a:stretch>
          </a:blipFill>
        </p:spPr>
        <p:txBody>
          <a:bodyPr wrap="square" lIns="0" tIns="0" rIns="0" bIns="0" rtlCol="0"/>
          <a:lstStyle/>
          <a:p>
            <a:endParaRPr/>
          </a:p>
        </p:txBody>
      </p:sp>
      <p:sp>
        <p:nvSpPr>
          <p:cNvPr id="7" name="object 15"/>
          <p:cNvSpPr/>
          <p:nvPr/>
        </p:nvSpPr>
        <p:spPr>
          <a:xfrm>
            <a:off x="1122300" y="2852708"/>
            <a:ext cx="5251417" cy="609600"/>
          </a:xfrm>
          <a:custGeom>
            <a:avLst/>
            <a:gdLst/>
            <a:ahLst/>
            <a:cxnLst/>
            <a:rect l="l" t="t" r="r" b="b"/>
            <a:pathLst>
              <a:path w="5346065" h="520700">
                <a:moveTo>
                  <a:pt x="0" y="520552"/>
                </a:moveTo>
                <a:lnTo>
                  <a:pt x="5345536" y="520552"/>
                </a:lnTo>
                <a:lnTo>
                  <a:pt x="5345536" y="0"/>
                </a:lnTo>
                <a:lnTo>
                  <a:pt x="0" y="0"/>
                </a:lnTo>
                <a:lnTo>
                  <a:pt x="0" y="520552"/>
                </a:lnTo>
                <a:close/>
              </a:path>
            </a:pathLst>
          </a:cu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0" tIns="0" rIns="0" bIns="0" rtlCol="0"/>
          <a:lstStyle/>
          <a:p>
            <a:endParaRPr/>
          </a:p>
        </p:txBody>
      </p:sp>
      <p:sp>
        <p:nvSpPr>
          <p:cNvPr id="8" name="object 16"/>
          <p:cNvSpPr txBox="1"/>
          <p:nvPr/>
        </p:nvSpPr>
        <p:spPr>
          <a:xfrm>
            <a:off x="2336746" y="2852708"/>
            <a:ext cx="2528886" cy="509114"/>
          </a:xfrm>
          <a:prstGeom prst="rect">
            <a:avLst/>
          </a:prstGeom>
        </p:spPr>
        <p:txBody>
          <a:bodyPr vert="horz" wrap="square" lIns="0" tIns="16510" rIns="0" bIns="0" rtlCol="0">
            <a:spAutoFit/>
          </a:bodyPr>
          <a:lstStyle/>
          <a:p>
            <a:pPr marL="12700" algn="ctr">
              <a:lnSpc>
                <a:spcPct val="100000"/>
              </a:lnSpc>
              <a:spcBef>
                <a:spcPts val="130"/>
              </a:spcBef>
            </a:pPr>
            <a:r>
              <a:rPr sz="3200" b="1" spc="-40" dirty="0">
                <a:solidFill>
                  <a:schemeClr val="bg1"/>
                </a:solidFill>
                <a:latin typeface="Times New Roman" pitchFamily="18" charset="0"/>
                <a:cs typeface="+mj-cs"/>
              </a:rPr>
              <a:t>I</a:t>
            </a:r>
            <a:r>
              <a:rPr sz="3200" b="1" spc="-105" dirty="0">
                <a:solidFill>
                  <a:schemeClr val="bg1"/>
                </a:solidFill>
                <a:latin typeface="Times New Roman" pitchFamily="18" charset="0"/>
                <a:cs typeface="+mj-cs"/>
              </a:rPr>
              <a:t>n</a:t>
            </a:r>
            <a:r>
              <a:rPr sz="3200" b="1" spc="-120" dirty="0">
                <a:solidFill>
                  <a:schemeClr val="bg1"/>
                </a:solidFill>
                <a:latin typeface="Times New Roman" pitchFamily="18" charset="0"/>
                <a:cs typeface="+mj-cs"/>
              </a:rPr>
              <a:t>t</a:t>
            </a:r>
            <a:r>
              <a:rPr sz="3200" b="1" spc="-160" dirty="0">
                <a:solidFill>
                  <a:schemeClr val="bg1"/>
                </a:solidFill>
                <a:latin typeface="Times New Roman" pitchFamily="18" charset="0"/>
                <a:cs typeface="+mj-cs"/>
              </a:rPr>
              <a:t>r</a:t>
            </a:r>
            <a:r>
              <a:rPr sz="3200" b="1" spc="-110" dirty="0">
                <a:solidFill>
                  <a:schemeClr val="bg1"/>
                </a:solidFill>
                <a:latin typeface="Times New Roman" pitchFamily="18" charset="0"/>
                <a:cs typeface="+mj-cs"/>
              </a:rPr>
              <a:t>oduc</a:t>
            </a:r>
            <a:r>
              <a:rPr sz="3200" b="1" spc="-90" dirty="0">
                <a:solidFill>
                  <a:schemeClr val="bg1"/>
                </a:solidFill>
                <a:latin typeface="Times New Roman" pitchFamily="18" charset="0"/>
                <a:cs typeface="+mj-cs"/>
              </a:rPr>
              <a:t>t</a:t>
            </a:r>
            <a:r>
              <a:rPr sz="3200" b="1" spc="-85" dirty="0">
                <a:solidFill>
                  <a:schemeClr val="bg1"/>
                </a:solidFill>
                <a:latin typeface="Times New Roman" pitchFamily="18" charset="0"/>
                <a:cs typeface="+mj-cs"/>
              </a:rPr>
              <a:t>ion</a:t>
            </a:r>
            <a:endParaRPr sz="3200">
              <a:solidFill>
                <a:schemeClr val="bg1"/>
              </a:solidFill>
              <a:latin typeface="Times New Roman" pitchFamily="18" charset="0"/>
              <a:cs typeface="+mj-cs"/>
            </a:endParaRPr>
          </a:p>
        </p:txBody>
      </p:sp>
      <p:sp>
        <p:nvSpPr>
          <p:cNvPr id="19" name="object 5"/>
          <p:cNvSpPr/>
          <p:nvPr/>
        </p:nvSpPr>
        <p:spPr>
          <a:xfrm>
            <a:off x="889127" y="11598748"/>
            <a:ext cx="5751208" cy="1833900"/>
          </a:xfrm>
          <a:prstGeom prst="rect">
            <a:avLst/>
          </a:prstGeom>
          <a:blipFill>
            <a:blip r:embed="rId4" cstate="print"/>
            <a:stretch>
              <a:fillRect/>
            </a:stretch>
          </a:blipFill>
        </p:spPr>
        <p:txBody>
          <a:bodyPr wrap="square" lIns="0" tIns="0" rIns="0" bIns="0" rtlCol="0"/>
          <a:lstStyle/>
          <a:p>
            <a:endParaRPr/>
          </a:p>
        </p:txBody>
      </p:sp>
      <p:sp>
        <p:nvSpPr>
          <p:cNvPr id="20" name="object 6"/>
          <p:cNvSpPr/>
          <p:nvPr/>
        </p:nvSpPr>
        <p:spPr>
          <a:xfrm>
            <a:off x="550797" y="9925070"/>
            <a:ext cx="6362296" cy="3714776"/>
          </a:xfrm>
          <a:prstGeom prst="rect">
            <a:avLst/>
          </a:prstGeom>
          <a:solidFill>
            <a:schemeClr val="bg1">
              <a:lumMod val="95000"/>
            </a:schemeClr>
          </a:solidFill>
          <a:ln>
            <a:solidFill>
              <a:srgbClr val="C00000"/>
            </a:solidFill>
          </a:ln>
          <a:effectLst>
            <a:outerShdw blurRad="50800" dist="38100" dir="2700000" algn="tl" rotWithShape="0">
              <a:prstClr val="black">
                <a:alpha val="40000"/>
              </a:prstClr>
            </a:outerShdw>
          </a:effectLst>
        </p:spPr>
        <p:txBody>
          <a:bodyPr wrap="square" lIns="0" tIns="0" rIns="0" bIns="0" rtlCol="0"/>
          <a:lstStyle/>
          <a:p>
            <a:pPr algn="ctr"/>
            <a:endParaRPr dirty="0"/>
          </a:p>
        </p:txBody>
      </p:sp>
      <p:sp>
        <p:nvSpPr>
          <p:cNvPr id="22" name="object 43"/>
          <p:cNvSpPr txBox="1"/>
          <p:nvPr/>
        </p:nvSpPr>
        <p:spPr>
          <a:xfrm>
            <a:off x="-1449468" y="9639318"/>
            <a:ext cx="6248400" cy="309893"/>
          </a:xfrm>
          <a:prstGeom prst="rect">
            <a:avLst/>
          </a:prstGeom>
        </p:spPr>
        <p:txBody>
          <a:bodyPr vert="horz" wrap="square" lIns="0" tIns="16510" rIns="0" bIns="0" rtlCol="0">
            <a:spAutoFit/>
          </a:bodyPr>
          <a:lstStyle/>
          <a:p>
            <a:pPr marL="236854" marR="334645" indent="-224790" algn="l" rtl="0">
              <a:lnSpc>
                <a:spcPct val="101299"/>
              </a:lnSpc>
              <a:buFont typeface="Arial" pitchFamily="34" charset="0"/>
              <a:buChar char="•"/>
            </a:pPr>
            <a:endParaRPr sz="2000">
              <a:latin typeface="Times New Roman" pitchFamily="18" charset="0"/>
              <a:cs typeface="Times New Roman" pitchFamily="18" charset="0"/>
            </a:endParaRPr>
          </a:p>
        </p:txBody>
      </p:sp>
      <p:sp>
        <p:nvSpPr>
          <p:cNvPr id="23" name="object 11"/>
          <p:cNvSpPr/>
          <p:nvPr/>
        </p:nvSpPr>
        <p:spPr>
          <a:xfrm>
            <a:off x="7004125" y="2648236"/>
            <a:ext cx="6363904" cy="10784413"/>
          </a:xfrm>
          <a:prstGeom prst="rect">
            <a:avLst/>
          </a:prstGeom>
          <a:blipFill>
            <a:blip r:embed="rId5" cstate="print"/>
            <a:stretch>
              <a:fillRect/>
            </a:stretch>
          </a:blipFill>
        </p:spPr>
        <p:txBody>
          <a:bodyPr wrap="square" lIns="0" tIns="0" rIns="0" bIns="0" rtlCol="0"/>
          <a:lstStyle/>
          <a:p>
            <a:endParaRPr>
              <a:solidFill>
                <a:schemeClr val="accent2">
                  <a:lumMod val="75000"/>
                </a:schemeClr>
              </a:solidFill>
            </a:endParaRPr>
          </a:p>
        </p:txBody>
      </p:sp>
      <p:sp>
        <p:nvSpPr>
          <p:cNvPr id="24" name="object 12"/>
          <p:cNvSpPr/>
          <p:nvPr/>
        </p:nvSpPr>
        <p:spPr>
          <a:xfrm>
            <a:off x="7051654" y="2622544"/>
            <a:ext cx="6323816" cy="11017302"/>
          </a:xfrm>
          <a:prstGeom prst="rect">
            <a:avLst/>
          </a:prstGeom>
          <a:solidFill>
            <a:schemeClr val="bg1">
              <a:lumMod val="95000"/>
            </a:schemeClr>
          </a:solidFill>
          <a:ln>
            <a:solidFill>
              <a:srgbClr val="C00000"/>
            </a:solidFill>
          </a:ln>
          <a:effectLst>
            <a:outerShdw blurRad="50800" dist="38100" dir="2700000" algn="tl" rotWithShape="0">
              <a:prstClr val="black">
                <a:alpha val="40000"/>
              </a:prstClr>
            </a:outerShdw>
          </a:effectLst>
        </p:spPr>
        <p:txBody>
          <a:bodyPr wrap="square" lIns="0" tIns="0" rIns="0" bIns="0" rtlCol="0"/>
          <a:lstStyle/>
          <a:p>
            <a:pPr algn="l" rtl="0"/>
            <a:endParaRPr lang="en-US" dirty="0" smtClean="0">
              <a:latin typeface="Times New Roman" pitchFamily="18" charset="0"/>
              <a:cs typeface="Times New Roman" pitchFamily="18" charset="0"/>
            </a:endParaRPr>
          </a:p>
          <a:p>
            <a:pPr algn="l" rtl="0"/>
            <a:endParaRPr lang="en-US" dirty="0" smtClean="0">
              <a:latin typeface="Times New Roman" pitchFamily="18" charset="0"/>
              <a:cs typeface="Times New Roman" pitchFamily="18" charset="0"/>
            </a:endParaRPr>
          </a:p>
          <a:p>
            <a:pPr algn="l" rtl="0"/>
            <a:endParaRPr lang="en-US" dirty="0" smtClean="0">
              <a:latin typeface="Times New Roman" pitchFamily="18" charset="0"/>
              <a:cs typeface="Times New Roman" pitchFamily="18" charset="0"/>
            </a:endParaRPr>
          </a:p>
          <a:p>
            <a:pPr algn="l" rtl="0"/>
            <a:endParaRPr lang="en-US" dirty="0" smtClean="0">
              <a:latin typeface="Times New Roman" pitchFamily="18" charset="0"/>
              <a:cs typeface="Times New Roman" pitchFamily="18" charset="0"/>
            </a:endParaRPr>
          </a:p>
          <a:p>
            <a:pPr algn="l" rtl="0"/>
            <a:endParaRPr lang="en-US" dirty="0" smtClean="0">
              <a:latin typeface="Times New Roman" pitchFamily="18" charset="0"/>
              <a:cs typeface="Times New Roman" pitchFamily="18" charset="0"/>
            </a:endParaRPr>
          </a:p>
          <a:p>
            <a:pPr lvl="1" algn="l" rtl="0"/>
            <a:r>
              <a:rPr lang="en-US" dirty="0" smtClean="0">
                <a:latin typeface="Times New Roman" pitchFamily="18" charset="0"/>
                <a:cs typeface="Times New Roman" pitchFamily="18" charset="0"/>
              </a:rPr>
              <a:t>A 77-year-old female patient from </a:t>
            </a:r>
            <a:r>
              <a:rPr lang="en-US" dirty="0" err="1" smtClean="0">
                <a:latin typeface="Times New Roman" pitchFamily="18" charset="0"/>
                <a:cs typeface="Times New Roman" pitchFamily="18" charset="0"/>
              </a:rPr>
              <a:t>Tumaco</a:t>
            </a:r>
            <a:r>
              <a:rPr lang="en-US" dirty="0" smtClean="0">
                <a:latin typeface="Times New Roman" pitchFamily="18" charset="0"/>
                <a:cs typeface="Times New Roman" pitchFamily="18" charset="0"/>
              </a:rPr>
              <a:t>, in the </a:t>
            </a:r>
            <a:r>
              <a:rPr lang="en-US" dirty="0" err="1" smtClean="0">
                <a:latin typeface="Times New Roman" pitchFamily="18" charset="0"/>
                <a:cs typeface="Times New Roman" pitchFamily="18" charset="0"/>
              </a:rPr>
              <a:t>Paciﬁc</a:t>
            </a:r>
            <a:r>
              <a:rPr lang="en-US" dirty="0" smtClean="0">
                <a:latin typeface="Times New Roman" pitchFamily="18" charset="0"/>
                <a:cs typeface="Times New Roman" pitchFamily="18" charset="0"/>
              </a:rPr>
              <a:t> coast</a:t>
            </a:r>
          </a:p>
          <a:p>
            <a:pPr lvl="1" algn="l" rtl="0"/>
            <a:r>
              <a:rPr lang="en-US" dirty="0" smtClean="0">
                <a:latin typeface="Times New Roman" pitchFamily="18" charset="0"/>
                <a:cs typeface="Times New Roman" pitchFamily="18" charset="0"/>
              </a:rPr>
              <a:t>of Colombia, presented with 8 days of generalized abdominal</a:t>
            </a:r>
          </a:p>
          <a:p>
            <a:pPr lvl="1" algn="l" rtl="0"/>
            <a:r>
              <a:rPr lang="en-US" dirty="0" smtClean="0">
                <a:latin typeface="Times New Roman" pitchFamily="18" charset="0"/>
                <a:cs typeface="Times New Roman" pitchFamily="18" charset="0"/>
              </a:rPr>
              <a:t>pain associated with symptoms of absent peristalsis. She</a:t>
            </a:r>
          </a:p>
          <a:p>
            <a:pPr lvl="1" algn="l" rtl="0"/>
            <a:r>
              <a:rPr lang="en-US" dirty="0" smtClean="0">
                <a:latin typeface="Times New Roman" pitchFamily="18" charset="0"/>
                <a:cs typeface="Times New Roman" pitchFamily="18" charset="0"/>
              </a:rPr>
              <a:t>referred 4 pregnancies, of which she had had 3 normal vaginal</a:t>
            </a:r>
          </a:p>
          <a:p>
            <a:pPr lvl="1" algn="l" rtl="0"/>
            <a:r>
              <a:rPr lang="en-US" dirty="0" smtClean="0">
                <a:latin typeface="Times New Roman" pitchFamily="18" charset="0"/>
                <a:cs typeface="Times New Roman" pitchFamily="18" charset="0"/>
              </a:rPr>
              <a:t>deliveries and 1 miscarriage (40 years prior, a contrasted abdominal CT was performed, revealing thickening of the ascending colon walls, signs of </a:t>
            </a:r>
            <a:r>
              <a:rPr lang="en-US" dirty="0" err="1" smtClean="0">
                <a:latin typeface="Times New Roman" pitchFamily="18" charset="0"/>
                <a:cs typeface="Times New Roman" pitchFamily="18" charset="0"/>
              </a:rPr>
              <a:t>ileocolic</a:t>
            </a:r>
            <a:r>
              <a:rPr lang="en-US" dirty="0" smtClean="0">
                <a:latin typeface="Times New Roman" pitchFamily="18" charset="0"/>
                <a:cs typeface="Times New Roman" pitchFamily="18" charset="0"/>
              </a:rPr>
              <a:t> intussusception and heterogeneous calciﬁcations in the lower left pelvis compatible with a mummiﬁed fetus(2) see in </a:t>
            </a:r>
            <a:r>
              <a:rPr lang="en-US" dirty="0" err="1" smtClean="0">
                <a:latin typeface="Times New Roman" pitchFamily="18" charset="0"/>
                <a:cs typeface="Times New Roman" pitchFamily="18" charset="0"/>
              </a:rPr>
              <a:t>figur</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2(A,B). </a:t>
            </a:r>
          </a:p>
        </p:txBody>
      </p:sp>
      <p:sp>
        <p:nvSpPr>
          <p:cNvPr id="26" name="object 18"/>
          <p:cNvSpPr/>
          <p:nvPr/>
        </p:nvSpPr>
        <p:spPr>
          <a:xfrm>
            <a:off x="8753061" y="2800213"/>
            <a:ext cx="2786452" cy="636031"/>
          </a:xfrm>
          <a:prstGeom prst="rect">
            <a:avLst/>
          </a:prstGeom>
          <a:blipFill>
            <a:blip r:embed="rId6" cstate="print"/>
            <a:stretch>
              <a:fillRect/>
            </a:stretch>
          </a:blipFill>
        </p:spPr>
        <p:txBody>
          <a:bodyPr wrap="square" lIns="0" tIns="0" rIns="0" bIns="0" rtlCol="0"/>
          <a:lstStyle/>
          <a:p>
            <a:endParaRPr/>
          </a:p>
        </p:txBody>
      </p:sp>
      <p:sp>
        <p:nvSpPr>
          <p:cNvPr id="27" name="object 19"/>
          <p:cNvSpPr/>
          <p:nvPr/>
        </p:nvSpPr>
        <p:spPr>
          <a:xfrm>
            <a:off x="7551720" y="2781270"/>
            <a:ext cx="5339715" cy="571504"/>
          </a:xfrm>
          <a:custGeom>
            <a:avLst/>
            <a:gdLst/>
            <a:ahLst/>
            <a:cxnLst/>
            <a:rect l="l" t="t" r="r" b="b"/>
            <a:pathLst>
              <a:path w="5339715" h="520700">
                <a:moveTo>
                  <a:pt x="0" y="520552"/>
                </a:moveTo>
                <a:lnTo>
                  <a:pt x="5339553" y="520552"/>
                </a:lnTo>
                <a:lnTo>
                  <a:pt x="5339553" y="0"/>
                </a:lnTo>
                <a:lnTo>
                  <a:pt x="0" y="0"/>
                </a:lnTo>
                <a:lnTo>
                  <a:pt x="0" y="520552"/>
                </a:lnTo>
                <a:close/>
              </a:path>
            </a:pathLst>
          </a:custGeom>
          <a:solidFill>
            <a:schemeClr val="accent2">
              <a:lumMod val="75000"/>
            </a:schemeClr>
          </a:solidFill>
          <a:ln>
            <a:solidFill>
              <a:schemeClr val="bg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0" tIns="0" rIns="0" bIns="0" rtlCol="0"/>
          <a:lstStyle/>
          <a:p>
            <a:pPr algn="ctr"/>
            <a:r>
              <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mj-cs"/>
              </a:rPr>
              <a:t>Cases studies</a:t>
            </a:r>
            <a:endParaRPr sz="3200">
              <a:ln w="18415" cmpd="sng">
                <a:solidFill>
                  <a:srgbClr val="FFFFFF"/>
                </a:solidFill>
                <a:prstDash val="solid"/>
              </a:ln>
              <a:solidFill>
                <a:srgbClr val="FFFFFF"/>
              </a:solidFill>
              <a:effectLst>
                <a:outerShdw blurRad="63500" dir="3600000" algn="tl" rotWithShape="0">
                  <a:srgbClr val="000000">
                    <a:alpha val="70000"/>
                  </a:srgbClr>
                </a:outerShdw>
              </a:effectLst>
              <a:cs typeface="+mj-cs"/>
            </a:endParaRPr>
          </a:p>
        </p:txBody>
      </p:sp>
      <p:sp>
        <p:nvSpPr>
          <p:cNvPr id="28" name="object 20"/>
          <p:cNvSpPr txBox="1"/>
          <p:nvPr/>
        </p:nvSpPr>
        <p:spPr>
          <a:xfrm>
            <a:off x="7766051" y="2865197"/>
            <a:ext cx="2971799" cy="509114"/>
          </a:xfrm>
          <a:prstGeom prst="rect">
            <a:avLst/>
          </a:prstGeom>
        </p:spPr>
        <p:txBody>
          <a:bodyPr vert="horz" wrap="square" lIns="0" tIns="16510" rIns="0" bIns="0" rtlCol="0">
            <a:spAutoFit/>
          </a:bodyPr>
          <a:lstStyle/>
          <a:p>
            <a:pPr marL="12700">
              <a:lnSpc>
                <a:spcPct val="100000"/>
              </a:lnSpc>
              <a:spcBef>
                <a:spcPts val="130"/>
              </a:spcBef>
            </a:pPr>
            <a:r>
              <a:rPr lang="ar-SA" sz="3200" b="1" spc="-100" dirty="0" smtClean="0">
                <a:solidFill>
                  <a:schemeClr val="bg1"/>
                </a:solidFill>
                <a:latin typeface="Trebuchet MS"/>
                <a:cs typeface="+mj-cs"/>
              </a:rPr>
              <a:t>      </a:t>
            </a:r>
            <a:endParaRPr sz="3200">
              <a:solidFill>
                <a:schemeClr val="bg1"/>
              </a:solidFill>
              <a:latin typeface="Trebuchet MS"/>
              <a:cs typeface="+mj-cs"/>
            </a:endParaRPr>
          </a:p>
        </p:txBody>
      </p:sp>
      <p:sp>
        <p:nvSpPr>
          <p:cNvPr id="33" name="object 56"/>
          <p:cNvSpPr txBox="1"/>
          <p:nvPr/>
        </p:nvSpPr>
        <p:spPr>
          <a:xfrm>
            <a:off x="8623290" y="9210689"/>
            <a:ext cx="1962160" cy="1935466"/>
          </a:xfrm>
          <a:prstGeom prst="rect">
            <a:avLst/>
          </a:prstGeom>
        </p:spPr>
        <p:txBody>
          <a:bodyPr vert="horz" wrap="square" lIns="0" tIns="12065" rIns="0" bIns="0" rtlCol="0">
            <a:spAutoFit/>
          </a:bodyPr>
          <a:lstStyle/>
          <a:p>
            <a:pPr marL="236854" marR="5080" indent="-224790">
              <a:lnSpc>
                <a:spcPct val="101299"/>
              </a:lnSpc>
              <a:spcBef>
                <a:spcPts val="95"/>
              </a:spcBef>
            </a:pPr>
            <a:r>
              <a:rPr lang="ar-SA" sz="1575" b="1" spc="-7" baseline="23809" dirty="0">
                <a:latin typeface="Arial"/>
                <a:cs typeface="Arial"/>
              </a:rPr>
              <a:t> </a:t>
            </a:r>
            <a:endParaRPr lang="ar-SA" sz="1575" b="1" spc="-7" baseline="23809" dirty="0" smtClean="0">
              <a:latin typeface="Arial"/>
              <a:cs typeface="Arial"/>
            </a:endParaRPr>
          </a:p>
          <a:p>
            <a:pPr marL="236854" marR="5080" indent="-224790">
              <a:lnSpc>
                <a:spcPct val="101299"/>
              </a:lnSpc>
              <a:spcBef>
                <a:spcPts val="95"/>
              </a:spcBef>
            </a:pPr>
            <a:endParaRPr lang="ar-SA" sz="1575" b="1" spc="-7" baseline="23809" dirty="0">
              <a:latin typeface="Arial"/>
              <a:cs typeface="Arial"/>
            </a:endParaRPr>
          </a:p>
          <a:p>
            <a:pPr marL="236854" marR="5080" indent="-224790">
              <a:lnSpc>
                <a:spcPct val="101299"/>
              </a:lnSpc>
              <a:spcBef>
                <a:spcPts val="95"/>
              </a:spcBef>
            </a:pPr>
            <a:endParaRPr lang="ar-SA" sz="1575" b="1" spc="-7" baseline="23809" dirty="0" smtClean="0">
              <a:latin typeface="Arial"/>
              <a:cs typeface="Arial"/>
            </a:endParaRPr>
          </a:p>
          <a:p>
            <a:pPr marL="236854" marR="5080" indent="-224790">
              <a:lnSpc>
                <a:spcPct val="101299"/>
              </a:lnSpc>
              <a:spcBef>
                <a:spcPts val="95"/>
              </a:spcBef>
            </a:pPr>
            <a:endParaRPr lang="ar-SA" sz="1575" b="1" spc="-7" baseline="23809" dirty="0">
              <a:latin typeface="Arial"/>
              <a:cs typeface="Arial"/>
            </a:endParaRPr>
          </a:p>
          <a:p>
            <a:pPr marL="236854" marR="5080" indent="-224790">
              <a:lnSpc>
                <a:spcPct val="101299"/>
              </a:lnSpc>
              <a:spcBef>
                <a:spcPts val="95"/>
              </a:spcBef>
            </a:pPr>
            <a:endParaRPr lang="ar-SA" sz="1575" b="1" spc="-7" baseline="23809" dirty="0" smtClean="0">
              <a:latin typeface="Arial"/>
              <a:cs typeface="Arial"/>
            </a:endParaRPr>
          </a:p>
          <a:p>
            <a:pPr marL="236854" marR="5080" indent="-224790">
              <a:lnSpc>
                <a:spcPct val="101299"/>
              </a:lnSpc>
              <a:spcBef>
                <a:spcPts val="95"/>
              </a:spcBef>
            </a:pPr>
            <a:endParaRPr lang="ar-SA" sz="1575" b="1" spc="-7" baseline="23809" dirty="0">
              <a:latin typeface="Arial"/>
              <a:cs typeface="Arial"/>
            </a:endParaRPr>
          </a:p>
          <a:p>
            <a:pPr marL="236854" marR="5080" indent="-224790">
              <a:lnSpc>
                <a:spcPct val="101299"/>
              </a:lnSpc>
              <a:spcBef>
                <a:spcPts val="95"/>
              </a:spcBef>
            </a:pPr>
            <a:endParaRPr lang="ar-SA" sz="1575" b="1" spc="-7" baseline="23809" dirty="0" smtClean="0">
              <a:latin typeface="Arial"/>
              <a:cs typeface="Arial"/>
            </a:endParaRPr>
          </a:p>
          <a:p>
            <a:pPr marL="236854" marR="5080" indent="-224790">
              <a:lnSpc>
                <a:spcPct val="101299"/>
              </a:lnSpc>
              <a:spcBef>
                <a:spcPts val="95"/>
              </a:spcBef>
            </a:pPr>
            <a:endParaRPr lang="ar-SA" sz="1575" b="1" spc="-7" baseline="23809" dirty="0">
              <a:latin typeface="Arial"/>
              <a:cs typeface="Arial"/>
            </a:endParaRPr>
          </a:p>
          <a:p>
            <a:pPr marL="236854" marR="5080" indent="-224790">
              <a:lnSpc>
                <a:spcPct val="101299"/>
              </a:lnSpc>
              <a:spcBef>
                <a:spcPts val="95"/>
              </a:spcBef>
            </a:pPr>
            <a:endParaRPr lang="ar-SA" sz="1575" b="1" spc="-7" baseline="23809" dirty="0" smtClean="0">
              <a:latin typeface="Arial"/>
              <a:cs typeface="Arial"/>
            </a:endParaRPr>
          </a:p>
          <a:p>
            <a:pPr marL="236854" marR="5080" indent="-224790">
              <a:lnSpc>
                <a:spcPct val="101299"/>
              </a:lnSpc>
              <a:spcBef>
                <a:spcPts val="95"/>
              </a:spcBef>
            </a:pPr>
            <a:endParaRPr lang="ar-SA" sz="1575" b="1" spc="-7" baseline="23809" dirty="0">
              <a:latin typeface="Arial"/>
              <a:cs typeface="Arial"/>
            </a:endParaRPr>
          </a:p>
          <a:p>
            <a:pPr marL="236854" marR="5080" indent="-224790">
              <a:lnSpc>
                <a:spcPct val="101299"/>
              </a:lnSpc>
              <a:spcBef>
                <a:spcPts val="95"/>
              </a:spcBef>
            </a:pPr>
            <a:endParaRPr lang="ar-SA" sz="1575" b="1" spc="-7" baseline="23809" dirty="0" smtClean="0">
              <a:latin typeface="Arial"/>
              <a:cs typeface="Arial"/>
            </a:endParaRPr>
          </a:p>
        </p:txBody>
      </p:sp>
      <p:sp>
        <p:nvSpPr>
          <p:cNvPr id="42" name="object 7"/>
          <p:cNvSpPr/>
          <p:nvPr/>
        </p:nvSpPr>
        <p:spPr>
          <a:xfrm>
            <a:off x="13481074" y="9269055"/>
            <a:ext cx="6072230" cy="4429156"/>
          </a:xfrm>
          <a:prstGeom prst="rect">
            <a:avLst/>
          </a:prstGeom>
          <a:solidFill>
            <a:schemeClr val="bg1">
              <a:lumMod val="95000"/>
            </a:schemeClr>
          </a:solidFill>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lIns="0" tIns="0" rIns="0" bIns="0" rtlCol="0"/>
          <a:lstStyle/>
          <a:p>
            <a:endParaRPr lang="en-US" dirty="0"/>
          </a:p>
        </p:txBody>
      </p:sp>
      <p:sp>
        <p:nvSpPr>
          <p:cNvPr id="44" name="object 10"/>
          <p:cNvSpPr/>
          <p:nvPr/>
        </p:nvSpPr>
        <p:spPr>
          <a:xfrm>
            <a:off x="13481074" y="2648236"/>
            <a:ext cx="6072230" cy="5399434"/>
          </a:xfrm>
          <a:prstGeom prst="rect">
            <a:avLst/>
          </a:prstGeom>
          <a:solidFill>
            <a:schemeClr val="bg1">
              <a:lumMod val="95000"/>
            </a:schemeClr>
          </a:solidFill>
          <a:ln>
            <a:solidFill>
              <a:srgbClr val="C00000"/>
            </a:solidFill>
          </a:ln>
          <a:effectLst>
            <a:outerShdw blurRad="50800" dist="38100" dir="2700000" algn="tl" rotWithShape="0">
              <a:prstClr val="black">
                <a:alpha val="40000"/>
              </a:prstClr>
            </a:outerShdw>
          </a:effectLst>
        </p:spPr>
        <p:txBody>
          <a:bodyPr wrap="square" lIns="0" tIns="0" rIns="0" bIns="0" rtlCol="0"/>
          <a:lstStyle/>
          <a:p>
            <a:pPr algn="ctr"/>
            <a:endParaRPr lang="ar-SA" b="1" dirty="0">
              <a:solidFill>
                <a:schemeClr val="tx1">
                  <a:lumMod val="95000"/>
                  <a:lumOff val="5000"/>
                </a:schemeClr>
              </a:solidFill>
            </a:endParaRPr>
          </a:p>
        </p:txBody>
      </p:sp>
      <p:sp>
        <p:nvSpPr>
          <p:cNvPr id="45" name="object 23"/>
          <p:cNvSpPr/>
          <p:nvPr/>
        </p:nvSpPr>
        <p:spPr>
          <a:xfrm>
            <a:off x="13838265" y="9353566"/>
            <a:ext cx="5374930" cy="571504"/>
          </a:xfrm>
          <a:custGeom>
            <a:avLst/>
            <a:gdLst/>
            <a:ahLst/>
            <a:cxnLst/>
            <a:rect l="l" t="t" r="r" b="b"/>
            <a:pathLst>
              <a:path w="5181600" h="491490">
                <a:moveTo>
                  <a:pt x="0" y="491234"/>
                </a:moveTo>
                <a:lnTo>
                  <a:pt x="5180994" y="491234"/>
                </a:lnTo>
                <a:lnTo>
                  <a:pt x="5180994" y="0"/>
                </a:lnTo>
                <a:lnTo>
                  <a:pt x="0" y="0"/>
                </a:lnTo>
                <a:lnTo>
                  <a:pt x="0" y="491234"/>
                </a:lnTo>
                <a:close/>
              </a:path>
            </a:pathLst>
          </a:custGeom>
          <a:solidFill>
            <a:schemeClr val="accent2">
              <a:lumMod val="75000"/>
            </a:schemeClr>
          </a:solidFill>
          <a:ln>
            <a:solidFill>
              <a:schemeClr val="bg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0" tIns="0" rIns="0" bIns="0" rtlCol="0"/>
          <a:lstStyle/>
          <a:p>
            <a:pPr algn="ctr"/>
            <a:r>
              <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mj-cs"/>
              </a:rPr>
              <a:t>References</a:t>
            </a:r>
            <a:endParaRPr sz="3200" b="1">
              <a:cs typeface="+mj-cs"/>
            </a:endParaRPr>
          </a:p>
        </p:txBody>
      </p:sp>
      <p:sp>
        <p:nvSpPr>
          <p:cNvPr id="48" name="object 26"/>
          <p:cNvSpPr/>
          <p:nvPr/>
        </p:nvSpPr>
        <p:spPr>
          <a:xfrm>
            <a:off x="15660854" y="2829531"/>
            <a:ext cx="1662178" cy="636031"/>
          </a:xfrm>
          <a:prstGeom prst="rect">
            <a:avLst/>
          </a:prstGeom>
          <a:blipFill>
            <a:blip r:embed="rId7" cstate="print"/>
            <a:stretch>
              <a:fillRect/>
            </a:stretch>
          </a:blipFill>
        </p:spPr>
        <p:txBody>
          <a:bodyPr wrap="square" lIns="0" tIns="0" rIns="0" bIns="0" rtlCol="0"/>
          <a:lstStyle/>
          <a:p>
            <a:endParaRPr/>
          </a:p>
        </p:txBody>
      </p:sp>
      <p:sp>
        <p:nvSpPr>
          <p:cNvPr id="50" name="object 28"/>
          <p:cNvSpPr txBox="1"/>
          <p:nvPr/>
        </p:nvSpPr>
        <p:spPr>
          <a:xfrm>
            <a:off x="15309850" y="2894366"/>
            <a:ext cx="2590800" cy="509114"/>
          </a:xfrm>
          <a:prstGeom prst="rect">
            <a:avLst/>
          </a:prstGeom>
        </p:spPr>
        <p:txBody>
          <a:bodyPr vert="horz" wrap="square" lIns="0" tIns="16510" rIns="0" bIns="0" rtlCol="0">
            <a:spAutoFit/>
          </a:bodyPr>
          <a:lstStyle/>
          <a:p>
            <a:pPr marL="12700" algn="l" rtl="0">
              <a:lnSpc>
                <a:spcPct val="100000"/>
              </a:lnSpc>
              <a:spcBef>
                <a:spcPts val="130"/>
              </a:spcBef>
            </a:pPr>
            <a:r>
              <a:rPr lang="en-US" sz="3200" b="1" dirty="0" smtClean="0">
                <a:solidFill>
                  <a:schemeClr val="bg1"/>
                </a:solidFill>
                <a:latin typeface="Trebuchet MS"/>
                <a:cs typeface="Trebuchet MS"/>
              </a:rPr>
              <a:t>  Discussion </a:t>
            </a:r>
            <a:endParaRPr sz="3200" b="1">
              <a:solidFill>
                <a:schemeClr val="bg1"/>
              </a:solidFill>
              <a:latin typeface="Trebuchet MS"/>
              <a:cs typeface="Trebuchet MS"/>
            </a:endParaRPr>
          </a:p>
        </p:txBody>
      </p:sp>
      <p:sp>
        <p:nvSpPr>
          <p:cNvPr id="52" name="object 60"/>
          <p:cNvSpPr txBox="1"/>
          <p:nvPr/>
        </p:nvSpPr>
        <p:spPr>
          <a:xfrm>
            <a:off x="13785850" y="3409950"/>
            <a:ext cx="5427345" cy="238142"/>
          </a:xfrm>
          <a:prstGeom prst="rect">
            <a:avLst/>
          </a:prstGeom>
        </p:spPr>
        <p:txBody>
          <a:bodyPr vert="horz" wrap="square" lIns="0" tIns="12065" rIns="0" bIns="0" rtlCol="0">
            <a:spAutoFit/>
          </a:bodyPr>
          <a:lstStyle/>
          <a:p>
            <a:pPr marL="236854" marR="127000" indent="-224790" algn="l" rtl="0">
              <a:lnSpc>
                <a:spcPct val="101299"/>
              </a:lnSpc>
              <a:spcBef>
                <a:spcPts val="95"/>
              </a:spcBef>
            </a:pPr>
            <a:r>
              <a:rPr sz="1550" spc="5" smtClean="0">
                <a:latin typeface="Arial"/>
                <a:cs typeface="Arial"/>
              </a:rPr>
              <a:t>.</a:t>
            </a:r>
            <a:endParaRPr sz="1550">
              <a:latin typeface="Arial"/>
              <a:cs typeface="Arial"/>
            </a:endParaRPr>
          </a:p>
        </p:txBody>
      </p:sp>
      <p:sp>
        <p:nvSpPr>
          <p:cNvPr id="54" name="مستطيل 53"/>
          <p:cNvSpPr/>
          <p:nvPr/>
        </p:nvSpPr>
        <p:spPr>
          <a:xfrm>
            <a:off x="13981140" y="2924146"/>
            <a:ext cx="4343400" cy="457200"/>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000" b="1" dirty="0">
              <a:solidFill>
                <a:schemeClr val="tx1">
                  <a:lumMod val="95000"/>
                  <a:lumOff val="5000"/>
                </a:schemeClr>
              </a:solidFill>
            </a:endParaRPr>
          </a:p>
        </p:txBody>
      </p:sp>
      <p:sp>
        <p:nvSpPr>
          <p:cNvPr id="55" name="مستطيل 54"/>
          <p:cNvSpPr/>
          <p:nvPr/>
        </p:nvSpPr>
        <p:spPr>
          <a:xfrm>
            <a:off x="14124016" y="2781270"/>
            <a:ext cx="5000660" cy="642942"/>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0"/>
            <a:r>
              <a:rPr lang="en-US" dirty="0" smtClean="0">
                <a:solidFill>
                  <a:schemeClr val="tx1"/>
                </a:solidFill>
              </a:rPr>
              <a:t> </a:t>
            </a:r>
          </a:p>
          <a:p>
            <a:pPr algn="l" rtl="0"/>
            <a:r>
              <a:rPr lang="en-US" sz="2000" dirty="0" smtClean="0">
                <a:solidFill>
                  <a:schemeClr val="tx1"/>
                </a:solidFill>
                <a:latin typeface="Times New Roman" pitchFamily="18" charset="0"/>
                <a:cs typeface="Times New Roman" pitchFamily="18" charset="0"/>
              </a:rPr>
              <a:t>.</a:t>
            </a:r>
            <a:endParaRPr lang="ar-SA" sz="2000" baseline="30000" dirty="0">
              <a:solidFill>
                <a:schemeClr val="tx1"/>
              </a:solidFill>
              <a:latin typeface="Times New Roman" pitchFamily="18" charset="0"/>
              <a:cs typeface="Times New Roman" pitchFamily="18" charset="0"/>
            </a:endParaRPr>
          </a:p>
        </p:txBody>
      </p:sp>
      <p:sp>
        <p:nvSpPr>
          <p:cNvPr id="59" name="مستطيل 58"/>
          <p:cNvSpPr/>
          <p:nvPr/>
        </p:nvSpPr>
        <p:spPr>
          <a:xfrm>
            <a:off x="13481074" y="5924542"/>
            <a:ext cx="6072230" cy="3214710"/>
          </a:xfrm>
          <a:prstGeom prst="rect">
            <a:avLst/>
          </a:prstGeom>
          <a:solidFill>
            <a:schemeClr val="bg1">
              <a:lumMod val="95000"/>
            </a:schemeClr>
          </a:solidFill>
          <a:ln>
            <a:solidFill>
              <a:schemeClr val="accent2">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0"/>
            <a:endParaRPr lang="en-US" sz="2000" dirty="0" smtClean="0">
              <a:solidFill>
                <a:schemeClr val="tx1">
                  <a:lumMod val="95000"/>
                  <a:lumOff val="5000"/>
                </a:schemeClr>
              </a:solidFill>
              <a:latin typeface="Times New Roman" pitchFamily="18" charset="0"/>
              <a:cs typeface="Times New Roman" pitchFamily="18" charset="0"/>
            </a:endParaRPr>
          </a:p>
          <a:p>
            <a:pPr algn="l" rtl="0"/>
            <a:endParaRPr lang="en-US" sz="2000" dirty="0" smtClean="0">
              <a:solidFill>
                <a:schemeClr val="tx1">
                  <a:lumMod val="95000"/>
                  <a:lumOff val="5000"/>
                </a:schemeClr>
              </a:solidFill>
              <a:latin typeface="Times New Roman" pitchFamily="18" charset="0"/>
              <a:cs typeface="Times New Roman" pitchFamily="18" charset="0"/>
            </a:endParaRPr>
          </a:p>
          <a:p>
            <a:pPr algn="l" rtl="0">
              <a:buFont typeface="Arial" pitchFamily="34" charset="0"/>
              <a:buChar char="•"/>
            </a:pPr>
            <a:r>
              <a:rPr lang="en-US" dirty="0" smtClean="0">
                <a:solidFill>
                  <a:schemeClr val="tx1">
                    <a:lumMod val="95000"/>
                    <a:lumOff val="5000"/>
                  </a:schemeClr>
                </a:solidFill>
                <a:latin typeface="Times New Roman" pitchFamily="18" charset="0"/>
                <a:cs typeface="Times New Roman" pitchFamily="18" charset="0"/>
              </a:rPr>
              <a:t>in which problem of the diagnosis of the disease was missing during antenatal care. Good history taking and </a:t>
            </a:r>
          </a:p>
          <a:p>
            <a:pPr algn="l" rtl="0">
              <a:buFont typeface="Arial" pitchFamily="34" charset="0"/>
              <a:buChar char="•"/>
            </a:pPr>
            <a:r>
              <a:rPr lang="en-US" dirty="0" smtClean="0">
                <a:solidFill>
                  <a:schemeClr val="tx1">
                    <a:lumMod val="95000"/>
                    <a:lumOff val="5000"/>
                  </a:schemeClr>
                </a:solidFill>
                <a:latin typeface="Times New Roman" pitchFamily="18" charset="0"/>
                <a:cs typeface="Times New Roman" pitchFamily="18" charset="0"/>
              </a:rPr>
              <a:t>physical examination and also the imaging studies such as X-</a:t>
            </a:r>
            <a:r>
              <a:rPr lang="en-US" dirty="0" err="1" smtClean="0">
                <a:solidFill>
                  <a:schemeClr val="tx1">
                    <a:lumMod val="95000"/>
                    <a:lumOff val="5000"/>
                  </a:schemeClr>
                </a:solidFill>
                <a:latin typeface="Times New Roman" pitchFamily="18" charset="0"/>
                <a:cs typeface="Times New Roman" pitchFamily="18" charset="0"/>
              </a:rPr>
              <a:t>ray,CT</a:t>
            </a:r>
            <a:r>
              <a:rPr lang="en-US" dirty="0" smtClean="0">
                <a:solidFill>
                  <a:schemeClr val="tx1">
                    <a:lumMod val="95000"/>
                    <a:lumOff val="5000"/>
                  </a:schemeClr>
                </a:solidFill>
                <a:latin typeface="Times New Roman" pitchFamily="18" charset="0"/>
                <a:cs typeface="Times New Roman" pitchFamily="18" charset="0"/>
              </a:rPr>
              <a:t>-scan and MRI to diagnosis of this disease.</a:t>
            </a:r>
          </a:p>
          <a:p>
            <a:pPr algn="l" rtl="0">
              <a:buFont typeface="Arial" pitchFamily="34" charset="0"/>
              <a:buChar char="•"/>
            </a:pPr>
            <a:r>
              <a:rPr lang="en-US" dirty="0" smtClean="0">
                <a:solidFill>
                  <a:schemeClr val="tx1">
                    <a:lumMod val="95000"/>
                    <a:lumOff val="5000"/>
                  </a:schemeClr>
                </a:solidFill>
                <a:latin typeface="Times New Roman" pitchFamily="18" charset="0"/>
                <a:cs typeface="Times New Roman" pitchFamily="18" charset="0"/>
              </a:rPr>
              <a:t>clinicians should be attentive in diagnosis of this disease. </a:t>
            </a:r>
          </a:p>
          <a:p>
            <a:pPr algn="l" rtl="0">
              <a:buFont typeface="Arial" pitchFamily="34" charset="0"/>
              <a:buChar char="•"/>
            </a:pPr>
            <a:r>
              <a:rPr lang="en-US" dirty="0" smtClean="0">
                <a:solidFill>
                  <a:schemeClr val="tx1">
                    <a:lumMod val="95000"/>
                    <a:lumOff val="5000"/>
                  </a:schemeClr>
                </a:solidFill>
                <a:latin typeface="Times New Roman" pitchFamily="18" charset="0"/>
                <a:cs typeface="Times New Roman" pitchFamily="18" charset="0"/>
              </a:rPr>
              <a:t>he suspects, we recommend asking for help from the experienced clinicians.</a:t>
            </a:r>
          </a:p>
        </p:txBody>
      </p:sp>
      <p:sp>
        <p:nvSpPr>
          <p:cNvPr id="60" name="object 23"/>
          <p:cNvSpPr/>
          <p:nvPr/>
        </p:nvSpPr>
        <p:spPr>
          <a:xfrm>
            <a:off x="13838264" y="6067418"/>
            <a:ext cx="5334000" cy="604838"/>
          </a:xfrm>
          <a:custGeom>
            <a:avLst/>
            <a:gdLst/>
            <a:ahLst/>
            <a:cxnLst/>
            <a:rect l="l" t="t" r="r" b="b"/>
            <a:pathLst>
              <a:path w="5181600" h="491490">
                <a:moveTo>
                  <a:pt x="0" y="491234"/>
                </a:moveTo>
                <a:lnTo>
                  <a:pt x="5180994" y="491234"/>
                </a:lnTo>
                <a:lnTo>
                  <a:pt x="5180994" y="0"/>
                </a:lnTo>
                <a:lnTo>
                  <a:pt x="0" y="0"/>
                </a:lnTo>
                <a:lnTo>
                  <a:pt x="0" y="491234"/>
                </a:lnTo>
                <a:close/>
              </a:path>
            </a:pathLst>
          </a:cu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wrap="square" lIns="0" tIns="0" rIns="0" bIns="0" rtlCol="0"/>
          <a:lstStyle/>
          <a:p>
            <a:pPr algn="ctr" rtl="0"/>
            <a:r>
              <a:rPr lang="en-US" sz="3200" b="1" dirty="0" smtClean="0">
                <a:solidFill>
                  <a:schemeClr val="bg1"/>
                </a:solidFill>
                <a:latin typeface="Times New Roman" pitchFamily="18" charset="0"/>
                <a:cs typeface="Times New Roman" pitchFamily="18" charset="0"/>
              </a:rPr>
              <a:t>Conclusion</a:t>
            </a:r>
            <a:r>
              <a:rPr lang="en-US" sz="3200" b="1" dirty="0" smtClean="0">
                <a:solidFill>
                  <a:schemeClr val="bg1"/>
                </a:solidFill>
              </a:rPr>
              <a:t> </a:t>
            </a:r>
            <a:r>
              <a:rPr lang="en-US" sz="3200" dirty="0" smtClean="0"/>
              <a:t> </a:t>
            </a:r>
            <a:r>
              <a:rPr lang="en-US" dirty="0" smtClean="0"/>
              <a:t>                                        </a:t>
            </a:r>
          </a:p>
          <a:p>
            <a:endParaRPr/>
          </a:p>
        </p:txBody>
      </p:sp>
      <p:sp>
        <p:nvSpPr>
          <p:cNvPr id="64" name="مستطيل 63"/>
          <p:cNvSpPr/>
          <p:nvPr/>
        </p:nvSpPr>
        <p:spPr>
          <a:xfrm>
            <a:off x="3178447" y="443336"/>
            <a:ext cx="13445899" cy="21223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6600" b="1" dirty="0" smtClean="0">
                <a:solidFill>
                  <a:schemeClr val="tx1"/>
                </a:solidFill>
              </a:rPr>
              <a:t>Lithopedion (stone baby)</a:t>
            </a:r>
          </a:p>
          <a:p>
            <a:pPr algn="ctr"/>
            <a:endParaRPr lang="ar-SA" sz="6600" b="1" dirty="0">
              <a:solidFill>
                <a:schemeClr val="tx1"/>
              </a:solidFill>
            </a:endParaRPr>
          </a:p>
        </p:txBody>
      </p:sp>
      <p:sp>
        <p:nvSpPr>
          <p:cNvPr id="65" name="مستطيل 64"/>
          <p:cNvSpPr/>
          <p:nvPr/>
        </p:nvSpPr>
        <p:spPr>
          <a:xfrm>
            <a:off x="3622630" y="1352551"/>
            <a:ext cx="13363620" cy="1213153"/>
          </a:xfrm>
          <a:prstGeom prst="rect">
            <a:avLst/>
          </a:prstGeom>
        </p:spPr>
        <p:txBody>
          <a:bodyPr wrap="square">
            <a:spAutoFit/>
          </a:bodyPr>
          <a:lstStyle/>
          <a:p>
            <a:pPr marL="12700" marR="5080" indent="1005205">
              <a:lnSpc>
                <a:spcPct val="100000"/>
              </a:lnSpc>
              <a:spcBef>
                <a:spcPts val="95"/>
              </a:spcBef>
            </a:pPr>
            <a:r>
              <a:rPr lang="en-US" sz="3600" spc="-180" dirty="0" smtClean="0">
                <a:latin typeface="Arial"/>
                <a:cs typeface="Arial"/>
              </a:rPr>
              <a:t>  </a:t>
            </a:r>
            <a:r>
              <a:rPr lang="en-US" sz="3600" spc="-180" dirty="0" err="1" smtClean="0">
                <a:latin typeface="Arial"/>
                <a:cs typeface="Arial"/>
              </a:rPr>
              <a:t>Hanan</a:t>
            </a:r>
            <a:r>
              <a:rPr lang="en-US" sz="3600" spc="-180" dirty="0" smtClean="0">
                <a:latin typeface="Arial"/>
                <a:cs typeface="Arial"/>
              </a:rPr>
              <a:t> Mohammed </a:t>
            </a:r>
            <a:r>
              <a:rPr lang="en-US" sz="3600" spc="-180" dirty="0" err="1" smtClean="0">
                <a:latin typeface="Arial"/>
                <a:cs typeface="Arial"/>
              </a:rPr>
              <a:t>abdullah</a:t>
            </a:r>
            <a:r>
              <a:rPr lang="en-US" sz="3600" spc="-180" dirty="0" smtClean="0">
                <a:latin typeface="Arial"/>
                <a:cs typeface="Arial"/>
              </a:rPr>
              <a:t> 1288- </a:t>
            </a:r>
            <a:r>
              <a:rPr lang="en-US" sz="3600" spc="-75" dirty="0" smtClean="0">
                <a:latin typeface="Arial"/>
                <a:cs typeface="Arial"/>
              </a:rPr>
              <a:t>3</a:t>
            </a:r>
            <a:r>
              <a:rPr lang="en-US" sz="3600" spc="-112" baseline="25362" dirty="0" smtClean="0">
                <a:latin typeface="Arial"/>
                <a:cs typeface="Arial"/>
              </a:rPr>
              <a:t>rd </a:t>
            </a:r>
            <a:r>
              <a:rPr lang="en-US" sz="3600" spc="-330" dirty="0" smtClean="0">
                <a:latin typeface="Arial"/>
                <a:cs typeface="Arial"/>
              </a:rPr>
              <a:t>Year </a:t>
            </a:r>
            <a:r>
              <a:rPr lang="en-US" sz="3600" spc="-270" dirty="0" smtClean="0">
                <a:latin typeface="Arial"/>
                <a:cs typeface="Arial"/>
              </a:rPr>
              <a:t>Basic </a:t>
            </a:r>
            <a:r>
              <a:rPr lang="en-US" sz="3600" spc="-114" dirty="0" smtClean="0">
                <a:latin typeface="Arial"/>
                <a:cs typeface="Arial"/>
              </a:rPr>
              <a:t>Medical</a:t>
            </a:r>
            <a:r>
              <a:rPr lang="en-US" sz="3600" spc="-375" dirty="0" smtClean="0">
                <a:latin typeface="Arial"/>
                <a:cs typeface="Arial"/>
              </a:rPr>
              <a:t> </a:t>
            </a:r>
            <a:r>
              <a:rPr lang="en-US" sz="3600" spc="-260" dirty="0" smtClean="0">
                <a:latin typeface="Arial"/>
                <a:cs typeface="Arial"/>
              </a:rPr>
              <a:t>Science</a:t>
            </a:r>
          </a:p>
          <a:p>
            <a:pPr marL="12700" marR="5080" indent="1005205">
              <a:lnSpc>
                <a:spcPct val="100000"/>
              </a:lnSpc>
              <a:spcBef>
                <a:spcPts val="95"/>
              </a:spcBef>
            </a:pPr>
            <a:r>
              <a:rPr lang="en-US" sz="3600" spc="-260" dirty="0" smtClean="0">
                <a:latin typeface="Arial"/>
                <a:cs typeface="Arial"/>
              </a:rPr>
              <a:t>Libyan International Medical University                       </a:t>
            </a:r>
          </a:p>
        </p:txBody>
      </p:sp>
      <p:pic>
        <p:nvPicPr>
          <p:cNvPr id="1026" name="Picture 2" descr="C:\Users\pc\Desktop\250px-LIMU_logo.png"/>
          <p:cNvPicPr>
            <a:picLocks noChangeAspect="1" noChangeArrowheads="1"/>
          </p:cNvPicPr>
          <p:nvPr/>
        </p:nvPicPr>
        <p:blipFill>
          <a:blip r:embed="rId8"/>
          <a:srcRect/>
          <a:stretch>
            <a:fillRect/>
          </a:stretch>
        </p:blipFill>
        <p:spPr bwMode="auto">
          <a:xfrm>
            <a:off x="474986" y="443336"/>
            <a:ext cx="2952328" cy="2122368"/>
          </a:xfrm>
          <a:prstGeom prst="rect">
            <a:avLst/>
          </a:prstGeom>
          <a:noFill/>
        </p:spPr>
      </p:pic>
      <p:pic>
        <p:nvPicPr>
          <p:cNvPr id="68" name="Picture 9" descr="C:\Users\HP\Desktop\bms.png"/>
          <p:cNvPicPr/>
          <p:nvPr/>
        </p:nvPicPr>
        <p:blipFill>
          <a:blip r:embed="rId9">
            <a:extLst>
              <a:ext uri="{28A0092B-C50C-407E-A947-70E740481C1C}">
                <a14:useLocalDpi xmlns:a14="http://schemas.microsoft.com/office/drawing/2010/main" val="0"/>
              </a:ext>
            </a:extLst>
          </a:blip>
          <a:srcRect l="22810" r="17886"/>
          <a:stretch>
            <a:fillRect/>
          </a:stretch>
        </p:blipFill>
        <p:spPr bwMode="auto">
          <a:xfrm>
            <a:off x="16491943" y="443336"/>
            <a:ext cx="3104203" cy="2122368"/>
          </a:xfrm>
          <a:prstGeom prst="rect">
            <a:avLst/>
          </a:prstGeom>
          <a:ln>
            <a:noFill/>
          </a:ln>
          <a:effectLst>
            <a:outerShdw blurRad="292100" dist="139700" dir="2700000" algn="tl" rotWithShape="0">
              <a:srgbClr val="333333">
                <a:alpha val="65000"/>
              </a:srgbClr>
            </a:outerShdw>
          </a:effectLst>
          <a:extLst>
            <a:ext uri="{FAA26D3D-D897-4be2-8F04-BA451C77F1D7}">
              <ma14:placeholderFlag xmlns:ma14="http://schemas.microsoft.com/office/mac/drawingml/2011/main" xmlns=""/>
            </a:ext>
          </a:extLst>
        </p:spPr>
      </p:pic>
      <p:sp>
        <p:nvSpPr>
          <p:cNvPr id="63" name="object 23"/>
          <p:cNvSpPr/>
          <p:nvPr/>
        </p:nvSpPr>
        <p:spPr>
          <a:xfrm>
            <a:off x="1185926" y="10035109"/>
            <a:ext cx="5144810" cy="611032"/>
          </a:xfrm>
          <a:custGeom>
            <a:avLst/>
            <a:gdLst/>
            <a:ahLst/>
            <a:cxnLst/>
            <a:rect l="l" t="t" r="r" b="b"/>
            <a:pathLst>
              <a:path w="5181600" h="491490">
                <a:moveTo>
                  <a:pt x="0" y="491234"/>
                </a:moveTo>
                <a:lnTo>
                  <a:pt x="5180994" y="491234"/>
                </a:lnTo>
                <a:lnTo>
                  <a:pt x="5180994" y="0"/>
                </a:lnTo>
                <a:lnTo>
                  <a:pt x="0" y="0"/>
                </a:lnTo>
                <a:lnTo>
                  <a:pt x="0" y="491234"/>
                </a:lnTo>
                <a:close/>
              </a:path>
            </a:pathLst>
          </a:cu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wrap="square" lIns="0" tIns="0" rIns="0" bIns="0" rtlCol="0"/>
          <a:lstStyle/>
          <a:p>
            <a:pPr algn="ctr" rtl="0"/>
            <a:r>
              <a:rPr lang="en-US" sz="3200" b="1" dirty="0" smtClean="0">
                <a:solidFill>
                  <a:schemeClr val="bg1"/>
                </a:solidFill>
              </a:rPr>
              <a:t>Aim of studies   </a:t>
            </a:r>
            <a:r>
              <a:rPr lang="en-US" sz="3200" dirty="0" smtClean="0"/>
              <a:t> </a:t>
            </a:r>
            <a:r>
              <a:rPr lang="en-US" dirty="0" smtClean="0"/>
              <a:t>                                        </a:t>
            </a:r>
          </a:p>
          <a:p>
            <a:endParaRPr dirty="0"/>
          </a:p>
        </p:txBody>
      </p:sp>
      <p:sp>
        <p:nvSpPr>
          <p:cNvPr id="81" name="مستطيل 80"/>
          <p:cNvSpPr/>
          <p:nvPr/>
        </p:nvSpPr>
        <p:spPr>
          <a:xfrm>
            <a:off x="7480282" y="6496046"/>
            <a:ext cx="214314" cy="357190"/>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solidFill>
                  <a:schemeClr val="tx1">
                    <a:lumMod val="95000"/>
                    <a:lumOff val="5000"/>
                  </a:schemeClr>
                </a:solidFill>
              </a:rPr>
              <a:t>A</a:t>
            </a:r>
            <a:endParaRPr lang="ar-SA" b="1" dirty="0">
              <a:solidFill>
                <a:schemeClr val="tx1">
                  <a:lumMod val="95000"/>
                  <a:lumOff val="5000"/>
                </a:schemeClr>
              </a:solidFill>
            </a:endParaRPr>
          </a:p>
        </p:txBody>
      </p:sp>
      <p:sp>
        <p:nvSpPr>
          <p:cNvPr id="82" name="مستطيل 81"/>
          <p:cNvSpPr/>
          <p:nvPr/>
        </p:nvSpPr>
        <p:spPr>
          <a:xfrm>
            <a:off x="10123488" y="6424608"/>
            <a:ext cx="285752" cy="500066"/>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600" b="1" dirty="0" smtClean="0">
                <a:solidFill>
                  <a:schemeClr val="tx1">
                    <a:lumMod val="95000"/>
                    <a:lumOff val="5000"/>
                  </a:schemeClr>
                </a:solidFill>
              </a:rPr>
              <a:t>B</a:t>
            </a:r>
            <a:endParaRPr lang="ar-SA" sz="1600" b="1" dirty="0">
              <a:solidFill>
                <a:schemeClr val="tx1">
                  <a:lumMod val="95000"/>
                  <a:lumOff val="5000"/>
                </a:schemeClr>
              </a:solidFill>
            </a:endParaRPr>
          </a:p>
        </p:txBody>
      </p:sp>
      <p:sp>
        <p:nvSpPr>
          <p:cNvPr id="87" name="مستطيل 86"/>
          <p:cNvSpPr/>
          <p:nvPr/>
        </p:nvSpPr>
        <p:spPr>
          <a:xfrm>
            <a:off x="7324847" y="9414484"/>
            <a:ext cx="5959185" cy="2143140"/>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0"/>
            <a:endParaRPr lang="en-US" sz="2000" baseline="30000" dirty="0" smtClean="0">
              <a:solidFill>
                <a:schemeClr val="tx1">
                  <a:lumMod val="95000"/>
                  <a:lumOff val="5000"/>
                </a:schemeClr>
              </a:solidFill>
              <a:latin typeface="Times New Roman" pitchFamily="18" charset="0"/>
              <a:cs typeface="+mj-cs"/>
            </a:endParaRPr>
          </a:p>
          <a:p>
            <a:pPr algn="l" rtl="0"/>
            <a:r>
              <a:rPr lang="en-US" sz="2400" baseline="30000" dirty="0" smtClean="0">
                <a:solidFill>
                  <a:schemeClr val="tx1">
                    <a:lumMod val="95000"/>
                    <a:lumOff val="5000"/>
                  </a:schemeClr>
                </a:solidFill>
                <a:latin typeface="Times New Roman" pitchFamily="18" charset="0"/>
                <a:cs typeface="+mj-cs"/>
              </a:rPr>
              <a:t>A 26-year-old woman was referred to our department of obstetrics and gynecology at </a:t>
            </a:r>
            <a:r>
              <a:rPr lang="en-US" sz="2400" baseline="30000" dirty="0" err="1" smtClean="0">
                <a:solidFill>
                  <a:schemeClr val="tx1">
                    <a:lumMod val="95000"/>
                    <a:lumOff val="5000"/>
                  </a:schemeClr>
                </a:solidFill>
                <a:latin typeface="Times New Roman" pitchFamily="18" charset="0"/>
                <a:cs typeface="+mj-cs"/>
              </a:rPr>
              <a:t>Benadir</a:t>
            </a:r>
            <a:r>
              <a:rPr lang="en-US" sz="2400" baseline="30000" dirty="0" smtClean="0">
                <a:solidFill>
                  <a:schemeClr val="tx1">
                    <a:lumMod val="95000"/>
                    <a:lumOff val="5000"/>
                  </a:schemeClr>
                </a:solidFill>
                <a:latin typeface="Times New Roman" pitchFamily="18" charset="0"/>
                <a:cs typeface="+mj-cs"/>
              </a:rPr>
              <a:t> Hospital, Mogadishu-Somalia with complained of a lower abdominal pain with associated palpitation, dizziness, poor appetite was married at age of  17 years old (3). Her obstetrical and gynecological history was normal such as menstrual cycle On examination  figure 2(D)</a:t>
            </a:r>
            <a:endParaRPr lang="ar-SA" sz="2400" baseline="30000" dirty="0" smtClean="0">
              <a:solidFill>
                <a:schemeClr val="tx1">
                  <a:lumMod val="95000"/>
                  <a:lumOff val="5000"/>
                </a:schemeClr>
              </a:solidFill>
              <a:latin typeface="Times New Roman" pitchFamily="18" charset="0"/>
              <a:cs typeface="+mj-cs"/>
            </a:endParaRPr>
          </a:p>
        </p:txBody>
      </p:sp>
      <p:sp>
        <p:nvSpPr>
          <p:cNvPr id="88" name="مستطيل 87"/>
          <p:cNvSpPr/>
          <p:nvPr/>
        </p:nvSpPr>
        <p:spPr>
          <a:xfrm>
            <a:off x="10052050" y="11282392"/>
            <a:ext cx="357190" cy="142876"/>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solidFill>
                  <a:schemeClr val="tx1">
                    <a:lumMod val="95000"/>
                    <a:lumOff val="5000"/>
                  </a:schemeClr>
                </a:solidFill>
              </a:rPr>
              <a:t>D</a:t>
            </a:r>
            <a:endParaRPr lang="ar-SA" b="1" dirty="0">
              <a:solidFill>
                <a:schemeClr val="tx1">
                  <a:lumMod val="95000"/>
                  <a:lumOff val="5000"/>
                </a:schemeClr>
              </a:solidFill>
            </a:endParaRPr>
          </a:p>
        </p:txBody>
      </p:sp>
      <p:sp>
        <p:nvSpPr>
          <p:cNvPr id="89" name="مستطيل 88"/>
          <p:cNvSpPr/>
          <p:nvPr/>
        </p:nvSpPr>
        <p:spPr>
          <a:xfrm>
            <a:off x="10837868" y="9782194"/>
            <a:ext cx="214314" cy="357190"/>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a:solidFill>
                <a:schemeClr val="tx1">
                  <a:lumMod val="95000"/>
                  <a:lumOff val="5000"/>
                </a:schemeClr>
              </a:solidFill>
            </a:endParaRPr>
          </a:p>
        </p:txBody>
      </p:sp>
      <p:sp>
        <p:nvSpPr>
          <p:cNvPr id="90" name="مستطيل 89"/>
          <p:cNvSpPr/>
          <p:nvPr/>
        </p:nvSpPr>
        <p:spPr>
          <a:xfrm>
            <a:off x="7444563" y="13056326"/>
            <a:ext cx="4643470" cy="583520"/>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0"/>
            <a:r>
              <a:rPr lang="en-US" sz="1600" b="1" dirty="0" smtClean="0">
                <a:solidFill>
                  <a:schemeClr val="tx1">
                    <a:lumMod val="95000"/>
                    <a:lumOff val="5000"/>
                  </a:schemeClr>
                </a:solidFill>
                <a:latin typeface="Times New Roman" pitchFamily="18" charset="0"/>
                <a:cs typeface="Times New Roman" pitchFamily="18" charset="0"/>
              </a:rPr>
              <a:t> Figure2: (C) </a:t>
            </a:r>
            <a:r>
              <a:rPr lang="en-US" sz="1600" b="1" dirty="0" err="1" smtClean="0">
                <a:solidFill>
                  <a:schemeClr val="tx1">
                    <a:lumMod val="95000"/>
                    <a:lumOff val="5000"/>
                  </a:schemeClr>
                </a:solidFill>
                <a:latin typeface="Times New Roman" pitchFamily="18" charset="0"/>
                <a:cs typeface="Times New Roman" pitchFamily="18" charset="0"/>
              </a:rPr>
              <a:t>lithopedion</a:t>
            </a:r>
            <a:r>
              <a:rPr lang="en-US" sz="1600" b="1" dirty="0" smtClean="0">
                <a:solidFill>
                  <a:schemeClr val="tx1">
                    <a:lumMod val="95000"/>
                    <a:lumOff val="5000"/>
                  </a:schemeClr>
                </a:solidFill>
                <a:latin typeface="Times New Roman" pitchFamily="18" charset="0"/>
                <a:cs typeface="Times New Roman" pitchFamily="18" charset="0"/>
              </a:rPr>
              <a:t> after  </a:t>
            </a:r>
            <a:r>
              <a:rPr lang="en-US" sz="1600" b="1" dirty="0" err="1" smtClean="0">
                <a:solidFill>
                  <a:schemeClr val="tx1">
                    <a:lumMod val="95000"/>
                    <a:lumOff val="5000"/>
                  </a:schemeClr>
                </a:solidFill>
                <a:latin typeface="Times New Roman" pitchFamily="18" charset="0"/>
                <a:cs typeface="Times New Roman" pitchFamily="18" charset="0"/>
              </a:rPr>
              <a:t>dessection</a:t>
            </a:r>
            <a:r>
              <a:rPr lang="en-US" sz="1600" b="1" dirty="0" smtClean="0">
                <a:solidFill>
                  <a:schemeClr val="tx1">
                    <a:lumMod val="95000"/>
                    <a:lumOff val="5000"/>
                  </a:schemeClr>
                </a:solidFill>
                <a:latin typeface="Times New Roman" pitchFamily="18" charset="0"/>
                <a:cs typeface="Times New Roman" pitchFamily="18" charset="0"/>
              </a:rPr>
              <a:t>.</a:t>
            </a:r>
          </a:p>
          <a:p>
            <a:pPr algn="l" rtl="0"/>
            <a:r>
              <a:rPr lang="en-US" sz="1600" b="1" dirty="0" smtClean="0">
                <a:solidFill>
                  <a:schemeClr val="tx1">
                    <a:lumMod val="95000"/>
                    <a:lumOff val="5000"/>
                  </a:schemeClr>
                </a:solidFill>
                <a:latin typeface="Times New Roman" pitchFamily="18" charset="0"/>
                <a:cs typeface="Times New Roman" pitchFamily="18" charset="0"/>
              </a:rPr>
              <a:t> Figure2: </a:t>
            </a:r>
            <a:r>
              <a:rPr lang="en-US" sz="1600" b="1" dirty="0" smtClean="0">
                <a:solidFill>
                  <a:schemeClr val="tx1">
                    <a:lumMod val="95000"/>
                    <a:lumOff val="5000"/>
                  </a:schemeClr>
                </a:solidFill>
                <a:latin typeface="Times New Roman" pitchFamily="18" charset="0"/>
                <a:cs typeface="Times New Roman" pitchFamily="18" charset="0"/>
                <a:sym typeface="Wingdings" pitchFamily="2" charset="2"/>
              </a:rPr>
              <a:t>(D) infra umbilical mass.</a:t>
            </a:r>
            <a:endParaRPr lang="en-US" sz="1600" b="1" dirty="0" smtClean="0">
              <a:solidFill>
                <a:schemeClr val="tx1">
                  <a:lumMod val="95000"/>
                  <a:lumOff val="5000"/>
                </a:schemeClr>
              </a:solidFill>
              <a:latin typeface="Times New Roman" pitchFamily="18" charset="0"/>
              <a:cs typeface="Times New Roman" pitchFamily="18" charset="0"/>
            </a:endParaRPr>
          </a:p>
          <a:p>
            <a:pPr algn="l" rtl="0"/>
            <a:endParaRPr lang="en-US" sz="1600" b="1" dirty="0" smtClean="0">
              <a:solidFill>
                <a:schemeClr val="tx1">
                  <a:lumMod val="95000"/>
                  <a:lumOff val="5000"/>
                </a:schemeClr>
              </a:solidFill>
              <a:latin typeface="Times New Roman" pitchFamily="18" charset="0"/>
              <a:cs typeface="Times New Roman" pitchFamily="18" charset="0"/>
            </a:endParaRPr>
          </a:p>
        </p:txBody>
      </p:sp>
      <p:sp>
        <p:nvSpPr>
          <p:cNvPr id="91" name="مستطيل مستدير الزوايا 90"/>
          <p:cNvSpPr/>
          <p:nvPr/>
        </p:nvSpPr>
        <p:spPr>
          <a:xfrm>
            <a:off x="7551720" y="3567088"/>
            <a:ext cx="1357322" cy="357190"/>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sz="2400" dirty="0" smtClean="0"/>
          </a:p>
          <a:p>
            <a:pPr algn="ctr"/>
            <a:r>
              <a:rPr lang="en-US" sz="2400" dirty="0" smtClean="0"/>
              <a:t>Case 1             </a:t>
            </a:r>
            <a:endParaRPr lang="ar-SA" sz="2400" dirty="0"/>
          </a:p>
        </p:txBody>
      </p:sp>
      <p:pic>
        <p:nvPicPr>
          <p:cNvPr id="2" name="Picture 2" descr="C:\Users\PC\Desktop\10-1055-s-0038-1676038-i180305-1.jpg"/>
          <p:cNvPicPr>
            <a:picLocks noChangeAspect="1" noChangeArrowheads="1"/>
          </p:cNvPicPr>
          <p:nvPr/>
        </p:nvPicPr>
        <p:blipFill>
          <a:blip r:embed="rId10" cstate="print"/>
          <a:srcRect/>
          <a:stretch>
            <a:fillRect/>
          </a:stretch>
        </p:blipFill>
        <p:spPr bwMode="auto">
          <a:xfrm>
            <a:off x="7408844" y="6781798"/>
            <a:ext cx="2652714" cy="1500198"/>
          </a:xfrm>
          <a:prstGeom prst="rect">
            <a:avLst/>
          </a:prstGeom>
          <a:noFill/>
        </p:spPr>
      </p:pic>
      <p:pic>
        <p:nvPicPr>
          <p:cNvPr id="1027" name="Picture 3" descr="C:\Users\PC\Desktop\10-1055-s-0038-1676038-i180305-2 (1).jpg"/>
          <p:cNvPicPr>
            <a:picLocks noChangeAspect="1" noChangeArrowheads="1"/>
          </p:cNvPicPr>
          <p:nvPr/>
        </p:nvPicPr>
        <p:blipFill>
          <a:blip r:embed="rId11" cstate="print"/>
          <a:srcRect/>
          <a:stretch>
            <a:fillRect/>
          </a:stretch>
        </p:blipFill>
        <p:spPr bwMode="auto">
          <a:xfrm>
            <a:off x="10052050" y="6781798"/>
            <a:ext cx="2857520" cy="1428760"/>
          </a:xfrm>
          <a:prstGeom prst="rect">
            <a:avLst/>
          </a:prstGeom>
          <a:noFill/>
        </p:spPr>
      </p:pic>
      <p:sp>
        <p:nvSpPr>
          <p:cNvPr id="103" name="مستطيل مستدير الزوايا 102"/>
          <p:cNvSpPr/>
          <p:nvPr/>
        </p:nvSpPr>
        <p:spPr>
          <a:xfrm>
            <a:off x="7480282" y="9282128"/>
            <a:ext cx="1643074" cy="357190"/>
          </a:xfrm>
          <a:prstGeom prst="roundRect">
            <a:avLst>
              <a:gd name="adj" fmla="val 22917"/>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dirty="0" smtClean="0"/>
              <a:t>Case 2</a:t>
            </a:r>
            <a:endParaRPr lang="ar-SA" sz="2400" dirty="0"/>
          </a:p>
        </p:txBody>
      </p:sp>
      <p:sp>
        <p:nvSpPr>
          <p:cNvPr id="109" name="مربع نص 108"/>
          <p:cNvSpPr txBox="1"/>
          <p:nvPr/>
        </p:nvSpPr>
        <p:spPr>
          <a:xfrm>
            <a:off x="7402020" y="8353433"/>
            <a:ext cx="5796002" cy="646331"/>
          </a:xfrm>
          <a:prstGeom prst="rect">
            <a:avLst/>
          </a:prstGeom>
          <a:noFill/>
        </p:spPr>
        <p:txBody>
          <a:bodyPr wrap="square" rtlCol="1">
            <a:spAutoFit/>
          </a:bodyPr>
          <a:lstStyle/>
          <a:p>
            <a:pPr algn="l"/>
            <a:r>
              <a:rPr lang="ar-SA" dirty="0" smtClean="0"/>
              <a:t>.</a:t>
            </a:r>
            <a:r>
              <a:rPr lang="en-US" sz="1600" b="1" dirty="0" smtClean="0"/>
              <a:t>Figuer.2(A) Abdominal CT evidencing the </a:t>
            </a:r>
            <a:r>
              <a:rPr lang="en-US" sz="1600" b="1" dirty="0" err="1" smtClean="0"/>
              <a:t>mummifIed</a:t>
            </a:r>
            <a:r>
              <a:rPr lang="en-US" sz="1600" b="1" dirty="0" smtClean="0"/>
              <a:t> fetus</a:t>
            </a:r>
          </a:p>
          <a:p>
            <a:pPr algn="l"/>
            <a:r>
              <a:rPr lang="en-US" sz="1600" b="1" dirty="0" smtClean="0"/>
              <a:t>Figur.2( B)   fetus extracted during laparotomy</a:t>
            </a:r>
            <a:r>
              <a:rPr lang="en-US" dirty="0" smtClean="0"/>
              <a:t>.                         </a:t>
            </a:r>
          </a:p>
        </p:txBody>
      </p:sp>
      <p:pic>
        <p:nvPicPr>
          <p:cNvPr id="1030" name="Picture 6"/>
          <p:cNvPicPr>
            <a:picLocks noChangeAspect="1" noChangeArrowheads="1"/>
          </p:cNvPicPr>
          <p:nvPr/>
        </p:nvPicPr>
        <p:blipFill>
          <a:blip r:embed="rId12" cstate="print"/>
          <a:srcRect/>
          <a:stretch>
            <a:fillRect/>
          </a:stretch>
        </p:blipFill>
        <p:spPr bwMode="auto">
          <a:xfrm>
            <a:off x="7480282" y="11496706"/>
            <a:ext cx="2652714" cy="1428760"/>
          </a:xfrm>
          <a:prstGeom prst="rect">
            <a:avLst/>
          </a:prstGeom>
          <a:noFill/>
          <a:ln w="9525">
            <a:noFill/>
            <a:miter lim="800000"/>
            <a:headEnd/>
            <a:tailEnd/>
          </a:ln>
          <a:effectLst/>
        </p:spPr>
      </p:pic>
      <p:pic>
        <p:nvPicPr>
          <p:cNvPr id="1031" name="Picture 7"/>
          <p:cNvPicPr>
            <a:picLocks noChangeAspect="1" noChangeArrowheads="1"/>
          </p:cNvPicPr>
          <p:nvPr/>
        </p:nvPicPr>
        <p:blipFill>
          <a:blip r:embed="rId13"/>
          <a:srcRect/>
          <a:stretch>
            <a:fillRect/>
          </a:stretch>
        </p:blipFill>
        <p:spPr bwMode="auto">
          <a:xfrm>
            <a:off x="10186077" y="11476780"/>
            <a:ext cx="2975883" cy="1428760"/>
          </a:xfrm>
          <a:prstGeom prst="rect">
            <a:avLst/>
          </a:prstGeom>
          <a:noFill/>
          <a:ln w="9525">
            <a:noFill/>
            <a:miter lim="800000"/>
            <a:headEnd/>
            <a:tailEnd/>
          </a:ln>
          <a:effectLst/>
        </p:spPr>
      </p:pic>
      <p:sp>
        <p:nvSpPr>
          <p:cNvPr id="61" name="object 23"/>
          <p:cNvSpPr/>
          <p:nvPr/>
        </p:nvSpPr>
        <p:spPr>
          <a:xfrm>
            <a:off x="13838264" y="2781270"/>
            <a:ext cx="5334000" cy="571504"/>
          </a:xfrm>
          <a:custGeom>
            <a:avLst/>
            <a:gdLst/>
            <a:ahLst/>
            <a:cxnLst/>
            <a:rect l="l" t="t" r="r" b="b"/>
            <a:pathLst>
              <a:path w="5181600" h="491490">
                <a:moveTo>
                  <a:pt x="0" y="491234"/>
                </a:moveTo>
                <a:lnTo>
                  <a:pt x="5180994" y="491234"/>
                </a:lnTo>
                <a:lnTo>
                  <a:pt x="5180994" y="0"/>
                </a:lnTo>
                <a:lnTo>
                  <a:pt x="0" y="0"/>
                </a:lnTo>
                <a:lnTo>
                  <a:pt x="0" y="491234"/>
                </a:lnTo>
                <a:close/>
              </a:path>
            </a:pathLst>
          </a:cu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wrap="square" lIns="0" tIns="0" rIns="0" bIns="0" rtlCol="0"/>
          <a:lstStyle/>
          <a:p>
            <a:pPr algn="ctr" rtl="0"/>
            <a:r>
              <a:rPr lang="en-US" sz="3200" b="1" dirty="0" smtClean="0">
                <a:solidFill>
                  <a:schemeClr val="bg1"/>
                </a:solidFill>
                <a:latin typeface="Times New Roman" pitchFamily="18" charset="0"/>
                <a:cs typeface="Times New Roman" pitchFamily="18" charset="0"/>
              </a:rPr>
              <a:t>Discussion</a:t>
            </a:r>
            <a:r>
              <a:rPr lang="en-US" sz="3200" b="1" dirty="0" smtClean="0">
                <a:solidFill>
                  <a:schemeClr val="bg1"/>
                </a:solidFill>
              </a:rPr>
              <a:t> </a:t>
            </a:r>
            <a:r>
              <a:rPr lang="en-US" sz="3200" dirty="0" smtClean="0"/>
              <a:t> </a:t>
            </a:r>
            <a:r>
              <a:rPr lang="en-US" dirty="0" smtClean="0"/>
              <a:t>                                        </a:t>
            </a:r>
          </a:p>
          <a:p>
            <a:endParaRPr/>
          </a:p>
        </p:txBody>
      </p:sp>
      <p:sp>
        <p:nvSpPr>
          <p:cNvPr id="57" name="مستطيل 56"/>
          <p:cNvSpPr/>
          <p:nvPr/>
        </p:nvSpPr>
        <p:spPr>
          <a:xfrm>
            <a:off x="7337406" y="11210954"/>
            <a:ext cx="214314" cy="357190"/>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solidFill>
                  <a:schemeClr val="tx1">
                    <a:lumMod val="95000"/>
                    <a:lumOff val="5000"/>
                  </a:schemeClr>
                </a:solidFill>
              </a:rPr>
              <a:t>C</a:t>
            </a:r>
            <a:endParaRPr lang="ar-SA" b="1" dirty="0">
              <a:solidFill>
                <a:schemeClr val="tx1">
                  <a:lumMod val="95000"/>
                  <a:lumOff val="5000"/>
                </a:schemeClr>
              </a:solidFill>
            </a:endParaRPr>
          </a:p>
        </p:txBody>
      </p:sp>
      <p:sp>
        <p:nvSpPr>
          <p:cNvPr id="67" name="مربع نص 66"/>
          <p:cNvSpPr txBox="1"/>
          <p:nvPr/>
        </p:nvSpPr>
        <p:spPr>
          <a:xfrm>
            <a:off x="13606283" y="3449617"/>
            <a:ext cx="5786478" cy="2357454"/>
          </a:xfrm>
          <a:prstGeom prst="rect">
            <a:avLst/>
          </a:prstGeom>
          <a:noFill/>
        </p:spPr>
        <p:txBody>
          <a:bodyPr wrap="square" rtlCol="1">
            <a:spAutoFit/>
          </a:bodyPr>
          <a:lstStyle/>
          <a:p>
            <a:pPr algn="l"/>
            <a:r>
              <a:rPr lang="en-US" dirty="0" smtClean="0">
                <a:cs typeface="+mj-cs"/>
              </a:rPr>
              <a:t>If the deceased fetus is too large to be re-absorbed by the mother’s body it becomes a foreign body to the mother’s immune system. To protect itself from possible infection, the mother’s body will encase the fetus in a calciferous substance. The fetus is gradually mummified becoming a stone baby. </a:t>
            </a:r>
            <a:r>
              <a:rPr lang="en-US" dirty="0" err="1" smtClean="0">
                <a:cs typeface="+mj-cs"/>
              </a:rPr>
              <a:t>Lithopedion</a:t>
            </a:r>
            <a:r>
              <a:rPr lang="en-US" dirty="0" smtClean="0">
                <a:cs typeface="+mj-cs"/>
              </a:rPr>
              <a:t> may occur from 14 weeks’ gestation to full term. It is not unusual for a stone baby to remain undiagnosed for decades</a:t>
            </a:r>
            <a:endParaRPr lang="ar-SA" dirty="0">
              <a:cs typeface="+mj-cs"/>
            </a:endParaRPr>
          </a:p>
        </p:txBody>
      </p:sp>
      <p:pic>
        <p:nvPicPr>
          <p:cNvPr id="3" name="Picture 2" descr="C:\Users\altanmia061-9098348\Desktop\stonebaby.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67074" y="7611820"/>
            <a:ext cx="2507111" cy="19335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Users\altanmia061-9098348\Desktop\2-6.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701418" y="7611820"/>
            <a:ext cx="2684103" cy="1929940"/>
          </a:xfrm>
          <a:prstGeom prst="rect">
            <a:avLst/>
          </a:prstGeom>
          <a:noFill/>
          <a:extLst>
            <a:ext uri="{909E8E84-426E-40DD-AFC4-6F175D3DCCD1}">
              <a14:hiddenFill xmlns:a14="http://schemas.microsoft.com/office/drawing/2010/main">
                <a:solidFill>
                  <a:srgbClr val="FFFFFF"/>
                </a:solidFill>
              </a14:hiddenFill>
            </a:ext>
          </a:extLst>
        </p:spPr>
      </p:pic>
      <p:sp>
        <p:nvSpPr>
          <p:cNvPr id="9" name="مربع نص 8"/>
          <p:cNvSpPr txBox="1"/>
          <p:nvPr/>
        </p:nvSpPr>
        <p:spPr>
          <a:xfrm>
            <a:off x="1249082" y="7276621"/>
            <a:ext cx="1008380" cy="369332"/>
          </a:xfrm>
          <a:prstGeom prst="rect">
            <a:avLst/>
          </a:prstGeom>
          <a:noFill/>
        </p:spPr>
        <p:txBody>
          <a:bodyPr wrap="square" rtlCol="1">
            <a:spAutoFit/>
          </a:bodyPr>
          <a:lstStyle/>
          <a:p>
            <a:pPr algn="l"/>
            <a:r>
              <a:rPr lang="en-US" b="1" dirty="0" smtClean="0"/>
              <a:t>Figure 1</a:t>
            </a:r>
            <a:endParaRPr lang="ar-LY" b="1" dirty="0"/>
          </a:p>
        </p:txBody>
      </p:sp>
      <p:sp>
        <p:nvSpPr>
          <p:cNvPr id="51" name="مربع نص 50"/>
          <p:cNvSpPr txBox="1"/>
          <p:nvPr/>
        </p:nvSpPr>
        <p:spPr>
          <a:xfrm>
            <a:off x="836548" y="10315097"/>
            <a:ext cx="5929354" cy="2308324"/>
          </a:xfrm>
          <a:prstGeom prst="rect">
            <a:avLst/>
          </a:prstGeom>
          <a:noFill/>
        </p:spPr>
        <p:txBody>
          <a:bodyPr wrap="square" rtlCol="1">
            <a:spAutoFit/>
          </a:bodyPr>
          <a:lstStyle/>
          <a:p>
            <a:pPr algn="ctr"/>
            <a:endParaRPr lang="en-US" dirty="0" smtClean="0"/>
          </a:p>
          <a:p>
            <a:pPr algn="ctr"/>
            <a:endParaRPr lang="en-US" dirty="0" smtClean="0"/>
          </a:p>
          <a:p>
            <a:pPr algn="ctr"/>
            <a:endParaRPr lang="en-US" dirty="0" smtClean="0"/>
          </a:p>
          <a:p>
            <a:pPr algn="l"/>
            <a:r>
              <a:rPr lang="en-US" dirty="0" smtClean="0"/>
              <a:t>The aim of these studies to define </a:t>
            </a:r>
            <a:r>
              <a:rPr lang="en-US" dirty="0" err="1" smtClean="0"/>
              <a:t>lithopedion</a:t>
            </a:r>
            <a:r>
              <a:rPr lang="en-US" dirty="0" smtClean="0"/>
              <a:t> and  a natural reaction by the mother’s body to the death of an undelivered fetus. There are a lot of odd ways the body protects itself, but this is certainly one to add to the list.</a:t>
            </a:r>
          </a:p>
          <a:p>
            <a:endParaRPr lang="ar-LY" dirty="0"/>
          </a:p>
        </p:txBody>
      </p:sp>
      <p:sp>
        <p:nvSpPr>
          <p:cNvPr id="53" name="مربع نص 52"/>
          <p:cNvSpPr txBox="1"/>
          <p:nvPr/>
        </p:nvSpPr>
        <p:spPr>
          <a:xfrm>
            <a:off x="233134" y="2495518"/>
            <a:ext cx="6215106" cy="5078313"/>
          </a:xfrm>
          <a:prstGeom prst="rect">
            <a:avLst/>
          </a:prstGeom>
          <a:noFill/>
        </p:spPr>
        <p:txBody>
          <a:bodyPr wrap="square" rtlCol="1">
            <a:spAutoFit/>
          </a:bodyPr>
          <a:lstStyle/>
          <a:p>
            <a:pPr lvl="0" algn="l" rtl="0" fontAlgn="base">
              <a:spcBef>
                <a:spcPct val="0"/>
              </a:spcBef>
              <a:spcAft>
                <a:spcPct val="0"/>
              </a:spcAft>
            </a:pPr>
            <a:endParaRPr lang="en-US" dirty="0" smtClean="0"/>
          </a:p>
          <a:p>
            <a:pPr lvl="0" algn="l" rtl="0" fontAlgn="base">
              <a:spcBef>
                <a:spcPct val="0"/>
              </a:spcBef>
              <a:spcAft>
                <a:spcPct val="0"/>
              </a:spcAft>
            </a:pPr>
            <a:endParaRPr lang="en-US" dirty="0" smtClean="0"/>
          </a:p>
          <a:p>
            <a:pPr lvl="0" algn="l" rtl="0" fontAlgn="base">
              <a:spcBef>
                <a:spcPct val="0"/>
              </a:spcBef>
              <a:spcAft>
                <a:spcPct val="0"/>
              </a:spcAft>
            </a:pPr>
            <a:endParaRPr lang="en-US" dirty="0" smtClean="0"/>
          </a:p>
          <a:p>
            <a:pPr lvl="0" algn="l" rtl="0" fontAlgn="base">
              <a:spcBef>
                <a:spcPct val="0"/>
              </a:spcBef>
              <a:spcAft>
                <a:spcPct val="0"/>
              </a:spcAft>
            </a:pPr>
            <a:endParaRPr lang="en-US" dirty="0" smtClean="0"/>
          </a:p>
          <a:p>
            <a:pPr lvl="2" algn="l" rtl="0" fontAlgn="base">
              <a:spcBef>
                <a:spcPct val="0"/>
              </a:spcBef>
              <a:spcAft>
                <a:spcPct val="0"/>
              </a:spcAft>
            </a:pPr>
            <a:r>
              <a:rPr lang="en-US" dirty="0" smtClean="0"/>
              <a:t> </a:t>
            </a:r>
            <a:r>
              <a:rPr lang="en-US" dirty="0" err="1" smtClean="0"/>
              <a:t>Lithopedion</a:t>
            </a:r>
            <a:r>
              <a:rPr lang="en-US" dirty="0" smtClean="0"/>
              <a:t> (</a:t>
            </a:r>
            <a:r>
              <a:rPr lang="en-US" i="1" dirty="0" smtClean="0"/>
              <a:t>litho </a:t>
            </a:r>
            <a:r>
              <a:rPr lang="en-US" dirty="0" smtClean="0"/>
              <a:t>= stone; </a:t>
            </a:r>
            <a:r>
              <a:rPr lang="en-US" i="1" dirty="0" err="1" smtClean="0"/>
              <a:t>pedion</a:t>
            </a:r>
            <a:r>
              <a:rPr lang="en-US" i="1" dirty="0" smtClean="0"/>
              <a:t> </a:t>
            </a:r>
            <a:r>
              <a:rPr lang="en-US" dirty="0" smtClean="0"/>
              <a:t>= child) is the name given to an extra-uterine pregnancy that evolves to fetal death and calcification . It is a rare phenomenon that mostly comes from an abdominal pregnancy. The incidence of abdominal pregnancy is 1:11,000 pregnancies and </a:t>
            </a:r>
            <a:r>
              <a:rPr lang="en-US" dirty="0" err="1" smtClean="0"/>
              <a:t>lithopedion</a:t>
            </a:r>
            <a:r>
              <a:rPr lang="en-US" dirty="0" smtClean="0"/>
              <a:t> occurs in 1.5 to 1.8% of these cases.</a:t>
            </a:r>
            <a:r>
              <a:rPr lang="en-US" baseline="30000" dirty="0" smtClean="0"/>
              <a:t>1,3</a:t>
            </a:r>
            <a:r>
              <a:rPr lang="en-US" dirty="0" smtClean="0"/>
              <a:t>  There have been less than 300 cases in 400 years of world medical literature .</a:t>
            </a:r>
            <a:r>
              <a:rPr lang="en-US" baseline="30000" dirty="0" smtClean="0"/>
              <a:t>2,3 </a:t>
            </a:r>
            <a:r>
              <a:rPr lang="en-US" dirty="0" smtClean="0"/>
              <a:t>On the other hand, the occurrence of abdominal pregnancy and </a:t>
            </a:r>
            <a:r>
              <a:rPr lang="en-US" dirty="0" err="1" smtClean="0"/>
              <a:t>lithopedion</a:t>
            </a:r>
            <a:r>
              <a:rPr lang="en-US" dirty="0" smtClean="0"/>
              <a:t> has  tended to become even rarer due to medical and pre-natal care becoming more accessible to the population, with the possibility of early diagnosis and treatment of the pathology.( fig1)</a:t>
            </a:r>
          </a:p>
          <a:p>
            <a:endParaRPr lang="ar-LY" dirty="0"/>
          </a:p>
        </p:txBody>
      </p:sp>
      <p:sp>
        <p:nvSpPr>
          <p:cNvPr id="56" name="مربع نص 55"/>
          <p:cNvSpPr txBox="1"/>
          <p:nvPr/>
        </p:nvSpPr>
        <p:spPr>
          <a:xfrm>
            <a:off x="13520293" y="9159630"/>
            <a:ext cx="6046084" cy="4801314"/>
          </a:xfrm>
          <a:prstGeom prst="rect">
            <a:avLst/>
          </a:prstGeom>
          <a:noFill/>
        </p:spPr>
        <p:txBody>
          <a:bodyPr wrap="square" rtlCol="1">
            <a:spAutoFit/>
          </a:bodyPr>
          <a:lstStyle/>
          <a:p>
            <a:endParaRPr lang="en-US" dirty="0" smtClean="0"/>
          </a:p>
          <a:p>
            <a:endParaRPr lang="en-US" dirty="0" smtClean="0"/>
          </a:p>
          <a:p>
            <a:endParaRPr lang="en-US" dirty="0" smtClean="0"/>
          </a:p>
          <a:p>
            <a:pPr algn="l"/>
            <a:r>
              <a:rPr lang="en-US" dirty="0" smtClean="0"/>
              <a:t>1-Mitra KR, </a:t>
            </a:r>
            <a:r>
              <a:rPr lang="en-US" dirty="0" err="1" smtClean="0"/>
              <a:t>Ratnaparkhi</a:t>
            </a:r>
            <a:r>
              <a:rPr lang="en-US" dirty="0" smtClean="0"/>
              <a:t> CR, </a:t>
            </a:r>
            <a:r>
              <a:rPr lang="en-US" dirty="0" err="1" smtClean="0"/>
              <a:t>Gedam</a:t>
            </a:r>
            <a:r>
              <a:rPr lang="en-US" dirty="0" smtClean="0"/>
              <a:t> BS, </a:t>
            </a:r>
            <a:r>
              <a:rPr lang="en-US" dirty="0" err="1" smtClean="0"/>
              <a:t>Tayade</a:t>
            </a:r>
            <a:r>
              <a:rPr lang="en-US" dirty="0" smtClean="0"/>
              <a:t> KA. An unusual case of retained abdominal pregnancy for 36 years in a postmenopausal woman. </a:t>
            </a:r>
            <a:r>
              <a:rPr lang="en-US" dirty="0" err="1" smtClean="0"/>
              <a:t>Int</a:t>
            </a:r>
            <a:r>
              <a:rPr lang="en-US" dirty="0" smtClean="0"/>
              <a:t> J </a:t>
            </a:r>
            <a:r>
              <a:rPr lang="en-US" dirty="0" err="1" smtClean="0"/>
              <a:t>Appl</a:t>
            </a:r>
            <a:r>
              <a:rPr lang="en-US" dirty="0" smtClean="0"/>
              <a:t> Basic Med Res. </a:t>
            </a:r>
            <a:endParaRPr lang="ar-LY" dirty="0" smtClean="0"/>
          </a:p>
          <a:p>
            <a:pPr algn="l"/>
            <a:r>
              <a:rPr lang="en-US" dirty="0" smtClean="0"/>
              <a:t>2015;5(3):208-10. </a:t>
            </a:r>
          </a:p>
          <a:p>
            <a:pPr algn="l"/>
            <a:r>
              <a:rPr lang="en-US" dirty="0" smtClean="0"/>
              <a:t>2-Irick MB e. Therapeutic aspects in the management of a </a:t>
            </a:r>
            <a:r>
              <a:rPr lang="en-US" dirty="0" err="1" smtClean="0"/>
              <a:t>lithopedion</a:t>
            </a:r>
            <a:r>
              <a:rPr lang="en-US" dirty="0" smtClean="0"/>
              <a:t>. - </a:t>
            </a:r>
            <a:r>
              <a:rPr lang="en-US" dirty="0" err="1" smtClean="0"/>
              <a:t>PubMed</a:t>
            </a:r>
            <a:r>
              <a:rPr lang="en-US" dirty="0" smtClean="0"/>
              <a:t> - NCBI. Ncbi.nlm.nih.gov. </a:t>
            </a:r>
            <a:endParaRPr lang="ar-LY" dirty="0" smtClean="0"/>
          </a:p>
          <a:p>
            <a:pPr algn="l"/>
            <a:r>
              <a:rPr lang="en-US" dirty="0" smtClean="0"/>
              <a:t>https://www.ncbi.nlm.nih.gov/pubmed/5436104. Published . </a:t>
            </a:r>
          </a:p>
          <a:p>
            <a:pPr algn="l"/>
            <a:r>
              <a:rPr lang="en-US" dirty="0" smtClean="0"/>
              <a:t>3-Gouri S. LITHOPAEDION. Ijmhr.org. https://www.ijmhr.org/ijar_articles_vol2_1/IJAR-2014-421.pdf. Published 2019. Accessed February 18, 2019. </a:t>
            </a:r>
          </a:p>
          <a:p>
            <a:pPr algn="l"/>
            <a:r>
              <a:rPr lang="en-US" dirty="0" smtClean="0"/>
              <a:t>4. </a:t>
            </a:r>
            <a:r>
              <a:rPr lang="en-US" dirty="0" err="1" smtClean="0"/>
              <a:t>Spiritos</a:t>
            </a:r>
            <a:r>
              <a:rPr lang="en-US" dirty="0" smtClean="0"/>
              <a:t> NM, </a:t>
            </a:r>
            <a:r>
              <a:rPr lang="en-US" dirty="0" err="1" smtClean="0"/>
              <a:t>Eisenkop</a:t>
            </a:r>
            <a:r>
              <a:rPr lang="en-US" dirty="0" smtClean="0"/>
              <a:t> SM, </a:t>
            </a:r>
            <a:r>
              <a:rPr lang="en-US" dirty="0" err="1" smtClean="0"/>
              <a:t>Mishell</a:t>
            </a:r>
            <a:r>
              <a:rPr lang="en-US" dirty="0" smtClean="0"/>
              <a:t> DR. </a:t>
            </a:r>
            <a:r>
              <a:rPr lang="en-US" dirty="0" err="1" smtClean="0"/>
              <a:t>Lithokelyphos</a:t>
            </a:r>
            <a:r>
              <a:rPr lang="en-US" dirty="0" smtClean="0"/>
              <a:t>: a case report and literature review. J </a:t>
            </a:r>
            <a:r>
              <a:rPr lang="en-US" dirty="0" err="1" smtClean="0"/>
              <a:t>Reprod</a:t>
            </a:r>
            <a:r>
              <a:rPr lang="en-US" dirty="0" smtClean="0"/>
              <a:t> Med 1987;32:43-6.February 18, 2019.</a:t>
            </a:r>
          </a:p>
          <a:p>
            <a:endParaRPr lang="ar-LY"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462C1"/>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2340</TotalTime>
  <Words>534</Words>
  <Application>Microsoft Office PowerPoint</Application>
  <PresentationFormat>مخصص</PresentationFormat>
  <Paragraphs>73</Paragraphs>
  <Slides>1</Slides>
  <Notes>1</Notes>
  <HiddenSlides>0</HiddenSlides>
  <MMClips>0</MMClips>
  <ScaleCrop>false</ScaleCrop>
  <HeadingPairs>
    <vt:vector size="4" baseType="variant">
      <vt:variant>
        <vt:lpstr>نسق</vt:lpstr>
      </vt:variant>
      <vt:variant>
        <vt:i4>1</vt:i4>
      </vt:variant>
      <vt:variant>
        <vt:lpstr>عناوين الشرائح</vt:lpstr>
      </vt:variant>
      <vt:variant>
        <vt:i4>1</vt:i4>
      </vt:variant>
    </vt:vector>
  </HeadingPairs>
  <TitlesOfParts>
    <vt:vector size="2" baseType="lpstr">
      <vt:lpstr>Office Theme</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Hadil Ellafi</dc:creator>
  <cp:lastModifiedBy>cnn</cp:lastModifiedBy>
  <cp:revision>93</cp:revision>
  <dcterms:created xsi:type="dcterms:W3CDTF">2018-12-06T21:21:44Z</dcterms:created>
  <dcterms:modified xsi:type="dcterms:W3CDTF">2019-02-19T10:25:29Z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2018-02-24T00:00:00Z</vt:filetime>
  </property>
  <property fmtid="{D5CDD505-2E9C-101B-9397-08002B2CF9AE}" pid="3" name="Creator">
    <vt:lpwstr>Microsoft® PowerPoint® 2016</vt:lpwstr>
  </property>
  <property fmtid="{D5CDD505-2E9C-101B-9397-08002B2CF9AE}" pid="4" name="LastSaved">
    <vt:filetime>2018-12-06T00:00:00Z</vt:filetime>
  </property>
</Properties>
</file>