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14"/>
  </p:notesMasterIdLst>
  <p:sldIdLst>
    <p:sldId id="256" r:id="rId2"/>
    <p:sldId id="258" r:id="rId3"/>
    <p:sldId id="260" r:id="rId4"/>
    <p:sldId id="264" r:id="rId5"/>
    <p:sldId id="341" r:id="rId6"/>
    <p:sldId id="266" r:id="rId7"/>
    <p:sldId id="352" r:id="rId8"/>
    <p:sldId id="343" r:id="rId9"/>
    <p:sldId id="348" r:id="rId10"/>
    <p:sldId id="268" r:id="rId11"/>
    <p:sldId id="308" r:id="rId12"/>
    <p:sldId id="342" r:id="rId13"/>
  </p:sldIdLst>
  <p:sldSz cx="9144000" cy="5143500" type="screen16x9"/>
  <p:notesSz cx="6858000" cy="9144000"/>
  <p:embeddedFontLst>
    <p:embeddedFont>
      <p:font typeface="DM Serif Display" pitchFamily="2" charset="0"/>
      <p:regular r:id="rId15"/>
      <p:italic r:id="rId16"/>
    </p:embeddedFont>
    <p:embeddedFont>
      <p:font typeface="Karla" pitchFamily="2" charset="77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227F6AD-66F3-47DE-A759-95EC9855DF3B}">
  <a:tblStyle styleId="{B227F6AD-66F3-47DE-A759-95EC9855DF3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54"/>
  </p:normalViewPr>
  <p:slideViewPr>
    <p:cSldViewPr snapToGrid="0">
      <p:cViewPr varScale="1">
        <p:scale>
          <a:sx n="137" d="100"/>
          <a:sy n="137" d="100"/>
        </p:scale>
        <p:origin x="3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d3c3787e4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d3c3787e4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d3c3787e4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d3c3787e4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d3c3787e4d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d3c3787e4d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d4db157b9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d4db157b9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d4db157b90_0_3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d4db157b90_0_3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gd4db157b90_0_3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7" name="Google Shape;857;gd4db157b90_0_3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00900" y="2715863"/>
            <a:ext cx="4000500" cy="229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5550" y="184925"/>
            <a:ext cx="3262450" cy="253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7913" y="-438012"/>
            <a:ext cx="2409825" cy="233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6910775" y="206125"/>
            <a:ext cx="4339950" cy="311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>
            <a:off x="941800" y="2746450"/>
            <a:ext cx="1733750" cy="394744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953325" y="1452750"/>
            <a:ext cx="7237500" cy="18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1540125" y="3266850"/>
            <a:ext cx="6063900" cy="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4_1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"/>
          <p:cNvSpPr txBox="1">
            <a:spLocks noGrp="1"/>
          </p:cNvSpPr>
          <p:nvPr>
            <p:ph type="subTitle" idx="1"/>
          </p:nvPr>
        </p:nvSpPr>
        <p:spPr>
          <a:xfrm>
            <a:off x="1729425" y="1735225"/>
            <a:ext cx="5685000" cy="28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195" name="Google Shape;195;p2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96" name="Google Shape;196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9160750">
            <a:off x="7533060" y="-626757"/>
            <a:ext cx="2002458" cy="4559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8859426">
            <a:off x="-1146437" y="1931239"/>
            <a:ext cx="2569104" cy="1474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31139" y="1469895"/>
            <a:ext cx="1393300" cy="134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-1511861" y="3483875"/>
            <a:ext cx="4008350" cy="287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10134819">
            <a:off x="8170864" y="1156945"/>
            <a:ext cx="1924050" cy="466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6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6_1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9305281">
            <a:off x="6956225" y="-36025"/>
            <a:ext cx="1924050" cy="466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399999">
            <a:off x="6172375" y="658451"/>
            <a:ext cx="3810950" cy="273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10">
            <a:off x="155678" y="1026170"/>
            <a:ext cx="1774244" cy="4039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6_1_1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7178600" y="160768"/>
            <a:ext cx="2504350" cy="1437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4956358">
            <a:off x="5559239" y="-1676283"/>
            <a:ext cx="2386824" cy="4381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132425" y="2105999"/>
            <a:ext cx="2786538" cy="2161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-119786" y="3372335"/>
            <a:ext cx="2058291" cy="199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>
            <a:off x="6645600" y="3698050"/>
            <a:ext cx="1840875" cy="17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5400000" flipH="1">
            <a:off x="7220750" y="3593750"/>
            <a:ext cx="1572000" cy="20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358732">
            <a:off x="-399179" y="-654803"/>
            <a:ext cx="2002458" cy="4559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713225" y="1187600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 sz="12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9pPr>
          </a:lstStyle>
          <a:p>
            <a:endParaRPr/>
          </a:p>
        </p:txBody>
      </p:sp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>
            <a:off x="7018400" y="-1769425"/>
            <a:ext cx="1733750" cy="3947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2143088" y="1694737"/>
            <a:ext cx="3538475" cy="203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30725" y="2721400"/>
            <a:ext cx="1666150" cy="161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44" name="Google Shape;44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7597377">
            <a:off x="-1389774" y="772793"/>
            <a:ext cx="2386824" cy="4381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531525" y="-1746625"/>
            <a:ext cx="1446050" cy="329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0900" y="-333175"/>
            <a:ext cx="1730375" cy="159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2510100" y="1428750"/>
            <a:ext cx="4123800" cy="228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56" name="Google Shape;56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841551" y="-1829283"/>
            <a:ext cx="2386824" cy="4381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665181">
            <a:off x="3700" y="-621650"/>
            <a:ext cx="1924050" cy="466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1639250">
            <a:off x="563096" y="1270047"/>
            <a:ext cx="2002458" cy="4559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940574">
            <a:off x="7146222" y="3226169"/>
            <a:ext cx="2569104" cy="1474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>
            <a:off x="6687250" y="3507625"/>
            <a:ext cx="1393300" cy="134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83650" y="1704813"/>
            <a:ext cx="3776700" cy="64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83500" y="2353900"/>
            <a:ext cx="3777000" cy="14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3905281">
            <a:off x="1835275" y="-2291450"/>
            <a:ext cx="1924050" cy="466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">
            <a:off x="618850" y="-1483600"/>
            <a:ext cx="3810950" cy="273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3282886">
            <a:off x="790253" y="2486470"/>
            <a:ext cx="1774245" cy="4039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7253475" y="3556568"/>
            <a:ext cx="2504350" cy="1437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4511836">
            <a:off x="7354915" y="2408773"/>
            <a:ext cx="1697478" cy="16438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2" hasCustomPrompt="1"/>
          </p:nvPr>
        </p:nvSpPr>
        <p:spPr>
          <a:xfrm>
            <a:off x="1002333" y="1308750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3"/>
          </p:nvPr>
        </p:nvSpPr>
        <p:spPr>
          <a:xfrm>
            <a:off x="713225" y="1792596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713225" y="2191724"/>
            <a:ext cx="2514900" cy="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4" hasCustomPrompt="1"/>
          </p:nvPr>
        </p:nvSpPr>
        <p:spPr>
          <a:xfrm>
            <a:off x="3603694" y="1308750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 idx="5"/>
          </p:nvPr>
        </p:nvSpPr>
        <p:spPr>
          <a:xfrm>
            <a:off x="3314587" y="1792596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6"/>
          </p:nvPr>
        </p:nvSpPr>
        <p:spPr>
          <a:xfrm>
            <a:off x="3314590" y="2191724"/>
            <a:ext cx="2514900" cy="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title" idx="7" hasCustomPrompt="1"/>
          </p:nvPr>
        </p:nvSpPr>
        <p:spPr>
          <a:xfrm>
            <a:off x="6205058" y="1308750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 idx="8"/>
          </p:nvPr>
        </p:nvSpPr>
        <p:spPr>
          <a:xfrm>
            <a:off x="5915950" y="1792597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9"/>
          </p:nvPr>
        </p:nvSpPr>
        <p:spPr>
          <a:xfrm>
            <a:off x="5915954" y="2191724"/>
            <a:ext cx="2514900" cy="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title" idx="13" hasCustomPrompt="1"/>
          </p:nvPr>
        </p:nvSpPr>
        <p:spPr>
          <a:xfrm>
            <a:off x="2302991" y="3085020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93" name="Google Shape;93;p13"/>
          <p:cNvSpPr txBox="1">
            <a:spLocks noGrp="1"/>
          </p:cNvSpPr>
          <p:nvPr>
            <p:ph type="title" idx="14"/>
          </p:nvPr>
        </p:nvSpPr>
        <p:spPr>
          <a:xfrm>
            <a:off x="2013874" y="3568867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15"/>
          </p:nvPr>
        </p:nvSpPr>
        <p:spPr>
          <a:xfrm>
            <a:off x="2013863" y="3967993"/>
            <a:ext cx="2514900" cy="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title" idx="16" hasCustomPrompt="1"/>
          </p:nvPr>
        </p:nvSpPr>
        <p:spPr>
          <a:xfrm>
            <a:off x="4904286" y="3085020"/>
            <a:ext cx="19368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96" name="Google Shape;96;p13"/>
          <p:cNvSpPr txBox="1">
            <a:spLocks noGrp="1"/>
          </p:cNvSpPr>
          <p:nvPr>
            <p:ph type="title" idx="17"/>
          </p:nvPr>
        </p:nvSpPr>
        <p:spPr>
          <a:xfrm>
            <a:off x="4615140" y="3568867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18"/>
          </p:nvPr>
        </p:nvSpPr>
        <p:spPr>
          <a:xfrm>
            <a:off x="4615137" y="3967993"/>
            <a:ext cx="2514900" cy="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pic>
        <p:nvPicPr>
          <p:cNvPr id="98" name="Google Shape;98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395882" flipH="1">
            <a:off x="-158200" y="-709517"/>
            <a:ext cx="1572000" cy="3813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-106925" y="3556777"/>
            <a:ext cx="1187150" cy="1538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399011">
            <a:off x="8224735" y="801160"/>
            <a:ext cx="1889979" cy="4303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>
            <a:spLocks noGrp="1"/>
          </p:cNvSpPr>
          <p:nvPr>
            <p:ph type="title"/>
          </p:nvPr>
        </p:nvSpPr>
        <p:spPr>
          <a:xfrm>
            <a:off x="909400" y="2330175"/>
            <a:ext cx="2169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subTitle" idx="1"/>
          </p:nvPr>
        </p:nvSpPr>
        <p:spPr>
          <a:xfrm>
            <a:off x="909400" y="2720558"/>
            <a:ext cx="2169600" cy="8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title" idx="2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3"/>
          </p:nvPr>
        </p:nvSpPr>
        <p:spPr>
          <a:xfrm>
            <a:off x="3487101" y="2330175"/>
            <a:ext cx="2169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4"/>
          </p:nvPr>
        </p:nvSpPr>
        <p:spPr>
          <a:xfrm>
            <a:off x="3487100" y="2720558"/>
            <a:ext cx="2169600" cy="8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5"/>
          </p:nvPr>
        </p:nvSpPr>
        <p:spPr>
          <a:xfrm>
            <a:off x="6064802" y="2330175"/>
            <a:ext cx="2169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6"/>
          </p:nvPr>
        </p:nvSpPr>
        <p:spPr>
          <a:xfrm>
            <a:off x="6064800" y="2720558"/>
            <a:ext cx="2169600" cy="8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pic>
        <p:nvPicPr>
          <p:cNvPr id="128" name="Google Shape;12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3546976">
            <a:off x="-485442" y="-893769"/>
            <a:ext cx="1796434" cy="4090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7789500" y="-310000"/>
            <a:ext cx="1572000" cy="20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2031350" y="3095450"/>
            <a:ext cx="1724400" cy="418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2_1_1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0"/>
          <p:cNvSpPr txBox="1">
            <a:spLocks noGrp="1"/>
          </p:cNvSpPr>
          <p:nvPr>
            <p:ph type="title"/>
          </p:nvPr>
        </p:nvSpPr>
        <p:spPr>
          <a:xfrm>
            <a:off x="909475" y="1794475"/>
            <a:ext cx="2169600" cy="4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0" name="Google Shape;170;p20"/>
          <p:cNvSpPr txBox="1">
            <a:spLocks noGrp="1"/>
          </p:cNvSpPr>
          <p:nvPr>
            <p:ph type="subTitle" idx="1"/>
          </p:nvPr>
        </p:nvSpPr>
        <p:spPr>
          <a:xfrm>
            <a:off x="909475" y="2193600"/>
            <a:ext cx="21696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20"/>
          <p:cNvSpPr txBox="1">
            <a:spLocks noGrp="1"/>
          </p:cNvSpPr>
          <p:nvPr>
            <p:ph type="title" idx="2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0"/>
          <p:cNvSpPr txBox="1">
            <a:spLocks noGrp="1"/>
          </p:cNvSpPr>
          <p:nvPr>
            <p:ph type="title" idx="3"/>
          </p:nvPr>
        </p:nvSpPr>
        <p:spPr>
          <a:xfrm>
            <a:off x="3487175" y="1794475"/>
            <a:ext cx="2169600" cy="4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3" name="Google Shape;173;p20"/>
          <p:cNvSpPr txBox="1">
            <a:spLocks noGrp="1"/>
          </p:cNvSpPr>
          <p:nvPr>
            <p:ph type="subTitle" idx="4"/>
          </p:nvPr>
        </p:nvSpPr>
        <p:spPr>
          <a:xfrm>
            <a:off x="3487175" y="2193600"/>
            <a:ext cx="21696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20"/>
          <p:cNvSpPr txBox="1">
            <a:spLocks noGrp="1"/>
          </p:cNvSpPr>
          <p:nvPr>
            <p:ph type="title" idx="5"/>
          </p:nvPr>
        </p:nvSpPr>
        <p:spPr>
          <a:xfrm>
            <a:off x="909475" y="3441975"/>
            <a:ext cx="2169600" cy="4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5" name="Google Shape;175;p20"/>
          <p:cNvSpPr txBox="1">
            <a:spLocks noGrp="1"/>
          </p:cNvSpPr>
          <p:nvPr>
            <p:ph type="subTitle" idx="6"/>
          </p:nvPr>
        </p:nvSpPr>
        <p:spPr>
          <a:xfrm>
            <a:off x="909475" y="3841100"/>
            <a:ext cx="21696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0"/>
          <p:cNvSpPr txBox="1">
            <a:spLocks noGrp="1"/>
          </p:cNvSpPr>
          <p:nvPr>
            <p:ph type="title" idx="7"/>
          </p:nvPr>
        </p:nvSpPr>
        <p:spPr>
          <a:xfrm>
            <a:off x="3487176" y="3441975"/>
            <a:ext cx="2169600" cy="4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7" name="Google Shape;177;p20"/>
          <p:cNvSpPr txBox="1">
            <a:spLocks noGrp="1"/>
          </p:cNvSpPr>
          <p:nvPr>
            <p:ph type="subTitle" idx="8"/>
          </p:nvPr>
        </p:nvSpPr>
        <p:spPr>
          <a:xfrm>
            <a:off x="3487175" y="3841100"/>
            <a:ext cx="21696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20"/>
          <p:cNvSpPr txBox="1">
            <a:spLocks noGrp="1"/>
          </p:cNvSpPr>
          <p:nvPr>
            <p:ph type="title" idx="9"/>
          </p:nvPr>
        </p:nvSpPr>
        <p:spPr>
          <a:xfrm>
            <a:off x="6064875" y="1794475"/>
            <a:ext cx="2169600" cy="4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9" name="Google Shape;179;p20"/>
          <p:cNvSpPr txBox="1">
            <a:spLocks noGrp="1"/>
          </p:cNvSpPr>
          <p:nvPr>
            <p:ph type="subTitle" idx="13"/>
          </p:nvPr>
        </p:nvSpPr>
        <p:spPr>
          <a:xfrm>
            <a:off x="6064875" y="2193600"/>
            <a:ext cx="21696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0"/>
          <p:cNvSpPr txBox="1">
            <a:spLocks noGrp="1"/>
          </p:cNvSpPr>
          <p:nvPr>
            <p:ph type="title" idx="14"/>
          </p:nvPr>
        </p:nvSpPr>
        <p:spPr>
          <a:xfrm>
            <a:off x="6064875" y="3441975"/>
            <a:ext cx="2169600" cy="4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81" name="Google Shape;181;p20"/>
          <p:cNvSpPr txBox="1">
            <a:spLocks noGrp="1"/>
          </p:cNvSpPr>
          <p:nvPr>
            <p:ph type="subTitle" idx="15"/>
          </p:nvPr>
        </p:nvSpPr>
        <p:spPr>
          <a:xfrm>
            <a:off x="6064875" y="3841100"/>
            <a:ext cx="21696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pic>
        <p:nvPicPr>
          <p:cNvPr id="182" name="Google Shape;182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10059469">
            <a:off x="-250407" y="191408"/>
            <a:ext cx="1320763" cy="320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27025" y="-99117"/>
            <a:ext cx="1179500" cy="1528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3">
            <a:off x="7978008" y="2558906"/>
            <a:ext cx="1796434" cy="4090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87600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4" r:id="rId4"/>
    <p:sldLayoutId id="2147483655" r:id="rId5"/>
    <p:sldLayoutId id="2147483658" r:id="rId6"/>
    <p:sldLayoutId id="2147483659" r:id="rId7"/>
    <p:sldLayoutId id="2147483662" r:id="rId8"/>
    <p:sldLayoutId id="2147483666" r:id="rId9"/>
    <p:sldLayoutId id="2147483668" r:id="rId10"/>
    <p:sldLayoutId id="2147483672" r:id="rId11"/>
    <p:sldLayoutId id="2147483673" r:id="rId12"/>
    <p:sldLayoutId id="2147483674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1"/>
          <p:cNvSpPr txBox="1">
            <a:spLocks noGrp="1"/>
          </p:cNvSpPr>
          <p:nvPr>
            <p:ph type="ctrTitle"/>
          </p:nvPr>
        </p:nvSpPr>
        <p:spPr>
          <a:xfrm>
            <a:off x="1059576" y="1044028"/>
            <a:ext cx="7237500" cy="18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ketogenic diet</a:t>
            </a:r>
            <a:endParaRPr dirty="0"/>
          </a:p>
        </p:txBody>
      </p:sp>
      <p:sp>
        <p:nvSpPr>
          <p:cNvPr id="250" name="Google Shape;250;p31"/>
          <p:cNvSpPr txBox="1">
            <a:spLocks noGrp="1"/>
          </p:cNvSpPr>
          <p:nvPr>
            <p:ph type="subTitle" idx="1"/>
          </p:nvPr>
        </p:nvSpPr>
        <p:spPr>
          <a:xfrm>
            <a:off x="1540050" y="3630538"/>
            <a:ext cx="6063900" cy="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MOHAMED NAJI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3007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PTS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24/5/2022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1DB129-2084-B1AB-0516-F08BEBC0D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19" y="25782"/>
            <a:ext cx="5904762" cy="12190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549667-E317-D788-0E05-337D864E1BB2}"/>
              </a:ext>
            </a:extLst>
          </p:cNvPr>
          <p:cNvSpPr txBox="1"/>
          <p:nvPr/>
        </p:nvSpPr>
        <p:spPr>
          <a:xfrm>
            <a:off x="4434289" y="4826849"/>
            <a:ext cx="27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3"/>
          <p:cNvSpPr txBox="1">
            <a:spLocks noGrp="1"/>
          </p:cNvSpPr>
          <p:nvPr>
            <p:ph type="title"/>
          </p:nvPr>
        </p:nvSpPr>
        <p:spPr>
          <a:xfrm>
            <a:off x="1925310" y="-240562"/>
            <a:ext cx="4123800" cy="228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 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3B7D09-43F8-8ED2-8A4B-EE58B62729B3}"/>
              </a:ext>
            </a:extLst>
          </p:cNvPr>
          <p:cNvSpPr txBox="1"/>
          <p:nvPr/>
        </p:nvSpPr>
        <p:spPr>
          <a:xfrm>
            <a:off x="4434289" y="4826849"/>
            <a:ext cx="435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83"/>
          <p:cNvSpPr txBox="1">
            <a:spLocks noGrp="1"/>
          </p:cNvSpPr>
          <p:nvPr>
            <p:ph type="subTitle" idx="1"/>
          </p:nvPr>
        </p:nvSpPr>
        <p:spPr>
          <a:xfrm>
            <a:off x="1927728" y="1569972"/>
            <a:ext cx="5685000" cy="28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dirty="0"/>
              <a:t>Paoli A. Ketogenic diet for obesity: friend or foe?. International journal of environmental research and public health. 2014 Feb;11(2):2092-107.</a:t>
            </a:r>
            <a:r>
              <a:rPr lang="en" dirty="0"/>
              <a:t>AUTHOR (YEAR). </a:t>
            </a:r>
            <a:r>
              <a:rPr lang="en" i="1" dirty="0"/>
              <a:t>Title of the publication</a:t>
            </a:r>
            <a:r>
              <a:rPr lang="en" dirty="0"/>
              <a:t>. Publisher</a:t>
            </a:r>
            <a:endParaRPr dirty="0"/>
          </a:p>
          <a:p>
            <a:pPr marL="457200" lvl="0" indent="-330200" algn="l" rtl="0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-GB" dirty="0"/>
              <a:t>Dhamija R, Eckert S, </a:t>
            </a:r>
            <a:r>
              <a:rPr lang="en-GB" dirty="0" err="1"/>
              <a:t>Wirrell</a:t>
            </a:r>
            <a:r>
              <a:rPr lang="en-GB" dirty="0"/>
              <a:t> E. Ketogenic diet. Canadian journal of neurological sciences. 2013 Mar;40(2):158-67.</a:t>
            </a:r>
            <a:r>
              <a:rPr lang="en" dirty="0"/>
              <a:t>AUTHOR (YEAR). </a:t>
            </a:r>
            <a:r>
              <a:rPr lang="en" i="1" dirty="0"/>
              <a:t>Title of the publication</a:t>
            </a:r>
            <a:r>
              <a:rPr lang="en" dirty="0"/>
              <a:t>. Publisher</a:t>
            </a:r>
            <a:endParaRPr dirty="0"/>
          </a:p>
          <a:p>
            <a:pPr marL="457200" lvl="0" indent="-330200" algn="l" rtl="0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-GB" dirty="0" err="1"/>
              <a:t>Wheless</a:t>
            </a:r>
            <a:r>
              <a:rPr lang="en-GB" dirty="0"/>
              <a:t> JW. History of the ketogenic diet. </a:t>
            </a:r>
            <a:r>
              <a:rPr lang="en-GB" dirty="0" err="1"/>
              <a:t>Epilepsia</a:t>
            </a:r>
            <a:r>
              <a:rPr lang="en-GB" dirty="0"/>
              <a:t>. 2008 Nov;49:3-5.</a:t>
            </a:r>
            <a:r>
              <a:rPr lang="en" dirty="0"/>
              <a:t>AUTHOR (YEAR). </a:t>
            </a:r>
            <a:endParaRPr dirty="0"/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0" name="Google Shape;860;p8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00D938-2A9A-484E-A6F4-A9B118FA424F}"/>
              </a:ext>
            </a:extLst>
          </p:cNvPr>
          <p:cNvSpPr txBox="1"/>
          <p:nvPr/>
        </p:nvSpPr>
        <p:spPr>
          <a:xfrm>
            <a:off x="4434289" y="4826849"/>
            <a:ext cx="424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12F57-4A81-C07A-0CD7-C9D8AEA559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250" y="1309530"/>
            <a:ext cx="7237500" cy="1814100"/>
          </a:xfrm>
        </p:spPr>
        <p:txBody>
          <a:bodyPr/>
          <a:lstStyle/>
          <a:p>
            <a:r>
              <a:rPr lang="en-US" dirty="0"/>
              <a:t>Thanks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4BFE68-EB67-9342-155E-5D6B9E881B81}"/>
              </a:ext>
            </a:extLst>
          </p:cNvPr>
          <p:cNvSpPr txBox="1"/>
          <p:nvPr/>
        </p:nvSpPr>
        <p:spPr>
          <a:xfrm>
            <a:off x="4434288" y="4826849"/>
            <a:ext cx="468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247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Objective</a:t>
            </a:r>
            <a:endParaRPr dirty="0"/>
          </a:p>
        </p:txBody>
      </p:sp>
      <p:sp>
        <p:nvSpPr>
          <p:cNvPr id="263" name="Google Shape;263;p33"/>
          <p:cNvSpPr txBox="1">
            <a:spLocks noGrp="1"/>
          </p:cNvSpPr>
          <p:nvPr>
            <p:ph type="title" idx="3"/>
          </p:nvPr>
        </p:nvSpPr>
        <p:spPr>
          <a:xfrm>
            <a:off x="713038" y="1806353"/>
            <a:ext cx="2701966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Describe the history of </a:t>
            </a:r>
            <a:r>
              <a:rPr lang="en-GB" dirty="0">
                <a:solidFill>
                  <a:srgbClr val="FF0000"/>
                </a:solidFill>
              </a:rPr>
              <a:t>ketogenic</a:t>
            </a:r>
            <a:r>
              <a:rPr lang="en-GB" dirty="0"/>
              <a:t> diet</a:t>
            </a:r>
            <a:endParaRPr dirty="0"/>
          </a:p>
        </p:txBody>
      </p:sp>
      <p:sp>
        <p:nvSpPr>
          <p:cNvPr id="269" name="Google Shape;269;p33"/>
          <p:cNvSpPr txBox="1">
            <a:spLocks noGrp="1"/>
          </p:cNvSpPr>
          <p:nvPr>
            <p:ph type="title" idx="8"/>
          </p:nvPr>
        </p:nvSpPr>
        <p:spPr>
          <a:xfrm>
            <a:off x="4831429" y="1847701"/>
            <a:ext cx="314299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Explain the physiology of </a:t>
            </a:r>
            <a:r>
              <a:rPr lang="en-GB" dirty="0">
                <a:solidFill>
                  <a:srgbClr val="FF0000"/>
                </a:solidFill>
              </a:rPr>
              <a:t>ketogenic</a:t>
            </a:r>
            <a:r>
              <a:rPr lang="en-GB" dirty="0"/>
              <a:t> diet </a:t>
            </a:r>
            <a:endParaRPr dirty="0"/>
          </a:p>
        </p:txBody>
      </p:sp>
      <p:sp>
        <p:nvSpPr>
          <p:cNvPr id="272" name="Google Shape;272;p33"/>
          <p:cNvSpPr txBox="1">
            <a:spLocks noGrp="1"/>
          </p:cNvSpPr>
          <p:nvPr>
            <p:ph type="title" idx="14"/>
          </p:nvPr>
        </p:nvSpPr>
        <p:spPr>
          <a:xfrm>
            <a:off x="756675" y="3398746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Illustrate types of </a:t>
            </a:r>
            <a:r>
              <a:rPr lang="en-GB" dirty="0">
                <a:solidFill>
                  <a:srgbClr val="FF0000"/>
                </a:solidFill>
              </a:rPr>
              <a:t>ketogenic</a:t>
            </a:r>
            <a:r>
              <a:rPr lang="en-GB" dirty="0"/>
              <a:t> diet</a:t>
            </a:r>
            <a:endParaRPr dirty="0"/>
          </a:p>
        </p:txBody>
      </p:sp>
      <p:sp>
        <p:nvSpPr>
          <p:cNvPr id="275" name="Google Shape;275;p33"/>
          <p:cNvSpPr txBox="1">
            <a:spLocks noGrp="1"/>
          </p:cNvSpPr>
          <p:nvPr>
            <p:ph type="title" idx="17"/>
          </p:nvPr>
        </p:nvSpPr>
        <p:spPr>
          <a:xfrm>
            <a:off x="4831429" y="3398746"/>
            <a:ext cx="314299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Outline the side effect of </a:t>
            </a:r>
            <a:r>
              <a:rPr lang="en-GB" dirty="0">
                <a:solidFill>
                  <a:srgbClr val="FF0000"/>
                </a:solidFill>
              </a:rPr>
              <a:t>ketogenic</a:t>
            </a:r>
            <a:r>
              <a:rPr lang="en-GB" dirty="0"/>
              <a:t> diet</a:t>
            </a:r>
            <a:endParaRPr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F851E0C-EDF5-4D6F-4100-F3CA8DEA3EC8}"/>
              </a:ext>
            </a:extLst>
          </p:cNvPr>
          <p:cNvSpPr txBox="1"/>
          <p:nvPr/>
        </p:nvSpPr>
        <p:spPr>
          <a:xfrm>
            <a:off x="4434289" y="4826849"/>
            <a:ext cx="27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0"/>
      <p:bldP spid="269" grpId="0"/>
      <p:bldP spid="272" grpId="0"/>
      <p:bldP spid="2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5"/>
          <p:cNvSpPr txBox="1">
            <a:spLocks noGrp="1"/>
          </p:cNvSpPr>
          <p:nvPr>
            <p:ph type="title"/>
          </p:nvPr>
        </p:nvSpPr>
        <p:spPr>
          <a:xfrm>
            <a:off x="2959389" y="1440028"/>
            <a:ext cx="3776700" cy="64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Introduction</a:t>
            </a:r>
            <a:endParaRPr sz="4800" dirty="0"/>
          </a:p>
        </p:txBody>
      </p:sp>
      <p:grpSp>
        <p:nvGrpSpPr>
          <p:cNvPr id="6" name="Google Shape;9800;p109">
            <a:extLst>
              <a:ext uri="{FF2B5EF4-FFF2-40B4-BE49-F238E27FC236}">
                <a16:creationId xmlns:a16="http://schemas.microsoft.com/office/drawing/2014/main" id="{52213036-06A7-7358-FD22-06DC010AD60C}"/>
              </a:ext>
            </a:extLst>
          </p:cNvPr>
          <p:cNvGrpSpPr/>
          <p:nvPr/>
        </p:nvGrpSpPr>
        <p:grpSpPr>
          <a:xfrm>
            <a:off x="4450008" y="552394"/>
            <a:ext cx="846360" cy="557310"/>
            <a:chOff x="6195998" y="1983102"/>
            <a:chExt cx="368308" cy="338746"/>
          </a:xfrm>
        </p:grpSpPr>
        <p:sp>
          <p:nvSpPr>
            <p:cNvPr id="7" name="Google Shape;9801;p109">
              <a:extLst>
                <a:ext uri="{FF2B5EF4-FFF2-40B4-BE49-F238E27FC236}">
                  <a16:creationId xmlns:a16="http://schemas.microsoft.com/office/drawing/2014/main" id="{E5E4B988-A743-0CC3-BEA0-B652A24DE540}"/>
                </a:ext>
              </a:extLst>
            </p:cNvPr>
            <p:cNvSpPr/>
            <p:nvPr/>
          </p:nvSpPr>
          <p:spPr>
            <a:xfrm>
              <a:off x="6267289" y="2161012"/>
              <a:ext cx="67533" cy="67150"/>
            </a:xfrm>
            <a:custGeom>
              <a:avLst/>
              <a:gdLst/>
              <a:ahLst/>
              <a:cxnLst/>
              <a:rect l="l" t="t" r="r" b="b"/>
              <a:pathLst>
                <a:path w="2120" h="2108" extrusionOk="0">
                  <a:moveTo>
                    <a:pt x="1060" y="0"/>
                  </a:moveTo>
                  <a:cubicBezTo>
                    <a:pt x="953" y="0"/>
                    <a:pt x="882" y="71"/>
                    <a:pt x="882" y="179"/>
                  </a:cubicBezTo>
                  <a:lnTo>
                    <a:pt x="882" y="881"/>
                  </a:lnTo>
                  <a:lnTo>
                    <a:pt x="179" y="881"/>
                  </a:lnTo>
                  <a:cubicBezTo>
                    <a:pt x="84" y="881"/>
                    <a:pt x="0" y="953"/>
                    <a:pt x="0" y="1060"/>
                  </a:cubicBezTo>
                  <a:cubicBezTo>
                    <a:pt x="0" y="1143"/>
                    <a:pt x="84" y="1238"/>
                    <a:pt x="179" y="1238"/>
                  </a:cubicBezTo>
                  <a:lnTo>
                    <a:pt x="882" y="1238"/>
                  </a:lnTo>
                  <a:lnTo>
                    <a:pt x="882" y="1941"/>
                  </a:lnTo>
                  <a:cubicBezTo>
                    <a:pt x="882" y="2024"/>
                    <a:pt x="953" y="2107"/>
                    <a:pt x="1060" y="2107"/>
                  </a:cubicBezTo>
                  <a:cubicBezTo>
                    <a:pt x="1155" y="2107"/>
                    <a:pt x="1239" y="2036"/>
                    <a:pt x="1239" y="1941"/>
                  </a:cubicBezTo>
                  <a:lnTo>
                    <a:pt x="1239" y="1238"/>
                  </a:lnTo>
                  <a:lnTo>
                    <a:pt x="1941" y="1238"/>
                  </a:lnTo>
                  <a:cubicBezTo>
                    <a:pt x="2048" y="1238"/>
                    <a:pt x="2120" y="1167"/>
                    <a:pt x="2120" y="1060"/>
                  </a:cubicBezTo>
                  <a:cubicBezTo>
                    <a:pt x="2120" y="953"/>
                    <a:pt x="2036" y="881"/>
                    <a:pt x="1941" y="881"/>
                  </a:cubicBezTo>
                  <a:lnTo>
                    <a:pt x="1239" y="881"/>
                  </a:lnTo>
                  <a:lnTo>
                    <a:pt x="1239" y="179"/>
                  </a:lnTo>
                  <a:cubicBezTo>
                    <a:pt x="1239" y="95"/>
                    <a:pt x="1167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9802;p109">
              <a:extLst>
                <a:ext uri="{FF2B5EF4-FFF2-40B4-BE49-F238E27FC236}">
                  <a16:creationId xmlns:a16="http://schemas.microsoft.com/office/drawing/2014/main" id="{07505E1C-5D72-F9DF-44CC-0DC5051FFC5A}"/>
                </a:ext>
              </a:extLst>
            </p:cNvPr>
            <p:cNvSpPr/>
            <p:nvPr/>
          </p:nvSpPr>
          <p:spPr>
            <a:xfrm>
              <a:off x="6235052" y="2128393"/>
              <a:ext cx="132007" cy="131625"/>
            </a:xfrm>
            <a:custGeom>
              <a:avLst/>
              <a:gdLst/>
              <a:ahLst/>
              <a:cxnLst/>
              <a:rect l="l" t="t" r="r" b="b"/>
              <a:pathLst>
                <a:path w="4144" h="4132" extrusionOk="0">
                  <a:moveTo>
                    <a:pt x="2072" y="357"/>
                  </a:moveTo>
                  <a:cubicBezTo>
                    <a:pt x="3013" y="357"/>
                    <a:pt x="3799" y="1131"/>
                    <a:pt x="3799" y="2084"/>
                  </a:cubicBezTo>
                  <a:cubicBezTo>
                    <a:pt x="3799" y="3024"/>
                    <a:pt x="3025" y="3798"/>
                    <a:pt x="2072" y="3798"/>
                  </a:cubicBezTo>
                  <a:cubicBezTo>
                    <a:pt x="1120" y="3798"/>
                    <a:pt x="370" y="3024"/>
                    <a:pt x="370" y="2084"/>
                  </a:cubicBezTo>
                  <a:cubicBezTo>
                    <a:pt x="370" y="1131"/>
                    <a:pt x="1143" y="357"/>
                    <a:pt x="2072" y="357"/>
                  </a:cubicBezTo>
                  <a:close/>
                  <a:moveTo>
                    <a:pt x="2072" y="0"/>
                  </a:moveTo>
                  <a:cubicBezTo>
                    <a:pt x="929" y="0"/>
                    <a:pt x="0" y="917"/>
                    <a:pt x="0" y="2072"/>
                  </a:cubicBezTo>
                  <a:cubicBezTo>
                    <a:pt x="0" y="3215"/>
                    <a:pt x="929" y="4132"/>
                    <a:pt x="2072" y="4132"/>
                  </a:cubicBezTo>
                  <a:cubicBezTo>
                    <a:pt x="3227" y="4132"/>
                    <a:pt x="4144" y="3215"/>
                    <a:pt x="4144" y="2072"/>
                  </a:cubicBezTo>
                  <a:cubicBezTo>
                    <a:pt x="4144" y="917"/>
                    <a:pt x="3227" y="0"/>
                    <a:pt x="2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803;p109">
              <a:extLst>
                <a:ext uri="{FF2B5EF4-FFF2-40B4-BE49-F238E27FC236}">
                  <a16:creationId xmlns:a16="http://schemas.microsoft.com/office/drawing/2014/main" id="{E6E205F6-A3D0-C513-F09A-4FA8A72CA4C0}"/>
                </a:ext>
              </a:extLst>
            </p:cNvPr>
            <p:cNvSpPr/>
            <p:nvPr/>
          </p:nvSpPr>
          <p:spPr>
            <a:xfrm>
              <a:off x="6195998" y="1983102"/>
              <a:ext cx="368308" cy="338746"/>
            </a:xfrm>
            <a:custGeom>
              <a:avLst/>
              <a:gdLst/>
              <a:ahLst/>
              <a:cxnLst/>
              <a:rect l="l" t="t" r="r" b="b"/>
              <a:pathLst>
                <a:path w="11562" h="10634" extrusionOk="0">
                  <a:moveTo>
                    <a:pt x="3143" y="382"/>
                  </a:moveTo>
                  <a:lnTo>
                    <a:pt x="3143" y="1989"/>
                  </a:lnTo>
                  <a:lnTo>
                    <a:pt x="2227" y="1989"/>
                  </a:lnTo>
                  <a:lnTo>
                    <a:pt x="2227" y="382"/>
                  </a:lnTo>
                  <a:close/>
                  <a:moveTo>
                    <a:pt x="4382" y="382"/>
                  </a:moveTo>
                  <a:lnTo>
                    <a:pt x="4382" y="1989"/>
                  </a:lnTo>
                  <a:lnTo>
                    <a:pt x="3477" y="1989"/>
                  </a:lnTo>
                  <a:lnTo>
                    <a:pt x="3477" y="382"/>
                  </a:lnTo>
                  <a:close/>
                  <a:moveTo>
                    <a:pt x="5584" y="382"/>
                  </a:moveTo>
                  <a:lnTo>
                    <a:pt x="5584" y="1989"/>
                  </a:lnTo>
                  <a:lnTo>
                    <a:pt x="4727" y="1989"/>
                  </a:lnTo>
                  <a:lnTo>
                    <a:pt x="4727" y="382"/>
                  </a:lnTo>
                  <a:close/>
                  <a:moveTo>
                    <a:pt x="4846" y="2323"/>
                  </a:moveTo>
                  <a:lnTo>
                    <a:pt x="4846" y="2656"/>
                  </a:lnTo>
                  <a:lnTo>
                    <a:pt x="1750" y="2656"/>
                  </a:lnTo>
                  <a:lnTo>
                    <a:pt x="1750" y="2323"/>
                  </a:lnTo>
                  <a:close/>
                  <a:moveTo>
                    <a:pt x="7918" y="6073"/>
                  </a:moveTo>
                  <a:cubicBezTo>
                    <a:pt x="8442" y="6073"/>
                    <a:pt x="8894" y="6276"/>
                    <a:pt x="9251" y="6585"/>
                  </a:cubicBezTo>
                  <a:lnTo>
                    <a:pt x="6322" y="9514"/>
                  </a:lnTo>
                  <a:cubicBezTo>
                    <a:pt x="5144" y="8121"/>
                    <a:pt x="6203" y="6073"/>
                    <a:pt x="7918" y="6073"/>
                  </a:cubicBezTo>
                  <a:close/>
                  <a:moveTo>
                    <a:pt x="11204" y="6585"/>
                  </a:moveTo>
                  <a:lnTo>
                    <a:pt x="11204" y="7990"/>
                  </a:lnTo>
                  <a:cubicBezTo>
                    <a:pt x="11204" y="8776"/>
                    <a:pt x="10656" y="9431"/>
                    <a:pt x="9906" y="9562"/>
                  </a:cubicBezTo>
                  <a:cubicBezTo>
                    <a:pt x="10168" y="9193"/>
                    <a:pt x="10347" y="8669"/>
                    <a:pt x="10347" y="8181"/>
                  </a:cubicBezTo>
                  <a:cubicBezTo>
                    <a:pt x="10347" y="7764"/>
                    <a:pt x="10251" y="7550"/>
                    <a:pt x="10251" y="7538"/>
                  </a:cubicBezTo>
                  <a:cubicBezTo>
                    <a:pt x="10168" y="7192"/>
                    <a:pt x="10144" y="7228"/>
                    <a:pt x="10073" y="7073"/>
                  </a:cubicBezTo>
                  <a:cubicBezTo>
                    <a:pt x="9966" y="6883"/>
                    <a:pt x="9954" y="6823"/>
                    <a:pt x="9751" y="6585"/>
                  </a:cubicBezTo>
                  <a:close/>
                  <a:moveTo>
                    <a:pt x="9513" y="6823"/>
                  </a:moveTo>
                  <a:lnTo>
                    <a:pt x="9513" y="6823"/>
                  </a:lnTo>
                  <a:cubicBezTo>
                    <a:pt x="10704" y="8216"/>
                    <a:pt x="9632" y="10240"/>
                    <a:pt x="7918" y="10240"/>
                  </a:cubicBezTo>
                  <a:cubicBezTo>
                    <a:pt x="7890" y="10242"/>
                    <a:pt x="7862" y="10242"/>
                    <a:pt x="7834" y="10242"/>
                  </a:cubicBezTo>
                  <a:cubicBezTo>
                    <a:pt x="7345" y="10242"/>
                    <a:pt x="6910" y="10045"/>
                    <a:pt x="6572" y="9752"/>
                  </a:cubicBezTo>
                  <a:lnTo>
                    <a:pt x="9513" y="6823"/>
                  </a:lnTo>
                  <a:close/>
                  <a:moveTo>
                    <a:pt x="881" y="1"/>
                  </a:moveTo>
                  <a:cubicBezTo>
                    <a:pt x="786" y="1"/>
                    <a:pt x="703" y="84"/>
                    <a:pt x="703" y="180"/>
                  </a:cubicBezTo>
                  <a:lnTo>
                    <a:pt x="703" y="525"/>
                  </a:lnTo>
                  <a:cubicBezTo>
                    <a:pt x="703" y="620"/>
                    <a:pt x="774" y="703"/>
                    <a:pt x="881" y="703"/>
                  </a:cubicBezTo>
                  <a:cubicBezTo>
                    <a:pt x="976" y="703"/>
                    <a:pt x="1060" y="632"/>
                    <a:pt x="1060" y="525"/>
                  </a:cubicBezTo>
                  <a:lnTo>
                    <a:pt x="1060" y="358"/>
                  </a:lnTo>
                  <a:lnTo>
                    <a:pt x="1905" y="358"/>
                  </a:lnTo>
                  <a:lnTo>
                    <a:pt x="1905" y="1966"/>
                  </a:lnTo>
                  <a:lnTo>
                    <a:pt x="1060" y="1966"/>
                  </a:lnTo>
                  <a:lnTo>
                    <a:pt x="1060" y="1418"/>
                  </a:lnTo>
                  <a:cubicBezTo>
                    <a:pt x="1060" y="1323"/>
                    <a:pt x="976" y="1239"/>
                    <a:pt x="881" y="1239"/>
                  </a:cubicBezTo>
                  <a:cubicBezTo>
                    <a:pt x="786" y="1239"/>
                    <a:pt x="703" y="1311"/>
                    <a:pt x="703" y="1418"/>
                  </a:cubicBezTo>
                  <a:lnTo>
                    <a:pt x="703" y="2144"/>
                  </a:lnTo>
                  <a:cubicBezTo>
                    <a:pt x="703" y="2239"/>
                    <a:pt x="774" y="2323"/>
                    <a:pt x="881" y="2323"/>
                  </a:cubicBezTo>
                  <a:lnTo>
                    <a:pt x="1429" y="2323"/>
                  </a:lnTo>
                  <a:lnTo>
                    <a:pt x="1429" y="2656"/>
                  </a:lnTo>
                  <a:lnTo>
                    <a:pt x="905" y="2656"/>
                  </a:lnTo>
                  <a:cubicBezTo>
                    <a:pt x="405" y="2656"/>
                    <a:pt x="0" y="3049"/>
                    <a:pt x="0" y="3561"/>
                  </a:cubicBezTo>
                  <a:lnTo>
                    <a:pt x="0" y="9693"/>
                  </a:lnTo>
                  <a:cubicBezTo>
                    <a:pt x="0" y="10193"/>
                    <a:pt x="405" y="10598"/>
                    <a:pt x="905" y="10598"/>
                  </a:cubicBezTo>
                  <a:lnTo>
                    <a:pt x="3774" y="10598"/>
                  </a:lnTo>
                  <a:cubicBezTo>
                    <a:pt x="3882" y="10598"/>
                    <a:pt x="3953" y="10526"/>
                    <a:pt x="3953" y="10419"/>
                  </a:cubicBezTo>
                  <a:cubicBezTo>
                    <a:pt x="3953" y="10336"/>
                    <a:pt x="3882" y="10240"/>
                    <a:pt x="3774" y="10240"/>
                  </a:cubicBezTo>
                  <a:lnTo>
                    <a:pt x="905" y="10240"/>
                  </a:lnTo>
                  <a:cubicBezTo>
                    <a:pt x="595" y="10240"/>
                    <a:pt x="357" y="9990"/>
                    <a:pt x="357" y="9693"/>
                  </a:cubicBezTo>
                  <a:lnTo>
                    <a:pt x="357" y="3561"/>
                  </a:lnTo>
                  <a:cubicBezTo>
                    <a:pt x="357" y="3251"/>
                    <a:pt x="607" y="3013"/>
                    <a:pt x="905" y="3013"/>
                  </a:cubicBezTo>
                  <a:lnTo>
                    <a:pt x="5739" y="3013"/>
                  </a:lnTo>
                  <a:cubicBezTo>
                    <a:pt x="6060" y="3013"/>
                    <a:pt x="6298" y="3263"/>
                    <a:pt x="6298" y="3561"/>
                  </a:cubicBezTo>
                  <a:lnTo>
                    <a:pt x="6298" y="6359"/>
                  </a:lnTo>
                  <a:lnTo>
                    <a:pt x="6251" y="6407"/>
                  </a:lnTo>
                  <a:cubicBezTo>
                    <a:pt x="6191" y="6466"/>
                    <a:pt x="6132" y="6538"/>
                    <a:pt x="6072" y="6609"/>
                  </a:cubicBezTo>
                  <a:cubicBezTo>
                    <a:pt x="5917" y="6788"/>
                    <a:pt x="5941" y="6752"/>
                    <a:pt x="5787" y="7026"/>
                  </a:cubicBezTo>
                  <a:cubicBezTo>
                    <a:pt x="5715" y="7180"/>
                    <a:pt x="5679" y="7169"/>
                    <a:pt x="5584" y="7538"/>
                  </a:cubicBezTo>
                  <a:cubicBezTo>
                    <a:pt x="5584" y="7550"/>
                    <a:pt x="5477" y="7776"/>
                    <a:pt x="5477" y="8181"/>
                  </a:cubicBezTo>
                  <a:cubicBezTo>
                    <a:pt x="5477" y="8502"/>
                    <a:pt x="5536" y="8835"/>
                    <a:pt x="5667" y="9133"/>
                  </a:cubicBezTo>
                  <a:cubicBezTo>
                    <a:pt x="5703" y="9181"/>
                    <a:pt x="5727" y="9228"/>
                    <a:pt x="5763" y="9288"/>
                  </a:cubicBezTo>
                  <a:cubicBezTo>
                    <a:pt x="5917" y="9621"/>
                    <a:pt x="5906" y="9562"/>
                    <a:pt x="6037" y="9728"/>
                  </a:cubicBezTo>
                  <a:cubicBezTo>
                    <a:pt x="6096" y="9776"/>
                    <a:pt x="6144" y="9859"/>
                    <a:pt x="6203" y="9919"/>
                  </a:cubicBezTo>
                  <a:lnTo>
                    <a:pt x="6239" y="9943"/>
                  </a:lnTo>
                  <a:cubicBezTo>
                    <a:pt x="6144" y="10145"/>
                    <a:pt x="5953" y="10276"/>
                    <a:pt x="5727" y="10276"/>
                  </a:cubicBezTo>
                  <a:lnTo>
                    <a:pt x="4548" y="10276"/>
                  </a:lnTo>
                  <a:cubicBezTo>
                    <a:pt x="4465" y="10276"/>
                    <a:pt x="4370" y="10347"/>
                    <a:pt x="4370" y="10455"/>
                  </a:cubicBezTo>
                  <a:cubicBezTo>
                    <a:pt x="4370" y="10538"/>
                    <a:pt x="4453" y="10633"/>
                    <a:pt x="4548" y="10633"/>
                  </a:cubicBezTo>
                  <a:lnTo>
                    <a:pt x="5727" y="10633"/>
                  </a:lnTo>
                  <a:cubicBezTo>
                    <a:pt x="6060" y="10633"/>
                    <a:pt x="6358" y="10455"/>
                    <a:pt x="6501" y="10169"/>
                  </a:cubicBezTo>
                  <a:cubicBezTo>
                    <a:pt x="6931" y="10472"/>
                    <a:pt x="7425" y="10620"/>
                    <a:pt x="7915" y="10620"/>
                  </a:cubicBezTo>
                  <a:cubicBezTo>
                    <a:pt x="8523" y="10620"/>
                    <a:pt x="9123" y="10391"/>
                    <a:pt x="9585" y="9943"/>
                  </a:cubicBezTo>
                  <a:cubicBezTo>
                    <a:pt x="9606" y="9943"/>
                    <a:pt x="9627" y="9944"/>
                    <a:pt x="9648" y="9944"/>
                  </a:cubicBezTo>
                  <a:cubicBezTo>
                    <a:pt x="10702" y="9944"/>
                    <a:pt x="11549" y="9076"/>
                    <a:pt x="11549" y="8026"/>
                  </a:cubicBezTo>
                  <a:lnTo>
                    <a:pt x="11549" y="4847"/>
                  </a:lnTo>
                  <a:cubicBezTo>
                    <a:pt x="11561" y="3966"/>
                    <a:pt x="10978" y="3192"/>
                    <a:pt x="10144" y="2966"/>
                  </a:cubicBezTo>
                  <a:cubicBezTo>
                    <a:pt x="10132" y="2962"/>
                    <a:pt x="10118" y="2960"/>
                    <a:pt x="10105" y="2960"/>
                  </a:cubicBezTo>
                  <a:cubicBezTo>
                    <a:pt x="10031" y="2960"/>
                    <a:pt x="9952" y="3014"/>
                    <a:pt x="9942" y="3085"/>
                  </a:cubicBezTo>
                  <a:cubicBezTo>
                    <a:pt x="9906" y="3180"/>
                    <a:pt x="9966" y="3275"/>
                    <a:pt x="10061" y="3299"/>
                  </a:cubicBezTo>
                  <a:cubicBezTo>
                    <a:pt x="10740" y="3490"/>
                    <a:pt x="11204" y="4109"/>
                    <a:pt x="11204" y="4811"/>
                  </a:cubicBezTo>
                  <a:lnTo>
                    <a:pt x="11204" y="6228"/>
                  </a:lnTo>
                  <a:lnTo>
                    <a:pt x="9394" y="6228"/>
                  </a:lnTo>
                  <a:cubicBezTo>
                    <a:pt x="9251" y="6121"/>
                    <a:pt x="9275" y="6133"/>
                    <a:pt x="9120" y="6061"/>
                  </a:cubicBezTo>
                  <a:cubicBezTo>
                    <a:pt x="8882" y="5930"/>
                    <a:pt x="8894" y="5942"/>
                    <a:pt x="8704" y="5871"/>
                  </a:cubicBezTo>
                  <a:cubicBezTo>
                    <a:pt x="8465" y="5776"/>
                    <a:pt x="8454" y="5776"/>
                    <a:pt x="8239" y="5752"/>
                  </a:cubicBezTo>
                  <a:cubicBezTo>
                    <a:pt x="8180" y="5728"/>
                    <a:pt x="8120" y="5716"/>
                    <a:pt x="8061" y="5716"/>
                  </a:cubicBezTo>
                  <a:lnTo>
                    <a:pt x="8061" y="4799"/>
                  </a:lnTo>
                  <a:cubicBezTo>
                    <a:pt x="8061" y="4037"/>
                    <a:pt x="8620" y="3382"/>
                    <a:pt x="9358" y="3251"/>
                  </a:cubicBezTo>
                  <a:cubicBezTo>
                    <a:pt x="9454" y="3228"/>
                    <a:pt x="9525" y="3144"/>
                    <a:pt x="9513" y="3037"/>
                  </a:cubicBezTo>
                  <a:cubicBezTo>
                    <a:pt x="9491" y="2960"/>
                    <a:pt x="9418" y="2893"/>
                    <a:pt x="9322" y="2893"/>
                  </a:cubicBezTo>
                  <a:cubicBezTo>
                    <a:pt x="9315" y="2893"/>
                    <a:pt x="9307" y="2893"/>
                    <a:pt x="9299" y="2894"/>
                  </a:cubicBezTo>
                  <a:cubicBezTo>
                    <a:pt x="8382" y="3061"/>
                    <a:pt x="7727" y="3847"/>
                    <a:pt x="7727" y="4787"/>
                  </a:cubicBezTo>
                  <a:lnTo>
                    <a:pt x="7727" y="5716"/>
                  </a:lnTo>
                  <a:cubicBezTo>
                    <a:pt x="7322" y="5752"/>
                    <a:pt x="6965" y="5871"/>
                    <a:pt x="6632" y="6073"/>
                  </a:cubicBezTo>
                  <a:lnTo>
                    <a:pt x="6632" y="3549"/>
                  </a:lnTo>
                  <a:cubicBezTo>
                    <a:pt x="6632" y="3037"/>
                    <a:pt x="6239" y="2632"/>
                    <a:pt x="5727" y="2632"/>
                  </a:cubicBezTo>
                  <a:lnTo>
                    <a:pt x="5203" y="2632"/>
                  </a:lnTo>
                  <a:lnTo>
                    <a:pt x="5203" y="2311"/>
                  </a:lnTo>
                  <a:lnTo>
                    <a:pt x="5763" y="2311"/>
                  </a:lnTo>
                  <a:cubicBezTo>
                    <a:pt x="5846" y="2311"/>
                    <a:pt x="5941" y="2239"/>
                    <a:pt x="5941" y="2132"/>
                  </a:cubicBezTo>
                  <a:lnTo>
                    <a:pt x="5941" y="180"/>
                  </a:lnTo>
                  <a:cubicBezTo>
                    <a:pt x="5941" y="96"/>
                    <a:pt x="5858" y="1"/>
                    <a:pt x="5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9877;p109">
            <a:extLst>
              <a:ext uri="{FF2B5EF4-FFF2-40B4-BE49-F238E27FC236}">
                <a16:creationId xmlns:a16="http://schemas.microsoft.com/office/drawing/2014/main" id="{0084F89F-ABA9-EC06-D59B-D4673A9D35E0}"/>
              </a:ext>
            </a:extLst>
          </p:cNvPr>
          <p:cNvGrpSpPr/>
          <p:nvPr/>
        </p:nvGrpSpPr>
        <p:grpSpPr>
          <a:xfrm>
            <a:off x="2168647" y="1421773"/>
            <a:ext cx="563526" cy="658206"/>
            <a:chOff x="861113" y="2885746"/>
            <a:chExt cx="333809" cy="373277"/>
          </a:xfrm>
        </p:grpSpPr>
        <p:sp>
          <p:nvSpPr>
            <p:cNvPr id="11" name="Google Shape;9878;p109">
              <a:extLst>
                <a:ext uri="{FF2B5EF4-FFF2-40B4-BE49-F238E27FC236}">
                  <a16:creationId xmlns:a16="http://schemas.microsoft.com/office/drawing/2014/main" id="{0B2B5621-FC9E-1B25-D45A-7BA5C5AAED10}"/>
                </a:ext>
              </a:extLst>
            </p:cNvPr>
            <p:cNvSpPr/>
            <p:nvPr/>
          </p:nvSpPr>
          <p:spPr>
            <a:xfrm>
              <a:off x="861113" y="2981533"/>
              <a:ext cx="315970" cy="277489"/>
            </a:xfrm>
            <a:custGeom>
              <a:avLst/>
              <a:gdLst/>
              <a:ahLst/>
              <a:cxnLst/>
              <a:rect l="l" t="t" r="r" b="b"/>
              <a:pathLst>
                <a:path w="9919" h="8711" extrusionOk="0">
                  <a:moveTo>
                    <a:pt x="3015" y="0"/>
                  </a:moveTo>
                  <a:cubicBezTo>
                    <a:pt x="2777" y="0"/>
                    <a:pt x="2558" y="27"/>
                    <a:pt x="2358" y="79"/>
                  </a:cubicBezTo>
                  <a:cubicBezTo>
                    <a:pt x="1739" y="245"/>
                    <a:pt x="1156" y="638"/>
                    <a:pt x="739" y="1210"/>
                  </a:cubicBezTo>
                  <a:cubicBezTo>
                    <a:pt x="251" y="1864"/>
                    <a:pt x="1" y="2698"/>
                    <a:pt x="1" y="3615"/>
                  </a:cubicBezTo>
                  <a:cubicBezTo>
                    <a:pt x="1" y="4567"/>
                    <a:pt x="429" y="5841"/>
                    <a:pt x="1132" y="6889"/>
                  </a:cubicBezTo>
                  <a:cubicBezTo>
                    <a:pt x="1882" y="8056"/>
                    <a:pt x="2763" y="8711"/>
                    <a:pt x="3549" y="8711"/>
                  </a:cubicBezTo>
                  <a:cubicBezTo>
                    <a:pt x="3870" y="8711"/>
                    <a:pt x="4180" y="8663"/>
                    <a:pt x="4478" y="8580"/>
                  </a:cubicBezTo>
                  <a:cubicBezTo>
                    <a:pt x="4632" y="8532"/>
                    <a:pt x="4796" y="8508"/>
                    <a:pt x="4960" y="8508"/>
                  </a:cubicBezTo>
                  <a:cubicBezTo>
                    <a:pt x="5123" y="8508"/>
                    <a:pt x="5287" y="8532"/>
                    <a:pt x="5442" y="8580"/>
                  </a:cubicBezTo>
                  <a:cubicBezTo>
                    <a:pt x="5740" y="8663"/>
                    <a:pt x="6049" y="8711"/>
                    <a:pt x="6371" y="8711"/>
                  </a:cubicBezTo>
                  <a:cubicBezTo>
                    <a:pt x="7156" y="8711"/>
                    <a:pt x="8026" y="8044"/>
                    <a:pt x="8788" y="6889"/>
                  </a:cubicBezTo>
                  <a:cubicBezTo>
                    <a:pt x="9490" y="5841"/>
                    <a:pt x="9919" y="4567"/>
                    <a:pt x="9919" y="3615"/>
                  </a:cubicBezTo>
                  <a:cubicBezTo>
                    <a:pt x="9847" y="2948"/>
                    <a:pt x="9716" y="2317"/>
                    <a:pt x="9431" y="1757"/>
                  </a:cubicBezTo>
                  <a:cubicBezTo>
                    <a:pt x="9398" y="1685"/>
                    <a:pt x="9334" y="1651"/>
                    <a:pt x="9266" y="1651"/>
                  </a:cubicBezTo>
                  <a:cubicBezTo>
                    <a:pt x="9233" y="1651"/>
                    <a:pt x="9199" y="1658"/>
                    <a:pt x="9169" y="1674"/>
                  </a:cubicBezTo>
                  <a:cubicBezTo>
                    <a:pt x="9061" y="1710"/>
                    <a:pt x="9026" y="1841"/>
                    <a:pt x="9073" y="1936"/>
                  </a:cubicBezTo>
                  <a:cubicBezTo>
                    <a:pt x="9323" y="2448"/>
                    <a:pt x="9442" y="3007"/>
                    <a:pt x="9442" y="3638"/>
                  </a:cubicBezTo>
                  <a:cubicBezTo>
                    <a:pt x="9442" y="4508"/>
                    <a:pt x="9050" y="5686"/>
                    <a:pt x="8395" y="6698"/>
                  </a:cubicBezTo>
                  <a:cubicBezTo>
                    <a:pt x="7716" y="7722"/>
                    <a:pt x="6942" y="8341"/>
                    <a:pt x="6311" y="8341"/>
                  </a:cubicBezTo>
                  <a:cubicBezTo>
                    <a:pt x="6037" y="8341"/>
                    <a:pt x="5751" y="8294"/>
                    <a:pt x="5501" y="8222"/>
                  </a:cubicBezTo>
                  <a:cubicBezTo>
                    <a:pt x="5311" y="8163"/>
                    <a:pt x="5112" y="8133"/>
                    <a:pt x="4911" y="8133"/>
                  </a:cubicBezTo>
                  <a:cubicBezTo>
                    <a:pt x="4710" y="8133"/>
                    <a:pt x="4507" y="8163"/>
                    <a:pt x="4311" y="8222"/>
                  </a:cubicBezTo>
                  <a:cubicBezTo>
                    <a:pt x="4061" y="8294"/>
                    <a:pt x="3775" y="8341"/>
                    <a:pt x="3513" y="8341"/>
                  </a:cubicBezTo>
                  <a:cubicBezTo>
                    <a:pt x="2870" y="8341"/>
                    <a:pt x="2096" y="7722"/>
                    <a:pt x="1430" y="6698"/>
                  </a:cubicBezTo>
                  <a:cubicBezTo>
                    <a:pt x="775" y="5698"/>
                    <a:pt x="370" y="4531"/>
                    <a:pt x="370" y="3638"/>
                  </a:cubicBezTo>
                  <a:cubicBezTo>
                    <a:pt x="370" y="2805"/>
                    <a:pt x="608" y="2043"/>
                    <a:pt x="1037" y="1460"/>
                  </a:cubicBezTo>
                  <a:cubicBezTo>
                    <a:pt x="1406" y="971"/>
                    <a:pt x="1918" y="614"/>
                    <a:pt x="2453" y="460"/>
                  </a:cubicBezTo>
                  <a:cubicBezTo>
                    <a:pt x="2603" y="422"/>
                    <a:pt x="2774" y="403"/>
                    <a:pt x="2963" y="403"/>
                  </a:cubicBezTo>
                  <a:cubicBezTo>
                    <a:pt x="3256" y="403"/>
                    <a:pt x="3592" y="449"/>
                    <a:pt x="3954" y="543"/>
                  </a:cubicBezTo>
                  <a:cubicBezTo>
                    <a:pt x="4013" y="555"/>
                    <a:pt x="4085" y="567"/>
                    <a:pt x="4144" y="579"/>
                  </a:cubicBezTo>
                  <a:cubicBezTo>
                    <a:pt x="4160" y="582"/>
                    <a:pt x="4176" y="584"/>
                    <a:pt x="4191" y="584"/>
                  </a:cubicBezTo>
                  <a:cubicBezTo>
                    <a:pt x="4281" y="584"/>
                    <a:pt x="4362" y="527"/>
                    <a:pt x="4382" y="436"/>
                  </a:cubicBezTo>
                  <a:cubicBezTo>
                    <a:pt x="4406" y="329"/>
                    <a:pt x="4347" y="221"/>
                    <a:pt x="4239" y="198"/>
                  </a:cubicBezTo>
                  <a:lnTo>
                    <a:pt x="4061" y="150"/>
                  </a:lnTo>
                  <a:cubicBezTo>
                    <a:pt x="3680" y="48"/>
                    <a:pt x="3331" y="0"/>
                    <a:pt x="30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9879;p109">
              <a:extLst>
                <a:ext uri="{FF2B5EF4-FFF2-40B4-BE49-F238E27FC236}">
                  <a16:creationId xmlns:a16="http://schemas.microsoft.com/office/drawing/2014/main" id="{8526EC68-4511-4BD6-83C4-2CF9BF05425B}"/>
                </a:ext>
              </a:extLst>
            </p:cNvPr>
            <p:cNvSpPr/>
            <p:nvPr/>
          </p:nvSpPr>
          <p:spPr>
            <a:xfrm>
              <a:off x="1024976" y="2981756"/>
              <a:ext cx="125572" cy="45903"/>
            </a:xfrm>
            <a:custGeom>
              <a:avLst/>
              <a:gdLst/>
              <a:ahLst/>
              <a:cxnLst/>
              <a:rect l="l" t="t" r="r" b="b"/>
              <a:pathLst>
                <a:path w="3942" h="1441" extrusionOk="0">
                  <a:moveTo>
                    <a:pt x="1709" y="1"/>
                  </a:moveTo>
                  <a:cubicBezTo>
                    <a:pt x="1383" y="1"/>
                    <a:pt x="1022" y="51"/>
                    <a:pt x="631" y="143"/>
                  </a:cubicBezTo>
                  <a:cubicBezTo>
                    <a:pt x="477" y="191"/>
                    <a:pt x="334" y="202"/>
                    <a:pt x="191" y="238"/>
                  </a:cubicBezTo>
                  <a:cubicBezTo>
                    <a:pt x="96" y="250"/>
                    <a:pt x="0" y="357"/>
                    <a:pt x="12" y="464"/>
                  </a:cubicBezTo>
                  <a:cubicBezTo>
                    <a:pt x="35" y="554"/>
                    <a:pt x="121" y="644"/>
                    <a:pt x="220" y="644"/>
                  </a:cubicBezTo>
                  <a:cubicBezTo>
                    <a:pt x="226" y="644"/>
                    <a:pt x="232" y="644"/>
                    <a:pt x="238" y="643"/>
                  </a:cubicBezTo>
                  <a:cubicBezTo>
                    <a:pt x="405" y="619"/>
                    <a:pt x="572" y="583"/>
                    <a:pt x="727" y="548"/>
                  </a:cubicBezTo>
                  <a:cubicBezTo>
                    <a:pt x="1087" y="461"/>
                    <a:pt x="1417" y="414"/>
                    <a:pt x="1711" y="414"/>
                  </a:cubicBezTo>
                  <a:cubicBezTo>
                    <a:pt x="1903" y="414"/>
                    <a:pt x="2079" y="434"/>
                    <a:pt x="2239" y="476"/>
                  </a:cubicBezTo>
                  <a:cubicBezTo>
                    <a:pt x="2727" y="607"/>
                    <a:pt x="3203" y="917"/>
                    <a:pt x="3572" y="1369"/>
                  </a:cubicBezTo>
                  <a:cubicBezTo>
                    <a:pt x="3620" y="1417"/>
                    <a:pt x="3679" y="1441"/>
                    <a:pt x="3727" y="1441"/>
                  </a:cubicBezTo>
                  <a:cubicBezTo>
                    <a:pt x="3763" y="1441"/>
                    <a:pt x="3810" y="1429"/>
                    <a:pt x="3846" y="1393"/>
                  </a:cubicBezTo>
                  <a:cubicBezTo>
                    <a:pt x="3929" y="1322"/>
                    <a:pt x="3941" y="1191"/>
                    <a:pt x="3870" y="1095"/>
                  </a:cubicBezTo>
                  <a:cubicBezTo>
                    <a:pt x="3453" y="595"/>
                    <a:pt x="2905" y="226"/>
                    <a:pt x="2322" y="72"/>
                  </a:cubicBezTo>
                  <a:cubicBezTo>
                    <a:pt x="2135" y="23"/>
                    <a:pt x="1930" y="1"/>
                    <a:pt x="17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9880;p109">
              <a:extLst>
                <a:ext uri="{FF2B5EF4-FFF2-40B4-BE49-F238E27FC236}">
                  <a16:creationId xmlns:a16="http://schemas.microsoft.com/office/drawing/2014/main" id="{EA3C5B77-3C7D-459F-98DF-709AA9756DEA}"/>
                </a:ext>
              </a:extLst>
            </p:cNvPr>
            <p:cNvSpPr/>
            <p:nvPr/>
          </p:nvSpPr>
          <p:spPr>
            <a:xfrm>
              <a:off x="979455" y="2885746"/>
              <a:ext cx="215467" cy="145705"/>
            </a:xfrm>
            <a:custGeom>
              <a:avLst/>
              <a:gdLst/>
              <a:ahLst/>
              <a:cxnLst/>
              <a:rect l="l" t="t" r="r" b="b"/>
              <a:pathLst>
                <a:path w="6764" h="4574" extrusionOk="0">
                  <a:moveTo>
                    <a:pt x="4097" y="0"/>
                  </a:moveTo>
                  <a:cubicBezTo>
                    <a:pt x="3959" y="0"/>
                    <a:pt x="3824" y="9"/>
                    <a:pt x="3691" y="26"/>
                  </a:cubicBezTo>
                  <a:cubicBezTo>
                    <a:pt x="3049" y="61"/>
                    <a:pt x="2489" y="419"/>
                    <a:pt x="2060" y="1014"/>
                  </a:cubicBezTo>
                  <a:cubicBezTo>
                    <a:pt x="1775" y="1407"/>
                    <a:pt x="1620" y="1776"/>
                    <a:pt x="1596" y="1883"/>
                  </a:cubicBezTo>
                  <a:lnTo>
                    <a:pt x="1072" y="2681"/>
                  </a:lnTo>
                  <a:cubicBezTo>
                    <a:pt x="929" y="2240"/>
                    <a:pt x="774" y="1954"/>
                    <a:pt x="763" y="1943"/>
                  </a:cubicBezTo>
                  <a:cubicBezTo>
                    <a:pt x="728" y="1866"/>
                    <a:pt x="652" y="1832"/>
                    <a:pt x="576" y="1832"/>
                  </a:cubicBezTo>
                  <a:cubicBezTo>
                    <a:pt x="546" y="1832"/>
                    <a:pt x="516" y="1837"/>
                    <a:pt x="489" y="1847"/>
                  </a:cubicBezTo>
                  <a:cubicBezTo>
                    <a:pt x="405" y="1895"/>
                    <a:pt x="358" y="2026"/>
                    <a:pt x="405" y="2121"/>
                  </a:cubicBezTo>
                  <a:cubicBezTo>
                    <a:pt x="405" y="2133"/>
                    <a:pt x="870" y="3014"/>
                    <a:pt x="965" y="4157"/>
                  </a:cubicBezTo>
                  <a:cubicBezTo>
                    <a:pt x="822" y="4145"/>
                    <a:pt x="667" y="4098"/>
                    <a:pt x="572" y="4050"/>
                  </a:cubicBezTo>
                  <a:cubicBezTo>
                    <a:pt x="429" y="3990"/>
                    <a:pt x="393" y="3931"/>
                    <a:pt x="393" y="3919"/>
                  </a:cubicBezTo>
                  <a:cubicBezTo>
                    <a:pt x="393" y="3812"/>
                    <a:pt x="298" y="3728"/>
                    <a:pt x="191" y="3728"/>
                  </a:cubicBezTo>
                  <a:cubicBezTo>
                    <a:pt x="96" y="3728"/>
                    <a:pt x="1" y="3812"/>
                    <a:pt x="1" y="3919"/>
                  </a:cubicBezTo>
                  <a:cubicBezTo>
                    <a:pt x="1" y="4038"/>
                    <a:pt x="60" y="4264"/>
                    <a:pt x="405" y="4419"/>
                  </a:cubicBezTo>
                  <a:cubicBezTo>
                    <a:pt x="608" y="4514"/>
                    <a:pt x="893" y="4574"/>
                    <a:pt x="1191" y="4574"/>
                  </a:cubicBezTo>
                  <a:cubicBezTo>
                    <a:pt x="1489" y="4574"/>
                    <a:pt x="1763" y="4514"/>
                    <a:pt x="1977" y="4419"/>
                  </a:cubicBezTo>
                  <a:cubicBezTo>
                    <a:pt x="2334" y="4264"/>
                    <a:pt x="2382" y="4038"/>
                    <a:pt x="2382" y="3919"/>
                  </a:cubicBezTo>
                  <a:cubicBezTo>
                    <a:pt x="2382" y="3812"/>
                    <a:pt x="2298" y="3728"/>
                    <a:pt x="2191" y="3728"/>
                  </a:cubicBezTo>
                  <a:cubicBezTo>
                    <a:pt x="2084" y="3728"/>
                    <a:pt x="2001" y="3812"/>
                    <a:pt x="2001" y="3919"/>
                  </a:cubicBezTo>
                  <a:cubicBezTo>
                    <a:pt x="2001" y="3931"/>
                    <a:pt x="1953" y="3990"/>
                    <a:pt x="1822" y="4050"/>
                  </a:cubicBezTo>
                  <a:cubicBezTo>
                    <a:pt x="1703" y="4109"/>
                    <a:pt x="1548" y="4145"/>
                    <a:pt x="1382" y="4157"/>
                  </a:cubicBezTo>
                  <a:cubicBezTo>
                    <a:pt x="1358" y="3800"/>
                    <a:pt x="1298" y="3467"/>
                    <a:pt x="1239" y="3169"/>
                  </a:cubicBezTo>
                  <a:lnTo>
                    <a:pt x="1917" y="2133"/>
                  </a:lnTo>
                  <a:cubicBezTo>
                    <a:pt x="1953" y="2133"/>
                    <a:pt x="1977" y="2145"/>
                    <a:pt x="2060" y="2169"/>
                  </a:cubicBezTo>
                  <a:cubicBezTo>
                    <a:pt x="2179" y="2204"/>
                    <a:pt x="2334" y="2300"/>
                    <a:pt x="2513" y="2407"/>
                  </a:cubicBezTo>
                  <a:cubicBezTo>
                    <a:pt x="2989" y="2669"/>
                    <a:pt x="3584" y="3014"/>
                    <a:pt x="4263" y="3014"/>
                  </a:cubicBezTo>
                  <a:cubicBezTo>
                    <a:pt x="4477" y="3014"/>
                    <a:pt x="4715" y="2966"/>
                    <a:pt x="4954" y="2883"/>
                  </a:cubicBezTo>
                  <a:cubicBezTo>
                    <a:pt x="6466" y="2300"/>
                    <a:pt x="6739" y="407"/>
                    <a:pt x="6763" y="323"/>
                  </a:cubicBezTo>
                  <a:cubicBezTo>
                    <a:pt x="6763" y="288"/>
                    <a:pt x="6716" y="216"/>
                    <a:pt x="6656" y="168"/>
                  </a:cubicBezTo>
                  <a:cubicBezTo>
                    <a:pt x="6626" y="145"/>
                    <a:pt x="6588" y="133"/>
                    <a:pt x="6547" y="133"/>
                  </a:cubicBezTo>
                  <a:cubicBezTo>
                    <a:pt x="6507" y="133"/>
                    <a:pt x="6466" y="145"/>
                    <a:pt x="6430" y="168"/>
                  </a:cubicBezTo>
                  <a:cubicBezTo>
                    <a:pt x="6301" y="255"/>
                    <a:pt x="6164" y="287"/>
                    <a:pt x="6009" y="287"/>
                  </a:cubicBezTo>
                  <a:cubicBezTo>
                    <a:pt x="5820" y="287"/>
                    <a:pt x="5602" y="239"/>
                    <a:pt x="5335" y="180"/>
                  </a:cubicBezTo>
                  <a:cubicBezTo>
                    <a:pt x="5287" y="168"/>
                    <a:pt x="5239" y="168"/>
                    <a:pt x="5192" y="157"/>
                  </a:cubicBezTo>
                  <a:cubicBezTo>
                    <a:pt x="5175" y="150"/>
                    <a:pt x="5158" y="147"/>
                    <a:pt x="5140" y="147"/>
                  </a:cubicBezTo>
                  <a:cubicBezTo>
                    <a:pt x="5061" y="147"/>
                    <a:pt x="4983" y="211"/>
                    <a:pt x="4954" y="299"/>
                  </a:cubicBezTo>
                  <a:cubicBezTo>
                    <a:pt x="4930" y="407"/>
                    <a:pt x="5001" y="514"/>
                    <a:pt x="5108" y="538"/>
                  </a:cubicBezTo>
                  <a:cubicBezTo>
                    <a:pt x="5156" y="561"/>
                    <a:pt x="5192" y="561"/>
                    <a:pt x="5239" y="573"/>
                  </a:cubicBezTo>
                  <a:cubicBezTo>
                    <a:pt x="5512" y="626"/>
                    <a:pt x="5765" y="679"/>
                    <a:pt x="6003" y="679"/>
                  </a:cubicBezTo>
                  <a:cubicBezTo>
                    <a:pt x="6088" y="679"/>
                    <a:pt x="6170" y="672"/>
                    <a:pt x="6251" y="657"/>
                  </a:cubicBezTo>
                  <a:lnTo>
                    <a:pt x="6251" y="657"/>
                  </a:lnTo>
                  <a:cubicBezTo>
                    <a:pt x="6108" y="1192"/>
                    <a:pt x="5704" y="2193"/>
                    <a:pt x="4799" y="2550"/>
                  </a:cubicBezTo>
                  <a:cubicBezTo>
                    <a:pt x="4613" y="2621"/>
                    <a:pt x="4429" y="2651"/>
                    <a:pt x="4249" y="2651"/>
                  </a:cubicBezTo>
                  <a:cubicBezTo>
                    <a:pt x="3679" y="2651"/>
                    <a:pt x="3144" y="2348"/>
                    <a:pt x="2691" y="2085"/>
                  </a:cubicBezTo>
                  <a:cubicBezTo>
                    <a:pt x="2453" y="1954"/>
                    <a:pt x="2251" y="1835"/>
                    <a:pt x="2072" y="1776"/>
                  </a:cubicBezTo>
                  <a:cubicBezTo>
                    <a:pt x="2275" y="1335"/>
                    <a:pt x="2798" y="502"/>
                    <a:pt x="3727" y="419"/>
                  </a:cubicBezTo>
                  <a:cubicBezTo>
                    <a:pt x="3823" y="414"/>
                    <a:pt x="3921" y="411"/>
                    <a:pt x="4019" y="411"/>
                  </a:cubicBezTo>
                  <a:cubicBezTo>
                    <a:pt x="4190" y="411"/>
                    <a:pt x="4363" y="420"/>
                    <a:pt x="4537" y="442"/>
                  </a:cubicBezTo>
                  <a:cubicBezTo>
                    <a:pt x="4545" y="443"/>
                    <a:pt x="4552" y="444"/>
                    <a:pt x="4560" y="444"/>
                  </a:cubicBezTo>
                  <a:cubicBezTo>
                    <a:pt x="4659" y="444"/>
                    <a:pt x="4752" y="374"/>
                    <a:pt x="4763" y="264"/>
                  </a:cubicBezTo>
                  <a:cubicBezTo>
                    <a:pt x="4775" y="157"/>
                    <a:pt x="4703" y="49"/>
                    <a:pt x="4584" y="38"/>
                  </a:cubicBezTo>
                  <a:cubicBezTo>
                    <a:pt x="4419" y="12"/>
                    <a:pt x="4256" y="0"/>
                    <a:pt x="40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9953;p109">
            <a:extLst>
              <a:ext uri="{FF2B5EF4-FFF2-40B4-BE49-F238E27FC236}">
                <a16:creationId xmlns:a16="http://schemas.microsoft.com/office/drawing/2014/main" id="{1071018B-C02C-DCF6-CC4B-596C5285D117}"/>
              </a:ext>
            </a:extLst>
          </p:cNvPr>
          <p:cNvGrpSpPr/>
          <p:nvPr/>
        </p:nvGrpSpPr>
        <p:grpSpPr>
          <a:xfrm>
            <a:off x="6939243" y="1007980"/>
            <a:ext cx="533411" cy="622992"/>
            <a:chOff x="4940592" y="1500690"/>
            <a:chExt cx="246558" cy="367161"/>
          </a:xfrm>
        </p:grpSpPr>
        <p:sp>
          <p:nvSpPr>
            <p:cNvPr id="19" name="Google Shape;9954;p109">
              <a:extLst>
                <a:ext uri="{FF2B5EF4-FFF2-40B4-BE49-F238E27FC236}">
                  <a16:creationId xmlns:a16="http://schemas.microsoft.com/office/drawing/2014/main" id="{18E8000C-9A9D-AF54-7BDF-3092883DA3D1}"/>
                </a:ext>
              </a:extLst>
            </p:cNvPr>
            <p:cNvSpPr/>
            <p:nvPr/>
          </p:nvSpPr>
          <p:spPr>
            <a:xfrm>
              <a:off x="4961075" y="1766934"/>
              <a:ext cx="44024" cy="74732"/>
            </a:xfrm>
            <a:custGeom>
              <a:avLst/>
              <a:gdLst/>
              <a:ahLst/>
              <a:cxnLst/>
              <a:rect l="l" t="t" r="r" b="b"/>
              <a:pathLst>
                <a:path w="1382" h="2346" extrusionOk="0">
                  <a:moveTo>
                    <a:pt x="679" y="334"/>
                  </a:moveTo>
                  <a:cubicBezTo>
                    <a:pt x="869" y="334"/>
                    <a:pt x="1036" y="501"/>
                    <a:pt x="1036" y="691"/>
                  </a:cubicBezTo>
                  <a:lnTo>
                    <a:pt x="1036" y="1655"/>
                  </a:lnTo>
                  <a:cubicBezTo>
                    <a:pt x="1036" y="1846"/>
                    <a:pt x="869" y="2013"/>
                    <a:pt x="679" y="2013"/>
                  </a:cubicBezTo>
                  <a:cubicBezTo>
                    <a:pt x="488" y="2013"/>
                    <a:pt x="322" y="1846"/>
                    <a:pt x="322" y="1655"/>
                  </a:cubicBezTo>
                  <a:lnTo>
                    <a:pt x="322" y="691"/>
                  </a:lnTo>
                  <a:cubicBezTo>
                    <a:pt x="322" y="501"/>
                    <a:pt x="488" y="334"/>
                    <a:pt x="679" y="334"/>
                  </a:cubicBezTo>
                  <a:close/>
                  <a:moveTo>
                    <a:pt x="679" y="0"/>
                  </a:moveTo>
                  <a:cubicBezTo>
                    <a:pt x="298" y="0"/>
                    <a:pt x="0" y="322"/>
                    <a:pt x="0" y="691"/>
                  </a:cubicBezTo>
                  <a:lnTo>
                    <a:pt x="0" y="1655"/>
                  </a:lnTo>
                  <a:cubicBezTo>
                    <a:pt x="0" y="2048"/>
                    <a:pt x="310" y="2346"/>
                    <a:pt x="679" y="2346"/>
                  </a:cubicBezTo>
                  <a:cubicBezTo>
                    <a:pt x="1048" y="2346"/>
                    <a:pt x="1358" y="2024"/>
                    <a:pt x="1358" y="1655"/>
                  </a:cubicBezTo>
                  <a:lnTo>
                    <a:pt x="1358" y="691"/>
                  </a:lnTo>
                  <a:cubicBezTo>
                    <a:pt x="1381" y="322"/>
                    <a:pt x="1072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9955;p109">
              <a:extLst>
                <a:ext uri="{FF2B5EF4-FFF2-40B4-BE49-F238E27FC236}">
                  <a16:creationId xmlns:a16="http://schemas.microsoft.com/office/drawing/2014/main" id="{22A72535-DD3F-0331-54EF-458BB67E5280}"/>
                </a:ext>
              </a:extLst>
            </p:cNvPr>
            <p:cNvSpPr/>
            <p:nvPr/>
          </p:nvSpPr>
          <p:spPr>
            <a:xfrm>
              <a:off x="5009240" y="1623937"/>
              <a:ext cx="37207" cy="36824"/>
            </a:xfrm>
            <a:custGeom>
              <a:avLst/>
              <a:gdLst/>
              <a:ahLst/>
              <a:cxnLst/>
              <a:rect l="l" t="t" r="r" b="b"/>
              <a:pathLst>
                <a:path w="1168" h="1156" extrusionOk="0">
                  <a:moveTo>
                    <a:pt x="584" y="334"/>
                  </a:moveTo>
                  <a:cubicBezTo>
                    <a:pt x="715" y="334"/>
                    <a:pt x="822" y="441"/>
                    <a:pt x="822" y="584"/>
                  </a:cubicBezTo>
                  <a:cubicBezTo>
                    <a:pt x="822" y="715"/>
                    <a:pt x="715" y="822"/>
                    <a:pt x="584" y="822"/>
                  </a:cubicBezTo>
                  <a:cubicBezTo>
                    <a:pt x="441" y="822"/>
                    <a:pt x="346" y="715"/>
                    <a:pt x="346" y="584"/>
                  </a:cubicBezTo>
                  <a:cubicBezTo>
                    <a:pt x="346" y="441"/>
                    <a:pt x="453" y="334"/>
                    <a:pt x="584" y="334"/>
                  </a:cubicBezTo>
                  <a:close/>
                  <a:moveTo>
                    <a:pt x="584" y="1"/>
                  </a:moveTo>
                  <a:cubicBezTo>
                    <a:pt x="274" y="1"/>
                    <a:pt x="0" y="251"/>
                    <a:pt x="0" y="584"/>
                  </a:cubicBezTo>
                  <a:cubicBezTo>
                    <a:pt x="0" y="906"/>
                    <a:pt x="250" y="1156"/>
                    <a:pt x="584" y="1156"/>
                  </a:cubicBezTo>
                  <a:cubicBezTo>
                    <a:pt x="893" y="1156"/>
                    <a:pt x="1167" y="906"/>
                    <a:pt x="1167" y="584"/>
                  </a:cubicBezTo>
                  <a:cubicBezTo>
                    <a:pt x="1167" y="251"/>
                    <a:pt x="893" y="1"/>
                    <a:pt x="5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9956;p109">
              <a:extLst>
                <a:ext uri="{FF2B5EF4-FFF2-40B4-BE49-F238E27FC236}">
                  <a16:creationId xmlns:a16="http://schemas.microsoft.com/office/drawing/2014/main" id="{49E64817-4314-1380-E9B7-CD538256B255}"/>
                </a:ext>
              </a:extLst>
            </p:cNvPr>
            <p:cNvSpPr/>
            <p:nvPr/>
          </p:nvSpPr>
          <p:spPr>
            <a:xfrm>
              <a:off x="5110125" y="1785123"/>
              <a:ext cx="50458" cy="50108"/>
            </a:xfrm>
            <a:custGeom>
              <a:avLst/>
              <a:gdLst/>
              <a:ahLst/>
              <a:cxnLst/>
              <a:rect l="l" t="t" r="r" b="b"/>
              <a:pathLst>
                <a:path w="1584" h="1573" extrusionOk="0">
                  <a:moveTo>
                    <a:pt x="798" y="322"/>
                  </a:moveTo>
                  <a:cubicBezTo>
                    <a:pt x="1048" y="322"/>
                    <a:pt x="1239" y="537"/>
                    <a:pt x="1239" y="775"/>
                  </a:cubicBezTo>
                  <a:cubicBezTo>
                    <a:pt x="1239" y="1025"/>
                    <a:pt x="1024" y="1215"/>
                    <a:pt x="798" y="1215"/>
                  </a:cubicBezTo>
                  <a:cubicBezTo>
                    <a:pt x="560" y="1215"/>
                    <a:pt x="346" y="1013"/>
                    <a:pt x="346" y="775"/>
                  </a:cubicBezTo>
                  <a:cubicBezTo>
                    <a:pt x="346" y="537"/>
                    <a:pt x="536" y="322"/>
                    <a:pt x="798" y="322"/>
                  </a:cubicBezTo>
                  <a:close/>
                  <a:moveTo>
                    <a:pt x="798" y="1"/>
                  </a:moveTo>
                  <a:cubicBezTo>
                    <a:pt x="358" y="1"/>
                    <a:pt x="0" y="358"/>
                    <a:pt x="0" y="787"/>
                  </a:cubicBezTo>
                  <a:cubicBezTo>
                    <a:pt x="0" y="1215"/>
                    <a:pt x="358" y="1573"/>
                    <a:pt x="798" y="1573"/>
                  </a:cubicBezTo>
                  <a:cubicBezTo>
                    <a:pt x="1227" y="1573"/>
                    <a:pt x="1584" y="1215"/>
                    <a:pt x="1584" y="787"/>
                  </a:cubicBezTo>
                  <a:cubicBezTo>
                    <a:pt x="1584" y="358"/>
                    <a:pt x="1227" y="1"/>
                    <a:pt x="7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957;p109">
              <a:extLst>
                <a:ext uri="{FF2B5EF4-FFF2-40B4-BE49-F238E27FC236}">
                  <a16:creationId xmlns:a16="http://schemas.microsoft.com/office/drawing/2014/main" id="{2DB28FF7-6E81-FF9B-1A2D-367B65850806}"/>
                </a:ext>
              </a:extLst>
            </p:cNvPr>
            <p:cNvSpPr/>
            <p:nvPr/>
          </p:nvSpPr>
          <p:spPr>
            <a:xfrm>
              <a:off x="4940592" y="1500690"/>
              <a:ext cx="246558" cy="367161"/>
            </a:xfrm>
            <a:custGeom>
              <a:avLst/>
              <a:gdLst/>
              <a:ahLst/>
              <a:cxnLst/>
              <a:rect l="l" t="t" r="r" b="b"/>
              <a:pathLst>
                <a:path w="7740" h="11526" extrusionOk="0">
                  <a:moveTo>
                    <a:pt x="2441" y="322"/>
                  </a:moveTo>
                  <a:cubicBezTo>
                    <a:pt x="2703" y="322"/>
                    <a:pt x="2929" y="548"/>
                    <a:pt x="2929" y="822"/>
                  </a:cubicBezTo>
                  <a:lnTo>
                    <a:pt x="2929" y="3167"/>
                  </a:lnTo>
                  <a:cubicBezTo>
                    <a:pt x="2865" y="3156"/>
                    <a:pt x="2800" y="3151"/>
                    <a:pt x="2735" y="3151"/>
                  </a:cubicBezTo>
                  <a:cubicBezTo>
                    <a:pt x="2454" y="3151"/>
                    <a:pt x="2180" y="3251"/>
                    <a:pt x="1977" y="3405"/>
                  </a:cubicBezTo>
                  <a:cubicBezTo>
                    <a:pt x="1977" y="3405"/>
                    <a:pt x="1965" y="3405"/>
                    <a:pt x="1941" y="3417"/>
                  </a:cubicBezTo>
                  <a:lnTo>
                    <a:pt x="1941" y="822"/>
                  </a:lnTo>
                  <a:lnTo>
                    <a:pt x="1953" y="822"/>
                  </a:lnTo>
                  <a:cubicBezTo>
                    <a:pt x="1953" y="548"/>
                    <a:pt x="2167" y="322"/>
                    <a:pt x="2441" y="322"/>
                  </a:cubicBezTo>
                  <a:close/>
                  <a:moveTo>
                    <a:pt x="2477" y="0"/>
                  </a:moveTo>
                  <a:cubicBezTo>
                    <a:pt x="2024" y="0"/>
                    <a:pt x="1643" y="369"/>
                    <a:pt x="1643" y="834"/>
                  </a:cubicBezTo>
                  <a:lnTo>
                    <a:pt x="1643" y="3822"/>
                  </a:lnTo>
                  <a:cubicBezTo>
                    <a:pt x="1382" y="4287"/>
                    <a:pt x="1441" y="4822"/>
                    <a:pt x="1727" y="5203"/>
                  </a:cubicBezTo>
                  <a:lnTo>
                    <a:pt x="1727" y="7620"/>
                  </a:lnTo>
                  <a:cubicBezTo>
                    <a:pt x="1608" y="7585"/>
                    <a:pt x="1489" y="7573"/>
                    <a:pt x="1370" y="7573"/>
                  </a:cubicBezTo>
                  <a:cubicBezTo>
                    <a:pt x="608" y="7573"/>
                    <a:pt x="0" y="8180"/>
                    <a:pt x="0" y="8942"/>
                  </a:cubicBezTo>
                  <a:lnTo>
                    <a:pt x="0" y="10156"/>
                  </a:lnTo>
                  <a:cubicBezTo>
                    <a:pt x="0" y="10918"/>
                    <a:pt x="608" y="11525"/>
                    <a:pt x="1370" y="11525"/>
                  </a:cubicBezTo>
                  <a:cubicBezTo>
                    <a:pt x="2120" y="11525"/>
                    <a:pt x="2739" y="10918"/>
                    <a:pt x="2739" y="10156"/>
                  </a:cubicBezTo>
                  <a:lnTo>
                    <a:pt x="2739" y="5739"/>
                  </a:lnTo>
                  <a:cubicBezTo>
                    <a:pt x="2834" y="5739"/>
                    <a:pt x="2858" y="5727"/>
                    <a:pt x="2941" y="5715"/>
                  </a:cubicBezTo>
                  <a:lnTo>
                    <a:pt x="3572" y="7227"/>
                  </a:lnTo>
                  <a:cubicBezTo>
                    <a:pt x="3590" y="7298"/>
                    <a:pt x="3654" y="7336"/>
                    <a:pt x="3720" y="7336"/>
                  </a:cubicBezTo>
                  <a:cubicBezTo>
                    <a:pt x="3742" y="7336"/>
                    <a:pt x="3765" y="7332"/>
                    <a:pt x="3787" y="7323"/>
                  </a:cubicBezTo>
                  <a:cubicBezTo>
                    <a:pt x="3882" y="7287"/>
                    <a:pt x="3929" y="7180"/>
                    <a:pt x="3882" y="7096"/>
                  </a:cubicBezTo>
                  <a:lnTo>
                    <a:pt x="3287" y="5632"/>
                  </a:lnTo>
                  <a:cubicBezTo>
                    <a:pt x="3346" y="5608"/>
                    <a:pt x="3406" y="5560"/>
                    <a:pt x="3465" y="5537"/>
                  </a:cubicBezTo>
                  <a:cubicBezTo>
                    <a:pt x="3465" y="5537"/>
                    <a:pt x="3572" y="5477"/>
                    <a:pt x="3584" y="5477"/>
                  </a:cubicBezTo>
                  <a:lnTo>
                    <a:pt x="5001" y="8918"/>
                  </a:lnTo>
                  <a:cubicBezTo>
                    <a:pt x="5021" y="8984"/>
                    <a:pt x="5077" y="9017"/>
                    <a:pt x="5138" y="9017"/>
                  </a:cubicBezTo>
                  <a:cubicBezTo>
                    <a:pt x="5187" y="9017"/>
                    <a:pt x="5238" y="8996"/>
                    <a:pt x="5275" y="8954"/>
                  </a:cubicBezTo>
                  <a:cubicBezTo>
                    <a:pt x="5497" y="8710"/>
                    <a:pt x="5812" y="8558"/>
                    <a:pt x="6143" y="8558"/>
                  </a:cubicBezTo>
                  <a:cubicBezTo>
                    <a:pt x="6167" y="8558"/>
                    <a:pt x="6191" y="8559"/>
                    <a:pt x="6215" y="8561"/>
                  </a:cubicBezTo>
                  <a:cubicBezTo>
                    <a:pt x="7239" y="8585"/>
                    <a:pt x="7739" y="9835"/>
                    <a:pt x="7025" y="10561"/>
                  </a:cubicBezTo>
                  <a:cubicBezTo>
                    <a:pt x="6788" y="10803"/>
                    <a:pt x="6485" y="10915"/>
                    <a:pt x="6187" y="10915"/>
                  </a:cubicBezTo>
                  <a:cubicBezTo>
                    <a:pt x="5679" y="10915"/>
                    <a:pt x="5184" y="10588"/>
                    <a:pt x="5049" y="10025"/>
                  </a:cubicBezTo>
                  <a:cubicBezTo>
                    <a:pt x="4858" y="9359"/>
                    <a:pt x="4632" y="8859"/>
                    <a:pt x="4239" y="7930"/>
                  </a:cubicBezTo>
                  <a:cubicBezTo>
                    <a:pt x="4212" y="7859"/>
                    <a:pt x="4153" y="7821"/>
                    <a:pt x="4085" y="7821"/>
                  </a:cubicBezTo>
                  <a:cubicBezTo>
                    <a:pt x="4061" y="7821"/>
                    <a:pt x="4037" y="7825"/>
                    <a:pt x="4013" y="7835"/>
                  </a:cubicBezTo>
                  <a:cubicBezTo>
                    <a:pt x="3929" y="7870"/>
                    <a:pt x="3882" y="7977"/>
                    <a:pt x="3929" y="8061"/>
                  </a:cubicBezTo>
                  <a:cubicBezTo>
                    <a:pt x="4299" y="9001"/>
                    <a:pt x="4549" y="9490"/>
                    <a:pt x="4715" y="10121"/>
                  </a:cubicBezTo>
                  <a:cubicBezTo>
                    <a:pt x="4894" y="10787"/>
                    <a:pt x="5489" y="11252"/>
                    <a:pt x="6192" y="11252"/>
                  </a:cubicBezTo>
                  <a:cubicBezTo>
                    <a:pt x="7037" y="11252"/>
                    <a:pt x="7728" y="10549"/>
                    <a:pt x="7704" y="9704"/>
                  </a:cubicBezTo>
                  <a:cubicBezTo>
                    <a:pt x="7645" y="8808"/>
                    <a:pt x="6884" y="8194"/>
                    <a:pt x="6094" y="8194"/>
                  </a:cubicBezTo>
                  <a:cubicBezTo>
                    <a:pt x="5771" y="8194"/>
                    <a:pt x="5443" y="8297"/>
                    <a:pt x="5156" y="8525"/>
                  </a:cubicBezTo>
                  <a:lnTo>
                    <a:pt x="3787" y="5179"/>
                  </a:lnTo>
                  <a:cubicBezTo>
                    <a:pt x="3870" y="5072"/>
                    <a:pt x="3929" y="4953"/>
                    <a:pt x="3965" y="4822"/>
                  </a:cubicBezTo>
                  <a:lnTo>
                    <a:pt x="4834" y="3953"/>
                  </a:lnTo>
                  <a:cubicBezTo>
                    <a:pt x="4894" y="3894"/>
                    <a:pt x="4894" y="3775"/>
                    <a:pt x="4834" y="3715"/>
                  </a:cubicBezTo>
                  <a:cubicBezTo>
                    <a:pt x="4805" y="3685"/>
                    <a:pt x="4760" y="3670"/>
                    <a:pt x="4715" y="3670"/>
                  </a:cubicBezTo>
                  <a:cubicBezTo>
                    <a:pt x="4671" y="3670"/>
                    <a:pt x="4626" y="3685"/>
                    <a:pt x="4596" y="3715"/>
                  </a:cubicBezTo>
                  <a:cubicBezTo>
                    <a:pt x="3644" y="4668"/>
                    <a:pt x="3668" y="4608"/>
                    <a:pt x="3656" y="4703"/>
                  </a:cubicBezTo>
                  <a:cubicBezTo>
                    <a:pt x="3620" y="4882"/>
                    <a:pt x="3513" y="5013"/>
                    <a:pt x="3394" y="5132"/>
                  </a:cubicBezTo>
                  <a:cubicBezTo>
                    <a:pt x="3298" y="5227"/>
                    <a:pt x="3287" y="5239"/>
                    <a:pt x="3144" y="5310"/>
                  </a:cubicBezTo>
                  <a:cubicBezTo>
                    <a:pt x="3096" y="5322"/>
                    <a:pt x="3060" y="5358"/>
                    <a:pt x="3025" y="5370"/>
                  </a:cubicBezTo>
                  <a:cubicBezTo>
                    <a:pt x="2931" y="5399"/>
                    <a:pt x="2846" y="5415"/>
                    <a:pt x="2756" y="5415"/>
                  </a:cubicBezTo>
                  <a:cubicBezTo>
                    <a:pt x="2698" y="5415"/>
                    <a:pt x="2638" y="5408"/>
                    <a:pt x="2572" y="5394"/>
                  </a:cubicBezTo>
                  <a:cubicBezTo>
                    <a:pt x="2564" y="5393"/>
                    <a:pt x="2557" y="5392"/>
                    <a:pt x="2549" y="5392"/>
                  </a:cubicBezTo>
                  <a:cubicBezTo>
                    <a:pt x="2453" y="5392"/>
                    <a:pt x="2382" y="5461"/>
                    <a:pt x="2382" y="5560"/>
                  </a:cubicBezTo>
                  <a:lnTo>
                    <a:pt x="2382" y="10156"/>
                  </a:lnTo>
                  <a:cubicBezTo>
                    <a:pt x="2382" y="10728"/>
                    <a:pt x="1917" y="11192"/>
                    <a:pt x="1358" y="11192"/>
                  </a:cubicBezTo>
                  <a:cubicBezTo>
                    <a:pt x="786" y="11192"/>
                    <a:pt x="322" y="10728"/>
                    <a:pt x="322" y="10156"/>
                  </a:cubicBezTo>
                  <a:lnTo>
                    <a:pt x="322" y="8942"/>
                  </a:lnTo>
                  <a:cubicBezTo>
                    <a:pt x="322" y="8340"/>
                    <a:pt x="826" y="7902"/>
                    <a:pt x="1372" y="7902"/>
                  </a:cubicBezTo>
                  <a:cubicBezTo>
                    <a:pt x="1518" y="7902"/>
                    <a:pt x="1667" y="7933"/>
                    <a:pt x="1810" y="8001"/>
                  </a:cubicBezTo>
                  <a:cubicBezTo>
                    <a:pt x="1835" y="8015"/>
                    <a:pt x="1860" y="8021"/>
                    <a:pt x="1885" y="8021"/>
                  </a:cubicBezTo>
                  <a:cubicBezTo>
                    <a:pt x="1970" y="8021"/>
                    <a:pt x="2048" y="7950"/>
                    <a:pt x="2048" y="7858"/>
                  </a:cubicBezTo>
                  <a:cubicBezTo>
                    <a:pt x="2036" y="5049"/>
                    <a:pt x="2084" y="5132"/>
                    <a:pt x="2024" y="5049"/>
                  </a:cubicBezTo>
                  <a:cubicBezTo>
                    <a:pt x="1504" y="4390"/>
                    <a:pt x="2016" y="3495"/>
                    <a:pt x="2766" y="3495"/>
                  </a:cubicBezTo>
                  <a:cubicBezTo>
                    <a:pt x="2857" y="3495"/>
                    <a:pt x="2952" y="3508"/>
                    <a:pt x="3048" y="3536"/>
                  </a:cubicBezTo>
                  <a:cubicBezTo>
                    <a:pt x="3096" y="3560"/>
                    <a:pt x="3156" y="3572"/>
                    <a:pt x="3191" y="3596"/>
                  </a:cubicBezTo>
                  <a:cubicBezTo>
                    <a:pt x="3216" y="3608"/>
                    <a:pt x="3243" y="3614"/>
                    <a:pt x="3268" y="3614"/>
                  </a:cubicBezTo>
                  <a:cubicBezTo>
                    <a:pt x="3316" y="3614"/>
                    <a:pt x="3363" y="3595"/>
                    <a:pt x="3394" y="3572"/>
                  </a:cubicBezTo>
                  <a:lnTo>
                    <a:pt x="5370" y="1584"/>
                  </a:lnTo>
                  <a:cubicBezTo>
                    <a:pt x="5465" y="1489"/>
                    <a:pt x="5590" y="1441"/>
                    <a:pt x="5717" y="1441"/>
                  </a:cubicBezTo>
                  <a:cubicBezTo>
                    <a:pt x="5843" y="1441"/>
                    <a:pt x="5971" y="1489"/>
                    <a:pt x="6073" y="1584"/>
                  </a:cubicBezTo>
                  <a:cubicBezTo>
                    <a:pt x="6263" y="1786"/>
                    <a:pt x="6263" y="2096"/>
                    <a:pt x="6073" y="2286"/>
                  </a:cubicBezTo>
                  <a:lnTo>
                    <a:pt x="5156" y="3191"/>
                  </a:lnTo>
                  <a:cubicBezTo>
                    <a:pt x="5096" y="3251"/>
                    <a:pt x="5096" y="3370"/>
                    <a:pt x="5156" y="3429"/>
                  </a:cubicBezTo>
                  <a:cubicBezTo>
                    <a:pt x="5192" y="3459"/>
                    <a:pt x="5239" y="3474"/>
                    <a:pt x="5284" y="3474"/>
                  </a:cubicBezTo>
                  <a:cubicBezTo>
                    <a:pt x="5328" y="3474"/>
                    <a:pt x="5370" y="3459"/>
                    <a:pt x="5394" y="3429"/>
                  </a:cubicBezTo>
                  <a:lnTo>
                    <a:pt x="6311" y="2524"/>
                  </a:lnTo>
                  <a:cubicBezTo>
                    <a:pt x="6823" y="2001"/>
                    <a:pt x="6454" y="1108"/>
                    <a:pt x="5727" y="1108"/>
                  </a:cubicBezTo>
                  <a:cubicBezTo>
                    <a:pt x="5501" y="1108"/>
                    <a:pt x="5299" y="1203"/>
                    <a:pt x="5144" y="1346"/>
                  </a:cubicBezTo>
                  <a:lnTo>
                    <a:pt x="3310" y="3179"/>
                  </a:lnTo>
                  <a:lnTo>
                    <a:pt x="3310" y="834"/>
                  </a:lnTo>
                  <a:cubicBezTo>
                    <a:pt x="3310" y="369"/>
                    <a:pt x="2941" y="0"/>
                    <a:pt x="2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2A7E50C-808B-D3E0-B39C-D806265AB0E1}"/>
              </a:ext>
            </a:extLst>
          </p:cNvPr>
          <p:cNvSpPr txBox="1"/>
          <p:nvPr/>
        </p:nvSpPr>
        <p:spPr>
          <a:xfrm>
            <a:off x="4434289" y="4826849"/>
            <a:ext cx="27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720481-C97A-48BB-75A5-ABC43F4052D0}"/>
              </a:ext>
            </a:extLst>
          </p:cNvPr>
          <p:cNvSpPr txBox="1"/>
          <p:nvPr/>
        </p:nvSpPr>
        <p:spPr>
          <a:xfrm>
            <a:off x="2657262" y="2571750"/>
            <a:ext cx="512284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Karla" pitchFamily="2" charset="0"/>
              </a:rPr>
              <a:t>obesity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  <a:latin typeface="Karla" pitchFamily="2" charset="0"/>
              </a:rPr>
              <a:t>Efforts</a:t>
            </a:r>
            <a:r>
              <a:rPr lang="en-GB" sz="2000" dirty="0">
                <a:latin typeface="Karla" pitchFamily="2" charset="0"/>
              </a:rPr>
              <a:t> to decrease </a:t>
            </a:r>
            <a:r>
              <a:rPr lang="en-GB" sz="2000" dirty="0">
                <a:solidFill>
                  <a:srgbClr val="FF0000"/>
                </a:solidFill>
                <a:latin typeface="Karla" pitchFamily="2" charset="0"/>
              </a:rPr>
              <a:t>Obesity</a:t>
            </a:r>
            <a:endParaRPr lang="ar-LY" sz="2000" dirty="0">
              <a:solidFill>
                <a:srgbClr val="FF0000"/>
              </a:solidFill>
              <a:latin typeface="Karl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Karla" pitchFamily="2" charset="0"/>
              </a:rPr>
              <a:t>Diets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9"/>
          <p:cNvSpPr txBox="1">
            <a:spLocks noGrp="1"/>
          </p:cNvSpPr>
          <p:nvPr>
            <p:ph type="title" idx="2"/>
          </p:nvPr>
        </p:nvSpPr>
        <p:spPr>
          <a:xfrm>
            <a:off x="1944182" y="379473"/>
            <a:ext cx="5779870" cy="6513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 History of </a:t>
            </a:r>
            <a:r>
              <a:rPr lang="en-GB" dirty="0">
                <a:solidFill>
                  <a:srgbClr val="FF0000"/>
                </a:solidFill>
              </a:rPr>
              <a:t>ketogenic</a:t>
            </a:r>
            <a:r>
              <a:rPr lang="en-GB" dirty="0"/>
              <a:t> diet</a:t>
            </a:r>
            <a:endParaRPr dirty="0"/>
          </a:p>
        </p:txBody>
      </p:sp>
      <p:sp>
        <p:nvSpPr>
          <p:cNvPr id="315" name="Google Shape;315;p39"/>
          <p:cNvSpPr txBox="1">
            <a:spLocks noGrp="1"/>
          </p:cNvSpPr>
          <p:nvPr>
            <p:ph type="title" idx="3"/>
          </p:nvPr>
        </p:nvSpPr>
        <p:spPr>
          <a:xfrm>
            <a:off x="276282" y="1915634"/>
            <a:ext cx="3732406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Karla" pitchFamily="2" charset="0"/>
              </a:rPr>
              <a:t>as </a:t>
            </a:r>
            <a:r>
              <a:rPr lang="en-GB" sz="2000" dirty="0">
                <a:solidFill>
                  <a:srgbClr val="FF0000"/>
                </a:solidFill>
                <a:latin typeface="Karla" pitchFamily="2" charset="0"/>
              </a:rPr>
              <a:t>treatment</a:t>
            </a:r>
            <a:r>
              <a:rPr lang="en-GB" sz="2000" dirty="0">
                <a:latin typeface="Karla" pitchFamily="2" charset="0"/>
              </a:rPr>
              <a:t> for </a:t>
            </a:r>
            <a:r>
              <a:rPr lang="en-GB" sz="2000" dirty="0">
                <a:solidFill>
                  <a:srgbClr val="FF0000"/>
                </a:solidFill>
                <a:latin typeface="Karla" pitchFamily="2" charset="0"/>
              </a:rPr>
              <a:t>epilepsy</a:t>
            </a:r>
            <a:endParaRPr sz="2000" dirty="0">
              <a:solidFill>
                <a:srgbClr val="FF0000"/>
              </a:solidFill>
              <a:latin typeface="Karla" pitchFamily="2" charset="0"/>
            </a:endParaRPr>
          </a:p>
        </p:txBody>
      </p:sp>
      <p:sp>
        <p:nvSpPr>
          <p:cNvPr id="317" name="Google Shape;317;p39"/>
          <p:cNvSpPr txBox="1">
            <a:spLocks noGrp="1"/>
          </p:cNvSpPr>
          <p:nvPr>
            <p:ph type="title" idx="5"/>
          </p:nvPr>
        </p:nvSpPr>
        <p:spPr>
          <a:xfrm>
            <a:off x="-91450" y="2498379"/>
            <a:ext cx="3472604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err="1">
                <a:latin typeface="Karla" pitchFamily="2" charset="0"/>
              </a:rPr>
              <a:t>Dr.Russell</a:t>
            </a:r>
            <a:r>
              <a:rPr lang="en-GB" sz="2000" dirty="0">
                <a:latin typeface="Karla" pitchFamily="2" charset="0"/>
              </a:rPr>
              <a:t> wilder</a:t>
            </a:r>
            <a:endParaRPr sz="2000" dirty="0">
              <a:latin typeface="Karla" pitchFamily="2" charset="0"/>
            </a:endParaRPr>
          </a:p>
        </p:txBody>
      </p:sp>
      <p:sp>
        <p:nvSpPr>
          <p:cNvPr id="28" name="Google Shape;317;p39">
            <a:extLst>
              <a:ext uri="{FF2B5EF4-FFF2-40B4-BE49-F238E27FC236}">
                <a16:creationId xmlns:a16="http://schemas.microsoft.com/office/drawing/2014/main" id="{E22AA904-ECA8-30B3-29DD-E4F8856BA1B7}"/>
              </a:ext>
            </a:extLst>
          </p:cNvPr>
          <p:cNvSpPr txBox="1">
            <a:spLocks/>
          </p:cNvSpPr>
          <p:nvPr/>
        </p:nvSpPr>
        <p:spPr>
          <a:xfrm>
            <a:off x="144538" y="3089514"/>
            <a:ext cx="577987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2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Karl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916BA6-5730-0FB2-D3B6-900410E129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528" y="1762544"/>
            <a:ext cx="2381250" cy="3048000"/>
          </a:xfrm>
          <a:prstGeom prst="rect">
            <a:avLst/>
          </a:prstGeom>
        </p:spPr>
      </p:pic>
      <p:sp>
        <p:nvSpPr>
          <p:cNvPr id="31" name="Google Shape;317;p39">
            <a:extLst>
              <a:ext uri="{FF2B5EF4-FFF2-40B4-BE49-F238E27FC236}">
                <a16:creationId xmlns:a16="http://schemas.microsoft.com/office/drawing/2014/main" id="{E7235459-777F-9DD7-1DD8-3089BF0024BD}"/>
              </a:ext>
            </a:extLst>
          </p:cNvPr>
          <p:cNvSpPr txBox="1">
            <a:spLocks/>
          </p:cNvSpPr>
          <p:nvPr/>
        </p:nvSpPr>
        <p:spPr>
          <a:xfrm>
            <a:off x="340931" y="3071079"/>
            <a:ext cx="5522766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2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erif Display"/>
              <a:buNone/>
              <a:defRPr sz="24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  <a:latin typeface="Karla" pitchFamily="2" charset="0"/>
              </a:rPr>
              <a:t>re-</a:t>
            </a:r>
            <a:r>
              <a:rPr lang="en-US" sz="2000" dirty="0">
                <a:solidFill>
                  <a:srgbClr val="FF0000"/>
                </a:solidFill>
                <a:latin typeface="Karla" pitchFamily="2" charset="0"/>
              </a:rPr>
              <a:t>e</a:t>
            </a:r>
            <a:r>
              <a:rPr lang="en-GB" sz="2000" dirty="0">
                <a:solidFill>
                  <a:srgbClr val="FF0000"/>
                </a:solidFill>
                <a:latin typeface="Karla" pitchFamily="2" charset="0"/>
              </a:rPr>
              <a:t>mergence</a:t>
            </a:r>
            <a:r>
              <a:rPr lang="en-GB" sz="2000" dirty="0">
                <a:latin typeface="Karla" pitchFamily="2" charset="0"/>
              </a:rPr>
              <a:t> as </a:t>
            </a:r>
            <a:r>
              <a:rPr lang="en-GB" sz="2000" dirty="0">
                <a:solidFill>
                  <a:srgbClr val="FF0000"/>
                </a:solidFill>
                <a:latin typeface="Karla" pitchFamily="2" charset="0"/>
              </a:rPr>
              <a:t>alternative</a:t>
            </a:r>
            <a:r>
              <a:rPr lang="en-GB" sz="2000" dirty="0">
                <a:latin typeface="Karla" pitchFamily="2" charset="0"/>
              </a:rPr>
              <a:t> for weight loss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85C254-DF57-4669-CA12-20B3EF36844C}"/>
              </a:ext>
            </a:extLst>
          </p:cNvPr>
          <p:cNvSpPr txBox="1"/>
          <p:nvPr/>
        </p:nvSpPr>
        <p:spPr>
          <a:xfrm>
            <a:off x="4434289" y="4826849"/>
            <a:ext cx="27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092DF6-24F6-CB6B-6586-530F40193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0801" y="1762544"/>
            <a:ext cx="2430688" cy="304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/>
      <p:bldP spid="317" grpId="0"/>
      <p:bldP spid="28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D7103-A275-0539-E366-1C808AF63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677" y="197828"/>
            <a:ext cx="4922031" cy="572700"/>
          </a:xfrm>
        </p:spPr>
        <p:txBody>
          <a:bodyPr/>
          <a:lstStyle/>
          <a:p>
            <a:r>
              <a:rPr lang="en-GB" dirty="0"/>
              <a:t> Physiology of </a:t>
            </a:r>
            <a:r>
              <a:rPr lang="en-GB" dirty="0">
                <a:solidFill>
                  <a:srgbClr val="FF0000"/>
                </a:solidFill>
              </a:rPr>
              <a:t>ketogenic</a:t>
            </a:r>
            <a:r>
              <a:rPr lang="en-GB" dirty="0"/>
              <a:t> diet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DE3EA6-FB5D-3D06-8285-95F40D4F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0121" y="1414129"/>
            <a:ext cx="9314121" cy="3531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FB18B63-AA7E-6EF0-2455-B04D92B646FE}"/>
              </a:ext>
            </a:extLst>
          </p:cNvPr>
          <p:cNvSpPr txBox="1"/>
          <p:nvPr/>
        </p:nvSpPr>
        <p:spPr>
          <a:xfrm>
            <a:off x="4434289" y="4826849"/>
            <a:ext cx="27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293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1"/>
          <p:cNvSpPr txBox="1">
            <a:spLocks noGrp="1"/>
          </p:cNvSpPr>
          <p:nvPr>
            <p:ph type="title"/>
          </p:nvPr>
        </p:nvSpPr>
        <p:spPr>
          <a:xfrm>
            <a:off x="1334245" y="309412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Types of </a:t>
            </a:r>
            <a:r>
              <a:rPr lang="en-GB" dirty="0">
                <a:solidFill>
                  <a:srgbClr val="FF0000"/>
                </a:solidFill>
              </a:rPr>
              <a:t>ketogenic</a:t>
            </a:r>
            <a:r>
              <a:rPr lang="en-GB" dirty="0"/>
              <a:t> diet</a:t>
            </a:r>
            <a:endParaRPr dirty="0"/>
          </a:p>
        </p:txBody>
      </p:sp>
      <p:sp>
        <p:nvSpPr>
          <p:cNvPr id="351" name="Google Shape;351;p41"/>
          <p:cNvSpPr txBox="1"/>
          <p:nvPr/>
        </p:nvSpPr>
        <p:spPr>
          <a:xfrm>
            <a:off x="6222353" y="2285400"/>
            <a:ext cx="244114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dk1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The medium-chain triglyceride </a:t>
            </a:r>
            <a:r>
              <a:rPr lang="en-GB" sz="2000" dirty="0">
                <a:solidFill>
                  <a:srgbClr val="FF0000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ketogenic</a:t>
            </a:r>
            <a:r>
              <a:rPr lang="en-GB" sz="2000" dirty="0">
                <a:solidFill>
                  <a:schemeClr val="dk1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 diet</a:t>
            </a:r>
            <a:endParaRPr sz="2000" dirty="0">
              <a:solidFill>
                <a:schemeClr val="dk1"/>
              </a:solidFill>
              <a:latin typeface="Karla" pitchFamily="2" charset="0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354" name="Google Shape;354;p41"/>
          <p:cNvSpPr txBox="1"/>
          <p:nvPr/>
        </p:nvSpPr>
        <p:spPr>
          <a:xfrm>
            <a:off x="1439191" y="3153806"/>
            <a:ext cx="204913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dk1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The modified </a:t>
            </a:r>
            <a:r>
              <a:rPr lang="en-GB" sz="2000" dirty="0">
                <a:solidFill>
                  <a:srgbClr val="FF0000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Atkins</a:t>
            </a:r>
            <a:r>
              <a:rPr lang="en-GB" sz="2000" dirty="0">
                <a:solidFill>
                  <a:schemeClr val="dk1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 diet</a:t>
            </a:r>
            <a:endParaRPr sz="2000" dirty="0">
              <a:solidFill>
                <a:schemeClr val="dk1"/>
              </a:solidFill>
              <a:latin typeface="Karla" pitchFamily="2" charset="0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356" name="Google Shape;356;p41"/>
          <p:cNvSpPr txBox="1"/>
          <p:nvPr/>
        </p:nvSpPr>
        <p:spPr>
          <a:xfrm>
            <a:off x="1572554" y="1519507"/>
            <a:ext cx="204913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dk1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Traditional ‘classic’ </a:t>
            </a:r>
            <a:r>
              <a:rPr lang="en-GB" sz="2000" dirty="0">
                <a:solidFill>
                  <a:srgbClr val="FF0000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ketogenic</a:t>
            </a:r>
            <a:r>
              <a:rPr lang="en-GB" sz="2000" dirty="0">
                <a:solidFill>
                  <a:schemeClr val="dk1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 diet</a:t>
            </a:r>
            <a:endParaRPr sz="2000" dirty="0">
              <a:solidFill>
                <a:schemeClr val="dk1"/>
              </a:solidFill>
              <a:latin typeface="Karla" pitchFamily="2" charset="0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3" name="Google Shape;354;p41">
            <a:extLst>
              <a:ext uri="{FF2B5EF4-FFF2-40B4-BE49-F238E27FC236}">
                <a16:creationId xmlns:a16="http://schemas.microsoft.com/office/drawing/2014/main" id="{D861DC1F-1218-8CFA-CF5F-98A5BBA49B1F}"/>
              </a:ext>
            </a:extLst>
          </p:cNvPr>
          <p:cNvSpPr txBox="1"/>
          <p:nvPr/>
        </p:nvSpPr>
        <p:spPr>
          <a:xfrm>
            <a:off x="6222353" y="3975038"/>
            <a:ext cx="2223856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dk1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The low </a:t>
            </a:r>
            <a:r>
              <a:rPr lang="en-GB" sz="2000" dirty="0">
                <a:solidFill>
                  <a:srgbClr val="FF0000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glycaemic</a:t>
            </a:r>
            <a:r>
              <a:rPr lang="en-GB" sz="2000" dirty="0">
                <a:solidFill>
                  <a:schemeClr val="dk1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 index </a:t>
            </a:r>
            <a:r>
              <a:rPr lang="en-GB" sz="2000" dirty="0">
                <a:solidFill>
                  <a:srgbClr val="FF0000"/>
                </a:solidFill>
                <a:latin typeface="Karla" pitchFamily="2" charset="0"/>
                <a:ea typeface="DM Serif Display"/>
                <a:cs typeface="DM Serif Display"/>
                <a:sym typeface="DM Serif Display"/>
              </a:rPr>
              <a:t>treatment</a:t>
            </a:r>
            <a:endParaRPr sz="2000" dirty="0">
              <a:solidFill>
                <a:srgbClr val="FF0000"/>
              </a:solidFill>
              <a:latin typeface="Karla" pitchFamily="2" charset="0"/>
              <a:ea typeface="DM Serif Display"/>
              <a:cs typeface="DM Serif Display"/>
              <a:sym typeface="DM Serif Display"/>
            </a:endParaRPr>
          </a:p>
        </p:txBody>
      </p:sp>
      <p:grpSp>
        <p:nvGrpSpPr>
          <p:cNvPr id="32" name="Google Shape;8756;p106">
            <a:extLst>
              <a:ext uri="{FF2B5EF4-FFF2-40B4-BE49-F238E27FC236}">
                <a16:creationId xmlns:a16="http://schemas.microsoft.com/office/drawing/2014/main" id="{4BC3A41D-C231-83EE-E994-C74CBEE9D026}"/>
              </a:ext>
            </a:extLst>
          </p:cNvPr>
          <p:cNvGrpSpPr/>
          <p:nvPr/>
        </p:nvGrpSpPr>
        <p:grpSpPr>
          <a:xfrm flipH="1">
            <a:off x="3260992" y="1327173"/>
            <a:ext cx="2927314" cy="3547431"/>
            <a:chOff x="649648" y="271400"/>
            <a:chExt cx="6215377" cy="5455143"/>
          </a:xfrm>
        </p:grpSpPr>
        <p:sp>
          <p:nvSpPr>
            <p:cNvPr id="33" name="Google Shape;8757;p106">
              <a:extLst>
                <a:ext uri="{FF2B5EF4-FFF2-40B4-BE49-F238E27FC236}">
                  <a16:creationId xmlns:a16="http://schemas.microsoft.com/office/drawing/2014/main" id="{5978A3EE-6CC3-EE5F-8132-CE05F6AA1FE9}"/>
                </a:ext>
              </a:extLst>
            </p:cNvPr>
            <p:cNvSpPr/>
            <p:nvPr/>
          </p:nvSpPr>
          <p:spPr>
            <a:xfrm>
              <a:off x="2641907" y="3717593"/>
              <a:ext cx="3573900" cy="2008950"/>
            </a:xfrm>
            <a:custGeom>
              <a:avLst/>
              <a:gdLst/>
              <a:ahLst/>
              <a:cxnLst/>
              <a:rect l="l" t="t" r="r" b="b"/>
              <a:pathLst>
                <a:path w="142956" h="80358" fill="none" extrusionOk="0">
                  <a:moveTo>
                    <a:pt x="0" y="50612"/>
                  </a:moveTo>
                  <a:cubicBezTo>
                    <a:pt x="53053" y="80357"/>
                    <a:pt x="120314" y="56605"/>
                    <a:pt x="142956" y="0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8758;p106">
              <a:extLst>
                <a:ext uri="{FF2B5EF4-FFF2-40B4-BE49-F238E27FC236}">
                  <a16:creationId xmlns:a16="http://schemas.microsoft.com/office/drawing/2014/main" id="{79C026CE-0D5F-565C-9B42-3BF92FF23B32}"/>
                </a:ext>
              </a:extLst>
            </p:cNvPr>
            <p:cNvSpPr/>
            <p:nvPr/>
          </p:nvSpPr>
          <p:spPr>
            <a:xfrm>
              <a:off x="1359875" y="2446825"/>
              <a:ext cx="338550" cy="1598275"/>
            </a:xfrm>
            <a:custGeom>
              <a:avLst/>
              <a:gdLst/>
              <a:ahLst/>
              <a:cxnLst/>
              <a:rect l="l" t="t" r="r" b="b"/>
              <a:pathLst>
                <a:path w="13542" h="63931" fill="none" extrusionOk="0">
                  <a:moveTo>
                    <a:pt x="888" y="0"/>
                  </a:moveTo>
                  <a:cubicBezTo>
                    <a:pt x="223" y="4440"/>
                    <a:pt x="1" y="9102"/>
                    <a:pt x="1" y="13763"/>
                  </a:cubicBezTo>
                  <a:cubicBezTo>
                    <a:pt x="1" y="31300"/>
                    <a:pt x="4662" y="48614"/>
                    <a:pt x="13541" y="63931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8759;p106">
              <a:extLst>
                <a:ext uri="{FF2B5EF4-FFF2-40B4-BE49-F238E27FC236}">
                  <a16:creationId xmlns:a16="http://schemas.microsoft.com/office/drawing/2014/main" id="{10A2DA1E-FD00-7E1B-AA1B-A42AC5BC3016}"/>
                </a:ext>
              </a:extLst>
            </p:cNvPr>
            <p:cNvSpPr/>
            <p:nvPr/>
          </p:nvSpPr>
          <p:spPr>
            <a:xfrm>
              <a:off x="1709500" y="271400"/>
              <a:ext cx="5149975" cy="2519525"/>
            </a:xfrm>
            <a:custGeom>
              <a:avLst/>
              <a:gdLst/>
              <a:ahLst/>
              <a:cxnLst/>
              <a:rect l="l" t="t" r="r" b="b"/>
              <a:pathLst>
                <a:path w="205999" h="100781" fill="none" extrusionOk="0">
                  <a:moveTo>
                    <a:pt x="187352" y="100780"/>
                  </a:moveTo>
                  <a:cubicBezTo>
                    <a:pt x="187352" y="77694"/>
                    <a:pt x="179361" y="55496"/>
                    <a:pt x="165154" y="37738"/>
                  </a:cubicBezTo>
                  <a:lnTo>
                    <a:pt x="187352" y="37738"/>
                  </a:lnTo>
                  <a:cubicBezTo>
                    <a:pt x="197563" y="37738"/>
                    <a:pt x="205998" y="29302"/>
                    <a:pt x="205998" y="18869"/>
                  </a:cubicBezTo>
                  <a:cubicBezTo>
                    <a:pt x="205998" y="8436"/>
                    <a:pt x="197563" y="1"/>
                    <a:pt x="187352" y="1"/>
                  </a:cubicBezTo>
                  <a:lnTo>
                    <a:pt x="91012" y="1"/>
                  </a:lnTo>
                  <a:lnTo>
                    <a:pt x="89681" y="1"/>
                  </a:lnTo>
                  <a:lnTo>
                    <a:pt x="86573" y="1"/>
                  </a:lnTo>
                  <a:cubicBezTo>
                    <a:pt x="51056" y="1"/>
                    <a:pt x="17981" y="18869"/>
                    <a:pt x="0" y="49725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8760;p106">
              <a:extLst>
                <a:ext uri="{FF2B5EF4-FFF2-40B4-BE49-F238E27FC236}">
                  <a16:creationId xmlns:a16="http://schemas.microsoft.com/office/drawing/2014/main" id="{9B64458B-EEA9-5413-A4BE-3634F302AF1E}"/>
                </a:ext>
              </a:extLst>
            </p:cNvPr>
            <p:cNvSpPr/>
            <p:nvPr/>
          </p:nvSpPr>
          <p:spPr>
            <a:xfrm>
              <a:off x="5965975" y="415700"/>
              <a:ext cx="754750" cy="754750"/>
            </a:xfrm>
            <a:custGeom>
              <a:avLst/>
              <a:gdLst/>
              <a:ahLst/>
              <a:cxnLst/>
              <a:rect l="l" t="t" r="r" b="b"/>
              <a:pathLst>
                <a:path w="30190" h="30190" fill="none" extrusionOk="0">
                  <a:moveTo>
                    <a:pt x="17315" y="0"/>
                  </a:moveTo>
                  <a:cubicBezTo>
                    <a:pt x="5772" y="0"/>
                    <a:pt x="0" y="13763"/>
                    <a:pt x="7992" y="21977"/>
                  </a:cubicBezTo>
                  <a:cubicBezTo>
                    <a:pt x="16205" y="30190"/>
                    <a:pt x="30190" y="24418"/>
                    <a:pt x="30190" y="12875"/>
                  </a:cubicBezTo>
                  <a:cubicBezTo>
                    <a:pt x="30190" y="5772"/>
                    <a:pt x="24418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8761;p106">
              <a:extLst>
                <a:ext uri="{FF2B5EF4-FFF2-40B4-BE49-F238E27FC236}">
                  <a16:creationId xmlns:a16="http://schemas.microsoft.com/office/drawing/2014/main" id="{77A81C44-C14C-C7EE-3628-DE58C7DA81FB}"/>
                </a:ext>
              </a:extLst>
            </p:cNvPr>
            <p:cNvSpPr/>
            <p:nvPr/>
          </p:nvSpPr>
          <p:spPr>
            <a:xfrm>
              <a:off x="699475" y="2457925"/>
              <a:ext cx="5183275" cy="2647150"/>
            </a:xfrm>
            <a:custGeom>
              <a:avLst/>
              <a:gdLst/>
              <a:ahLst/>
              <a:cxnLst/>
              <a:rect l="l" t="t" r="r" b="b"/>
              <a:pathLst>
                <a:path w="207331" h="105886" fill="none" extrusionOk="0">
                  <a:moveTo>
                    <a:pt x="39513" y="0"/>
                  </a:moveTo>
                  <a:cubicBezTo>
                    <a:pt x="38847" y="4440"/>
                    <a:pt x="38404" y="8880"/>
                    <a:pt x="38626" y="13319"/>
                  </a:cubicBezTo>
                  <a:cubicBezTo>
                    <a:pt x="38404" y="31300"/>
                    <a:pt x="43953" y="48836"/>
                    <a:pt x="54164" y="63487"/>
                  </a:cubicBezTo>
                  <a:lnTo>
                    <a:pt x="18869" y="63487"/>
                  </a:lnTo>
                  <a:cubicBezTo>
                    <a:pt x="8436" y="63487"/>
                    <a:pt x="1" y="71922"/>
                    <a:pt x="1" y="82355"/>
                  </a:cubicBezTo>
                  <a:cubicBezTo>
                    <a:pt x="1" y="92566"/>
                    <a:pt x="8436" y="101002"/>
                    <a:pt x="18869" y="101002"/>
                  </a:cubicBezTo>
                  <a:lnTo>
                    <a:pt x="116097" y="101002"/>
                  </a:lnTo>
                  <a:cubicBezTo>
                    <a:pt x="154277" y="105885"/>
                    <a:pt x="191126" y="85463"/>
                    <a:pt x="207331" y="50390"/>
                  </a:cubicBezTo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8762;p106">
              <a:extLst>
                <a:ext uri="{FF2B5EF4-FFF2-40B4-BE49-F238E27FC236}">
                  <a16:creationId xmlns:a16="http://schemas.microsoft.com/office/drawing/2014/main" id="{7A8FFB64-DC54-6A8A-454A-BC13FD46C0D9}"/>
                </a:ext>
              </a:extLst>
            </p:cNvPr>
            <p:cNvSpPr/>
            <p:nvPr/>
          </p:nvSpPr>
          <p:spPr>
            <a:xfrm>
              <a:off x="2075775" y="387950"/>
              <a:ext cx="4012325" cy="2402975"/>
            </a:xfrm>
            <a:custGeom>
              <a:avLst/>
              <a:gdLst/>
              <a:ahLst/>
              <a:cxnLst/>
              <a:rect l="l" t="t" r="r" b="b"/>
              <a:pathLst>
                <a:path w="160493" h="96119" fill="none" extrusionOk="0">
                  <a:moveTo>
                    <a:pt x="160492" y="96118"/>
                  </a:moveTo>
                  <a:cubicBezTo>
                    <a:pt x="160492" y="57494"/>
                    <a:pt x="135630" y="23530"/>
                    <a:pt x="99003" y="11765"/>
                  </a:cubicBezTo>
                  <a:cubicBezTo>
                    <a:pt x="62377" y="0"/>
                    <a:pt x="22420" y="13097"/>
                    <a:pt x="0" y="44397"/>
                  </a:cubicBezTo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8763;p106">
              <a:extLst>
                <a:ext uri="{FF2B5EF4-FFF2-40B4-BE49-F238E27FC236}">
                  <a16:creationId xmlns:a16="http://schemas.microsoft.com/office/drawing/2014/main" id="{6EACC717-45AA-66DB-2114-F368F99765E2}"/>
                </a:ext>
              </a:extLst>
            </p:cNvPr>
            <p:cNvSpPr/>
            <p:nvPr/>
          </p:nvSpPr>
          <p:spPr>
            <a:xfrm>
              <a:off x="649648" y="670971"/>
              <a:ext cx="5183118" cy="4298214"/>
            </a:xfrm>
            <a:custGeom>
              <a:avLst/>
              <a:gdLst/>
              <a:ahLst/>
              <a:cxnLst/>
              <a:rect l="l" t="t" r="r" b="b"/>
              <a:pathLst>
                <a:path w="205333" h="170260" fill="none" extrusionOk="0">
                  <a:moveTo>
                    <a:pt x="205333" y="84575"/>
                  </a:moveTo>
                  <a:cubicBezTo>
                    <a:pt x="205333" y="51944"/>
                    <a:pt x="185133" y="22865"/>
                    <a:pt x="154721" y="11322"/>
                  </a:cubicBezTo>
                  <a:cubicBezTo>
                    <a:pt x="124088" y="1"/>
                    <a:pt x="89681" y="8880"/>
                    <a:pt x="68371" y="33520"/>
                  </a:cubicBezTo>
                  <a:lnTo>
                    <a:pt x="18869" y="33520"/>
                  </a:lnTo>
                  <a:cubicBezTo>
                    <a:pt x="8436" y="33520"/>
                    <a:pt x="1" y="41955"/>
                    <a:pt x="1" y="52388"/>
                  </a:cubicBezTo>
                  <a:cubicBezTo>
                    <a:pt x="1" y="62599"/>
                    <a:pt x="8436" y="71034"/>
                    <a:pt x="18869" y="71034"/>
                  </a:cubicBezTo>
                  <a:lnTo>
                    <a:pt x="50612" y="71034"/>
                  </a:lnTo>
                  <a:cubicBezTo>
                    <a:pt x="44175" y="108549"/>
                    <a:pt x="65929" y="145176"/>
                    <a:pt x="101668" y="157607"/>
                  </a:cubicBezTo>
                  <a:cubicBezTo>
                    <a:pt x="137629" y="170260"/>
                    <a:pt x="177363" y="155165"/>
                    <a:pt x="195788" y="121868"/>
                  </a:cubicBezTo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8764;p106">
              <a:extLst>
                <a:ext uri="{FF2B5EF4-FFF2-40B4-BE49-F238E27FC236}">
                  <a16:creationId xmlns:a16="http://schemas.microsoft.com/office/drawing/2014/main" id="{4A2012BF-835C-43FC-61DC-BD5F41B610D8}"/>
                </a:ext>
              </a:extLst>
            </p:cNvPr>
            <p:cNvSpPr/>
            <p:nvPr/>
          </p:nvSpPr>
          <p:spPr>
            <a:xfrm>
              <a:off x="1731700" y="1059450"/>
              <a:ext cx="5133325" cy="3762600"/>
            </a:xfrm>
            <a:custGeom>
              <a:avLst/>
              <a:gdLst/>
              <a:ahLst/>
              <a:cxnLst/>
              <a:rect l="l" t="t" r="r" b="b"/>
              <a:pathLst>
                <a:path w="205333" h="150504" fill="none" extrusionOk="0">
                  <a:moveTo>
                    <a:pt x="85685" y="0"/>
                  </a:moveTo>
                  <a:cubicBezTo>
                    <a:pt x="33297" y="222"/>
                    <a:pt x="0" y="56383"/>
                    <a:pt x="25306" y="102333"/>
                  </a:cubicBezTo>
                  <a:cubicBezTo>
                    <a:pt x="50390" y="148283"/>
                    <a:pt x="115652" y="150503"/>
                    <a:pt x="144066" y="106551"/>
                  </a:cubicBezTo>
                  <a:lnTo>
                    <a:pt x="186464" y="106551"/>
                  </a:lnTo>
                  <a:cubicBezTo>
                    <a:pt x="196897" y="106551"/>
                    <a:pt x="205332" y="98116"/>
                    <a:pt x="205332" y="87683"/>
                  </a:cubicBezTo>
                  <a:cubicBezTo>
                    <a:pt x="205332" y="77250"/>
                    <a:pt x="196897" y="68814"/>
                    <a:pt x="186464" y="68814"/>
                  </a:cubicBezTo>
                  <a:lnTo>
                    <a:pt x="154943" y="68814"/>
                  </a:lnTo>
                  <a:cubicBezTo>
                    <a:pt x="154721" y="30856"/>
                    <a:pt x="123865" y="0"/>
                    <a:pt x="8568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8765;p106">
              <a:extLst>
                <a:ext uri="{FF2B5EF4-FFF2-40B4-BE49-F238E27FC236}">
                  <a16:creationId xmlns:a16="http://schemas.microsoft.com/office/drawing/2014/main" id="{7AC61486-3638-0206-5F16-A88C4B980049}"/>
                </a:ext>
              </a:extLst>
            </p:cNvPr>
            <p:cNvSpPr/>
            <p:nvPr/>
          </p:nvSpPr>
          <p:spPr>
            <a:xfrm>
              <a:off x="5965975" y="2912975"/>
              <a:ext cx="754750" cy="754775"/>
            </a:xfrm>
            <a:custGeom>
              <a:avLst/>
              <a:gdLst/>
              <a:ahLst/>
              <a:cxnLst/>
              <a:rect l="l" t="t" r="r" b="b"/>
              <a:pathLst>
                <a:path w="30190" h="30191" fill="none" extrusionOk="0">
                  <a:moveTo>
                    <a:pt x="17315" y="1"/>
                  </a:moveTo>
                  <a:cubicBezTo>
                    <a:pt x="5772" y="1"/>
                    <a:pt x="0" y="13764"/>
                    <a:pt x="7992" y="21977"/>
                  </a:cubicBezTo>
                  <a:cubicBezTo>
                    <a:pt x="16205" y="30190"/>
                    <a:pt x="30190" y="24419"/>
                    <a:pt x="30190" y="12876"/>
                  </a:cubicBezTo>
                  <a:cubicBezTo>
                    <a:pt x="30190" y="5772"/>
                    <a:pt x="24418" y="1"/>
                    <a:pt x="1731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8766;p106">
              <a:extLst>
                <a:ext uri="{FF2B5EF4-FFF2-40B4-BE49-F238E27FC236}">
                  <a16:creationId xmlns:a16="http://schemas.microsoft.com/office/drawing/2014/main" id="{0D274D72-D94D-B088-9702-274DA20C88DE}"/>
                </a:ext>
              </a:extLst>
            </p:cNvPr>
            <p:cNvSpPr/>
            <p:nvPr/>
          </p:nvSpPr>
          <p:spPr>
            <a:xfrm>
              <a:off x="2453125" y="1464550"/>
              <a:ext cx="2874675" cy="2785900"/>
            </a:xfrm>
            <a:custGeom>
              <a:avLst/>
              <a:gdLst/>
              <a:ahLst/>
              <a:cxnLst/>
              <a:rect l="l" t="t" r="r" b="b"/>
              <a:pathLst>
                <a:path w="114987" h="111436" fill="none" extrusionOk="0">
                  <a:moveTo>
                    <a:pt x="56828" y="1"/>
                  </a:moveTo>
                  <a:cubicBezTo>
                    <a:pt x="31744" y="1"/>
                    <a:pt x="9990" y="17759"/>
                    <a:pt x="4884" y="42621"/>
                  </a:cubicBezTo>
                  <a:cubicBezTo>
                    <a:pt x="1" y="67483"/>
                    <a:pt x="13320" y="92123"/>
                    <a:pt x="36628" y="101890"/>
                  </a:cubicBezTo>
                  <a:cubicBezTo>
                    <a:pt x="59936" y="111435"/>
                    <a:pt x="87017" y="103444"/>
                    <a:pt x="101002" y="82356"/>
                  </a:cubicBezTo>
                  <a:cubicBezTo>
                    <a:pt x="114987" y="61268"/>
                    <a:pt x="112323" y="33298"/>
                    <a:pt x="94343" y="15539"/>
                  </a:cubicBezTo>
                  <a:cubicBezTo>
                    <a:pt x="84353" y="5550"/>
                    <a:pt x="71035" y="1"/>
                    <a:pt x="5682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8767;p106">
              <a:extLst>
                <a:ext uri="{FF2B5EF4-FFF2-40B4-BE49-F238E27FC236}">
                  <a16:creationId xmlns:a16="http://schemas.microsoft.com/office/drawing/2014/main" id="{3D662774-662D-373F-1FA6-5F9300B07833}"/>
                </a:ext>
              </a:extLst>
            </p:cNvPr>
            <p:cNvSpPr/>
            <p:nvPr/>
          </p:nvSpPr>
          <p:spPr>
            <a:xfrm>
              <a:off x="732775" y="4183825"/>
              <a:ext cx="754775" cy="760300"/>
            </a:xfrm>
            <a:custGeom>
              <a:avLst/>
              <a:gdLst/>
              <a:ahLst/>
              <a:cxnLst/>
              <a:rect l="l" t="t" r="r" b="b"/>
              <a:pathLst>
                <a:path w="30191" h="30412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7992" y="22199"/>
                  </a:cubicBezTo>
                  <a:cubicBezTo>
                    <a:pt x="16205" y="30412"/>
                    <a:pt x="30190" y="24640"/>
                    <a:pt x="30190" y="13097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8768;p106">
              <a:extLst>
                <a:ext uri="{FF2B5EF4-FFF2-40B4-BE49-F238E27FC236}">
                  <a16:creationId xmlns:a16="http://schemas.microsoft.com/office/drawing/2014/main" id="{80A148A3-1955-FAED-EB04-3910B891CBBD}"/>
                </a:ext>
              </a:extLst>
            </p:cNvPr>
            <p:cNvSpPr/>
            <p:nvPr/>
          </p:nvSpPr>
          <p:spPr>
            <a:xfrm>
              <a:off x="732775" y="1669900"/>
              <a:ext cx="754775" cy="754750"/>
            </a:xfrm>
            <a:custGeom>
              <a:avLst/>
              <a:gdLst/>
              <a:ahLst/>
              <a:cxnLst/>
              <a:rect l="l" t="t" r="r" b="b"/>
              <a:pathLst>
                <a:path w="30191" h="30190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8214" y="22198"/>
                  </a:cubicBezTo>
                  <a:cubicBezTo>
                    <a:pt x="16205" y="30189"/>
                    <a:pt x="30190" y="24418"/>
                    <a:pt x="30190" y="12875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30A025CF-4D4A-AB88-3A12-B8B04F814A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314" b="20849"/>
          <a:stretch/>
        </p:blipFill>
        <p:spPr>
          <a:xfrm>
            <a:off x="4276761" y="2438126"/>
            <a:ext cx="900006" cy="9468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ABFD5D7-516F-CF5A-ABF3-78924CFD7A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612" t="50000" r="6134" b="15065"/>
          <a:stretch/>
        </p:blipFill>
        <p:spPr>
          <a:xfrm>
            <a:off x="5834249" y="3964824"/>
            <a:ext cx="243861" cy="2545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AEE1DAF-F5AC-BAD0-2226-7A50BC2244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469" t="26840" r="34113" b="23710"/>
          <a:stretch/>
        </p:blipFill>
        <p:spPr>
          <a:xfrm>
            <a:off x="5857922" y="2288139"/>
            <a:ext cx="161600" cy="3109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B84EC91-D1C9-34FA-4EC8-96641846FE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478" t="36621" r="52503" b="15963"/>
          <a:stretch/>
        </p:blipFill>
        <p:spPr>
          <a:xfrm>
            <a:off x="3386478" y="1475185"/>
            <a:ext cx="200371" cy="31322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DF5ACF7-B8AC-0654-0A8B-9E825554C8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709" t="45374" r="68189" b="20385"/>
          <a:stretch/>
        </p:blipFill>
        <p:spPr>
          <a:xfrm>
            <a:off x="3362074" y="3103291"/>
            <a:ext cx="204686" cy="24434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3EA2BC0-E227-89DA-0F65-FF35968ED9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5999" y="919930"/>
            <a:ext cx="1696563" cy="81448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07754FA-774D-B4D7-019D-439860A567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333" y="812477"/>
            <a:ext cx="1364192" cy="1549065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11E01AE1-EE57-7765-58FF-3D8EF73FF904}"/>
              </a:ext>
            </a:extLst>
          </p:cNvPr>
          <p:cNvSpPr txBox="1"/>
          <p:nvPr/>
        </p:nvSpPr>
        <p:spPr>
          <a:xfrm>
            <a:off x="4434289" y="4826849"/>
            <a:ext cx="27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/>
              <a:t>6</a:t>
            </a:r>
            <a:endParaRPr lang="en-GB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377E9D1-D143-2047-32C7-97D09D9E65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226952"/>
              </p:ext>
            </p:extLst>
          </p:nvPr>
        </p:nvGraphicFramePr>
        <p:xfrm>
          <a:off x="1211854" y="220905"/>
          <a:ext cx="6444870" cy="4621158"/>
        </p:xfrm>
        <a:graphic>
          <a:graphicData uri="http://schemas.openxmlformats.org/drawingml/2006/table">
            <a:tbl>
              <a:tblPr firstRow="1" bandRow="1">
                <a:tableStyleId>{B227F6AD-66F3-47DE-A759-95EC9855DF3B}</a:tableStyleId>
              </a:tblPr>
              <a:tblGrid>
                <a:gridCol w="980840">
                  <a:extLst>
                    <a:ext uri="{9D8B030D-6E8A-4147-A177-3AD203B41FA5}">
                      <a16:colId xmlns:a16="http://schemas.microsoft.com/office/drawing/2014/main" val="3724228145"/>
                    </a:ext>
                  </a:extLst>
                </a:gridCol>
                <a:gridCol w="2754079">
                  <a:extLst>
                    <a:ext uri="{9D8B030D-6E8A-4147-A177-3AD203B41FA5}">
                      <a16:colId xmlns:a16="http://schemas.microsoft.com/office/drawing/2014/main" val="9953118"/>
                    </a:ext>
                  </a:extLst>
                </a:gridCol>
                <a:gridCol w="2709951">
                  <a:extLst>
                    <a:ext uri="{9D8B030D-6E8A-4147-A177-3AD203B41FA5}">
                      <a16:colId xmlns:a16="http://schemas.microsoft.com/office/drawing/2014/main" val="2415765821"/>
                    </a:ext>
                  </a:extLst>
                </a:gridCol>
              </a:tblGrid>
              <a:tr h="36869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DM Serif Display" pitchFamily="2" charset="0"/>
                        </a:rPr>
                        <a:t>DIET</a:t>
                      </a:r>
                      <a:endParaRPr lang="en-GB" sz="20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DM Serif Display" pitchFamily="2" charset="0"/>
                          <a:ea typeface="DengXian" panose="02010600030101010101" pitchFamily="2" charset="-122"/>
                        </a:rPr>
                        <a:t>Pros</a:t>
                      </a:r>
                      <a:endParaRPr lang="en-GB" sz="20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DM Serif Display" pitchFamily="2" charset="0"/>
                        </a:rPr>
                        <a:t>Cons</a:t>
                      </a:r>
                      <a:endParaRPr lang="en-GB" sz="20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86006393"/>
                  </a:ext>
                </a:extLst>
              </a:tr>
              <a:tr h="10440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/>
                        <a:t>Classical KD</a:t>
                      </a:r>
                      <a:endParaRPr lang="en-GB" b="1" dirty="0"/>
                    </a:p>
                    <a:p>
                      <a:endParaRPr lang="en-GB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 Very consistent, therefore little variation in 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ketones</a:t>
                      </a:r>
                    </a:p>
                    <a:p>
                      <a:endParaRPr lang="en-GB" sz="14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Difficult to adjust amount consumed based on appetite</a:t>
                      </a:r>
                      <a:r>
                        <a:rPr lang="ar-LY" dirty="0"/>
                        <a:t> </a:t>
                      </a:r>
                    </a:p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Protein</a:t>
                      </a:r>
                      <a:r>
                        <a:rPr lang="en-GB" dirty="0"/>
                        <a:t> limited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54996609"/>
                  </a:ext>
                </a:extLst>
              </a:tr>
              <a:tr h="10777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/>
                        <a:t>Medium chain TAG</a:t>
                      </a:r>
                      <a:endParaRPr lang="en-GB" b="1" dirty="0"/>
                    </a:p>
                    <a:p>
                      <a:endParaRPr lang="en-GB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Provide more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protein</a:t>
                      </a:r>
                      <a:r>
                        <a:rPr lang="en-US" sz="1400" dirty="0"/>
                        <a:t> </a:t>
                      </a:r>
                    </a:p>
                    <a:p>
                      <a:r>
                        <a:rPr lang="en-GB" sz="1400" dirty="0"/>
                        <a:t> increased variety of 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food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Gastrointestinal</a:t>
                      </a:r>
                      <a:r>
                        <a:rPr lang="en-GB" dirty="0"/>
                        <a:t> side effects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23664331"/>
                  </a:ext>
                </a:extLst>
              </a:tr>
              <a:tr h="8840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/>
                        <a:t>Modified </a:t>
                      </a:r>
                      <a:r>
                        <a:rPr lang="en-US" b="1" dirty="0" err="1"/>
                        <a:t>atkins</a:t>
                      </a:r>
                      <a:r>
                        <a:rPr lang="en-US" b="1" dirty="0"/>
                        <a:t> </a:t>
                      </a:r>
                      <a:endParaRPr lang="en-GB" b="1" dirty="0"/>
                    </a:p>
                    <a:p>
                      <a:endParaRPr lang="en-GB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Greater</a:t>
                      </a:r>
                      <a:r>
                        <a:rPr lang="en-GB" dirty="0"/>
                        <a:t> flexibility to adjust meal to variations in appetite; Provides more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protein</a:t>
                      </a:r>
                    </a:p>
                    <a:p>
                      <a:endParaRPr lang="en-GB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 firm guidelines regarding fat amounts; Requires Often more variability in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ketone</a:t>
                      </a:r>
                      <a:r>
                        <a:rPr lang="en-GB" dirty="0"/>
                        <a:t>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production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43704603"/>
                  </a:ext>
                </a:extLst>
              </a:tr>
              <a:tr h="10777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/>
                        <a:t>Low glycemic index diet</a:t>
                      </a:r>
                      <a:endParaRPr lang="en-GB" b="1" dirty="0"/>
                    </a:p>
                    <a:p>
                      <a:endParaRPr lang="en-GB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 as Mad</a:t>
                      </a:r>
                      <a:endParaRPr lang="en-GB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Requires knowledge of the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foods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9726947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9F4B4E6-9330-AAAF-EB7A-E0B0E9AC1EF0}"/>
              </a:ext>
            </a:extLst>
          </p:cNvPr>
          <p:cNvSpPr txBox="1"/>
          <p:nvPr/>
        </p:nvSpPr>
        <p:spPr>
          <a:xfrm>
            <a:off x="4434289" y="4826849"/>
            <a:ext cx="27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/>
              <a:t>7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D0EEC6-5778-39A7-D068-B2FC7923C9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162"/>
          <a:stretch/>
        </p:blipFill>
        <p:spPr>
          <a:xfrm>
            <a:off x="7799941" y="413993"/>
            <a:ext cx="1233889" cy="16131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ECEA08-5D60-E5FB-FE16-C3FF23492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3993"/>
            <a:ext cx="1211854" cy="9718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281CBFF-B7E8-4953-7633-558F8F679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6724" y="2571749"/>
            <a:ext cx="148727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24548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45DAE-C3E3-0A45-F95E-0DD33958E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nausea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1B5540-65C7-B949-3B1B-045897E9E3BE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Acute</a:t>
            </a:r>
            <a:r>
              <a:rPr lang="en-GB" dirty="0"/>
              <a:t> side effect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435B8C2-1B1E-03E4-F036-A1C2B677E387}"/>
              </a:ext>
            </a:extLst>
          </p:cNvPr>
          <p:cNvSpPr>
            <a:spLocks noGrp="1"/>
          </p:cNvSpPr>
          <p:nvPr>
            <p:ph type="title" idx="3"/>
          </p:nvPr>
        </p:nvSpPr>
        <p:spPr/>
        <p:txBody>
          <a:bodyPr/>
          <a:lstStyle/>
          <a:p>
            <a:r>
              <a:rPr lang="en-GB" dirty="0"/>
              <a:t>vomiting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D9DD052-D0B0-5827-CA77-3B534B8AC4C0}"/>
              </a:ext>
            </a:extLst>
          </p:cNvPr>
          <p:cNvSpPr>
            <a:spLocks noGrp="1"/>
          </p:cNvSpPr>
          <p:nvPr>
            <p:ph type="title" idx="5"/>
          </p:nvPr>
        </p:nvSpPr>
        <p:spPr/>
        <p:txBody>
          <a:bodyPr/>
          <a:lstStyle/>
          <a:p>
            <a:r>
              <a:rPr lang="en-GB" dirty="0"/>
              <a:t>ketosis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426286E-3C8C-4E92-F3F9-8CD5EFE1F009}"/>
              </a:ext>
            </a:extLst>
          </p:cNvPr>
          <p:cNvSpPr>
            <a:spLocks noGrp="1"/>
          </p:cNvSpPr>
          <p:nvPr>
            <p:ph type="title" idx="7"/>
          </p:nvPr>
        </p:nvSpPr>
        <p:spPr/>
        <p:txBody>
          <a:bodyPr/>
          <a:lstStyle/>
          <a:p>
            <a:r>
              <a:rPr lang="en-GB" dirty="0"/>
              <a:t>acidosis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9CBF1E6F-4E0A-FF62-684C-B0254A284FFB}"/>
              </a:ext>
            </a:extLst>
          </p:cNvPr>
          <p:cNvSpPr>
            <a:spLocks noGrp="1"/>
          </p:cNvSpPr>
          <p:nvPr>
            <p:ph type="title" idx="9"/>
          </p:nvPr>
        </p:nvSpPr>
        <p:spPr/>
        <p:txBody>
          <a:bodyPr/>
          <a:lstStyle/>
          <a:p>
            <a:r>
              <a:rPr lang="en-GB" dirty="0"/>
              <a:t>hypoglycaemia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B95EA01D-31A6-00F9-A736-2A8265C1B68D}"/>
              </a:ext>
            </a:extLst>
          </p:cNvPr>
          <p:cNvSpPr>
            <a:spLocks noGrp="1"/>
          </p:cNvSpPr>
          <p:nvPr>
            <p:ph type="title" idx="14"/>
          </p:nvPr>
        </p:nvSpPr>
        <p:spPr/>
        <p:txBody>
          <a:bodyPr/>
          <a:lstStyle/>
          <a:p>
            <a:r>
              <a:rPr lang="en-GB" dirty="0"/>
              <a:t>lethargy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DF6E21C-1375-D27E-B9B5-02F63D8A5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278" y="2136050"/>
            <a:ext cx="797138" cy="871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32B0DA5-E17A-C83E-D586-355C76BEF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562" y="2136050"/>
            <a:ext cx="690813" cy="8714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B0DF0BC-178B-AA43-DCE4-3793164F40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9162" y="2229000"/>
            <a:ext cx="1168760" cy="73645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68A1C46-34C1-8247-0FE9-FB939DBA0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0740" y="3930675"/>
            <a:ext cx="817182" cy="9176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58A6936-43A0-5D20-3A4B-16170FB0C9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5684" y="3979638"/>
            <a:ext cx="817182" cy="81974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C7BDEBE-332E-575B-98CD-715D8F4B0C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3582" y="3979638"/>
            <a:ext cx="996785" cy="67151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34CD8F7-4862-C474-FD98-492CD8B27EB1}"/>
              </a:ext>
            </a:extLst>
          </p:cNvPr>
          <p:cNvSpPr txBox="1"/>
          <p:nvPr/>
        </p:nvSpPr>
        <p:spPr>
          <a:xfrm>
            <a:off x="4434289" y="4826849"/>
            <a:ext cx="27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50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C37AA-325E-2CDB-750E-0B61867B7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Chronic</a:t>
            </a:r>
            <a:r>
              <a:rPr lang="en-GB" dirty="0"/>
              <a:t> side effect</a:t>
            </a:r>
            <a:br>
              <a:rPr lang="en-GB" dirty="0"/>
            </a:br>
            <a:endParaRPr lang="en-GB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9A50A7E-1917-8C51-1552-A71E29F58C58}"/>
              </a:ext>
            </a:extLst>
          </p:cNvPr>
          <p:cNvSpPr txBox="1"/>
          <p:nvPr/>
        </p:nvSpPr>
        <p:spPr>
          <a:xfrm>
            <a:off x="1616607" y="1914257"/>
            <a:ext cx="629614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Karla" pitchFamily="2" charset="0"/>
              </a:rPr>
              <a:t>constipation, renal stones  , cardiomyopathy , retarded growth, anorexia, progressive bone mineral content loss , high cholesterol levels, low albumin and carnitine levels , specific vitamin and/or mineral deficiencies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4FB8A4D-22CA-0CB5-5AF1-F0E44E4E4012}"/>
              </a:ext>
            </a:extLst>
          </p:cNvPr>
          <p:cNvSpPr txBox="1"/>
          <p:nvPr/>
        </p:nvSpPr>
        <p:spPr>
          <a:xfrm>
            <a:off x="4434289" y="4826849"/>
            <a:ext cx="27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135708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Minimalist Hepatitis Clinical Case by Slidesgo">
  <a:themeElements>
    <a:clrScheme name="Simple Light">
      <a:dk1>
        <a:srgbClr val="000000"/>
      </a:dk1>
      <a:lt1>
        <a:srgbClr val="FFFFFF"/>
      </a:lt1>
      <a:dk2>
        <a:srgbClr val="06688E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3007</TotalTime>
  <Words>325</Words>
  <Application>Microsoft Macintosh PowerPoint</Application>
  <PresentationFormat>On-screen Show (16:9)</PresentationFormat>
  <Paragraphs>68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DM Serif Display</vt:lpstr>
      <vt:lpstr>Karla</vt:lpstr>
      <vt:lpstr>Arial</vt:lpstr>
      <vt:lpstr>Minimalist Hepatitis Clinical Case by Slidesgo</vt:lpstr>
      <vt:lpstr>ketogenic diet</vt:lpstr>
      <vt:lpstr>Objective</vt:lpstr>
      <vt:lpstr>Introduction</vt:lpstr>
      <vt:lpstr> History of ketogenic diet</vt:lpstr>
      <vt:lpstr> Physiology of ketogenic diet</vt:lpstr>
      <vt:lpstr>Types of ketogenic diet</vt:lpstr>
      <vt:lpstr>PowerPoint Presentation</vt:lpstr>
      <vt:lpstr>nausea</vt:lpstr>
      <vt:lpstr>Chronic side effect </vt:lpstr>
      <vt:lpstr>Conclusion </vt:lpstr>
      <vt:lpstr>References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ketogenic diet</dc:title>
  <dc:creator>esgair alzahra</dc:creator>
  <cp:lastModifiedBy>mhd alsh</cp:lastModifiedBy>
  <cp:revision>7</cp:revision>
  <dcterms:modified xsi:type="dcterms:W3CDTF">2022-05-24T23:17:31Z</dcterms:modified>
</cp:coreProperties>
</file>