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14"/>
  </p:notesMasterIdLst>
  <p:sldIdLst>
    <p:sldId id="295" r:id="rId2"/>
    <p:sldId id="267" r:id="rId3"/>
    <p:sldId id="260" r:id="rId4"/>
    <p:sldId id="256" r:id="rId5"/>
    <p:sldId id="262" r:id="rId6"/>
    <p:sldId id="259" r:id="rId7"/>
    <p:sldId id="265" r:id="rId8"/>
    <p:sldId id="261" r:id="rId9"/>
    <p:sldId id="296" r:id="rId10"/>
    <p:sldId id="263" r:id="rId11"/>
    <p:sldId id="275" r:id="rId12"/>
    <p:sldId id="278" r:id="rId1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News Cycle" panose="020B0604020202020204" charset="2"/>
      <p:regular r:id="rId19"/>
      <p:bold r:id="rId20"/>
    </p:embeddedFont>
    <p:embeddedFont>
      <p:font typeface="Oswald" panose="020B0604020202020204" charset="0"/>
      <p:regular r:id="rId21"/>
      <p:bold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B5681E7-3F6B-493A-A081-50176DB923CF}">
  <a:tblStyle styleId="{6B5681E7-3F6B-493A-A081-50176DB923C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51EFF09-86D4-41D1-8CD3-602A2CEEB6E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8"/>
    <p:restoredTop sz="94674"/>
  </p:normalViewPr>
  <p:slideViewPr>
    <p:cSldViewPr snapToGrid="0" snapToObjects="1">
      <p:cViewPr varScale="1">
        <p:scale>
          <a:sx n="91" d="100"/>
          <a:sy n="91" d="100"/>
        </p:scale>
        <p:origin x="8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aa41051d55_1_7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aa41051d55_1_7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accent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550500" y="2435625"/>
            <a:ext cx="3638700" cy="2240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7813106" y="0"/>
            <a:ext cx="892296" cy="32254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10795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3650209" y="0"/>
            <a:ext cx="563814" cy="169970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0304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4359415" y="609095"/>
            <a:ext cx="1314792" cy="211917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19177"/>
                </a:lnTo>
                <a:lnTo>
                  <a:pt x="21600" y="0"/>
                </a:lnTo>
                <a:lnTo>
                  <a:pt x="0" y="2423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5821031" y="991483"/>
            <a:ext cx="1845234" cy="415945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1733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4359415" y="2643735"/>
            <a:ext cx="1314792" cy="251013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2046"/>
                </a:lnTo>
                <a:lnTo>
                  <a:pt x="0" y="21600"/>
                </a:lnTo>
                <a:close/>
              </a:path>
            </a:pathLst>
          </a:custGeom>
          <a:solidFill>
            <a:srgbClr val="002035">
              <a:alpha val="17320"/>
            </a:srgbClr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7813106" y="306930"/>
            <a:ext cx="892296" cy="297729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0429"/>
                </a:lnTo>
                <a:lnTo>
                  <a:pt x="21600" y="0"/>
                </a:lnTo>
                <a:lnTo>
                  <a:pt x="0" y="1171"/>
                </a:lnTo>
                <a:lnTo>
                  <a:pt x="0" y="21600"/>
                </a:lnTo>
                <a:close/>
              </a:path>
            </a:pathLst>
          </a:custGeom>
          <a:solidFill>
            <a:srgbClr val="002035">
              <a:alpha val="17320"/>
            </a:srgbClr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5821031" y="0"/>
            <a:ext cx="1845234" cy="116105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15393"/>
                </a:ln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7813106" y="3277330"/>
            <a:ext cx="892296" cy="116591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18611"/>
                </a:lnTo>
                <a:lnTo>
                  <a:pt x="21600" y="0"/>
                </a:lnTo>
                <a:lnTo>
                  <a:pt x="0" y="2989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ctrTitle"/>
          </p:nvPr>
        </p:nvSpPr>
        <p:spPr>
          <a:xfrm>
            <a:off x="550500" y="3044025"/>
            <a:ext cx="36387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550500" y="4300725"/>
            <a:ext cx="3638700" cy="37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accen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SzPts val="2600"/>
              <a:buNone/>
              <a:defRPr sz="2600">
                <a:solidFill>
                  <a:schemeClr val="accen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SzPts val="2600"/>
              <a:buNone/>
              <a:defRPr sz="2600">
                <a:solidFill>
                  <a:schemeClr val="accen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2600"/>
              <a:buNone/>
              <a:defRPr sz="2600">
                <a:solidFill>
                  <a:schemeClr val="accen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2600"/>
              <a:buNone/>
              <a:defRPr sz="2600">
                <a:solidFill>
                  <a:schemeClr val="accen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2600"/>
              <a:buNone/>
              <a:defRPr sz="2600">
                <a:solidFill>
                  <a:schemeClr val="accen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2600"/>
              <a:buNone/>
              <a:defRPr sz="2600">
                <a:solidFill>
                  <a:schemeClr val="accen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2600"/>
              <a:buNone/>
              <a:defRPr sz="2600">
                <a:solidFill>
                  <a:schemeClr val="accen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accent2"/>
              </a:buClr>
              <a:buSzPts val="2600"/>
              <a:buNone/>
              <a:defRPr sz="2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/>
          <p:nvPr/>
        </p:nvSpPr>
        <p:spPr>
          <a:xfrm>
            <a:off x="7813106" y="0"/>
            <a:ext cx="892296" cy="32254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10795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3"/>
          <p:cNvSpPr/>
          <p:nvPr/>
        </p:nvSpPr>
        <p:spPr>
          <a:xfrm>
            <a:off x="3650209" y="0"/>
            <a:ext cx="563814" cy="169970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0304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3"/>
          <p:cNvSpPr/>
          <p:nvPr/>
        </p:nvSpPr>
        <p:spPr>
          <a:xfrm>
            <a:off x="4359415" y="609095"/>
            <a:ext cx="1314792" cy="211917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19177"/>
                </a:lnTo>
                <a:lnTo>
                  <a:pt x="21600" y="0"/>
                </a:lnTo>
                <a:lnTo>
                  <a:pt x="0" y="2423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3"/>
          <p:cNvSpPr/>
          <p:nvPr/>
        </p:nvSpPr>
        <p:spPr>
          <a:xfrm>
            <a:off x="5821031" y="991483"/>
            <a:ext cx="1845234" cy="415945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1733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4359415" y="2643735"/>
            <a:ext cx="1314792" cy="251013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2046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>
            <a:off x="7813106" y="306930"/>
            <a:ext cx="892296" cy="297729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0429"/>
                </a:lnTo>
                <a:lnTo>
                  <a:pt x="21600" y="0"/>
                </a:lnTo>
                <a:lnTo>
                  <a:pt x="0" y="1171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/>
          <p:nvPr/>
        </p:nvSpPr>
        <p:spPr>
          <a:xfrm>
            <a:off x="5821031" y="0"/>
            <a:ext cx="1845234" cy="116105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15393"/>
                </a:ln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/>
          <p:nvPr/>
        </p:nvSpPr>
        <p:spPr>
          <a:xfrm>
            <a:off x="7813106" y="3277330"/>
            <a:ext cx="892296" cy="116591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18611"/>
                </a:lnTo>
                <a:lnTo>
                  <a:pt x="21600" y="0"/>
                </a:lnTo>
                <a:lnTo>
                  <a:pt x="0" y="2989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solidFill>
          <a:schemeClr val="accen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/>
          <p:nvPr/>
        </p:nvSpPr>
        <p:spPr>
          <a:xfrm>
            <a:off x="228589" y="1362238"/>
            <a:ext cx="624618" cy="75654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0" y="3233"/>
                </a:lnTo>
                <a:lnTo>
                  <a:pt x="0" y="21600"/>
                </a:lnTo>
                <a:lnTo>
                  <a:pt x="21600" y="18367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"/>
          <p:cNvSpPr/>
          <p:nvPr/>
        </p:nvSpPr>
        <p:spPr>
          <a:xfrm>
            <a:off x="228589" y="876"/>
            <a:ext cx="624618" cy="137235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19818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accent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4"/>
          <p:cNvSpPr/>
          <p:nvPr/>
        </p:nvSpPr>
        <p:spPr>
          <a:xfrm>
            <a:off x="8520705" y="4146351"/>
            <a:ext cx="394686" cy="99802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1549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1"/>
          </p:nvPr>
        </p:nvSpPr>
        <p:spPr>
          <a:xfrm>
            <a:off x="1030663" y="1529125"/>
            <a:ext cx="4879500" cy="2959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31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Char char="▸"/>
              <a:defRPr sz="3200">
                <a:solidFill>
                  <a:schemeClr val="lt1"/>
                </a:solidFill>
              </a:defRPr>
            </a:lvl1pPr>
            <a:lvl2pPr marL="914400" lvl="1" indent="-431800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2pPr>
            <a:lvl3pPr marL="1371600" lvl="2" indent="-431800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Char char="■"/>
              <a:defRPr sz="3200">
                <a:solidFill>
                  <a:schemeClr val="lt1"/>
                </a:solidFill>
              </a:defRPr>
            </a:lvl3pPr>
            <a:lvl4pPr marL="1828800" lvl="3" indent="-431800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Char char="●"/>
              <a:defRPr sz="3200">
                <a:solidFill>
                  <a:schemeClr val="lt1"/>
                </a:solidFill>
              </a:defRPr>
            </a:lvl4pPr>
            <a:lvl5pPr marL="2286000" lvl="4" indent="-431800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Char char="○"/>
              <a:defRPr sz="3200">
                <a:solidFill>
                  <a:schemeClr val="lt1"/>
                </a:solidFill>
              </a:defRPr>
            </a:lvl5pPr>
            <a:lvl6pPr marL="2743200" lvl="5" indent="-431800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Char char="■"/>
              <a:defRPr sz="3200">
                <a:solidFill>
                  <a:schemeClr val="lt1"/>
                </a:solidFill>
              </a:defRPr>
            </a:lvl6pPr>
            <a:lvl7pPr marL="3200400" lvl="6" indent="-431800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Char char="●"/>
              <a:defRPr sz="3200">
                <a:solidFill>
                  <a:schemeClr val="lt1"/>
                </a:solidFill>
              </a:defRPr>
            </a:lvl7pPr>
            <a:lvl8pPr marL="3657600" lvl="7" indent="-431800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Char char="○"/>
              <a:defRPr sz="3200">
                <a:solidFill>
                  <a:schemeClr val="lt1"/>
                </a:solidFill>
              </a:defRPr>
            </a:lvl8pPr>
            <a:lvl9pPr marL="4114800" lvl="8" indent="-431800" rtl="0"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3200"/>
              <a:buChar char="■"/>
              <a:defRPr sz="3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/>
          <p:nvPr/>
        </p:nvSpPr>
        <p:spPr>
          <a:xfrm>
            <a:off x="346977" y="1296229"/>
            <a:ext cx="582000" cy="6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rPr>
              <a:t>“</a:t>
            </a:r>
            <a:endParaRPr sz="10400">
              <a:solidFill>
                <a:schemeClr val="lt1"/>
              </a:solidFill>
              <a:latin typeface="News Cycle"/>
              <a:ea typeface="News Cycle"/>
              <a:cs typeface="News Cycle"/>
              <a:sym typeface="News Cycle"/>
            </a:endParaRPr>
          </a:p>
        </p:txBody>
      </p:sp>
      <p:sp>
        <p:nvSpPr>
          <p:cNvPr id="36" name="Google Shape;36;p4"/>
          <p:cNvSpPr txBox="1">
            <a:spLocks noGrp="1"/>
          </p:cNvSpPr>
          <p:nvPr>
            <p:ph type="sldNum" idx="12"/>
          </p:nvPr>
        </p:nvSpPr>
        <p:spPr>
          <a:xfrm>
            <a:off x="8520650" y="4688650"/>
            <a:ext cx="3948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accent3"/>
                </a:solidFill>
              </a:defRPr>
            </a:lvl1pPr>
            <a:lvl2pPr lvl="1" rtl="0">
              <a:buNone/>
              <a:defRPr>
                <a:solidFill>
                  <a:schemeClr val="accent3"/>
                </a:solidFill>
              </a:defRPr>
            </a:lvl2pPr>
            <a:lvl3pPr lvl="2" rtl="0">
              <a:buNone/>
              <a:defRPr>
                <a:solidFill>
                  <a:schemeClr val="accent3"/>
                </a:solidFill>
              </a:defRPr>
            </a:lvl3pPr>
            <a:lvl4pPr lvl="3" rtl="0">
              <a:buNone/>
              <a:defRPr>
                <a:solidFill>
                  <a:schemeClr val="accent3"/>
                </a:solidFill>
              </a:defRPr>
            </a:lvl4pPr>
            <a:lvl5pPr lvl="4" rtl="0">
              <a:buNone/>
              <a:defRPr>
                <a:solidFill>
                  <a:schemeClr val="accent3"/>
                </a:solidFill>
              </a:defRPr>
            </a:lvl5pPr>
            <a:lvl6pPr lvl="5" rtl="0">
              <a:buNone/>
              <a:defRPr>
                <a:solidFill>
                  <a:schemeClr val="accent3"/>
                </a:solidFill>
              </a:defRPr>
            </a:lvl6pPr>
            <a:lvl7pPr lvl="6" rtl="0">
              <a:buNone/>
              <a:defRPr>
                <a:solidFill>
                  <a:schemeClr val="accent3"/>
                </a:solidFill>
              </a:defRPr>
            </a:lvl7pPr>
            <a:lvl8pPr lvl="7" rtl="0">
              <a:buNone/>
              <a:defRPr>
                <a:solidFill>
                  <a:schemeClr val="accent3"/>
                </a:solidFill>
              </a:defRPr>
            </a:lvl8pPr>
            <a:lvl9pPr lvl="8" rtl="0">
              <a:buNone/>
              <a:defRPr>
                <a:solidFill>
                  <a:schemeClr val="accent3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" name="Google Shape;37;p4"/>
          <p:cNvSpPr/>
          <p:nvPr/>
        </p:nvSpPr>
        <p:spPr>
          <a:xfrm>
            <a:off x="7497540" y="3233808"/>
            <a:ext cx="920376" cy="1487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0" y="2423"/>
                </a:lnTo>
                <a:lnTo>
                  <a:pt x="0" y="21600"/>
                </a:lnTo>
                <a:lnTo>
                  <a:pt x="21600" y="19177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4"/>
          <p:cNvSpPr/>
          <p:nvPr/>
        </p:nvSpPr>
        <p:spPr>
          <a:xfrm>
            <a:off x="6103018" y="876"/>
            <a:ext cx="1291734" cy="249879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19575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4"/>
          <p:cNvSpPr/>
          <p:nvPr/>
        </p:nvSpPr>
        <p:spPr>
          <a:xfrm>
            <a:off x="7497540" y="875"/>
            <a:ext cx="920376" cy="329632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0506"/>
                </a:ln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4"/>
          <p:cNvSpPr/>
          <p:nvPr/>
        </p:nvSpPr>
        <p:spPr>
          <a:xfrm>
            <a:off x="6103018" y="2373413"/>
            <a:ext cx="1291734" cy="277101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0" y="1826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"/>
          <p:cNvSpPr txBox="1">
            <a:spLocks noGrp="1"/>
          </p:cNvSpPr>
          <p:nvPr>
            <p:ph type="title"/>
          </p:nvPr>
        </p:nvSpPr>
        <p:spPr>
          <a:xfrm>
            <a:off x="550500" y="759800"/>
            <a:ext cx="61077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550500" y="1353948"/>
            <a:ext cx="61077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▸"/>
              <a:defRPr/>
            </a:lvl1pPr>
            <a:lvl2pPr marL="914400" lvl="1" indent="-381000" rtl="0">
              <a:spcBef>
                <a:spcPts val="800"/>
              </a:spcBef>
              <a:spcAft>
                <a:spcPts val="0"/>
              </a:spcAft>
              <a:buSzPts val="2400"/>
              <a:buChar char="▹"/>
              <a:defRPr/>
            </a:lvl2pPr>
            <a:lvl3pPr marL="1371600" lvl="2" indent="-381000" rtl="0">
              <a:spcBef>
                <a:spcPts val="80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 rtl="0">
              <a:spcBef>
                <a:spcPts val="80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80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80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80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80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800"/>
              </a:spcBef>
              <a:spcAft>
                <a:spcPts val="80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8346250" y="4688650"/>
            <a:ext cx="5691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5" name="Google Shape;45;p5"/>
          <p:cNvSpPr/>
          <p:nvPr/>
        </p:nvSpPr>
        <p:spPr>
          <a:xfrm>
            <a:off x="6963076" y="3274552"/>
            <a:ext cx="359208" cy="186894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0" y="753"/>
                </a:ln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5"/>
          <p:cNvSpPr/>
          <p:nvPr/>
        </p:nvSpPr>
        <p:spPr>
          <a:xfrm>
            <a:off x="6963076" y="977835"/>
            <a:ext cx="359208" cy="4399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18401"/>
                </a:lnTo>
                <a:lnTo>
                  <a:pt x="21600" y="0"/>
                </a:lnTo>
                <a:lnTo>
                  <a:pt x="0" y="3199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5"/>
          <p:cNvSpPr/>
          <p:nvPr/>
        </p:nvSpPr>
        <p:spPr>
          <a:xfrm>
            <a:off x="6963076" y="1"/>
            <a:ext cx="359208" cy="95412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0125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5"/>
          <p:cNvSpPr/>
          <p:nvPr/>
        </p:nvSpPr>
        <p:spPr>
          <a:xfrm>
            <a:off x="7415771" y="1034367"/>
            <a:ext cx="837702" cy="296254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0" y="1107"/>
                </a:lnTo>
                <a:lnTo>
                  <a:pt x="0" y="21600"/>
                </a:lnTo>
                <a:lnTo>
                  <a:pt x="21600" y="20492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5"/>
          <p:cNvSpPr/>
          <p:nvPr/>
        </p:nvSpPr>
        <p:spPr>
          <a:xfrm>
            <a:off x="7415771" y="0"/>
            <a:ext cx="837702" cy="109204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18596"/>
                </a:ln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5"/>
          <p:cNvSpPr/>
          <p:nvPr/>
        </p:nvSpPr>
        <p:spPr>
          <a:xfrm>
            <a:off x="8346880" y="1552004"/>
            <a:ext cx="568512" cy="114021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19647"/>
                </a:lnTo>
                <a:lnTo>
                  <a:pt x="21600" y="0"/>
                </a:lnTo>
                <a:lnTo>
                  <a:pt x="0" y="1953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5"/>
          <p:cNvSpPr/>
          <p:nvPr/>
        </p:nvSpPr>
        <p:spPr>
          <a:xfrm>
            <a:off x="8346880" y="4574477"/>
            <a:ext cx="568512" cy="56899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3912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5"/>
          <p:cNvSpPr/>
          <p:nvPr/>
        </p:nvSpPr>
        <p:spPr>
          <a:xfrm>
            <a:off x="8346880" y="2682241"/>
            <a:ext cx="568512" cy="190225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0" y="1170"/>
                </a:lnTo>
                <a:lnTo>
                  <a:pt x="0" y="21600"/>
                </a:lnTo>
                <a:lnTo>
                  <a:pt x="21600" y="20429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">
  <p:cSld name="TITLE_AND_BODY_1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6"/>
          <p:cNvSpPr txBox="1">
            <a:spLocks noGrp="1"/>
          </p:cNvSpPr>
          <p:nvPr>
            <p:ph type="title"/>
          </p:nvPr>
        </p:nvSpPr>
        <p:spPr>
          <a:xfrm>
            <a:off x="550500" y="759800"/>
            <a:ext cx="36945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body" idx="1"/>
          </p:nvPr>
        </p:nvSpPr>
        <p:spPr>
          <a:xfrm>
            <a:off x="550500" y="1353948"/>
            <a:ext cx="36945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▸"/>
              <a:defRPr/>
            </a:lvl1pPr>
            <a:lvl2pPr marL="914400" lvl="1" indent="-381000" rtl="0">
              <a:spcBef>
                <a:spcPts val="800"/>
              </a:spcBef>
              <a:spcAft>
                <a:spcPts val="0"/>
              </a:spcAft>
              <a:buSzPts val="2400"/>
              <a:buChar char="▹"/>
              <a:defRPr/>
            </a:lvl2pPr>
            <a:lvl3pPr marL="1371600" lvl="2" indent="-381000" rtl="0">
              <a:spcBef>
                <a:spcPts val="80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 rtl="0">
              <a:spcBef>
                <a:spcPts val="80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80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80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80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80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800"/>
              </a:spcBef>
              <a:spcAft>
                <a:spcPts val="80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sldNum" idx="12"/>
          </p:nvPr>
        </p:nvSpPr>
        <p:spPr>
          <a:xfrm>
            <a:off x="8346250" y="4688650"/>
            <a:ext cx="5691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7" name="Google Shape;57;p6"/>
          <p:cNvSpPr/>
          <p:nvPr/>
        </p:nvSpPr>
        <p:spPr>
          <a:xfrm>
            <a:off x="8099306" y="0"/>
            <a:ext cx="892296" cy="32254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10795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6"/>
          <p:cNvSpPr/>
          <p:nvPr/>
        </p:nvSpPr>
        <p:spPr>
          <a:xfrm>
            <a:off x="4645615" y="609095"/>
            <a:ext cx="1314792" cy="211917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19177"/>
                </a:lnTo>
                <a:lnTo>
                  <a:pt x="21600" y="0"/>
                </a:lnTo>
                <a:lnTo>
                  <a:pt x="0" y="2423"/>
                </a:lnTo>
                <a:lnTo>
                  <a:pt x="0" y="216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6"/>
          <p:cNvSpPr/>
          <p:nvPr/>
        </p:nvSpPr>
        <p:spPr>
          <a:xfrm>
            <a:off x="6107231" y="991483"/>
            <a:ext cx="1845234" cy="415945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1733"/>
                </a:lnTo>
                <a:lnTo>
                  <a:pt x="0" y="216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6"/>
          <p:cNvSpPr/>
          <p:nvPr/>
        </p:nvSpPr>
        <p:spPr>
          <a:xfrm>
            <a:off x="4645615" y="2643735"/>
            <a:ext cx="1314792" cy="251013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2046"/>
                </a:lnTo>
                <a:lnTo>
                  <a:pt x="0" y="216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6"/>
          <p:cNvSpPr/>
          <p:nvPr/>
        </p:nvSpPr>
        <p:spPr>
          <a:xfrm>
            <a:off x="8099306" y="306930"/>
            <a:ext cx="892296" cy="297729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0429"/>
                </a:lnTo>
                <a:lnTo>
                  <a:pt x="21600" y="0"/>
                </a:lnTo>
                <a:lnTo>
                  <a:pt x="0" y="1171"/>
                </a:lnTo>
                <a:lnTo>
                  <a:pt x="0" y="216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6"/>
          <p:cNvSpPr/>
          <p:nvPr/>
        </p:nvSpPr>
        <p:spPr>
          <a:xfrm>
            <a:off x="6107231" y="0"/>
            <a:ext cx="1845234" cy="116105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15393"/>
                </a:ln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6"/>
          <p:cNvSpPr/>
          <p:nvPr/>
        </p:nvSpPr>
        <p:spPr>
          <a:xfrm>
            <a:off x="8099306" y="3277330"/>
            <a:ext cx="892296" cy="116591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18611"/>
                </a:lnTo>
                <a:lnTo>
                  <a:pt x="21600" y="0"/>
                </a:lnTo>
                <a:lnTo>
                  <a:pt x="0" y="2989"/>
                </a:lnTo>
                <a:lnTo>
                  <a:pt x="0" y="216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7"/>
          <p:cNvSpPr txBox="1">
            <a:spLocks noGrp="1"/>
          </p:cNvSpPr>
          <p:nvPr>
            <p:ph type="title"/>
          </p:nvPr>
        </p:nvSpPr>
        <p:spPr>
          <a:xfrm>
            <a:off x="550500" y="759800"/>
            <a:ext cx="61077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7"/>
          <p:cNvSpPr txBox="1">
            <a:spLocks noGrp="1"/>
          </p:cNvSpPr>
          <p:nvPr>
            <p:ph type="body" idx="1"/>
          </p:nvPr>
        </p:nvSpPr>
        <p:spPr>
          <a:xfrm>
            <a:off x="550500" y="1353950"/>
            <a:ext cx="28536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▸"/>
              <a:defRPr sz="2000"/>
            </a:lvl1pPr>
            <a:lvl2pPr marL="914400" lvl="1" indent="-355600" rtl="0">
              <a:spcBef>
                <a:spcPts val="800"/>
              </a:spcBef>
              <a:spcAft>
                <a:spcPts val="0"/>
              </a:spcAft>
              <a:buSzPts val="2000"/>
              <a:buChar char="▹"/>
              <a:defRPr sz="2000"/>
            </a:lvl2pPr>
            <a:lvl3pPr marL="1371600" lvl="2" indent="-355600" rtl="0">
              <a:spcBef>
                <a:spcPts val="8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8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8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8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800"/>
              </a:spcBef>
              <a:spcAft>
                <a:spcPts val="8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body" idx="2"/>
          </p:nvPr>
        </p:nvSpPr>
        <p:spPr>
          <a:xfrm>
            <a:off x="3804472" y="1353950"/>
            <a:ext cx="28536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▸"/>
              <a:defRPr sz="2000"/>
            </a:lvl1pPr>
            <a:lvl2pPr marL="914400" lvl="1" indent="-355600" rtl="0">
              <a:spcBef>
                <a:spcPts val="800"/>
              </a:spcBef>
              <a:spcAft>
                <a:spcPts val="0"/>
              </a:spcAft>
              <a:buSzPts val="2000"/>
              <a:buChar char="▹"/>
              <a:defRPr sz="2000"/>
            </a:lvl2pPr>
            <a:lvl3pPr marL="1371600" lvl="2" indent="-355600" rtl="0">
              <a:spcBef>
                <a:spcPts val="8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8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8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8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800"/>
              </a:spcBef>
              <a:spcAft>
                <a:spcPts val="8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sldNum" idx="12"/>
          </p:nvPr>
        </p:nvSpPr>
        <p:spPr>
          <a:xfrm>
            <a:off x="8346250" y="4688650"/>
            <a:ext cx="5691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69" name="Google Shape;69;p7"/>
          <p:cNvGrpSpPr/>
          <p:nvPr/>
        </p:nvGrpSpPr>
        <p:grpSpPr>
          <a:xfrm>
            <a:off x="6963076" y="0"/>
            <a:ext cx="1952316" cy="5143493"/>
            <a:chOff x="6963076" y="0"/>
            <a:chExt cx="1952316" cy="5143493"/>
          </a:xfrm>
        </p:grpSpPr>
        <p:sp>
          <p:nvSpPr>
            <p:cNvPr id="70" name="Google Shape;70;p7"/>
            <p:cNvSpPr/>
            <p:nvPr/>
          </p:nvSpPr>
          <p:spPr>
            <a:xfrm>
              <a:off x="6963076" y="3274552"/>
              <a:ext cx="359208" cy="186894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753"/>
                  </a:ln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71;p7"/>
            <p:cNvSpPr/>
            <p:nvPr/>
          </p:nvSpPr>
          <p:spPr>
            <a:xfrm>
              <a:off x="6963076" y="977835"/>
              <a:ext cx="359208" cy="43999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21600"/>
                  </a:moveTo>
                  <a:lnTo>
                    <a:pt x="21600" y="18401"/>
                  </a:lnTo>
                  <a:lnTo>
                    <a:pt x="21600" y="0"/>
                  </a:lnTo>
                  <a:lnTo>
                    <a:pt x="0" y="3199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72;p7"/>
            <p:cNvSpPr/>
            <p:nvPr/>
          </p:nvSpPr>
          <p:spPr>
            <a:xfrm>
              <a:off x="6963076" y="1"/>
              <a:ext cx="359208" cy="9541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0125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73;p7"/>
            <p:cNvSpPr/>
            <p:nvPr/>
          </p:nvSpPr>
          <p:spPr>
            <a:xfrm>
              <a:off x="7415771" y="1034367"/>
              <a:ext cx="837702" cy="296254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0"/>
                  </a:moveTo>
                  <a:lnTo>
                    <a:pt x="0" y="1107"/>
                  </a:lnTo>
                  <a:lnTo>
                    <a:pt x="0" y="21600"/>
                  </a:lnTo>
                  <a:lnTo>
                    <a:pt x="21600" y="20492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74;p7"/>
            <p:cNvSpPr/>
            <p:nvPr/>
          </p:nvSpPr>
          <p:spPr>
            <a:xfrm>
              <a:off x="7415771" y="0"/>
              <a:ext cx="837702" cy="109204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21600"/>
                  </a:moveTo>
                  <a:lnTo>
                    <a:pt x="21600" y="18596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75;p7"/>
            <p:cNvSpPr/>
            <p:nvPr/>
          </p:nvSpPr>
          <p:spPr>
            <a:xfrm>
              <a:off x="8346880" y="1552004"/>
              <a:ext cx="568512" cy="114021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21600"/>
                  </a:moveTo>
                  <a:lnTo>
                    <a:pt x="21600" y="19647"/>
                  </a:lnTo>
                  <a:lnTo>
                    <a:pt x="21600" y="0"/>
                  </a:lnTo>
                  <a:lnTo>
                    <a:pt x="0" y="1953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76;p7"/>
            <p:cNvSpPr/>
            <p:nvPr/>
          </p:nvSpPr>
          <p:spPr>
            <a:xfrm>
              <a:off x="8346880" y="4574477"/>
              <a:ext cx="568512" cy="56899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3912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77;p7"/>
            <p:cNvSpPr/>
            <p:nvPr/>
          </p:nvSpPr>
          <p:spPr>
            <a:xfrm>
              <a:off x="8346880" y="2682241"/>
              <a:ext cx="568512" cy="190225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0"/>
                  </a:moveTo>
                  <a:lnTo>
                    <a:pt x="0" y="1170"/>
                  </a:lnTo>
                  <a:lnTo>
                    <a:pt x="0" y="21600"/>
                  </a:lnTo>
                  <a:lnTo>
                    <a:pt x="21600" y="20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9"/>
          <p:cNvSpPr txBox="1">
            <a:spLocks noGrp="1"/>
          </p:cNvSpPr>
          <p:nvPr>
            <p:ph type="title"/>
          </p:nvPr>
        </p:nvSpPr>
        <p:spPr>
          <a:xfrm>
            <a:off x="550500" y="759800"/>
            <a:ext cx="61077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9"/>
          <p:cNvSpPr txBox="1">
            <a:spLocks noGrp="1"/>
          </p:cNvSpPr>
          <p:nvPr>
            <p:ph type="sldNum" idx="12"/>
          </p:nvPr>
        </p:nvSpPr>
        <p:spPr>
          <a:xfrm>
            <a:off x="8346250" y="4688650"/>
            <a:ext cx="5691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96" name="Google Shape;96;p9"/>
          <p:cNvGrpSpPr/>
          <p:nvPr/>
        </p:nvGrpSpPr>
        <p:grpSpPr>
          <a:xfrm>
            <a:off x="6963076" y="0"/>
            <a:ext cx="1952316" cy="5143493"/>
            <a:chOff x="6963076" y="0"/>
            <a:chExt cx="1952316" cy="5143493"/>
          </a:xfrm>
        </p:grpSpPr>
        <p:sp>
          <p:nvSpPr>
            <p:cNvPr id="97" name="Google Shape;97;p9"/>
            <p:cNvSpPr/>
            <p:nvPr/>
          </p:nvSpPr>
          <p:spPr>
            <a:xfrm>
              <a:off x="6963076" y="3274552"/>
              <a:ext cx="359208" cy="186894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753"/>
                  </a:ln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9"/>
            <p:cNvSpPr/>
            <p:nvPr/>
          </p:nvSpPr>
          <p:spPr>
            <a:xfrm>
              <a:off x="6963076" y="977835"/>
              <a:ext cx="359208" cy="43999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21600"/>
                  </a:moveTo>
                  <a:lnTo>
                    <a:pt x="21600" y="18401"/>
                  </a:lnTo>
                  <a:lnTo>
                    <a:pt x="21600" y="0"/>
                  </a:lnTo>
                  <a:lnTo>
                    <a:pt x="0" y="3199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p9"/>
            <p:cNvSpPr/>
            <p:nvPr/>
          </p:nvSpPr>
          <p:spPr>
            <a:xfrm>
              <a:off x="6963076" y="1"/>
              <a:ext cx="359208" cy="9541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0125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100;p9"/>
            <p:cNvSpPr/>
            <p:nvPr/>
          </p:nvSpPr>
          <p:spPr>
            <a:xfrm>
              <a:off x="7415771" y="1034367"/>
              <a:ext cx="837702" cy="296254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0"/>
                  </a:moveTo>
                  <a:lnTo>
                    <a:pt x="0" y="1107"/>
                  </a:lnTo>
                  <a:lnTo>
                    <a:pt x="0" y="21600"/>
                  </a:lnTo>
                  <a:lnTo>
                    <a:pt x="21600" y="20492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101;p9"/>
            <p:cNvSpPr/>
            <p:nvPr/>
          </p:nvSpPr>
          <p:spPr>
            <a:xfrm>
              <a:off x="7415771" y="0"/>
              <a:ext cx="837702" cy="109204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21600"/>
                  </a:moveTo>
                  <a:lnTo>
                    <a:pt x="21600" y="18596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102;p9"/>
            <p:cNvSpPr/>
            <p:nvPr/>
          </p:nvSpPr>
          <p:spPr>
            <a:xfrm>
              <a:off x="8346880" y="1552004"/>
              <a:ext cx="568512" cy="114021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21600"/>
                  </a:moveTo>
                  <a:lnTo>
                    <a:pt x="21600" y="19647"/>
                  </a:lnTo>
                  <a:lnTo>
                    <a:pt x="21600" y="0"/>
                  </a:lnTo>
                  <a:lnTo>
                    <a:pt x="0" y="1953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103;p9"/>
            <p:cNvSpPr/>
            <p:nvPr/>
          </p:nvSpPr>
          <p:spPr>
            <a:xfrm>
              <a:off x="8346880" y="4574477"/>
              <a:ext cx="568512" cy="56899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3912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p9"/>
            <p:cNvSpPr/>
            <p:nvPr/>
          </p:nvSpPr>
          <p:spPr>
            <a:xfrm>
              <a:off x="8346880" y="2682241"/>
              <a:ext cx="568512" cy="190225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0"/>
                  </a:moveTo>
                  <a:lnTo>
                    <a:pt x="0" y="1170"/>
                  </a:lnTo>
                  <a:lnTo>
                    <a:pt x="0" y="21600"/>
                  </a:lnTo>
                  <a:lnTo>
                    <a:pt x="21600" y="20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1"/>
          <p:cNvSpPr/>
          <p:nvPr/>
        </p:nvSpPr>
        <p:spPr>
          <a:xfrm flipH="1">
            <a:off x="8556137" y="3512673"/>
            <a:ext cx="359208" cy="163080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0" y="863"/>
                </a:ln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1"/>
          <p:cNvSpPr txBox="1">
            <a:spLocks noGrp="1"/>
          </p:cNvSpPr>
          <p:nvPr>
            <p:ph type="sldNum" idx="12"/>
          </p:nvPr>
        </p:nvSpPr>
        <p:spPr>
          <a:xfrm>
            <a:off x="8556125" y="4688650"/>
            <a:ext cx="3591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7" name="Google Shape;117;p11"/>
          <p:cNvSpPr/>
          <p:nvPr/>
        </p:nvSpPr>
        <p:spPr>
          <a:xfrm flipH="1">
            <a:off x="8556137" y="977835"/>
            <a:ext cx="359208" cy="96384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0140"/>
                </a:lnTo>
                <a:lnTo>
                  <a:pt x="21600" y="0"/>
                </a:lnTo>
                <a:lnTo>
                  <a:pt x="0" y="146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1"/>
          <p:cNvSpPr/>
          <p:nvPr/>
        </p:nvSpPr>
        <p:spPr>
          <a:xfrm flipH="1">
            <a:off x="8556137" y="0"/>
            <a:ext cx="359208" cy="95412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0125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1"/>
          <p:cNvSpPr/>
          <p:nvPr/>
        </p:nvSpPr>
        <p:spPr>
          <a:xfrm flipH="1">
            <a:off x="7896852" y="456628"/>
            <a:ext cx="568512" cy="71161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18470"/>
                </a:lnTo>
                <a:lnTo>
                  <a:pt x="21600" y="0"/>
                </a:lnTo>
                <a:lnTo>
                  <a:pt x="0" y="313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1"/>
          <p:cNvSpPr/>
          <p:nvPr/>
        </p:nvSpPr>
        <p:spPr>
          <a:xfrm flipH="1">
            <a:off x="7896852" y="4574472"/>
            <a:ext cx="568512" cy="56905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3912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1"/>
          <p:cNvSpPr/>
          <p:nvPr/>
        </p:nvSpPr>
        <p:spPr>
          <a:xfrm flipH="1">
            <a:off x="7896852" y="1158238"/>
            <a:ext cx="568512" cy="342624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0" y="650"/>
                </a:lnTo>
                <a:lnTo>
                  <a:pt x="0" y="21600"/>
                </a:lnTo>
                <a:lnTo>
                  <a:pt x="21600" y="2095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50500" y="759800"/>
            <a:ext cx="61077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Oswald"/>
              <a:buNone/>
              <a:defRPr sz="32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Oswald"/>
              <a:buNone/>
              <a:defRPr sz="32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Oswald"/>
              <a:buNone/>
              <a:defRPr sz="32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Oswald"/>
              <a:buNone/>
              <a:defRPr sz="32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Oswald"/>
              <a:buNone/>
              <a:defRPr sz="32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Oswald"/>
              <a:buNone/>
              <a:defRPr sz="32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Oswald"/>
              <a:buNone/>
              <a:defRPr sz="32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Oswald"/>
              <a:buNone/>
              <a:defRPr sz="32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Oswald"/>
              <a:buNone/>
              <a:defRPr sz="32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50500" y="1353948"/>
            <a:ext cx="6107700" cy="30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ews Cycle"/>
              <a:buChar char="▸"/>
              <a:defRPr sz="2400">
                <a:solidFill>
                  <a:schemeClr val="dk1"/>
                </a:solidFill>
                <a:latin typeface="News Cycle"/>
                <a:ea typeface="News Cycle"/>
                <a:cs typeface="News Cycle"/>
                <a:sym typeface="News Cycle"/>
              </a:defRPr>
            </a:lvl1pPr>
            <a:lvl2pPr marL="914400" lvl="1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ews Cycle"/>
              <a:buChar char="▹"/>
              <a:defRPr sz="2400">
                <a:solidFill>
                  <a:schemeClr val="dk1"/>
                </a:solidFill>
                <a:latin typeface="News Cycle"/>
                <a:ea typeface="News Cycle"/>
                <a:cs typeface="News Cycle"/>
                <a:sym typeface="News Cycle"/>
              </a:defRPr>
            </a:lvl2pPr>
            <a:lvl3pPr marL="1371600" lvl="2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ews Cycle"/>
              <a:buChar char="■"/>
              <a:defRPr sz="2400">
                <a:solidFill>
                  <a:schemeClr val="dk1"/>
                </a:solidFill>
                <a:latin typeface="News Cycle"/>
                <a:ea typeface="News Cycle"/>
                <a:cs typeface="News Cycle"/>
                <a:sym typeface="News Cycle"/>
              </a:defRPr>
            </a:lvl3pPr>
            <a:lvl4pPr marL="1828800" lvl="3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ews Cycle"/>
              <a:buChar char="●"/>
              <a:defRPr sz="2400">
                <a:solidFill>
                  <a:schemeClr val="dk1"/>
                </a:solidFill>
                <a:latin typeface="News Cycle"/>
                <a:ea typeface="News Cycle"/>
                <a:cs typeface="News Cycle"/>
                <a:sym typeface="News Cycle"/>
              </a:defRPr>
            </a:lvl4pPr>
            <a:lvl5pPr marL="2286000" lvl="4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ews Cycle"/>
              <a:buChar char="○"/>
              <a:defRPr sz="2400">
                <a:solidFill>
                  <a:schemeClr val="dk1"/>
                </a:solidFill>
                <a:latin typeface="News Cycle"/>
                <a:ea typeface="News Cycle"/>
                <a:cs typeface="News Cycle"/>
                <a:sym typeface="News Cycle"/>
              </a:defRPr>
            </a:lvl5pPr>
            <a:lvl6pPr marL="2743200" lvl="5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ews Cycle"/>
              <a:buChar char="■"/>
              <a:defRPr sz="2400">
                <a:solidFill>
                  <a:schemeClr val="dk1"/>
                </a:solidFill>
                <a:latin typeface="News Cycle"/>
                <a:ea typeface="News Cycle"/>
                <a:cs typeface="News Cycle"/>
                <a:sym typeface="News Cycle"/>
              </a:defRPr>
            </a:lvl6pPr>
            <a:lvl7pPr marL="3200400" lvl="6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ews Cycle"/>
              <a:buChar char="●"/>
              <a:defRPr sz="2400">
                <a:solidFill>
                  <a:schemeClr val="dk1"/>
                </a:solidFill>
                <a:latin typeface="News Cycle"/>
                <a:ea typeface="News Cycle"/>
                <a:cs typeface="News Cycle"/>
                <a:sym typeface="News Cycle"/>
              </a:defRPr>
            </a:lvl7pPr>
            <a:lvl8pPr marL="3657600" lvl="7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ews Cycle"/>
              <a:buChar char="○"/>
              <a:defRPr sz="2400">
                <a:solidFill>
                  <a:schemeClr val="dk1"/>
                </a:solidFill>
                <a:latin typeface="News Cycle"/>
                <a:ea typeface="News Cycle"/>
                <a:cs typeface="News Cycle"/>
                <a:sym typeface="News Cycle"/>
              </a:defRPr>
            </a:lvl8pPr>
            <a:lvl9pPr marL="4114800" lvl="8" indent="-381000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400"/>
              <a:buFont typeface="News Cycle"/>
              <a:buChar char="■"/>
              <a:defRPr sz="2400">
                <a:solidFill>
                  <a:schemeClr val="dk1"/>
                </a:solidFill>
                <a:latin typeface="News Cycle"/>
                <a:ea typeface="News Cycle"/>
                <a:cs typeface="News Cycle"/>
                <a:sym typeface="News Cycl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46250" y="4688650"/>
            <a:ext cx="5691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 sz="13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buNone/>
              <a:defRPr sz="13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ctr" rtl="0">
              <a:buNone/>
              <a:defRPr sz="13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ctr" rtl="0">
              <a:buNone/>
              <a:defRPr sz="13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ctr" rtl="0">
              <a:buNone/>
              <a:defRPr sz="13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ctr" rtl="0">
              <a:buNone/>
              <a:defRPr sz="13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ctr" rtl="0">
              <a:buNone/>
              <a:defRPr sz="13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ctr" rtl="0">
              <a:buNone/>
              <a:defRPr sz="13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ctr" rtl="0">
              <a:buNone/>
              <a:defRPr sz="13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7" r:id="rId8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inus 3">
            <a:extLst>
              <a:ext uri="{FF2B5EF4-FFF2-40B4-BE49-F238E27FC236}">
                <a16:creationId xmlns:a16="http://schemas.microsoft.com/office/drawing/2014/main" id="{650F9872-E242-3348-A624-EEE93501EDF3}"/>
              </a:ext>
            </a:extLst>
          </p:cNvPr>
          <p:cNvSpPr/>
          <p:nvPr/>
        </p:nvSpPr>
        <p:spPr>
          <a:xfrm>
            <a:off x="662786" y="-1761763"/>
            <a:ext cx="7818427" cy="5701193"/>
          </a:xfrm>
          <a:prstGeom prst="mathMinu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LY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C2367B-D55D-854D-8A39-CE5F12AB65C5}"/>
              </a:ext>
            </a:extLst>
          </p:cNvPr>
          <p:cNvSpPr txBox="1"/>
          <p:nvPr/>
        </p:nvSpPr>
        <p:spPr>
          <a:xfrm>
            <a:off x="868359" y="517936"/>
            <a:ext cx="7120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 smtClean="0"/>
              <a:t>Libyan International Medical University</a:t>
            </a:r>
            <a:br>
              <a:rPr lang="en-US" sz="2000" b="1" dirty="0" smtClean="0"/>
            </a:br>
            <a:r>
              <a:rPr lang="en-US" sz="2000" b="1" dirty="0" smtClean="0"/>
              <a:t>Faculty of Business Administration</a:t>
            </a:r>
          </a:p>
          <a:p>
            <a:endParaRPr lang="en-LY" dirty="0"/>
          </a:p>
        </p:txBody>
      </p:sp>
      <p:sp>
        <p:nvSpPr>
          <p:cNvPr id="6" name="Minus 5">
            <a:extLst>
              <a:ext uri="{FF2B5EF4-FFF2-40B4-BE49-F238E27FC236}">
                <a16:creationId xmlns:a16="http://schemas.microsoft.com/office/drawing/2014/main" id="{E069AB6E-6C05-8C41-9D90-6FC9B772E453}"/>
              </a:ext>
            </a:extLst>
          </p:cNvPr>
          <p:cNvSpPr/>
          <p:nvPr/>
        </p:nvSpPr>
        <p:spPr>
          <a:xfrm>
            <a:off x="484789" y="781582"/>
            <a:ext cx="7818428" cy="3338481"/>
          </a:xfrm>
          <a:prstGeom prst="mathMinus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P</a:t>
            </a:r>
            <a:r>
              <a:rPr lang="en-LY" sz="2000" b="1" dirty="0"/>
              <a:t>residential and </a:t>
            </a:r>
            <a:r>
              <a:rPr lang="en-US" sz="2000" b="1" dirty="0"/>
              <a:t>Parliamentary </a:t>
            </a:r>
            <a:r>
              <a:rPr lang="en-LY" sz="2000" b="1" dirty="0"/>
              <a:t>Systems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954BD8-745C-C94B-92FA-C2A299E0B086}"/>
              </a:ext>
            </a:extLst>
          </p:cNvPr>
          <p:cNvSpPr txBox="1"/>
          <p:nvPr/>
        </p:nvSpPr>
        <p:spPr>
          <a:xfrm>
            <a:off x="54322" y="4120063"/>
            <a:ext cx="4320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N</a:t>
            </a:r>
            <a:r>
              <a:rPr lang="en-LY" sz="1800" b="1" dirty="0"/>
              <a:t>ame : Derar gargoum</a:t>
            </a:r>
          </a:p>
          <a:p>
            <a:r>
              <a:rPr lang="en-US" sz="1800" b="1" dirty="0"/>
              <a:t>I</a:t>
            </a:r>
            <a:r>
              <a:rPr lang="en-LY" sz="1800" b="1" dirty="0"/>
              <a:t>d number :2727</a:t>
            </a:r>
          </a:p>
          <a:p>
            <a:r>
              <a:rPr lang="en-US" sz="1800" b="1" dirty="0"/>
              <a:t>E</a:t>
            </a:r>
            <a:r>
              <a:rPr lang="en-LY" sz="1800" b="1" dirty="0"/>
              <a:t>mail : </a:t>
            </a:r>
            <a:r>
              <a:rPr lang="en-LY" sz="1800" b="1" dirty="0">
                <a:solidFill>
                  <a:srgbClr val="FF0000"/>
                </a:solidFill>
              </a:rPr>
              <a:t>derar_2727@limu.edu.ly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4B1D6C-A4F9-0944-A904-352BE51C7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2" y="0"/>
            <a:ext cx="1340603" cy="144126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6ED2642-61F2-BC49-B23A-5E36F5617C01}"/>
              </a:ext>
            </a:extLst>
          </p:cNvPr>
          <p:cNvSpPr/>
          <p:nvPr/>
        </p:nvSpPr>
        <p:spPr>
          <a:xfrm>
            <a:off x="7440889" y="0"/>
            <a:ext cx="1681567" cy="175905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LY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036AAD6-3E08-D84A-BFA0-FF772860E7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5938" y="70382"/>
            <a:ext cx="1381502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64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xfrm>
            <a:off x="550500" y="263471"/>
            <a:ext cx="6185502" cy="574914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LY" sz="4400" dirty="0"/>
              <a:t>Conclusion</a:t>
            </a:r>
            <a:endParaRPr sz="4400" dirty="0"/>
          </a:p>
        </p:txBody>
      </p: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346250" y="4688650"/>
            <a:ext cx="5691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9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089B35-1F0F-E843-A674-EAEAF67B6D8A}"/>
              </a:ext>
            </a:extLst>
          </p:cNvPr>
          <p:cNvSpPr txBox="1"/>
          <p:nvPr/>
        </p:nvSpPr>
        <p:spPr>
          <a:xfrm>
            <a:off x="411016" y="1663809"/>
            <a:ext cx="61855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/>
              <a:t>T</a:t>
            </a:r>
            <a:r>
              <a:rPr lang="en-LY" sz="2800" b="1" dirty="0"/>
              <a:t>his forms of government  is more suitable for the system in which government is more unstable and there is multiparty System.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1"/>
          <p:cNvSpPr txBox="1">
            <a:spLocks noGrp="1"/>
          </p:cNvSpPr>
          <p:nvPr>
            <p:ph type="sldNum" idx="12"/>
          </p:nvPr>
        </p:nvSpPr>
        <p:spPr>
          <a:xfrm>
            <a:off x="8556125" y="4688650"/>
            <a:ext cx="3591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10</a:t>
            </a:r>
            <a:endParaRPr dirty="0"/>
          </a:p>
        </p:txBody>
      </p:sp>
      <p:grpSp>
        <p:nvGrpSpPr>
          <p:cNvPr id="351" name="Google Shape;351;p31"/>
          <p:cNvGrpSpPr/>
          <p:nvPr/>
        </p:nvGrpSpPr>
        <p:grpSpPr>
          <a:xfrm>
            <a:off x="5542805" y="334124"/>
            <a:ext cx="2119546" cy="4396359"/>
            <a:chOff x="2547150" y="238125"/>
            <a:chExt cx="2525675" cy="5238750"/>
          </a:xfrm>
        </p:grpSpPr>
        <p:sp>
          <p:nvSpPr>
            <p:cNvPr id="352" name="Google Shape;352;p31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rgbClr val="002035">
                <a:alpha val="17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1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rgbClr val="002035">
                <a:alpha val="17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1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rgbClr val="002035">
                <a:alpha val="17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1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rgbClr val="002035">
                <a:alpha val="17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034E6A6-760C-5E4D-909C-0021DF403963}"/>
              </a:ext>
            </a:extLst>
          </p:cNvPr>
          <p:cNvSpPr txBox="1"/>
          <p:nvPr/>
        </p:nvSpPr>
        <p:spPr>
          <a:xfrm>
            <a:off x="294468" y="185980"/>
            <a:ext cx="4277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sz="3600" b="1" dirty="0">
                <a:solidFill>
                  <a:srgbClr val="FFC000"/>
                </a:solidFill>
              </a:rPr>
              <a:t>Reference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3DAA0C-32EA-9748-998F-470D891D064E}"/>
              </a:ext>
            </a:extLst>
          </p:cNvPr>
          <p:cNvSpPr txBox="1"/>
          <p:nvPr/>
        </p:nvSpPr>
        <p:spPr>
          <a:xfrm>
            <a:off x="294468" y="1069383"/>
            <a:ext cx="51531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Government: Parliamentary vs. Presidential Systems: Free essay. </a:t>
            </a:r>
            <a:r>
              <a:rPr lang="en-US" dirty="0" err="1"/>
              <a:t>StudyCorgi.com</a:t>
            </a:r>
            <a:r>
              <a:rPr lang="en-US" dirty="0"/>
              <a:t>. (n.d.). Retrieved December 14, 2021, from https://</a:t>
            </a:r>
            <a:r>
              <a:rPr lang="en-US" dirty="0" err="1"/>
              <a:t>studycorgi.com</a:t>
            </a:r>
            <a:r>
              <a:rPr lang="en-US" dirty="0"/>
              <a:t>/government-parliamentary-vs-presidential-systems/ </a:t>
            </a:r>
          </a:p>
          <a:p>
            <a:endParaRPr lang="en-LY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FD78D4-7703-F449-9074-BA62D488994A}"/>
              </a:ext>
            </a:extLst>
          </p:cNvPr>
          <p:cNvSpPr txBox="1"/>
          <p:nvPr/>
        </p:nvSpPr>
        <p:spPr>
          <a:xfrm>
            <a:off x="294468" y="2238934"/>
            <a:ext cx="48432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Digital Commons @ American University Washington College ...</a:t>
            </a:r>
            <a:r>
              <a:rPr lang="en-US" dirty="0"/>
              <a:t> (n.d.). Retrieved December 14, 2021, from https://</a:t>
            </a:r>
            <a:r>
              <a:rPr lang="en-US" dirty="0" err="1"/>
              <a:t>digitalcommons.wcl.american.edu</a:t>
            </a:r>
            <a:r>
              <a:rPr lang="en-US" dirty="0"/>
              <a:t>/</a:t>
            </a:r>
            <a:r>
              <a:rPr lang="en-US" dirty="0" err="1"/>
              <a:t>cgi</a:t>
            </a:r>
            <a:r>
              <a:rPr lang="en-US" dirty="0"/>
              <a:t>/</a:t>
            </a:r>
            <a:r>
              <a:rPr lang="en-US" dirty="0" err="1"/>
              <a:t>viewcontent.cgi?article</a:t>
            </a:r>
            <a:r>
              <a:rPr lang="en-US" dirty="0"/>
              <a:t>=1870&amp;context=</a:t>
            </a:r>
            <a:r>
              <a:rPr lang="en-US" dirty="0" err="1"/>
              <a:t>auilr</a:t>
            </a:r>
            <a:r>
              <a:rPr lang="en-US" dirty="0"/>
              <a:t> </a:t>
            </a:r>
          </a:p>
          <a:p>
            <a:endParaRPr lang="en-LY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5702A3-52DD-E145-8674-20024DB2826A}"/>
              </a:ext>
            </a:extLst>
          </p:cNvPr>
          <p:cNvSpPr txBox="1"/>
          <p:nvPr/>
        </p:nvSpPr>
        <p:spPr>
          <a:xfrm>
            <a:off x="283925" y="3479369"/>
            <a:ext cx="477347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-, M. P., By, -, </a:t>
            </a:r>
            <a:r>
              <a:rPr lang="en-US" dirty="0" err="1"/>
              <a:t>Paliwala</a:t>
            </a:r>
            <a:r>
              <a:rPr lang="en-US" dirty="0"/>
              <a:t>, M., &amp; here, P. enter your name. (2020, February 3). </a:t>
            </a:r>
            <a:r>
              <a:rPr lang="en-US" i="1" dirty="0"/>
              <a:t>Presidential system vs parliamentary system their similarly and Difference</a:t>
            </a:r>
            <a:r>
              <a:rPr lang="en-US" dirty="0"/>
              <a:t>. </a:t>
            </a:r>
            <a:r>
              <a:rPr lang="en-US" dirty="0" err="1"/>
              <a:t>iPleaders</a:t>
            </a:r>
            <a:r>
              <a:rPr lang="en-US" dirty="0"/>
              <a:t>. Retrieved December 14, 2021, from https://</a:t>
            </a:r>
            <a:r>
              <a:rPr lang="en-US" dirty="0" err="1"/>
              <a:t>blog.ipleaders.in</a:t>
            </a:r>
            <a:r>
              <a:rPr lang="en-US" dirty="0"/>
              <a:t>/presidential-system-vs-parliamentary-system/ </a:t>
            </a:r>
          </a:p>
          <a:p>
            <a:endParaRPr lang="en-LY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4"/>
          <p:cNvSpPr txBox="1">
            <a:spLocks noGrp="1"/>
          </p:cNvSpPr>
          <p:nvPr>
            <p:ph type="title"/>
          </p:nvPr>
        </p:nvSpPr>
        <p:spPr>
          <a:xfrm>
            <a:off x="877500" y="1568712"/>
            <a:ext cx="3694500" cy="88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LY" sz="8000" dirty="0"/>
              <a:t>Thanks</a:t>
            </a:r>
            <a:endParaRPr sz="8000" dirty="0"/>
          </a:p>
        </p:txBody>
      </p:sp>
      <p:sp>
        <p:nvSpPr>
          <p:cNvPr id="386" name="Google Shape;386;p34"/>
          <p:cNvSpPr txBox="1">
            <a:spLocks noGrp="1"/>
          </p:cNvSpPr>
          <p:nvPr>
            <p:ph type="body" idx="1"/>
          </p:nvPr>
        </p:nvSpPr>
        <p:spPr>
          <a:xfrm>
            <a:off x="953720" y="2570781"/>
            <a:ext cx="3694500" cy="190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/>
              <a:t>Any questions?</a:t>
            </a:r>
            <a:r>
              <a:rPr lang="en" sz="3200" dirty="0"/>
              <a:t/>
            </a:r>
            <a:br>
              <a:rPr lang="en" sz="3200" dirty="0"/>
            </a:br>
            <a:endParaRPr sz="3200" dirty="0"/>
          </a:p>
        </p:txBody>
      </p:sp>
      <p:sp>
        <p:nvSpPr>
          <p:cNvPr id="387" name="Google Shape;387;p34"/>
          <p:cNvSpPr txBox="1">
            <a:spLocks noGrp="1"/>
          </p:cNvSpPr>
          <p:nvPr>
            <p:ph type="sldNum" idx="12"/>
          </p:nvPr>
        </p:nvSpPr>
        <p:spPr>
          <a:xfrm>
            <a:off x="8346250" y="4688650"/>
            <a:ext cx="5691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pic>
        <p:nvPicPr>
          <p:cNvPr id="388" name="Google Shape;388;p34"/>
          <p:cNvPicPr preferRelativeResize="0"/>
          <p:nvPr/>
        </p:nvPicPr>
        <p:blipFill rotWithShape="1">
          <a:blip r:embed="rId3">
            <a:alphaModFix/>
          </a:blip>
          <a:srcRect b="21054"/>
          <a:stretch/>
        </p:blipFill>
        <p:spPr>
          <a:xfrm>
            <a:off x="4648220" y="-3176"/>
            <a:ext cx="4343382" cy="515721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7264" y="0"/>
                </a:moveTo>
                <a:lnTo>
                  <a:pt x="7264" y="4855"/>
                </a:lnTo>
                <a:lnTo>
                  <a:pt x="16434" y="3451"/>
                </a:lnTo>
                <a:lnTo>
                  <a:pt x="16434" y="0"/>
                </a:lnTo>
                <a:lnTo>
                  <a:pt x="7264" y="0"/>
                </a:lnTo>
                <a:close/>
                <a:moveTo>
                  <a:pt x="17165" y="0"/>
                </a:moveTo>
                <a:lnTo>
                  <a:pt x="17165" y="1328"/>
                </a:lnTo>
                <a:lnTo>
                  <a:pt x="21600" y="649"/>
                </a:lnTo>
                <a:lnTo>
                  <a:pt x="21600" y="0"/>
                </a:lnTo>
                <a:lnTo>
                  <a:pt x="17165" y="0"/>
                </a:lnTo>
                <a:close/>
                <a:moveTo>
                  <a:pt x="21600" y="1261"/>
                </a:moveTo>
                <a:lnTo>
                  <a:pt x="17165" y="1940"/>
                </a:lnTo>
                <a:lnTo>
                  <a:pt x="17165" y="13789"/>
                </a:lnTo>
                <a:lnTo>
                  <a:pt x="21600" y="13110"/>
                </a:lnTo>
                <a:lnTo>
                  <a:pt x="21600" y="1261"/>
                </a:lnTo>
                <a:close/>
                <a:moveTo>
                  <a:pt x="6534" y="2532"/>
                </a:moveTo>
                <a:lnTo>
                  <a:pt x="0" y="3534"/>
                </a:lnTo>
                <a:lnTo>
                  <a:pt x="0" y="11449"/>
                </a:lnTo>
                <a:lnTo>
                  <a:pt x="6534" y="10449"/>
                </a:lnTo>
                <a:lnTo>
                  <a:pt x="6534" y="2532"/>
                </a:lnTo>
                <a:close/>
                <a:moveTo>
                  <a:pt x="16434" y="4110"/>
                </a:moveTo>
                <a:lnTo>
                  <a:pt x="7264" y="5514"/>
                </a:lnTo>
                <a:lnTo>
                  <a:pt x="7264" y="21600"/>
                </a:lnTo>
                <a:lnTo>
                  <a:pt x="16434" y="21600"/>
                </a:lnTo>
                <a:lnTo>
                  <a:pt x="16434" y="4110"/>
                </a:lnTo>
                <a:close/>
                <a:moveTo>
                  <a:pt x="6534" y="11069"/>
                </a:moveTo>
                <a:lnTo>
                  <a:pt x="0" y="12069"/>
                </a:lnTo>
                <a:lnTo>
                  <a:pt x="0" y="21600"/>
                </a:lnTo>
                <a:lnTo>
                  <a:pt x="6534" y="21600"/>
                </a:lnTo>
                <a:lnTo>
                  <a:pt x="6534" y="11069"/>
                </a:lnTo>
                <a:close/>
                <a:moveTo>
                  <a:pt x="21600" y="13722"/>
                </a:moveTo>
                <a:lnTo>
                  <a:pt x="17165" y="14401"/>
                </a:lnTo>
                <a:lnTo>
                  <a:pt x="17165" y="18629"/>
                </a:lnTo>
                <a:lnTo>
                  <a:pt x="21600" y="17950"/>
                </a:lnTo>
                <a:lnTo>
                  <a:pt x="21600" y="13722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73DECC1-CA74-7344-A172-ED2BA1968ED6}"/>
              </a:ext>
            </a:extLst>
          </p:cNvPr>
          <p:cNvSpPr txBox="1"/>
          <p:nvPr/>
        </p:nvSpPr>
        <p:spPr>
          <a:xfrm>
            <a:off x="8709997" y="4762161"/>
            <a:ext cx="410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/>
              <a:t>11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3"/>
          <p:cNvSpPr txBox="1">
            <a:spLocks noGrp="1"/>
          </p:cNvSpPr>
          <p:nvPr>
            <p:ph type="title"/>
          </p:nvPr>
        </p:nvSpPr>
        <p:spPr>
          <a:xfrm>
            <a:off x="401412" y="258827"/>
            <a:ext cx="61077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Table of contents</a:t>
            </a:r>
            <a:endParaRPr sz="4000" dirty="0"/>
          </a:p>
        </p:txBody>
      </p:sp>
      <p:sp>
        <p:nvSpPr>
          <p:cNvPr id="224" name="Google Shape;224;p23"/>
          <p:cNvSpPr txBox="1">
            <a:spLocks noGrp="1"/>
          </p:cNvSpPr>
          <p:nvPr>
            <p:ph type="sldNum" idx="12"/>
          </p:nvPr>
        </p:nvSpPr>
        <p:spPr>
          <a:xfrm>
            <a:off x="8346250" y="4688650"/>
            <a:ext cx="5691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</a:t>
            </a:r>
            <a:endParaRPr dirty="0"/>
          </a:p>
        </p:txBody>
      </p:sp>
      <p:sp>
        <p:nvSpPr>
          <p:cNvPr id="53" name="Google Shape;295;p28">
            <a:extLst>
              <a:ext uri="{FF2B5EF4-FFF2-40B4-BE49-F238E27FC236}">
                <a16:creationId xmlns:a16="http://schemas.microsoft.com/office/drawing/2014/main" id="{357C6885-BBF1-4B45-A4F5-90F2AF84B8D0}"/>
              </a:ext>
            </a:extLst>
          </p:cNvPr>
          <p:cNvSpPr txBox="1"/>
          <p:nvPr/>
        </p:nvSpPr>
        <p:spPr>
          <a:xfrm>
            <a:off x="5182885" y="2010360"/>
            <a:ext cx="211500" cy="2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" dirty="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rPr>
              <a:t>1</a:t>
            </a:r>
            <a:endParaRPr sz="600" dirty="0">
              <a:solidFill>
                <a:schemeClr val="lt1"/>
              </a:solidFill>
              <a:latin typeface="News Cycle"/>
              <a:ea typeface="News Cycle"/>
              <a:cs typeface="News Cycle"/>
              <a:sym typeface="News Cycle"/>
            </a:endParaRPr>
          </a:p>
        </p:txBody>
      </p:sp>
      <p:sp>
        <p:nvSpPr>
          <p:cNvPr id="54" name="Google Shape;295;p28">
            <a:extLst>
              <a:ext uri="{FF2B5EF4-FFF2-40B4-BE49-F238E27FC236}">
                <a16:creationId xmlns:a16="http://schemas.microsoft.com/office/drawing/2014/main" id="{964774AA-FF32-6847-AA00-6E3C64D02159}"/>
              </a:ext>
            </a:extLst>
          </p:cNvPr>
          <p:cNvSpPr txBox="1"/>
          <p:nvPr/>
        </p:nvSpPr>
        <p:spPr>
          <a:xfrm>
            <a:off x="5335285" y="2162760"/>
            <a:ext cx="211500" cy="2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" dirty="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rPr>
              <a:t>1</a:t>
            </a:r>
            <a:endParaRPr sz="600" dirty="0">
              <a:solidFill>
                <a:schemeClr val="lt1"/>
              </a:solidFill>
              <a:latin typeface="News Cycle"/>
              <a:ea typeface="News Cycle"/>
              <a:cs typeface="News Cycle"/>
              <a:sym typeface="News Cycle"/>
            </a:endParaRPr>
          </a:p>
        </p:txBody>
      </p:sp>
      <p:sp>
        <p:nvSpPr>
          <p:cNvPr id="56" name="Google Shape;294;p28">
            <a:extLst>
              <a:ext uri="{FF2B5EF4-FFF2-40B4-BE49-F238E27FC236}">
                <a16:creationId xmlns:a16="http://schemas.microsoft.com/office/drawing/2014/main" id="{571CF412-2875-D544-B780-A4940FF3D843}"/>
              </a:ext>
            </a:extLst>
          </p:cNvPr>
          <p:cNvSpPr/>
          <p:nvPr/>
        </p:nvSpPr>
        <p:spPr>
          <a:xfrm>
            <a:off x="122442" y="857873"/>
            <a:ext cx="419998" cy="396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1</a:t>
            </a:r>
            <a:endParaRPr b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899956A-1D23-8D40-8226-B4260A998170}"/>
              </a:ext>
            </a:extLst>
          </p:cNvPr>
          <p:cNvSpPr txBox="1"/>
          <p:nvPr/>
        </p:nvSpPr>
        <p:spPr>
          <a:xfrm>
            <a:off x="611411" y="898299"/>
            <a:ext cx="1976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2400" b="1" dirty="0"/>
              <a:t>Introduction</a:t>
            </a:r>
          </a:p>
        </p:txBody>
      </p:sp>
      <p:sp>
        <p:nvSpPr>
          <p:cNvPr id="60" name="Google Shape;294;p28">
            <a:extLst>
              <a:ext uri="{FF2B5EF4-FFF2-40B4-BE49-F238E27FC236}">
                <a16:creationId xmlns:a16="http://schemas.microsoft.com/office/drawing/2014/main" id="{C26C51F8-A342-824F-A80A-27B8C8D72EF2}"/>
              </a:ext>
            </a:extLst>
          </p:cNvPr>
          <p:cNvSpPr/>
          <p:nvPr/>
        </p:nvSpPr>
        <p:spPr>
          <a:xfrm>
            <a:off x="122442" y="1678347"/>
            <a:ext cx="419998" cy="396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2</a:t>
            </a:r>
            <a:endParaRPr b="1" dirty="0"/>
          </a:p>
        </p:txBody>
      </p:sp>
      <p:sp>
        <p:nvSpPr>
          <p:cNvPr id="62" name="Google Shape;294;p28">
            <a:extLst>
              <a:ext uri="{FF2B5EF4-FFF2-40B4-BE49-F238E27FC236}">
                <a16:creationId xmlns:a16="http://schemas.microsoft.com/office/drawing/2014/main" id="{754EB08D-EBC4-9741-9CC7-4407C50A572B}"/>
              </a:ext>
            </a:extLst>
          </p:cNvPr>
          <p:cNvSpPr/>
          <p:nvPr/>
        </p:nvSpPr>
        <p:spPr>
          <a:xfrm>
            <a:off x="122442" y="2498821"/>
            <a:ext cx="419998" cy="396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3</a:t>
            </a:r>
            <a:endParaRPr b="1" dirty="0"/>
          </a:p>
        </p:txBody>
      </p:sp>
      <p:sp>
        <p:nvSpPr>
          <p:cNvPr id="64" name="Google Shape;294;p28">
            <a:extLst>
              <a:ext uri="{FF2B5EF4-FFF2-40B4-BE49-F238E27FC236}">
                <a16:creationId xmlns:a16="http://schemas.microsoft.com/office/drawing/2014/main" id="{0EE66842-F079-9842-AA45-5DFB7B683244}"/>
              </a:ext>
            </a:extLst>
          </p:cNvPr>
          <p:cNvSpPr/>
          <p:nvPr/>
        </p:nvSpPr>
        <p:spPr>
          <a:xfrm>
            <a:off x="122442" y="3313910"/>
            <a:ext cx="419998" cy="396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4</a:t>
            </a:r>
            <a:endParaRPr b="1" dirty="0"/>
          </a:p>
        </p:txBody>
      </p:sp>
      <p:sp>
        <p:nvSpPr>
          <p:cNvPr id="66" name="Google Shape;294;p28">
            <a:extLst>
              <a:ext uri="{FF2B5EF4-FFF2-40B4-BE49-F238E27FC236}">
                <a16:creationId xmlns:a16="http://schemas.microsoft.com/office/drawing/2014/main" id="{03BB2508-916B-AC4D-A646-BE10B78DBBE0}"/>
              </a:ext>
            </a:extLst>
          </p:cNvPr>
          <p:cNvSpPr/>
          <p:nvPr/>
        </p:nvSpPr>
        <p:spPr>
          <a:xfrm>
            <a:off x="122442" y="4292350"/>
            <a:ext cx="419998" cy="396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5</a:t>
            </a:r>
            <a:endParaRPr b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19A4A27-BE58-6F48-ADB5-11E85FFF23CA}"/>
              </a:ext>
            </a:extLst>
          </p:cNvPr>
          <p:cNvSpPr txBox="1"/>
          <p:nvPr/>
        </p:nvSpPr>
        <p:spPr>
          <a:xfrm>
            <a:off x="611411" y="1812045"/>
            <a:ext cx="5105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2400" b="1" dirty="0"/>
              <a:t> Definition of presidential system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C5622BE-E77B-FE43-97A9-62E9B8899B24}"/>
              </a:ext>
            </a:extLst>
          </p:cNvPr>
          <p:cNvSpPr txBox="1"/>
          <p:nvPr/>
        </p:nvSpPr>
        <p:spPr>
          <a:xfrm>
            <a:off x="611411" y="2582760"/>
            <a:ext cx="54328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 Definition of parliamentary System </a:t>
            </a:r>
            <a:br>
              <a:rPr lang="en-US" sz="2400" b="1" dirty="0"/>
            </a:br>
            <a:endParaRPr lang="en-LY" sz="2400" b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BED291F-A837-894C-A3B7-5471C6E099CB}"/>
              </a:ext>
            </a:extLst>
          </p:cNvPr>
          <p:cNvSpPr txBox="1"/>
          <p:nvPr/>
        </p:nvSpPr>
        <p:spPr>
          <a:xfrm>
            <a:off x="611411" y="3287597"/>
            <a:ext cx="6534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/>
              <a:t> </a:t>
            </a:r>
            <a:r>
              <a:rPr lang="en-LY" sz="2400" b="1" dirty="0"/>
              <a:t>Example of </a:t>
            </a:r>
            <a:r>
              <a:rPr lang="en-US" sz="2400" b="1" dirty="0"/>
              <a:t>parliamentary and </a:t>
            </a:r>
            <a:r>
              <a:rPr lang="en-LY" sz="2400" b="1" dirty="0"/>
              <a:t>presidential</a:t>
            </a:r>
            <a:r>
              <a:rPr lang="en-US" sz="2400" b="1" dirty="0"/>
              <a:t> government</a:t>
            </a:r>
            <a:endParaRPr lang="en-LY" b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82BF366-95A3-0246-81C1-A1EA2FFBB59B}"/>
              </a:ext>
            </a:extLst>
          </p:cNvPr>
          <p:cNvSpPr txBox="1"/>
          <p:nvPr/>
        </p:nvSpPr>
        <p:spPr>
          <a:xfrm>
            <a:off x="542440" y="4377760"/>
            <a:ext cx="1978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 </a:t>
            </a:r>
            <a:r>
              <a:rPr lang="en-LY" sz="2000" dirty="0"/>
              <a:t> </a:t>
            </a:r>
            <a:r>
              <a:rPr lang="en-LY" sz="2400" b="1" dirty="0"/>
              <a:t>Conclusion</a:t>
            </a:r>
            <a:endParaRPr lang="en-LY" b="1" dirty="0"/>
          </a:p>
        </p:txBody>
      </p:sp>
      <p:sp>
        <p:nvSpPr>
          <p:cNvPr id="71" name="Google Shape;294;p28">
            <a:extLst>
              <a:ext uri="{FF2B5EF4-FFF2-40B4-BE49-F238E27FC236}">
                <a16:creationId xmlns:a16="http://schemas.microsoft.com/office/drawing/2014/main" id="{D679B9A5-BAF1-EF4F-82A8-A0C2AD935FD8}"/>
              </a:ext>
            </a:extLst>
          </p:cNvPr>
          <p:cNvSpPr/>
          <p:nvPr/>
        </p:nvSpPr>
        <p:spPr>
          <a:xfrm>
            <a:off x="3455262" y="4334554"/>
            <a:ext cx="419998" cy="396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6</a:t>
            </a:r>
            <a:endParaRPr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9C078D-8203-4744-A5F0-44505D23B87F}"/>
              </a:ext>
            </a:extLst>
          </p:cNvPr>
          <p:cNvSpPr txBox="1"/>
          <p:nvPr/>
        </p:nvSpPr>
        <p:spPr>
          <a:xfrm>
            <a:off x="4066868" y="4377759"/>
            <a:ext cx="1675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2400" b="1" dirty="0"/>
              <a:t>Reference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6"/>
          <p:cNvSpPr txBox="1">
            <a:spLocks noGrp="1"/>
          </p:cNvSpPr>
          <p:nvPr>
            <p:ph type="body" idx="1"/>
          </p:nvPr>
        </p:nvSpPr>
        <p:spPr>
          <a:xfrm>
            <a:off x="782688" y="922754"/>
            <a:ext cx="4742457" cy="422074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algn="just"/>
            <a:r>
              <a:rPr lang="en-US" sz="2400" b="1" dirty="0"/>
              <a:t>Presidential and Parliamentary Form of Government. There are basically two forms of democratic government systems – Presidential and Parliamentary. ... The chief difference between these systems is the</a:t>
            </a:r>
            <a:r>
              <a:rPr lang="en-US" sz="2400" dirty="0"/>
              <a:t> </a:t>
            </a:r>
            <a:r>
              <a:rPr lang="en-US" sz="2400" b="1" dirty="0"/>
              <a:t>extent of power separation between the legislative, the executive and the judiciary</a:t>
            </a:r>
            <a:r>
              <a:rPr lang="en-US" sz="2400" dirty="0"/>
              <a:t>.</a:t>
            </a:r>
          </a:p>
          <a:p>
            <a:pPr marL="25400" indent="0" algn="just">
              <a:buNone/>
            </a:pPr>
            <a:r>
              <a:rPr lang="en-US" sz="2400" dirty="0"/>
              <a:t/>
            </a:r>
            <a:br>
              <a:rPr lang="en-US" sz="2400" dirty="0"/>
            </a:br>
            <a:endParaRPr sz="2400" dirty="0"/>
          </a:p>
        </p:txBody>
      </p:sp>
      <p:sp>
        <p:nvSpPr>
          <p:cNvPr id="160" name="Google Shape;160;p16"/>
          <p:cNvSpPr txBox="1">
            <a:spLocks noGrp="1"/>
          </p:cNvSpPr>
          <p:nvPr>
            <p:ph type="sldNum" idx="12"/>
          </p:nvPr>
        </p:nvSpPr>
        <p:spPr>
          <a:xfrm>
            <a:off x="8520650" y="4688650"/>
            <a:ext cx="3948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561CD9-E9FF-1E41-A2A3-B1998047DF35}"/>
              </a:ext>
            </a:extLst>
          </p:cNvPr>
          <p:cNvSpPr txBox="1"/>
          <p:nvPr/>
        </p:nvSpPr>
        <p:spPr>
          <a:xfrm>
            <a:off x="1015140" y="85240"/>
            <a:ext cx="488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sz="4000" b="1" dirty="0">
                <a:solidFill>
                  <a:schemeClr val="bg1"/>
                </a:solidFill>
              </a:rPr>
              <a:t>Introduction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2"/>
          <p:cNvSpPr txBox="1">
            <a:spLocks noGrp="1"/>
          </p:cNvSpPr>
          <p:nvPr>
            <p:ph type="ctrTitle"/>
          </p:nvPr>
        </p:nvSpPr>
        <p:spPr>
          <a:xfrm>
            <a:off x="-175069" y="1099285"/>
            <a:ext cx="4584337" cy="2240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LY" sz="4000" dirty="0"/>
              <a:t>What is a presidential system ?</a:t>
            </a:r>
            <a:endParaRPr sz="4000" dirty="0"/>
          </a:p>
        </p:txBody>
      </p:sp>
      <p:pic>
        <p:nvPicPr>
          <p:cNvPr id="127" name="Google Shape;127;p12"/>
          <p:cNvPicPr preferRelativeResize="0"/>
          <p:nvPr/>
        </p:nvPicPr>
        <p:blipFill rotWithShape="1">
          <a:blip r:embed="rId3">
            <a:alphaModFix amt="77000"/>
          </a:blip>
          <a:srcRect l="6585" t="22310" b="9773"/>
          <a:stretch/>
        </p:blipFill>
        <p:spPr>
          <a:xfrm>
            <a:off x="3642103" y="0"/>
            <a:ext cx="5063300" cy="514350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7154"/>
                </a:lnTo>
                <a:lnTo>
                  <a:pt x="2410" y="6725"/>
                </a:lnTo>
                <a:lnTo>
                  <a:pt x="2410" y="0"/>
                </a:lnTo>
                <a:lnTo>
                  <a:pt x="0" y="0"/>
                </a:lnTo>
                <a:close/>
                <a:moveTo>
                  <a:pt x="9278" y="0"/>
                </a:moveTo>
                <a:lnTo>
                  <a:pt x="9278" y="4888"/>
                </a:lnTo>
                <a:lnTo>
                  <a:pt x="17160" y="3482"/>
                </a:lnTo>
                <a:lnTo>
                  <a:pt x="17160" y="0"/>
                </a:lnTo>
                <a:lnTo>
                  <a:pt x="9278" y="0"/>
                </a:lnTo>
                <a:close/>
                <a:moveTo>
                  <a:pt x="17788" y="0"/>
                </a:moveTo>
                <a:lnTo>
                  <a:pt x="17788" y="1358"/>
                </a:lnTo>
                <a:lnTo>
                  <a:pt x="21600" y="679"/>
                </a:lnTo>
                <a:lnTo>
                  <a:pt x="21600" y="0"/>
                </a:lnTo>
                <a:lnTo>
                  <a:pt x="17788" y="0"/>
                </a:lnTo>
                <a:close/>
                <a:moveTo>
                  <a:pt x="21600" y="1291"/>
                </a:moveTo>
                <a:lnTo>
                  <a:pt x="17790" y="1971"/>
                </a:lnTo>
                <a:lnTo>
                  <a:pt x="17788" y="13824"/>
                </a:lnTo>
                <a:lnTo>
                  <a:pt x="21600" y="13144"/>
                </a:lnTo>
                <a:lnTo>
                  <a:pt x="21600" y="1291"/>
                </a:lnTo>
                <a:close/>
                <a:moveTo>
                  <a:pt x="8652" y="2564"/>
                </a:moveTo>
                <a:lnTo>
                  <a:pt x="3036" y="3564"/>
                </a:lnTo>
                <a:lnTo>
                  <a:pt x="3036" y="11482"/>
                </a:lnTo>
                <a:lnTo>
                  <a:pt x="8652" y="10482"/>
                </a:lnTo>
                <a:lnTo>
                  <a:pt x="8652" y="2564"/>
                </a:lnTo>
                <a:close/>
                <a:moveTo>
                  <a:pt x="17160" y="4161"/>
                </a:moveTo>
                <a:lnTo>
                  <a:pt x="9278" y="5565"/>
                </a:lnTo>
                <a:lnTo>
                  <a:pt x="9278" y="21600"/>
                </a:lnTo>
                <a:lnTo>
                  <a:pt x="17160" y="21600"/>
                </a:lnTo>
                <a:lnTo>
                  <a:pt x="17160" y="4161"/>
                </a:lnTo>
                <a:close/>
                <a:moveTo>
                  <a:pt x="8651" y="11102"/>
                </a:moveTo>
                <a:lnTo>
                  <a:pt x="3036" y="12104"/>
                </a:lnTo>
                <a:lnTo>
                  <a:pt x="3036" y="21600"/>
                </a:lnTo>
                <a:lnTo>
                  <a:pt x="8651" y="21600"/>
                </a:lnTo>
                <a:lnTo>
                  <a:pt x="8651" y="11102"/>
                </a:lnTo>
                <a:close/>
                <a:moveTo>
                  <a:pt x="21600" y="13758"/>
                </a:moveTo>
                <a:lnTo>
                  <a:pt x="17788" y="14436"/>
                </a:lnTo>
                <a:lnTo>
                  <a:pt x="17788" y="18665"/>
                </a:lnTo>
                <a:lnTo>
                  <a:pt x="21600" y="17985"/>
                </a:lnTo>
                <a:lnTo>
                  <a:pt x="21600" y="13758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AEE6524-405E-5142-A920-7F37EFD91C1F}"/>
              </a:ext>
            </a:extLst>
          </p:cNvPr>
          <p:cNvSpPr txBox="1"/>
          <p:nvPr/>
        </p:nvSpPr>
        <p:spPr>
          <a:xfrm>
            <a:off x="8705403" y="4788976"/>
            <a:ext cx="438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>
                <a:solidFill>
                  <a:schemeClr val="bg1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8"/>
          <p:cNvSpPr txBox="1">
            <a:spLocks noGrp="1"/>
          </p:cNvSpPr>
          <p:nvPr>
            <p:ph type="subTitle" idx="4294967295"/>
          </p:nvPr>
        </p:nvSpPr>
        <p:spPr>
          <a:xfrm>
            <a:off x="270760" y="891287"/>
            <a:ext cx="4611205" cy="1238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 algn="just">
              <a:spcAft>
                <a:spcPts val="800"/>
              </a:spcAft>
              <a:buNone/>
            </a:pPr>
            <a:r>
              <a:rPr lang="en-US" sz="2800" b="1" dirty="0"/>
              <a:t>A presidential system, is a form of government in which a head of government (president) leads an executive branch that is separate from the legislative branch in systems that use separation of powers</a:t>
            </a:r>
            <a:r>
              <a:rPr lang="en-US" sz="2800" dirty="0"/>
              <a:t>.</a:t>
            </a:r>
            <a:endParaRPr sz="2800" dirty="0"/>
          </a:p>
        </p:txBody>
      </p:sp>
      <p:sp>
        <p:nvSpPr>
          <p:cNvPr id="174" name="Google Shape;174;p18"/>
          <p:cNvSpPr/>
          <p:nvPr/>
        </p:nvSpPr>
        <p:spPr>
          <a:xfrm>
            <a:off x="6337577" y="3553424"/>
            <a:ext cx="359367" cy="343136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5" name="Google Shape;175;p18"/>
          <p:cNvGrpSpPr/>
          <p:nvPr/>
        </p:nvGrpSpPr>
        <p:grpSpPr>
          <a:xfrm>
            <a:off x="5891516" y="1626342"/>
            <a:ext cx="1539566" cy="1539946"/>
            <a:chOff x="6654650" y="3665275"/>
            <a:chExt cx="409100" cy="409125"/>
          </a:xfrm>
        </p:grpSpPr>
        <p:sp>
          <p:nvSpPr>
            <p:cNvPr id="176" name="Google Shape;176;p18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8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3" name="Google Shape;183;p18"/>
          <p:cNvSpPr/>
          <p:nvPr/>
        </p:nvSpPr>
        <p:spPr>
          <a:xfrm rot="2466643">
            <a:off x="5641877" y="1201137"/>
            <a:ext cx="499279" cy="476728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8"/>
          <p:cNvSpPr/>
          <p:nvPr/>
        </p:nvSpPr>
        <p:spPr>
          <a:xfrm rot="-1609293">
            <a:off x="5252138" y="2224977"/>
            <a:ext cx="359290" cy="343062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8"/>
          <p:cNvSpPr/>
          <p:nvPr/>
        </p:nvSpPr>
        <p:spPr>
          <a:xfrm rot="2926251">
            <a:off x="7430765" y="2496755"/>
            <a:ext cx="269070" cy="256917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8"/>
          <p:cNvSpPr/>
          <p:nvPr/>
        </p:nvSpPr>
        <p:spPr>
          <a:xfrm rot="-1609270">
            <a:off x="6310999" y="775556"/>
            <a:ext cx="242411" cy="231462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8"/>
          <p:cNvSpPr txBox="1">
            <a:spLocks noGrp="1"/>
          </p:cNvSpPr>
          <p:nvPr>
            <p:ph type="sldNum" idx="12"/>
          </p:nvPr>
        </p:nvSpPr>
        <p:spPr>
          <a:xfrm>
            <a:off x="8556125" y="4688650"/>
            <a:ext cx="3591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4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ctrTitle"/>
          </p:nvPr>
        </p:nvSpPr>
        <p:spPr>
          <a:xfrm>
            <a:off x="154983" y="3098270"/>
            <a:ext cx="4049715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3"/>
                </a:solidFill>
              </a:rPr>
              <a:t>3</a:t>
            </a:r>
            <a:br>
              <a:rPr lang="en" dirty="0">
                <a:solidFill>
                  <a:schemeClr val="accent3"/>
                </a:solidFill>
              </a:rPr>
            </a:br>
            <a:r>
              <a:rPr lang="en" dirty="0">
                <a:solidFill>
                  <a:schemeClr val="accent3"/>
                </a:solidFill>
              </a:rPr>
              <a:t/>
            </a:r>
            <a:br>
              <a:rPr lang="en" dirty="0">
                <a:solidFill>
                  <a:schemeClr val="accent3"/>
                </a:solidFill>
              </a:rPr>
            </a:br>
            <a:r>
              <a:rPr lang="en" sz="4000" dirty="0">
                <a:solidFill>
                  <a:schemeClr val="accent3"/>
                </a:solidFill>
              </a:rPr>
              <a:t>what is </a:t>
            </a:r>
            <a:r>
              <a:rPr lang="en" sz="4000" dirty="0" err="1">
                <a:solidFill>
                  <a:schemeClr val="accent3"/>
                </a:solidFill>
              </a:rPr>
              <a:t>parliame</a:t>
            </a:r>
            <a:r>
              <a:rPr lang="en-US" sz="4000" dirty="0">
                <a:solidFill>
                  <a:schemeClr val="accent3"/>
                </a:solidFill>
              </a:rPr>
              <a:t>n</a:t>
            </a:r>
            <a:r>
              <a:rPr lang="en" sz="4000" dirty="0" err="1">
                <a:solidFill>
                  <a:schemeClr val="accent3"/>
                </a:solidFill>
              </a:rPr>
              <a:t>tary</a:t>
            </a:r>
            <a:r>
              <a:rPr lang="en" sz="4000" dirty="0">
                <a:solidFill>
                  <a:schemeClr val="accent3"/>
                </a:solidFill>
              </a:rPr>
              <a:t> System ?</a:t>
            </a:r>
            <a:br>
              <a:rPr lang="en" sz="4000" dirty="0">
                <a:solidFill>
                  <a:schemeClr val="accent3"/>
                </a:solidFill>
              </a:rPr>
            </a:br>
            <a:endParaRPr dirty="0">
              <a:solidFill>
                <a:schemeClr val="accent3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6FD2AE-17ED-CB4B-BAFB-BD891A50A98A}"/>
              </a:ext>
            </a:extLst>
          </p:cNvPr>
          <p:cNvSpPr txBox="1"/>
          <p:nvPr/>
        </p:nvSpPr>
        <p:spPr>
          <a:xfrm>
            <a:off x="8733295" y="4711485"/>
            <a:ext cx="410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/>
              <a:t>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1"/>
          <p:cNvSpPr txBox="1">
            <a:spLocks noGrp="1"/>
          </p:cNvSpPr>
          <p:nvPr>
            <p:ph type="sldNum" idx="12"/>
          </p:nvPr>
        </p:nvSpPr>
        <p:spPr>
          <a:xfrm>
            <a:off x="8346250" y="4688650"/>
            <a:ext cx="5691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212" name="Google Shape;212;p21"/>
          <p:cNvPicPr preferRelativeResize="0"/>
          <p:nvPr/>
        </p:nvPicPr>
        <p:blipFill rotWithShape="1">
          <a:blip r:embed="rId3">
            <a:alphaModFix/>
          </a:blip>
          <a:srcRect l="7891" r="7891"/>
          <a:stretch/>
        </p:blipFill>
        <p:spPr>
          <a:xfrm>
            <a:off x="4881966" y="198302"/>
            <a:ext cx="4109636" cy="494519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7264" y="0"/>
                </a:moveTo>
                <a:lnTo>
                  <a:pt x="7264" y="4855"/>
                </a:lnTo>
                <a:lnTo>
                  <a:pt x="16434" y="3451"/>
                </a:lnTo>
                <a:lnTo>
                  <a:pt x="16434" y="0"/>
                </a:lnTo>
                <a:lnTo>
                  <a:pt x="7264" y="0"/>
                </a:lnTo>
                <a:close/>
                <a:moveTo>
                  <a:pt x="17165" y="0"/>
                </a:moveTo>
                <a:lnTo>
                  <a:pt x="17165" y="1328"/>
                </a:lnTo>
                <a:lnTo>
                  <a:pt x="21600" y="649"/>
                </a:lnTo>
                <a:lnTo>
                  <a:pt x="21600" y="0"/>
                </a:lnTo>
                <a:lnTo>
                  <a:pt x="17165" y="0"/>
                </a:lnTo>
                <a:close/>
                <a:moveTo>
                  <a:pt x="21600" y="1261"/>
                </a:moveTo>
                <a:lnTo>
                  <a:pt x="17165" y="1940"/>
                </a:lnTo>
                <a:lnTo>
                  <a:pt x="17165" y="13789"/>
                </a:lnTo>
                <a:lnTo>
                  <a:pt x="21600" y="13110"/>
                </a:lnTo>
                <a:lnTo>
                  <a:pt x="21600" y="1261"/>
                </a:lnTo>
                <a:close/>
                <a:moveTo>
                  <a:pt x="6534" y="2532"/>
                </a:moveTo>
                <a:lnTo>
                  <a:pt x="0" y="3534"/>
                </a:lnTo>
                <a:lnTo>
                  <a:pt x="0" y="11449"/>
                </a:lnTo>
                <a:lnTo>
                  <a:pt x="6534" y="10449"/>
                </a:lnTo>
                <a:lnTo>
                  <a:pt x="6534" y="2532"/>
                </a:lnTo>
                <a:close/>
                <a:moveTo>
                  <a:pt x="16434" y="4110"/>
                </a:moveTo>
                <a:lnTo>
                  <a:pt x="7264" y="5514"/>
                </a:lnTo>
                <a:lnTo>
                  <a:pt x="7264" y="21600"/>
                </a:lnTo>
                <a:lnTo>
                  <a:pt x="16434" y="21600"/>
                </a:lnTo>
                <a:lnTo>
                  <a:pt x="16434" y="4110"/>
                </a:lnTo>
                <a:close/>
                <a:moveTo>
                  <a:pt x="6534" y="11069"/>
                </a:moveTo>
                <a:lnTo>
                  <a:pt x="0" y="12069"/>
                </a:lnTo>
                <a:lnTo>
                  <a:pt x="0" y="21600"/>
                </a:lnTo>
                <a:lnTo>
                  <a:pt x="6534" y="21600"/>
                </a:lnTo>
                <a:lnTo>
                  <a:pt x="6534" y="11069"/>
                </a:lnTo>
                <a:close/>
                <a:moveTo>
                  <a:pt x="21600" y="13722"/>
                </a:moveTo>
                <a:lnTo>
                  <a:pt x="17165" y="14401"/>
                </a:lnTo>
                <a:lnTo>
                  <a:pt x="17165" y="18629"/>
                </a:lnTo>
                <a:lnTo>
                  <a:pt x="21600" y="17950"/>
                </a:lnTo>
                <a:lnTo>
                  <a:pt x="21600" y="13722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EBF154-2D34-924B-9D1C-C162FF7FB0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43377" y="768082"/>
            <a:ext cx="4591390" cy="3033900"/>
          </a:xfrm>
        </p:spPr>
        <p:txBody>
          <a:bodyPr/>
          <a:lstStyle/>
          <a:p>
            <a:pPr algn="just"/>
            <a:r>
              <a:rPr lang="en-US" b="1" dirty="0"/>
              <a:t>parliamentary system, democratic form of government in which the party (or a coalition of parties) with the greatest representation in the parliament (legislature) forms the government, its leader becoming prime minister or chancellor.</a:t>
            </a:r>
            <a:endParaRPr lang="en-LY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649258-FA25-164D-8A9D-2AFA3996289A}"/>
              </a:ext>
            </a:extLst>
          </p:cNvPr>
          <p:cNvSpPr txBox="1"/>
          <p:nvPr/>
        </p:nvSpPr>
        <p:spPr>
          <a:xfrm>
            <a:off x="8717797" y="4688650"/>
            <a:ext cx="426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/>
              <a:t>6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7"/>
          <p:cNvSpPr txBox="1">
            <a:spLocks noGrp="1"/>
          </p:cNvSpPr>
          <p:nvPr>
            <p:ph type="title"/>
          </p:nvPr>
        </p:nvSpPr>
        <p:spPr>
          <a:xfrm>
            <a:off x="194351" y="557761"/>
            <a:ext cx="7043669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-LY" b="1" dirty="0"/>
              <a:t>Examples of </a:t>
            </a:r>
            <a:r>
              <a:rPr lang="en-US" b="1" dirty="0"/>
              <a:t>parliamentary government</a:t>
            </a:r>
            <a:endParaRPr dirty="0"/>
          </a:p>
        </p:txBody>
      </p:sp>
      <p:sp>
        <p:nvSpPr>
          <p:cNvPr id="167" name="Google Shape;167;p17"/>
          <p:cNvSpPr txBox="1">
            <a:spLocks noGrp="1"/>
          </p:cNvSpPr>
          <p:nvPr>
            <p:ph type="sldNum" idx="12"/>
          </p:nvPr>
        </p:nvSpPr>
        <p:spPr>
          <a:xfrm>
            <a:off x="8346250" y="4688650"/>
            <a:ext cx="5691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7</a:t>
            </a:r>
            <a:endParaRPr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3FFFD4-549D-1E48-B3A8-91738E464BA6}"/>
              </a:ext>
            </a:extLst>
          </p:cNvPr>
          <p:cNvSpPr txBox="1"/>
          <p:nvPr/>
        </p:nvSpPr>
        <p:spPr>
          <a:xfrm>
            <a:off x="186292" y="1669954"/>
            <a:ext cx="69506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/>
              <a:t>A few examples among the many parliamentary democracies are Canada, Great Britain, Italy, Japan, Latvia, the Netherlands, and New Zealand.</a:t>
            </a:r>
          </a:p>
          <a:p>
            <a:endParaRPr lang="en-LY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E2D02-1967-8240-82CC-78B69EB94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764" y="527325"/>
            <a:ext cx="6315250" cy="396300"/>
          </a:xfrm>
        </p:spPr>
        <p:txBody>
          <a:bodyPr/>
          <a:lstStyle/>
          <a:p>
            <a:r>
              <a:rPr lang="en-LY" b="1" dirty="0"/>
              <a:t>Examples of presidential </a:t>
            </a:r>
            <a:r>
              <a:rPr lang="en-US" b="1" dirty="0"/>
              <a:t>government</a:t>
            </a:r>
            <a:endParaRPr lang="en-LY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92CCE6-EC4E-EF45-85EC-701E7238B4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735" y="1644681"/>
            <a:ext cx="6394729" cy="3033900"/>
          </a:xfrm>
        </p:spPr>
        <p:txBody>
          <a:bodyPr/>
          <a:lstStyle/>
          <a:p>
            <a:pPr algn="just"/>
            <a:r>
              <a:rPr lang="en-US" sz="2800" b="1" dirty="0"/>
              <a:t>The United States is the originator and primary example of the presidential system, a model that is followed in only a few other democracies, such as Argentina, Brazil, Mexico, and the Philippines.</a:t>
            </a:r>
            <a:endParaRPr lang="en-LY" sz="2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F1353D-9ADA-B146-886D-37FB1A3C18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190690902"/>
      </p:ext>
    </p:extLst>
  </p:cSld>
  <p:clrMapOvr>
    <a:masterClrMapping/>
  </p:clrMapOvr>
</p:sld>
</file>

<file path=ppt/theme/theme1.xml><?xml version="1.0" encoding="utf-8"?>
<a:theme xmlns:a="http://schemas.openxmlformats.org/drawingml/2006/main" name="Jessica template">
  <a:themeElements>
    <a:clrScheme name="Custom 347">
      <a:dk1>
        <a:srgbClr val="062133"/>
      </a:dk1>
      <a:lt1>
        <a:srgbClr val="FFFFFF"/>
      </a:lt1>
      <a:dk2>
        <a:srgbClr val="878E92"/>
      </a:dk2>
      <a:lt2>
        <a:srgbClr val="E9EEF0"/>
      </a:lt2>
      <a:accent1>
        <a:srgbClr val="0DB8CC"/>
      </a:accent1>
      <a:accent2>
        <a:srgbClr val="FFA604"/>
      </a:accent2>
      <a:accent3>
        <a:srgbClr val="00799E"/>
      </a:accent3>
      <a:accent4>
        <a:srgbClr val="32E4C8"/>
      </a:accent4>
      <a:accent5>
        <a:srgbClr val="FFD104"/>
      </a:accent5>
      <a:accent6>
        <a:srgbClr val="2EC9FF"/>
      </a:accent6>
      <a:hlink>
        <a:srgbClr val="00799E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426</Words>
  <Application>Microsoft Office PowerPoint</Application>
  <PresentationFormat>On-screen Show (16:9)</PresentationFormat>
  <Paragraphs>52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Arial</vt:lpstr>
      <vt:lpstr>News Cycle</vt:lpstr>
      <vt:lpstr>Oswald</vt:lpstr>
      <vt:lpstr>Jessica template</vt:lpstr>
      <vt:lpstr>PowerPoint Presentation</vt:lpstr>
      <vt:lpstr>Table of contents</vt:lpstr>
      <vt:lpstr>PowerPoint Presentation</vt:lpstr>
      <vt:lpstr>What is a presidential system ?</vt:lpstr>
      <vt:lpstr>PowerPoint Presentation</vt:lpstr>
      <vt:lpstr>3  what is parliamentary System ? </vt:lpstr>
      <vt:lpstr>PowerPoint Presentation</vt:lpstr>
      <vt:lpstr>Examples of parliamentary government</vt:lpstr>
      <vt:lpstr>Examples of presidential government</vt:lpstr>
      <vt:lpstr>Conclusion</vt:lpstr>
      <vt:lpstr>PowerPoint Presentation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user</cp:lastModifiedBy>
  <cp:revision>7</cp:revision>
  <dcterms:modified xsi:type="dcterms:W3CDTF">2022-01-12T07:59:31Z</dcterms:modified>
</cp:coreProperties>
</file>