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1"/>
  </p:notesMasterIdLst>
  <p:sldIdLst>
    <p:sldId id="256" r:id="rId2"/>
    <p:sldId id="258" r:id="rId3"/>
    <p:sldId id="259" r:id="rId4"/>
    <p:sldId id="260" r:id="rId5"/>
    <p:sldId id="292" r:id="rId6"/>
    <p:sldId id="283" r:id="rId7"/>
    <p:sldId id="261" r:id="rId8"/>
    <p:sldId id="291" r:id="rId9"/>
    <p:sldId id="280" r:id="rId10"/>
  </p:sldIdLst>
  <p:sldSz cx="9144000" cy="5143500" type="screen16x9"/>
  <p:notesSz cx="6858000" cy="9144000"/>
  <p:embeddedFontLst>
    <p:embeddedFont>
      <p:font typeface="Overpass Black" panose="020B0604020202020204" charset="0"/>
      <p:bold r:id="rId12"/>
      <p:italic r:id="rId13"/>
      <p:boldItalic r:id="rId14"/>
    </p:embeddedFont>
    <p:embeddedFont>
      <p:font typeface="Fira Sans Extra Condensed Medium" panose="020B0604020202020204" charset="0"/>
      <p:regular r:id="rId15"/>
      <p:bold r:id="rId16"/>
      <p:italic r:id="rId17"/>
      <p:boldItalic r:id="rId18"/>
    </p:embeddedFont>
    <p:embeddedFont>
      <p:font typeface="Open Sans" panose="020B060402020202020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7AAE20D-CAE7-4660-B50C-AAE99A7488EF}">
  <a:tblStyle styleId="{B7AAE20D-CAE7-4660-B50C-AAE99A7488E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23"/>
  </p:normalViewPr>
  <p:slideViewPr>
    <p:cSldViewPr snapToGrid="0" snapToObjects="1">
      <p:cViewPr varScale="1">
        <p:scale>
          <a:sx n="82" d="100"/>
          <a:sy n="82" d="100"/>
        </p:scale>
        <p:origin x="82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3" name="Google Shape;212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9"/>
        <p:cNvGrpSpPr/>
        <p:nvPr/>
      </p:nvGrpSpPr>
      <p:grpSpPr>
        <a:xfrm>
          <a:off x="0" y="0"/>
          <a:ext cx="0" cy="0"/>
          <a:chOff x="0" y="0"/>
          <a:chExt cx="0" cy="0"/>
        </a:xfrm>
      </p:grpSpPr>
      <p:sp>
        <p:nvSpPr>
          <p:cNvPr id="2810" name="Google Shape;2810;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1" name="Google Shape;2811;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1"/>
        <p:cNvGrpSpPr/>
        <p:nvPr/>
      </p:nvGrpSpPr>
      <p:grpSpPr>
        <a:xfrm>
          <a:off x="0" y="0"/>
          <a:ext cx="0" cy="0"/>
          <a:chOff x="0" y="0"/>
          <a:chExt cx="0" cy="0"/>
        </a:xfrm>
      </p:grpSpPr>
      <p:sp>
        <p:nvSpPr>
          <p:cNvPr id="2182" name="Google Shape;2182;ga7274a1822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3" name="Google Shape;2183;ga7274a1822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a1fb274c5c_2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6" name="Google Shape;3496;ga1fb274c5c_2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4"/>
        <p:cNvGrpSpPr/>
        <p:nvPr/>
      </p:nvGrpSpPr>
      <p:grpSpPr>
        <a:xfrm>
          <a:off x="0" y="0"/>
          <a:ext cx="0" cy="0"/>
          <a:chOff x="0" y="0"/>
          <a:chExt cx="0" cy="0"/>
        </a:xfrm>
      </p:grpSpPr>
      <p:sp>
        <p:nvSpPr>
          <p:cNvPr id="2715" name="Google Shape;2715;ga75a9251e8_1_4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6" name="Google Shape;2716;ga75a9251e8_1_4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84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958"/>
        <p:cNvGrpSpPr/>
        <p:nvPr/>
      </p:nvGrpSpPr>
      <p:grpSpPr>
        <a:xfrm>
          <a:off x="0" y="0"/>
          <a:ext cx="0" cy="0"/>
          <a:chOff x="0" y="0"/>
          <a:chExt cx="0" cy="0"/>
        </a:xfrm>
      </p:grpSpPr>
      <p:pic>
        <p:nvPicPr>
          <p:cNvPr id="1959" name="Google Shape;1959;p33"/>
          <p:cNvPicPr preferRelativeResize="0"/>
          <p:nvPr/>
        </p:nvPicPr>
        <p:blipFill>
          <a:blip r:embed="rId2">
            <a:alphaModFix amt="66000"/>
          </a:blip>
          <a:stretch>
            <a:fillRect/>
          </a:stretch>
        </p:blipFill>
        <p:spPr>
          <a:xfrm rot="-2343514" flipH="1">
            <a:off x="-1166545" y="-1270720"/>
            <a:ext cx="3297389" cy="2276638"/>
          </a:xfrm>
          <a:prstGeom prst="rect">
            <a:avLst/>
          </a:prstGeom>
          <a:noFill/>
          <a:ln>
            <a:noFill/>
          </a:ln>
        </p:spPr>
      </p:pic>
      <p:grpSp>
        <p:nvGrpSpPr>
          <p:cNvPr id="1960" name="Google Shape;1960;p33"/>
          <p:cNvGrpSpPr/>
          <p:nvPr/>
        </p:nvGrpSpPr>
        <p:grpSpPr>
          <a:xfrm rot="-8099954">
            <a:off x="15431" y="-572435"/>
            <a:ext cx="1344367" cy="1995327"/>
            <a:chOff x="272875" y="1527563"/>
            <a:chExt cx="255950" cy="455000"/>
          </a:xfrm>
        </p:grpSpPr>
        <p:sp>
          <p:nvSpPr>
            <p:cNvPr id="1961" name="Google Shape;1961;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96" name="Google Shape;1996;p33"/>
          <p:cNvPicPr preferRelativeResize="0"/>
          <p:nvPr/>
        </p:nvPicPr>
        <p:blipFill>
          <a:blip r:embed="rId3">
            <a:alphaModFix amt="74000"/>
          </a:blip>
          <a:stretch>
            <a:fillRect/>
          </a:stretch>
        </p:blipFill>
        <p:spPr>
          <a:xfrm rot="-5809801" flipH="1">
            <a:off x="7609918" y="-1097658"/>
            <a:ext cx="2894870" cy="2593321"/>
          </a:xfrm>
          <a:prstGeom prst="rect">
            <a:avLst/>
          </a:prstGeom>
          <a:noFill/>
          <a:ln>
            <a:noFill/>
          </a:ln>
        </p:spPr>
      </p:pic>
      <p:pic>
        <p:nvPicPr>
          <p:cNvPr id="1997" name="Google Shape;1997;p33"/>
          <p:cNvPicPr preferRelativeResize="0"/>
          <p:nvPr/>
        </p:nvPicPr>
        <p:blipFill>
          <a:blip r:embed="rId4">
            <a:alphaModFix amt="76000"/>
          </a:blip>
          <a:stretch>
            <a:fillRect/>
          </a:stretch>
        </p:blipFill>
        <p:spPr>
          <a:xfrm rot="10754694">
            <a:off x="2497948" y="4487275"/>
            <a:ext cx="7605809" cy="2832381"/>
          </a:xfrm>
          <a:prstGeom prst="rect">
            <a:avLst/>
          </a:prstGeom>
          <a:noFill/>
          <a:ln>
            <a:noFill/>
          </a:ln>
        </p:spPr>
      </p:pic>
      <p:grpSp>
        <p:nvGrpSpPr>
          <p:cNvPr id="1998" name="Google Shape;1998;p33"/>
          <p:cNvGrpSpPr/>
          <p:nvPr/>
        </p:nvGrpSpPr>
        <p:grpSpPr>
          <a:xfrm flipH="1">
            <a:off x="-624375" y="3487614"/>
            <a:ext cx="1344377" cy="2469659"/>
            <a:chOff x="272875" y="1419395"/>
            <a:chExt cx="255950" cy="563168"/>
          </a:xfrm>
        </p:grpSpPr>
        <p:sp>
          <p:nvSpPr>
            <p:cNvPr id="1999" name="Google Shape;1999;p3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9"/>
        <p:cNvGrpSpPr/>
        <p:nvPr/>
      </p:nvGrpSpPr>
      <p:grpSpPr>
        <a:xfrm>
          <a:off x="0" y="0"/>
          <a:ext cx="0" cy="0"/>
          <a:chOff x="0" y="0"/>
          <a:chExt cx="0" cy="0"/>
        </a:xfrm>
      </p:grpSpPr>
      <p:pic>
        <p:nvPicPr>
          <p:cNvPr id="90" name="Google Shape;90;p3"/>
          <p:cNvPicPr preferRelativeResize="0"/>
          <p:nvPr/>
        </p:nvPicPr>
        <p:blipFill>
          <a:blip r:embed="rId2">
            <a:alphaModFix amt="76000"/>
          </a:blip>
          <a:stretch>
            <a:fillRect/>
          </a:stretch>
        </p:blipFill>
        <p:spPr>
          <a:xfrm>
            <a:off x="345175" y="3258079"/>
            <a:ext cx="8158656" cy="3038275"/>
          </a:xfrm>
          <a:prstGeom prst="rect">
            <a:avLst/>
          </a:prstGeom>
          <a:noFill/>
          <a:ln>
            <a:noFill/>
          </a:ln>
        </p:spPr>
      </p:pic>
      <p:pic>
        <p:nvPicPr>
          <p:cNvPr id="91" name="Google Shape;91;p3"/>
          <p:cNvPicPr preferRelativeResize="0"/>
          <p:nvPr/>
        </p:nvPicPr>
        <p:blipFill>
          <a:blip r:embed="rId3">
            <a:alphaModFix amt="47000"/>
          </a:blip>
          <a:stretch>
            <a:fillRect/>
          </a:stretch>
        </p:blipFill>
        <p:spPr>
          <a:xfrm>
            <a:off x="1630988" y="143888"/>
            <a:ext cx="5882026" cy="4855727"/>
          </a:xfrm>
          <a:prstGeom prst="rect">
            <a:avLst/>
          </a:prstGeom>
          <a:noFill/>
          <a:ln>
            <a:noFill/>
          </a:ln>
        </p:spPr>
      </p:pic>
      <p:sp>
        <p:nvSpPr>
          <p:cNvPr id="92" name="Google Shape;92;p3"/>
          <p:cNvSpPr/>
          <p:nvPr/>
        </p:nvSpPr>
        <p:spPr>
          <a:xfrm>
            <a:off x="4379243" y="-2465274"/>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 name="Google Shape;93;p3"/>
          <p:cNvGrpSpPr/>
          <p:nvPr/>
        </p:nvGrpSpPr>
        <p:grpSpPr>
          <a:xfrm rot="-2700000">
            <a:off x="473130" y="2695837"/>
            <a:ext cx="1344349" cy="2469678"/>
            <a:chOff x="272875" y="1419395"/>
            <a:chExt cx="255950" cy="563168"/>
          </a:xfrm>
        </p:grpSpPr>
        <p:sp>
          <p:nvSpPr>
            <p:cNvPr id="94" name="Google Shape;94;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9" name="Google Shape;129;p3"/>
          <p:cNvGrpSpPr/>
          <p:nvPr/>
        </p:nvGrpSpPr>
        <p:grpSpPr>
          <a:xfrm rot="-2700000">
            <a:off x="8026513" y="-183341"/>
            <a:ext cx="1344349" cy="1995327"/>
            <a:chOff x="272875" y="1527563"/>
            <a:chExt cx="255950" cy="455000"/>
          </a:xfrm>
        </p:grpSpPr>
        <p:sp>
          <p:nvSpPr>
            <p:cNvPr id="130" name="Google Shape;130;p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3"/>
          <p:cNvSpPr txBox="1">
            <a:spLocks noGrp="1"/>
          </p:cNvSpPr>
          <p:nvPr>
            <p:ph type="subTitle" idx="1"/>
          </p:nvPr>
        </p:nvSpPr>
        <p:spPr>
          <a:xfrm>
            <a:off x="2646000" y="3114137"/>
            <a:ext cx="3852000" cy="862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66" name="Google Shape;166;p3"/>
          <p:cNvSpPr txBox="1">
            <a:spLocks noGrp="1"/>
          </p:cNvSpPr>
          <p:nvPr>
            <p:ph type="ctrTitle"/>
          </p:nvPr>
        </p:nvSpPr>
        <p:spPr>
          <a:xfrm>
            <a:off x="2646000" y="2594236"/>
            <a:ext cx="3852000" cy="79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solidFill>
                  <a:srgbClr val="1C4587"/>
                </a:solidFill>
              </a:defRPr>
            </a:lvl1pPr>
            <a:lvl2pPr lvl="1" algn="ctr" rtl="0">
              <a:spcBef>
                <a:spcPts val="0"/>
              </a:spcBef>
              <a:spcAft>
                <a:spcPts val="0"/>
              </a:spcAft>
              <a:buClr>
                <a:srgbClr val="3C78D8"/>
              </a:buClr>
              <a:buSzPts val="800"/>
              <a:buNone/>
              <a:defRPr sz="800">
                <a:solidFill>
                  <a:srgbClr val="3C78D8"/>
                </a:solidFill>
              </a:defRPr>
            </a:lvl2pPr>
            <a:lvl3pPr lvl="2" algn="ctr" rtl="0">
              <a:spcBef>
                <a:spcPts val="0"/>
              </a:spcBef>
              <a:spcAft>
                <a:spcPts val="0"/>
              </a:spcAft>
              <a:buClr>
                <a:srgbClr val="3C78D8"/>
              </a:buClr>
              <a:buSzPts val="800"/>
              <a:buNone/>
              <a:defRPr sz="800">
                <a:solidFill>
                  <a:srgbClr val="3C78D8"/>
                </a:solidFill>
              </a:defRPr>
            </a:lvl3pPr>
            <a:lvl4pPr lvl="3" algn="ctr" rtl="0">
              <a:spcBef>
                <a:spcPts val="0"/>
              </a:spcBef>
              <a:spcAft>
                <a:spcPts val="0"/>
              </a:spcAft>
              <a:buClr>
                <a:srgbClr val="3C78D8"/>
              </a:buClr>
              <a:buSzPts val="800"/>
              <a:buNone/>
              <a:defRPr sz="800">
                <a:solidFill>
                  <a:srgbClr val="3C78D8"/>
                </a:solidFill>
              </a:defRPr>
            </a:lvl4pPr>
            <a:lvl5pPr lvl="4" algn="ctr" rtl="0">
              <a:spcBef>
                <a:spcPts val="0"/>
              </a:spcBef>
              <a:spcAft>
                <a:spcPts val="0"/>
              </a:spcAft>
              <a:buClr>
                <a:srgbClr val="3C78D8"/>
              </a:buClr>
              <a:buSzPts val="800"/>
              <a:buNone/>
              <a:defRPr sz="800">
                <a:solidFill>
                  <a:srgbClr val="3C78D8"/>
                </a:solidFill>
              </a:defRPr>
            </a:lvl5pPr>
            <a:lvl6pPr lvl="5" algn="ctr" rtl="0">
              <a:spcBef>
                <a:spcPts val="0"/>
              </a:spcBef>
              <a:spcAft>
                <a:spcPts val="0"/>
              </a:spcAft>
              <a:buClr>
                <a:srgbClr val="3C78D8"/>
              </a:buClr>
              <a:buSzPts val="800"/>
              <a:buNone/>
              <a:defRPr sz="800">
                <a:solidFill>
                  <a:srgbClr val="3C78D8"/>
                </a:solidFill>
              </a:defRPr>
            </a:lvl6pPr>
            <a:lvl7pPr lvl="6" algn="ctr" rtl="0">
              <a:spcBef>
                <a:spcPts val="0"/>
              </a:spcBef>
              <a:spcAft>
                <a:spcPts val="0"/>
              </a:spcAft>
              <a:buClr>
                <a:srgbClr val="3C78D8"/>
              </a:buClr>
              <a:buSzPts val="800"/>
              <a:buNone/>
              <a:defRPr sz="800">
                <a:solidFill>
                  <a:srgbClr val="3C78D8"/>
                </a:solidFill>
              </a:defRPr>
            </a:lvl7pPr>
            <a:lvl8pPr lvl="7" algn="ctr" rtl="0">
              <a:spcBef>
                <a:spcPts val="0"/>
              </a:spcBef>
              <a:spcAft>
                <a:spcPts val="0"/>
              </a:spcAft>
              <a:buClr>
                <a:srgbClr val="3C78D8"/>
              </a:buClr>
              <a:buSzPts val="800"/>
              <a:buNone/>
              <a:defRPr sz="800">
                <a:solidFill>
                  <a:srgbClr val="3C78D8"/>
                </a:solidFill>
              </a:defRPr>
            </a:lvl8pPr>
            <a:lvl9pPr lvl="8" algn="ctr" rtl="0">
              <a:spcBef>
                <a:spcPts val="0"/>
              </a:spcBef>
              <a:spcAft>
                <a:spcPts val="0"/>
              </a:spcAft>
              <a:buClr>
                <a:srgbClr val="3C78D8"/>
              </a:buClr>
              <a:buSzPts val="800"/>
              <a:buNone/>
              <a:defRPr sz="800">
                <a:solidFill>
                  <a:srgbClr val="3C78D8"/>
                </a:solidFill>
              </a:defRPr>
            </a:lvl9pPr>
          </a:lstStyle>
          <a:p>
            <a:endParaRPr/>
          </a:p>
        </p:txBody>
      </p:sp>
      <p:sp>
        <p:nvSpPr>
          <p:cNvPr id="167" name="Google Shape;167;p3"/>
          <p:cNvSpPr txBox="1">
            <a:spLocks noGrp="1"/>
          </p:cNvSpPr>
          <p:nvPr>
            <p:ph type="title" idx="2" hasCustomPrompt="1"/>
          </p:nvPr>
        </p:nvSpPr>
        <p:spPr>
          <a:xfrm>
            <a:off x="2646000" y="894175"/>
            <a:ext cx="3852000" cy="2031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15000">
                <a:solidFill>
                  <a:srgbClr val="1C4587"/>
                </a:solidFill>
              </a:defRPr>
            </a:lvl1pPr>
            <a:lvl2pPr lvl="1"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rgbClr val="FDB2AD"/>
              </a:buClr>
              <a:buSzPts val="4800"/>
              <a:buFont typeface="Fira Sans Extra Condensed Medium"/>
              <a:buNone/>
              <a:defRPr sz="4800">
                <a:solidFill>
                  <a:srgbClr val="FDB2AD"/>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9"/>
        <p:cNvGrpSpPr/>
        <p:nvPr/>
      </p:nvGrpSpPr>
      <p:grpSpPr>
        <a:xfrm>
          <a:off x="0" y="0"/>
          <a:ext cx="0" cy="0"/>
          <a:chOff x="0" y="0"/>
          <a:chExt cx="0" cy="0"/>
        </a:xfrm>
      </p:grpSpPr>
      <p:pic>
        <p:nvPicPr>
          <p:cNvPr id="460" name="Google Shape;460;p8"/>
          <p:cNvPicPr preferRelativeResize="0"/>
          <p:nvPr/>
        </p:nvPicPr>
        <p:blipFill>
          <a:blip r:embed="rId2">
            <a:alphaModFix amt="74000"/>
          </a:blip>
          <a:stretch>
            <a:fillRect/>
          </a:stretch>
        </p:blipFill>
        <p:spPr>
          <a:xfrm rot="-10162003" flipH="1">
            <a:off x="301118" y="56641"/>
            <a:ext cx="2894871" cy="2593322"/>
          </a:xfrm>
          <a:prstGeom prst="rect">
            <a:avLst/>
          </a:prstGeom>
          <a:noFill/>
          <a:ln>
            <a:noFill/>
          </a:ln>
        </p:spPr>
      </p:pic>
      <p:pic>
        <p:nvPicPr>
          <p:cNvPr id="461" name="Google Shape;461;p8"/>
          <p:cNvPicPr preferRelativeResize="0"/>
          <p:nvPr/>
        </p:nvPicPr>
        <p:blipFill>
          <a:blip r:embed="rId3">
            <a:alphaModFix amt="33000"/>
          </a:blip>
          <a:stretch>
            <a:fillRect/>
          </a:stretch>
        </p:blipFill>
        <p:spPr>
          <a:xfrm rot="10800000" flipH="1">
            <a:off x="2309117" y="4"/>
            <a:ext cx="6114874" cy="5143500"/>
          </a:xfrm>
          <a:prstGeom prst="rect">
            <a:avLst/>
          </a:prstGeom>
          <a:noFill/>
          <a:ln>
            <a:noFill/>
          </a:ln>
        </p:spPr>
      </p:pic>
      <p:pic>
        <p:nvPicPr>
          <p:cNvPr id="462" name="Google Shape;462;p8"/>
          <p:cNvPicPr preferRelativeResize="0"/>
          <p:nvPr/>
        </p:nvPicPr>
        <p:blipFill>
          <a:blip r:embed="rId4">
            <a:alphaModFix amt="58000"/>
          </a:blip>
          <a:stretch>
            <a:fillRect/>
          </a:stretch>
        </p:blipFill>
        <p:spPr>
          <a:xfrm rot="-8962532">
            <a:off x="7553885" y="2352524"/>
            <a:ext cx="1462806" cy="3509154"/>
          </a:xfrm>
          <a:prstGeom prst="rect">
            <a:avLst/>
          </a:prstGeom>
          <a:noFill/>
          <a:ln>
            <a:noFill/>
          </a:ln>
        </p:spPr>
      </p:pic>
      <p:pic>
        <p:nvPicPr>
          <p:cNvPr id="463" name="Google Shape;463;p8"/>
          <p:cNvPicPr preferRelativeResize="0"/>
          <p:nvPr/>
        </p:nvPicPr>
        <p:blipFill>
          <a:blip r:embed="rId5">
            <a:alphaModFix amt="62000"/>
          </a:blip>
          <a:stretch>
            <a:fillRect/>
          </a:stretch>
        </p:blipFill>
        <p:spPr>
          <a:xfrm rot="-10162003" flipH="1">
            <a:off x="-1091107" y="-1133759"/>
            <a:ext cx="2894871" cy="2593322"/>
          </a:xfrm>
          <a:prstGeom prst="rect">
            <a:avLst/>
          </a:prstGeom>
          <a:noFill/>
          <a:ln>
            <a:noFill/>
          </a:ln>
        </p:spPr>
      </p:pic>
      <p:sp>
        <p:nvSpPr>
          <p:cNvPr id="464" name="Google Shape;464;p8"/>
          <p:cNvSpPr/>
          <p:nvPr/>
        </p:nvSpPr>
        <p:spPr>
          <a:xfrm rot="-6681487">
            <a:off x="8044372" y="2590906"/>
            <a:ext cx="2265023" cy="2165778"/>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8"/>
          <p:cNvGrpSpPr/>
          <p:nvPr/>
        </p:nvGrpSpPr>
        <p:grpSpPr>
          <a:xfrm rot="8100046">
            <a:off x="-12030" y="3450661"/>
            <a:ext cx="1344367" cy="1995327"/>
            <a:chOff x="272875" y="1527563"/>
            <a:chExt cx="255950" cy="455000"/>
          </a:xfrm>
        </p:grpSpPr>
        <p:sp>
          <p:nvSpPr>
            <p:cNvPr id="466" name="Google Shape;466;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8"/>
          <p:cNvGrpSpPr/>
          <p:nvPr/>
        </p:nvGrpSpPr>
        <p:grpSpPr>
          <a:xfrm rot="-987768">
            <a:off x="7751817" y="-266278"/>
            <a:ext cx="1344359" cy="1995308"/>
            <a:chOff x="272875" y="1527563"/>
            <a:chExt cx="255950" cy="455000"/>
          </a:xfrm>
        </p:grpSpPr>
        <p:sp>
          <p:nvSpPr>
            <p:cNvPr id="502" name="Google Shape;502;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7" name="Google Shape;537;p8"/>
          <p:cNvPicPr preferRelativeResize="0"/>
          <p:nvPr/>
        </p:nvPicPr>
        <p:blipFill>
          <a:blip r:embed="rId6">
            <a:alphaModFix amt="62000"/>
          </a:blip>
          <a:stretch>
            <a:fillRect/>
          </a:stretch>
        </p:blipFill>
        <p:spPr>
          <a:xfrm rot="5400000">
            <a:off x="1054424" y="-334421"/>
            <a:ext cx="4474637" cy="5143502"/>
          </a:xfrm>
          <a:prstGeom prst="rect">
            <a:avLst/>
          </a:prstGeom>
          <a:noFill/>
          <a:ln>
            <a:noFill/>
          </a:ln>
        </p:spPr>
      </p:pic>
      <p:sp>
        <p:nvSpPr>
          <p:cNvPr id="538" name="Google Shape;538;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39" name="Google Shape;539;p8"/>
          <p:cNvSpPr/>
          <p:nvPr/>
        </p:nvSpPr>
        <p:spPr>
          <a:xfrm rot="231922" flipH="1">
            <a:off x="-1189243" y="-346558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0"/>
        <p:cNvGrpSpPr/>
        <p:nvPr/>
      </p:nvGrpSpPr>
      <p:grpSpPr>
        <a:xfrm>
          <a:off x="0" y="0"/>
          <a:ext cx="0" cy="0"/>
          <a:chOff x="0" y="0"/>
          <a:chExt cx="0" cy="0"/>
        </a:xfrm>
      </p:grpSpPr>
      <p:sp>
        <p:nvSpPr>
          <p:cNvPr id="541" name="Google Shape;541;p9"/>
          <p:cNvSpPr txBox="1">
            <a:spLocks noGrp="1"/>
          </p:cNvSpPr>
          <p:nvPr>
            <p:ph type="subTitle" idx="1"/>
          </p:nvPr>
        </p:nvSpPr>
        <p:spPr>
          <a:xfrm flipH="1">
            <a:off x="5047900" y="2607067"/>
            <a:ext cx="3367800" cy="1063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542" name="Google Shape;542;p9"/>
          <p:cNvSpPr txBox="1">
            <a:spLocks noGrp="1"/>
          </p:cNvSpPr>
          <p:nvPr>
            <p:ph type="ctrTitle"/>
          </p:nvPr>
        </p:nvSpPr>
        <p:spPr>
          <a:xfrm flipH="1">
            <a:off x="4571900" y="1697799"/>
            <a:ext cx="3860400" cy="934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543" name="Google Shape;543;p9"/>
          <p:cNvPicPr preferRelativeResize="0"/>
          <p:nvPr/>
        </p:nvPicPr>
        <p:blipFill>
          <a:blip r:embed="rId2">
            <a:alphaModFix amt="65000"/>
          </a:blip>
          <a:stretch>
            <a:fillRect/>
          </a:stretch>
        </p:blipFill>
        <p:spPr>
          <a:xfrm>
            <a:off x="6498000" y="3581373"/>
            <a:ext cx="3440400" cy="2840126"/>
          </a:xfrm>
          <a:prstGeom prst="rect">
            <a:avLst/>
          </a:prstGeom>
          <a:noFill/>
          <a:ln>
            <a:noFill/>
          </a:ln>
        </p:spPr>
      </p:pic>
      <p:sp>
        <p:nvSpPr>
          <p:cNvPr id="544" name="Google Shape;544;p9"/>
          <p:cNvSpPr/>
          <p:nvPr/>
        </p:nvSpPr>
        <p:spPr>
          <a:xfrm rot="-2569776">
            <a:off x="7774946" y="-1017900"/>
            <a:ext cx="2265043" cy="216579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5" name="Google Shape;545;p9"/>
          <p:cNvGrpSpPr/>
          <p:nvPr/>
        </p:nvGrpSpPr>
        <p:grpSpPr>
          <a:xfrm rot="-6629356">
            <a:off x="7495291" y="3526103"/>
            <a:ext cx="1344346" cy="2469672"/>
            <a:chOff x="272875" y="1419395"/>
            <a:chExt cx="255950" cy="563168"/>
          </a:xfrm>
        </p:grpSpPr>
        <p:sp>
          <p:nvSpPr>
            <p:cNvPr id="546" name="Google Shape;546;p9"/>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9"/>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9"/>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9"/>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9"/>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9"/>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9"/>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9"/>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9"/>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9"/>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9"/>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9"/>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9"/>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9"/>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9"/>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9"/>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9"/>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9"/>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9"/>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9"/>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9"/>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9"/>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9"/>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9"/>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9"/>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9"/>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9"/>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9"/>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9"/>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9"/>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9"/>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9"/>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9"/>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9"/>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9"/>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81" name="Google Shape;581;p9"/>
          <p:cNvPicPr preferRelativeResize="0"/>
          <p:nvPr/>
        </p:nvPicPr>
        <p:blipFill>
          <a:blip r:embed="rId3">
            <a:alphaModFix amt="82000"/>
          </a:blip>
          <a:stretch>
            <a:fillRect/>
          </a:stretch>
        </p:blipFill>
        <p:spPr>
          <a:xfrm rot="-5400005">
            <a:off x="-1096437" y="-959501"/>
            <a:ext cx="3632875" cy="299902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1">
  <p:cSld name="CUSTOM_1">
    <p:spTree>
      <p:nvGrpSpPr>
        <p:cNvPr id="1" name="Shape 1493"/>
        <p:cNvGrpSpPr/>
        <p:nvPr/>
      </p:nvGrpSpPr>
      <p:grpSpPr>
        <a:xfrm>
          <a:off x="0" y="0"/>
          <a:ext cx="0" cy="0"/>
          <a:chOff x="0" y="0"/>
          <a:chExt cx="0" cy="0"/>
        </a:xfrm>
      </p:grpSpPr>
      <p:sp>
        <p:nvSpPr>
          <p:cNvPr id="1494" name="Google Shape;1494;p25"/>
          <p:cNvSpPr txBox="1">
            <a:spLocks noGrp="1"/>
          </p:cNvSpPr>
          <p:nvPr>
            <p:ph type="subTitle" idx="1"/>
          </p:nvPr>
        </p:nvSpPr>
        <p:spPr>
          <a:xfrm>
            <a:off x="671450" y="2555700"/>
            <a:ext cx="3566700" cy="1166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495" name="Google Shape;1495;p25"/>
          <p:cNvSpPr txBox="1">
            <a:spLocks noGrp="1"/>
          </p:cNvSpPr>
          <p:nvPr>
            <p:ph type="ctrTitle"/>
          </p:nvPr>
        </p:nvSpPr>
        <p:spPr>
          <a:xfrm>
            <a:off x="671450" y="1875052"/>
            <a:ext cx="2604300" cy="573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pic>
        <p:nvPicPr>
          <p:cNvPr id="1496" name="Google Shape;1496;p25"/>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1497" name="Google Shape;1497;p25"/>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1498" name="Google Shape;1498;p25"/>
          <p:cNvGrpSpPr/>
          <p:nvPr/>
        </p:nvGrpSpPr>
        <p:grpSpPr>
          <a:xfrm rot="-2700000">
            <a:off x="8026513" y="-183341"/>
            <a:ext cx="1344349" cy="1995327"/>
            <a:chOff x="272875" y="1527563"/>
            <a:chExt cx="255950" cy="455000"/>
          </a:xfrm>
        </p:grpSpPr>
        <p:sp>
          <p:nvSpPr>
            <p:cNvPr id="1499" name="Google Shape;1499;p2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2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2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2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2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2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2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2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2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2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2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2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2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2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2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2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2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2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2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2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2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2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2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2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2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2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2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2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2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2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2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2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4" name="Google Shape;1534;p25"/>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35" name="Google Shape;1535;p25"/>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1536" name="Google Shape;1536;p25"/>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1">
  <p:cSld name="CUSTOM_4_1">
    <p:spTree>
      <p:nvGrpSpPr>
        <p:cNvPr id="1" name="Shape 1668"/>
        <p:cNvGrpSpPr/>
        <p:nvPr/>
      </p:nvGrpSpPr>
      <p:grpSpPr>
        <a:xfrm>
          <a:off x="0" y="0"/>
          <a:ext cx="0" cy="0"/>
          <a:chOff x="0" y="0"/>
          <a:chExt cx="0" cy="0"/>
        </a:xfrm>
      </p:grpSpPr>
      <p:pic>
        <p:nvPicPr>
          <p:cNvPr id="1669" name="Google Shape;1669;p28"/>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670" name="Google Shape;1670;p28"/>
          <p:cNvGrpSpPr/>
          <p:nvPr/>
        </p:nvGrpSpPr>
        <p:grpSpPr>
          <a:xfrm rot="-987768">
            <a:off x="7751817" y="-266278"/>
            <a:ext cx="1344359" cy="1995308"/>
            <a:chOff x="272875" y="1527563"/>
            <a:chExt cx="255950" cy="455000"/>
          </a:xfrm>
        </p:grpSpPr>
        <p:sp>
          <p:nvSpPr>
            <p:cNvPr id="1671" name="Google Shape;1671;p2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2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2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2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2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2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2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2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2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2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2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2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2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2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2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2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2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2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2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2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2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2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2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2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2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2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2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2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2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2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2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2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2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2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2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06" name="Google Shape;1706;p28"/>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707" name="Google Shape;1707;p28"/>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708" name="Google Shape;1708;p28"/>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A64D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28"/>
          <p:cNvSpPr txBox="1">
            <a:spLocks noGrp="1"/>
          </p:cNvSpPr>
          <p:nvPr>
            <p:ph type="title"/>
          </p:nvPr>
        </p:nvSpPr>
        <p:spPr>
          <a:xfrm>
            <a:off x="732375" y="1637495"/>
            <a:ext cx="38397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710" name="Google Shape;1710;p28"/>
          <p:cNvSpPr txBox="1">
            <a:spLocks noGrp="1"/>
          </p:cNvSpPr>
          <p:nvPr>
            <p:ph type="subTitle" idx="1"/>
          </p:nvPr>
        </p:nvSpPr>
        <p:spPr>
          <a:xfrm>
            <a:off x="475175" y="2194825"/>
            <a:ext cx="4096800" cy="2490300"/>
          </a:xfrm>
          <a:prstGeom prst="rect">
            <a:avLst/>
          </a:prstGeom>
        </p:spPr>
        <p:txBody>
          <a:bodyPr spcFirstLastPara="1" wrap="square" lIns="91425" tIns="91425" rIns="91425" bIns="91425" anchor="t" anchorCtr="0">
            <a:noAutofit/>
          </a:bodyPr>
          <a:lstStyle>
            <a:lvl1pPr marR="50800" lvl="0" rtl="0">
              <a:lnSpc>
                <a:spcPct val="100000"/>
              </a:lnSpc>
              <a:spcBef>
                <a:spcPts val="0"/>
              </a:spcBef>
              <a:spcAft>
                <a:spcPts val="0"/>
              </a:spcAft>
              <a:buClr>
                <a:schemeClr val="lt2"/>
              </a:buClr>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711" name="Google Shape;1711;p28"/>
          <p:cNvSpPr txBox="1">
            <a:spLocks noGrp="1"/>
          </p:cNvSpPr>
          <p:nvPr>
            <p:ph type="title" idx="2"/>
          </p:nvPr>
        </p:nvSpPr>
        <p:spPr>
          <a:xfrm>
            <a:off x="4578150" y="1637495"/>
            <a:ext cx="38397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16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endParaRPr/>
          </a:p>
        </p:txBody>
      </p:sp>
      <p:sp>
        <p:nvSpPr>
          <p:cNvPr id="1712" name="Google Shape;1712;p28"/>
          <p:cNvSpPr txBox="1">
            <a:spLocks noGrp="1"/>
          </p:cNvSpPr>
          <p:nvPr>
            <p:ph type="subTitle" idx="3"/>
          </p:nvPr>
        </p:nvSpPr>
        <p:spPr>
          <a:xfrm>
            <a:off x="4578150" y="2194825"/>
            <a:ext cx="4096800" cy="2490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1400"/>
              <a:buChar char="●"/>
              <a:defRPr sz="1200"/>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1713" name="Google Shape;1713;p28"/>
          <p:cNvSpPr txBox="1">
            <a:spLocks noGrp="1"/>
          </p:cNvSpPr>
          <p:nvPr>
            <p:ph type="ctrTitle" idx="4"/>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5">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8" r:id="rId6"/>
    <p:sldLayoutId id="2147483659" r:id="rId7"/>
    <p:sldLayoutId id="2147483671" r:id="rId8"/>
    <p:sldLayoutId id="2147483674" r:id="rId9"/>
    <p:sldLayoutId id="2147483677" r:id="rId10"/>
    <p:sldLayoutId id="2147483678" r:id="rId11"/>
    <p:sldLayoutId id="2147483679" r:id="rId12"/>
    <p:sldLayoutId id="214748368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9.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7.png"/><Relationship Id="rId4" Type="http://schemas.openxmlformats.org/officeDocument/2006/relationships/image" Target="../media/image20.png"/><Relationship Id="rId9"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pic>
        <p:nvPicPr>
          <p:cNvPr id="2125" name="Google Shape;2125;p38"/>
          <p:cNvPicPr preferRelativeResize="0"/>
          <p:nvPr/>
        </p:nvPicPr>
        <p:blipFill>
          <a:blip r:embed="rId3">
            <a:alphaModFix amt="74000"/>
          </a:blip>
          <a:stretch>
            <a:fillRect/>
          </a:stretch>
        </p:blipFill>
        <p:spPr>
          <a:xfrm rot="9461196">
            <a:off x="1917996" y="2388117"/>
            <a:ext cx="2894873" cy="2593323"/>
          </a:xfrm>
          <a:prstGeom prst="rect">
            <a:avLst/>
          </a:prstGeom>
          <a:noFill/>
          <a:ln>
            <a:noFill/>
          </a:ln>
        </p:spPr>
      </p:pic>
      <p:pic>
        <p:nvPicPr>
          <p:cNvPr id="2126" name="Google Shape;2126;p38"/>
          <p:cNvPicPr preferRelativeResize="0"/>
          <p:nvPr/>
        </p:nvPicPr>
        <p:blipFill>
          <a:blip r:embed="rId4">
            <a:alphaModFix amt="74000"/>
          </a:blip>
          <a:stretch>
            <a:fillRect/>
          </a:stretch>
        </p:blipFill>
        <p:spPr>
          <a:xfrm rot="1377427">
            <a:off x="4764679" y="752254"/>
            <a:ext cx="2894876" cy="2593327"/>
          </a:xfrm>
          <a:prstGeom prst="rect">
            <a:avLst/>
          </a:prstGeom>
          <a:noFill/>
          <a:ln>
            <a:noFill/>
          </a:ln>
        </p:spPr>
      </p:pic>
      <p:pic>
        <p:nvPicPr>
          <p:cNvPr id="2127" name="Google Shape;2127;p38"/>
          <p:cNvPicPr preferRelativeResize="0"/>
          <p:nvPr/>
        </p:nvPicPr>
        <p:blipFill>
          <a:blip r:embed="rId5">
            <a:alphaModFix amt="47000"/>
          </a:blip>
          <a:stretch>
            <a:fillRect/>
          </a:stretch>
        </p:blipFill>
        <p:spPr>
          <a:xfrm>
            <a:off x="1808452" y="227299"/>
            <a:ext cx="5527099" cy="4562724"/>
          </a:xfrm>
          <a:prstGeom prst="rect">
            <a:avLst/>
          </a:prstGeom>
          <a:noFill/>
          <a:ln>
            <a:noFill/>
          </a:ln>
        </p:spPr>
      </p:pic>
      <p:sp>
        <p:nvSpPr>
          <p:cNvPr id="2128" name="Google Shape;2128;p38"/>
          <p:cNvSpPr txBox="1">
            <a:spLocks noGrp="1"/>
          </p:cNvSpPr>
          <p:nvPr>
            <p:ph type="ctrTitle"/>
          </p:nvPr>
        </p:nvSpPr>
        <p:spPr>
          <a:xfrm>
            <a:off x="1093333" y="1148987"/>
            <a:ext cx="7199026"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400" dirty="0"/>
              <a:t>Social Media Influence on B2B Marketing</a:t>
            </a:r>
            <a:endParaRPr sz="4400" dirty="0"/>
          </a:p>
        </p:txBody>
      </p:sp>
      <p:sp>
        <p:nvSpPr>
          <p:cNvPr id="2129" name="Google Shape;2129;p38"/>
          <p:cNvSpPr txBox="1">
            <a:spLocks noGrp="1"/>
          </p:cNvSpPr>
          <p:nvPr>
            <p:ph type="subTitle" idx="1"/>
          </p:nvPr>
        </p:nvSpPr>
        <p:spPr>
          <a:xfrm>
            <a:off x="720000" y="3997423"/>
            <a:ext cx="77040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Name: Jude </a:t>
            </a:r>
            <a:r>
              <a:rPr lang="en-US" dirty="0" err="1"/>
              <a:t>Boughalia</a:t>
            </a:r>
            <a:r>
              <a:rPr lang="en-US" dirty="0"/>
              <a:t> 3766</a:t>
            </a:r>
          </a:p>
          <a:p>
            <a:pPr marL="0" lvl="0" indent="0" algn="ctr" rtl="0">
              <a:spcBef>
                <a:spcPts val="0"/>
              </a:spcBef>
              <a:spcAft>
                <a:spcPts val="0"/>
              </a:spcAft>
              <a:buNone/>
            </a:pPr>
            <a:r>
              <a:rPr lang="en-US" dirty="0"/>
              <a:t>Email: joud_3766@limu.edu.ly</a:t>
            </a:r>
            <a:endParaRPr dirty="0"/>
          </a:p>
        </p:txBody>
      </p:sp>
      <p:sp>
        <p:nvSpPr>
          <p:cNvPr id="2130" name="Google Shape;2130;p38"/>
          <p:cNvSpPr/>
          <p:nvPr/>
        </p:nvSpPr>
        <p:spPr>
          <a:xfrm>
            <a:off x="-3657600" y="7305175"/>
            <a:ext cx="792600" cy="792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854D379E-4009-9B42-A51C-8CBB83033271}"/>
              </a:ext>
            </a:extLst>
          </p:cNvPr>
          <p:cNvSpPr txBox="1"/>
          <p:nvPr/>
        </p:nvSpPr>
        <p:spPr>
          <a:xfrm>
            <a:off x="2622588" y="212722"/>
            <a:ext cx="3898824" cy="584775"/>
          </a:xfrm>
          <a:prstGeom prst="rect">
            <a:avLst/>
          </a:prstGeom>
          <a:noFill/>
        </p:spPr>
        <p:txBody>
          <a:bodyPr wrap="none" rtlCol="0">
            <a:spAutoFit/>
          </a:bodyPr>
          <a:lstStyle>
            <a:defPPr marR="0" lvl="0" algn="l" rtl="0">
              <a:lnSpc>
                <a:spcPct val="100000"/>
              </a:lnSpc>
              <a:spcBef>
                <a:spcPts val="0"/>
              </a:spcBef>
              <a:spcAft>
                <a:spcPts val="0"/>
              </a:spcAft>
            </a:defPPr>
          </a:lstStyle>
          <a:p>
            <a:pPr algn="ctr"/>
            <a:r>
              <a:rPr lang="en-LY" sz="1600" dirty="0">
                <a:solidFill>
                  <a:schemeClr val="dk2"/>
                </a:solidFill>
                <a:latin typeface="Open Sans"/>
                <a:ea typeface="Open Sans"/>
                <a:cs typeface="Open Sans"/>
                <a:sym typeface="Open Sans"/>
              </a:rPr>
              <a:t>Libyan </a:t>
            </a:r>
            <a:r>
              <a:rPr lang="en-US" sz="1600" dirty="0">
                <a:solidFill>
                  <a:schemeClr val="dk2"/>
                </a:solidFill>
                <a:latin typeface="Open Sans"/>
                <a:ea typeface="Open Sans"/>
                <a:cs typeface="Open Sans"/>
                <a:sym typeface="Open Sans"/>
              </a:rPr>
              <a:t>International Medical University</a:t>
            </a:r>
          </a:p>
          <a:p>
            <a:pPr algn="ctr"/>
            <a:r>
              <a:rPr lang="en-US" sz="1600" dirty="0">
                <a:solidFill>
                  <a:schemeClr val="dk2"/>
                </a:solidFill>
                <a:latin typeface="Open Sans"/>
                <a:ea typeface="Open Sans"/>
                <a:cs typeface="Open Sans"/>
                <a:sym typeface="Open Sans"/>
              </a:rPr>
              <a:t>Faculty of business administration</a:t>
            </a:r>
            <a:endParaRPr lang="en-LY" sz="1600" dirty="0">
              <a:solidFill>
                <a:schemeClr val="dk2"/>
              </a:solidFill>
              <a:latin typeface="Open Sans"/>
              <a:ea typeface="Open Sans"/>
              <a:cs typeface="Open Sans"/>
              <a:sym typeface="Open Sans"/>
            </a:endParaRPr>
          </a:p>
        </p:txBody>
      </p:sp>
      <p:pic>
        <p:nvPicPr>
          <p:cNvPr id="4" name="Picture 3">
            <a:extLst>
              <a:ext uri="{FF2B5EF4-FFF2-40B4-BE49-F238E27FC236}">
                <a16:creationId xmlns:a16="http://schemas.microsoft.com/office/drawing/2014/main" id="{5A2C7F93-8B2F-5C49-BA3D-46AD6F660DAA}"/>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7118" b="92882" l="8507" r="93924">
                        <a14:foregroundMark x1="68750" y1="12674" x2="39931" y2="9375"/>
                        <a14:foregroundMark x1="39931" y1="9375" x2="26910" y2="14410"/>
                        <a14:foregroundMark x1="26910" y1="14410" x2="16319" y2="22743"/>
                        <a14:foregroundMark x1="16319" y1="22743" x2="14410" y2="26389"/>
                        <a14:foregroundMark x1="13889" y1="27083" x2="8507" y2="39757"/>
                        <a14:foregroundMark x1="8507" y1="39757" x2="10243" y2="63194"/>
                        <a14:foregroundMark x1="42188" y1="91840" x2="55382" y2="92882"/>
                        <a14:foregroundMark x1="55382" y1="92882" x2="74306" y2="85938"/>
                        <a14:foregroundMark x1="70139" y1="13021" x2="81250" y2="21007"/>
                        <a14:foregroundMark x1="81250" y1="21007" x2="86632" y2="29167"/>
                        <a14:foregroundMark x1="88194" y1="30382" x2="94097" y2="40278"/>
                        <a14:foregroundMark x1="92708" y1="54861" x2="91319" y2="61979"/>
                        <a14:foregroundMark x1="86632" y1="73264" x2="80903" y2="79167"/>
                        <a14:foregroundMark x1="39931" y1="91840" x2="28299" y2="85938"/>
                        <a14:foregroundMark x1="28299" y1="85938" x2="28125" y2="85938"/>
                        <a14:foregroundMark x1="18576" y1="80729" x2="12847" y2="69444"/>
                        <a14:foregroundMark x1="42014" y1="9549" x2="55382" y2="7118"/>
                        <a14:foregroundMark x1="55382" y1="7118" x2="57465" y2="7465"/>
                        <a14:foregroundMark x1="47743" y1="37500" x2="47396" y2="61111"/>
                        <a14:foregroundMark x1="76215" y1="27431" x2="78646" y2="39410"/>
                        <a14:foregroundMark x1="79861" y1="30382" x2="80208" y2="33854"/>
                        <a14:foregroundMark x1="84028" y1="43056" x2="84028" y2="51389"/>
                        <a14:foregroundMark x1="65278" y1="19618" x2="44792" y2="13889"/>
                        <a14:foregroundMark x1="43750" y1="15799" x2="27951" y2="20833"/>
                        <a14:foregroundMark x1="27951" y1="20833" x2="15451" y2="43924"/>
                        <a14:foregroundMark x1="15278" y1="44444" x2="15799" y2="58333"/>
                        <a14:foregroundMark x1="15799" y1="58333" x2="18576" y2="65451"/>
                        <a14:foregroundMark x1="29340" y1="80208" x2="64236" y2="85590"/>
                        <a14:foregroundMark x1="52083" y1="85590" x2="47743" y2="85590"/>
                        <a14:foregroundMark x1="70833" y1="72917" x2="58854" y2="79514"/>
                        <a14:foregroundMark x1="58854" y1="79514" x2="58333" y2="79167"/>
                        <a14:foregroundMark x1="45139" y1="80208" x2="30903" y2="76736"/>
                        <a14:foregroundMark x1="30903" y1="76736" x2="33333" y2="72396"/>
                        <a14:foregroundMark x1="82986" y1="60590" x2="81944" y2="62153"/>
                        <a14:foregroundMark x1="82292" y1="55729" x2="85243" y2="63194"/>
                      </a14:backgroundRemoval>
                    </a14:imgEffect>
                  </a14:imgLayer>
                </a14:imgProps>
              </a:ext>
            </a:extLst>
          </a:blip>
          <a:stretch>
            <a:fillRect/>
          </a:stretch>
        </p:blipFill>
        <p:spPr>
          <a:xfrm>
            <a:off x="1409174" y="98395"/>
            <a:ext cx="1050592" cy="1050592"/>
          </a:xfrm>
          <a:prstGeom prst="rect">
            <a:avLst/>
          </a:prstGeom>
        </p:spPr>
      </p:pic>
      <p:pic>
        <p:nvPicPr>
          <p:cNvPr id="6" name="Picture 5">
            <a:extLst>
              <a:ext uri="{FF2B5EF4-FFF2-40B4-BE49-F238E27FC236}">
                <a16:creationId xmlns:a16="http://schemas.microsoft.com/office/drawing/2014/main" id="{59C04CF2-564B-4241-9D65-B7FD2067A410}"/>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654" b="89982" l="2857" r="97403">
                        <a14:foregroundMark x1="11818" y1="81967" x2="2987" y2="86885"/>
                        <a14:foregroundMark x1="86623" y1="78689" x2="97403" y2="87796"/>
                      </a14:backgroundRemoval>
                    </a14:imgEffect>
                  </a14:imgLayer>
                </a14:imgProps>
              </a:ext>
            </a:extLst>
          </a:blip>
          <a:stretch>
            <a:fillRect/>
          </a:stretch>
        </p:blipFill>
        <p:spPr>
          <a:xfrm>
            <a:off x="6521412" y="157463"/>
            <a:ext cx="976961" cy="69529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2141" name="Google Shape;2141;p40"/>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pic>
        <p:nvPicPr>
          <p:cNvPr id="2142" name="Google Shape;2142;p40"/>
          <p:cNvPicPr preferRelativeResize="0"/>
          <p:nvPr/>
        </p:nvPicPr>
        <p:blipFill>
          <a:blip r:embed="rId3">
            <a:alphaModFix amt="64000"/>
          </a:blip>
          <a:stretch>
            <a:fillRect/>
          </a:stretch>
        </p:blipFill>
        <p:spPr>
          <a:xfrm>
            <a:off x="3294245" y="3365497"/>
            <a:ext cx="842174" cy="708408"/>
          </a:xfrm>
          <a:prstGeom prst="rect">
            <a:avLst/>
          </a:prstGeom>
          <a:noFill/>
          <a:ln>
            <a:noFill/>
          </a:ln>
        </p:spPr>
      </p:pic>
      <p:pic>
        <p:nvPicPr>
          <p:cNvPr id="2143" name="Google Shape;2143;p40"/>
          <p:cNvPicPr preferRelativeResize="0"/>
          <p:nvPr/>
        </p:nvPicPr>
        <p:blipFill>
          <a:blip r:embed="rId4">
            <a:alphaModFix amt="82000"/>
          </a:blip>
          <a:stretch>
            <a:fillRect/>
          </a:stretch>
        </p:blipFill>
        <p:spPr>
          <a:xfrm>
            <a:off x="759925" y="3365497"/>
            <a:ext cx="842174" cy="708408"/>
          </a:xfrm>
          <a:prstGeom prst="rect">
            <a:avLst/>
          </a:prstGeom>
          <a:noFill/>
          <a:ln>
            <a:noFill/>
          </a:ln>
        </p:spPr>
      </p:pic>
      <p:pic>
        <p:nvPicPr>
          <p:cNvPr id="2144" name="Google Shape;2144;p40"/>
          <p:cNvPicPr preferRelativeResize="0"/>
          <p:nvPr/>
        </p:nvPicPr>
        <p:blipFill>
          <a:blip r:embed="rId4">
            <a:alphaModFix amt="82000"/>
          </a:blip>
          <a:stretch>
            <a:fillRect/>
          </a:stretch>
        </p:blipFill>
        <p:spPr>
          <a:xfrm>
            <a:off x="5822947" y="3365497"/>
            <a:ext cx="842174" cy="708408"/>
          </a:xfrm>
          <a:prstGeom prst="rect">
            <a:avLst/>
          </a:prstGeom>
          <a:noFill/>
          <a:ln>
            <a:noFill/>
          </a:ln>
        </p:spPr>
      </p:pic>
      <p:pic>
        <p:nvPicPr>
          <p:cNvPr id="2145" name="Google Shape;2145;p40"/>
          <p:cNvPicPr preferRelativeResize="0"/>
          <p:nvPr/>
        </p:nvPicPr>
        <p:blipFill>
          <a:blip r:embed="rId3">
            <a:alphaModFix amt="64000"/>
          </a:blip>
          <a:stretch>
            <a:fillRect/>
          </a:stretch>
        </p:blipFill>
        <p:spPr>
          <a:xfrm>
            <a:off x="759925" y="1601697"/>
            <a:ext cx="842174" cy="708408"/>
          </a:xfrm>
          <a:prstGeom prst="rect">
            <a:avLst/>
          </a:prstGeom>
          <a:noFill/>
          <a:ln>
            <a:noFill/>
          </a:ln>
        </p:spPr>
      </p:pic>
      <p:pic>
        <p:nvPicPr>
          <p:cNvPr id="2146" name="Google Shape;2146;p40"/>
          <p:cNvPicPr preferRelativeResize="0"/>
          <p:nvPr/>
        </p:nvPicPr>
        <p:blipFill>
          <a:blip r:embed="rId3">
            <a:alphaModFix amt="64000"/>
          </a:blip>
          <a:stretch>
            <a:fillRect/>
          </a:stretch>
        </p:blipFill>
        <p:spPr>
          <a:xfrm>
            <a:off x="5822959" y="1601700"/>
            <a:ext cx="842174" cy="708400"/>
          </a:xfrm>
          <a:prstGeom prst="rect">
            <a:avLst/>
          </a:prstGeom>
          <a:noFill/>
          <a:ln>
            <a:noFill/>
          </a:ln>
        </p:spPr>
      </p:pic>
      <p:pic>
        <p:nvPicPr>
          <p:cNvPr id="2147" name="Google Shape;2147;p40"/>
          <p:cNvPicPr preferRelativeResize="0"/>
          <p:nvPr/>
        </p:nvPicPr>
        <p:blipFill>
          <a:blip r:embed="rId4">
            <a:alphaModFix amt="82000"/>
          </a:blip>
          <a:stretch>
            <a:fillRect/>
          </a:stretch>
        </p:blipFill>
        <p:spPr>
          <a:xfrm>
            <a:off x="3294234" y="1601697"/>
            <a:ext cx="842174" cy="708408"/>
          </a:xfrm>
          <a:prstGeom prst="rect">
            <a:avLst/>
          </a:prstGeom>
          <a:noFill/>
          <a:ln>
            <a:noFill/>
          </a:ln>
        </p:spPr>
      </p:pic>
      <p:sp>
        <p:nvSpPr>
          <p:cNvPr id="2148" name="Google Shape;2148;p40"/>
          <p:cNvSpPr txBox="1">
            <a:spLocks noGrp="1"/>
          </p:cNvSpPr>
          <p:nvPr>
            <p:ph type="title"/>
          </p:nvPr>
        </p:nvSpPr>
        <p:spPr>
          <a:xfrm>
            <a:off x="3170031" y="34174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2149" name="Google Shape;2149;p40"/>
          <p:cNvSpPr txBox="1">
            <a:spLocks noGrp="1"/>
          </p:cNvSpPr>
          <p:nvPr>
            <p:ph type="title" idx="2"/>
          </p:nvPr>
        </p:nvSpPr>
        <p:spPr>
          <a:xfrm>
            <a:off x="5686543" y="34174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06</a:t>
            </a:r>
            <a:endParaRPr/>
          </a:p>
        </p:txBody>
      </p:sp>
      <p:sp>
        <p:nvSpPr>
          <p:cNvPr id="2150" name="Google Shape;2150;p40"/>
          <p:cNvSpPr txBox="1">
            <a:spLocks noGrp="1"/>
          </p:cNvSpPr>
          <p:nvPr>
            <p:ph type="title" idx="3"/>
          </p:nvPr>
        </p:nvSpPr>
        <p:spPr>
          <a:xfrm>
            <a:off x="5697526"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51" name="Google Shape;2151;p40"/>
          <p:cNvSpPr txBox="1">
            <a:spLocks noGrp="1"/>
          </p:cNvSpPr>
          <p:nvPr>
            <p:ph type="title" idx="4"/>
          </p:nvPr>
        </p:nvSpPr>
        <p:spPr>
          <a:xfrm>
            <a:off x="637282" y="3444201"/>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152" name="Google Shape;2152;p40"/>
          <p:cNvSpPr txBox="1">
            <a:spLocks noGrp="1"/>
          </p:cNvSpPr>
          <p:nvPr>
            <p:ph type="title" idx="5"/>
          </p:nvPr>
        </p:nvSpPr>
        <p:spPr>
          <a:xfrm>
            <a:off x="637282"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53" name="Google Shape;2153;p40"/>
          <p:cNvSpPr txBox="1">
            <a:spLocks noGrp="1"/>
          </p:cNvSpPr>
          <p:nvPr>
            <p:ph type="title" idx="6"/>
          </p:nvPr>
        </p:nvSpPr>
        <p:spPr>
          <a:xfrm>
            <a:off x="3170031" y="1667000"/>
            <a:ext cx="10368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154" name="Google Shape;2154;p40"/>
          <p:cNvSpPr txBox="1">
            <a:spLocks noGrp="1"/>
          </p:cNvSpPr>
          <p:nvPr>
            <p:ph type="ctrTitle" idx="7"/>
          </p:nvPr>
        </p:nvSpPr>
        <p:spPr>
          <a:xfrm>
            <a:off x="4159676" y="3508101"/>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Conclusion</a:t>
            </a:r>
            <a:endParaRPr dirty="0"/>
          </a:p>
        </p:txBody>
      </p:sp>
      <p:sp>
        <p:nvSpPr>
          <p:cNvPr id="2156" name="Google Shape;2156;p40"/>
          <p:cNvSpPr txBox="1">
            <a:spLocks noGrp="1"/>
          </p:cNvSpPr>
          <p:nvPr>
            <p:ph type="ctrTitle" idx="8"/>
          </p:nvPr>
        </p:nvSpPr>
        <p:spPr>
          <a:xfrm>
            <a:off x="6686292" y="3508101"/>
            <a:ext cx="1821000" cy="450000"/>
          </a:xfrm>
          <a:prstGeom prst="rect">
            <a:avLst/>
          </a:prstGeom>
        </p:spPr>
        <p:txBody>
          <a:bodyPr spcFirstLastPara="1" wrap="square" lIns="91425" tIns="91425" rIns="91425" bIns="91425" anchor="b" anchorCtr="0">
            <a:noAutofit/>
          </a:bodyPr>
          <a:lstStyle/>
          <a:p>
            <a:pPr marL="0" marR="0" lvl="0" indent="0" algn="l" rtl="1">
              <a:lnSpc>
                <a:spcPct val="100000"/>
              </a:lnSpc>
              <a:spcBef>
                <a:spcPts val="0"/>
              </a:spcBef>
              <a:spcAft>
                <a:spcPts val="0"/>
              </a:spcAft>
              <a:buClr>
                <a:schemeClr val="dk2"/>
              </a:buClr>
              <a:buSzPts val="1200"/>
              <a:buFont typeface="Overpass Black"/>
              <a:buNone/>
            </a:pPr>
            <a:r>
              <a:rPr lang="en-US" dirty="0"/>
              <a:t>References</a:t>
            </a:r>
            <a:endParaRPr dirty="0"/>
          </a:p>
        </p:txBody>
      </p:sp>
      <p:sp>
        <p:nvSpPr>
          <p:cNvPr id="2158" name="Google Shape;2158;p40"/>
          <p:cNvSpPr txBox="1">
            <a:spLocks noGrp="1"/>
          </p:cNvSpPr>
          <p:nvPr>
            <p:ph type="ctrTitle" idx="13"/>
          </p:nvPr>
        </p:nvSpPr>
        <p:spPr>
          <a:xfrm>
            <a:off x="6754028" y="1713993"/>
            <a:ext cx="1821000" cy="904750"/>
          </a:xfrm>
          <a:prstGeom prst="rect">
            <a:avLst/>
          </a:prstGeom>
        </p:spPr>
        <p:txBody>
          <a:bodyPr spcFirstLastPara="1" wrap="square" lIns="91425" tIns="91425" rIns="91425" bIns="91425" anchor="b" anchorCtr="0">
            <a:noAutofit/>
          </a:bodyPr>
          <a:lstStyle/>
          <a:p>
            <a:pPr lvl="0"/>
            <a:r>
              <a:rPr lang="en-US" dirty="0"/>
              <a:t>The Importance of Social Media on B2B</a:t>
            </a:r>
            <a:endParaRPr dirty="0"/>
          </a:p>
        </p:txBody>
      </p:sp>
      <p:sp>
        <p:nvSpPr>
          <p:cNvPr id="2160" name="Google Shape;2160;p40"/>
          <p:cNvSpPr txBox="1">
            <a:spLocks noGrp="1"/>
          </p:cNvSpPr>
          <p:nvPr>
            <p:ph type="ctrTitle" idx="15"/>
          </p:nvPr>
        </p:nvSpPr>
        <p:spPr>
          <a:xfrm>
            <a:off x="1555281" y="3449176"/>
            <a:ext cx="1821000" cy="1145650"/>
          </a:xfrm>
          <a:prstGeom prst="rect">
            <a:avLst/>
          </a:prstGeom>
        </p:spPr>
        <p:txBody>
          <a:bodyPr spcFirstLastPara="1" wrap="square" lIns="91425" tIns="91425" rIns="91425" bIns="91425" anchor="b" anchorCtr="0">
            <a:noAutofit/>
          </a:bodyPr>
          <a:lstStyle/>
          <a:p>
            <a:pPr lvl="0"/>
            <a:r>
              <a:rPr lang="en-US" b="1" dirty="0"/>
              <a:t>Reasons for B2B Companies to Use Social Media</a:t>
            </a:r>
            <a:endParaRPr dirty="0"/>
          </a:p>
        </p:txBody>
      </p:sp>
      <p:sp>
        <p:nvSpPr>
          <p:cNvPr id="2162" name="Google Shape;2162;p40"/>
          <p:cNvSpPr txBox="1">
            <a:spLocks noGrp="1"/>
          </p:cNvSpPr>
          <p:nvPr>
            <p:ph type="ctrTitle" idx="17"/>
          </p:nvPr>
        </p:nvSpPr>
        <p:spPr>
          <a:xfrm>
            <a:off x="1622668" y="1743945"/>
            <a:ext cx="1821000" cy="45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Introduction</a:t>
            </a:r>
            <a:endParaRPr dirty="0"/>
          </a:p>
        </p:txBody>
      </p:sp>
      <p:sp>
        <p:nvSpPr>
          <p:cNvPr id="2164" name="Google Shape;2164;p40"/>
          <p:cNvSpPr txBox="1">
            <a:spLocks noGrp="1"/>
          </p:cNvSpPr>
          <p:nvPr>
            <p:ph type="ctrTitle" idx="19"/>
          </p:nvPr>
        </p:nvSpPr>
        <p:spPr>
          <a:xfrm>
            <a:off x="4149296" y="1667000"/>
            <a:ext cx="1821000" cy="951743"/>
          </a:xfrm>
          <a:prstGeom prst="rect">
            <a:avLst/>
          </a:prstGeom>
        </p:spPr>
        <p:txBody>
          <a:bodyPr spcFirstLastPara="1" wrap="square" lIns="91425" tIns="91425" rIns="91425" bIns="91425" anchor="b" anchorCtr="0">
            <a:noAutofit/>
          </a:bodyPr>
          <a:lstStyle/>
          <a:p>
            <a:pPr lvl="0"/>
            <a:r>
              <a:rPr lang="en-US" dirty="0"/>
              <a:t>Social Media Influence on B2B</a:t>
            </a:r>
            <a:endParaRPr dirty="0"/>
          </a:p>
        </p:txBody>
      </p:sp>
      <p:sp>
        <p:nvSpPr>
          <p:cNvPr id="12" name="TextBox 11">
            <a:extLst>
              <a:ext uri="{FF2B5EF4-FFF2-40B4-BE49-F238E27FC236}">
                <a16:creationId xmlns:a16="http://schemas.microsoft.com/office/drawing/2014/main" id="{F94A473C-4742-3146-964B-4B4759788EE9}"/>
              </a:ext>
            </a:extLst>
          </p:cNvPr>
          <p:cNvSpPr txBox="1"/>
          <p:nvPr/>
        </p:nvSpPr>
        <p:spPr>
          <a:xfrm>
            <a:off x="8435152" y="4555071"/>
            <a:ext cx="708848" cy="584775"/>
          </a:xfrm>
          <a:prstGeom prst="rect">
            <a:avLst/>
          </a:prstGeom>
          <a:noFill/>
        </p:spPr>
        <p:txBody>
          <a:bodyPr wrap="none" rtlCol="0">
            <a:spAutoFit/>
          </a:bodyPr>
          <a:lstStyle/>
          <a:p>
            <a:pPr lvl="0" algn="ctr">
              <a:buClr>
                <a:srgbClr val="630742"/>
              </a:buClr>
              <a:buSzPts val="4800"/>
            </a:pPr>
            <a:r>
              <a:rPr lang="en" sz="3200" dirty="0">
                <a:solidFill>
                  <a:srgbClr val="630742"/>
                </a:solidFill>
                <a:latin typeface="Overpass Black"/>
                <a:sym typeface="Overpass Black"/>
              </a:rPr>
              <a:t>02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0" name="Google Shape;2170;p41"/>
          <p:cNvSpPr txBox="1">
            <a:spLocks noGrp="1"/>
          </p:cNvSpPr>
          <p:nvPr>
            <p:ph type="subTitle" idx="1"/>
          </p:nvPr>
        </p:nvSpPr>
        <p:spPr>
          <a:xfrm>
            <a:off x="1787120" y="2540553"/>
            <a:ext cx="5559669" cy="1676935"/>
          </a:xfrm>
          <a:prstGeom prst="rect">
            <a:avLst/>
          </a:prstGeom>
        </p:spPr>
        <p:txBody>
          <a:bodyPr spcFirstLastPara="1" wrap="square" lIns="91425" tIns="91425" rIns="91425" bIns="91425" anchor="ctr" anchorCtr="0">
            <a:noAutofit/>
          </a:bodyPr>
          <a:lstStyle/>
          <a:p>
            <a:pPr marL="0" lvl="0" indent="0" algn="just"/>
            <a:r>
              <a:rPr lang="en-US" b="1" dirty="0"/>
              <a:t>In B2B marketing, social media has quickly become a highly significant tool. It is now a critical part with a huge impact on future collaborations and partnerships. While some companies believe that social media is the ultimate source of income and exposure, others continue to ignore it.</a:t>
            </a:r>
            <a:endParaRPr b="1" dirty="0"/>
          </a:p>
        </p:txBody>
      </p:sp>
      <p:sp>
        <p:nvSpPr>
          <p:cNvPr id="2172" name="Google Shape;2172;p41"/>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41"/>
          <p:cNvSpPr txBox="1">
            <a:spLocks noGrp="1"/>
          </p:cNvSpPr>
          <p:nvPr>
            <p:ph type="ctrTitle"/>
          </p:nvPr>
        </p:nvSpPr>
        <p:spPr>
          <a:xfrm>
            <a:off x="3264804" y="1862368"/>
            <a:ext cx="2604300" cy="573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a:t>
            </a:r>
            <a:endParaRPr dirty="0"/>
          </a:p>
        </p:txBody>
      </p:sp>
      <p:sp>
        <p:nvSpPr>
          <p:cNvPr id="2" name="TextBox 1">
            <a:extLst>
              <a:ext uri="{FF2B5EF4-FFF2-40B4-BE49-F238E27FC236}">
                <a16:creationId xmlns:a16="http://schemas.microsoft.com/office/drawing/2014/main" id="{46043350-6053-1945-A870-00F623C64915}"/>
              </a:ext>
            </a:extLst>
          </p:cNvPr>
          <p:cNvSpPr txBox="1"/>
          <p:nvPr/>
        </p:nvSpPr>
        <p:spPr>
          <a:xfrm>
            <a:off x="8439961" y="4558725"/>
            <a:ext cx="704039" cy="584775"/>
          </a:xfrm>
          <a:prstGeom prst="rect">
            <a:avLst/>
          </a:prstGeom>
          <a:noFill/>
        </p:spPr>
        <p:txBody>
          <a:bodyPr wrap="none" rtlCol="0">
            <a:spAutoFit/>
          </a:bodyPr>
          <a:lstStyle/>
          <a:p>
            <a:pPr lvl="0" algn="ctr">
              <a:buClr>
                <a:srgbClr val="630742"/>
              </a:buClr>
              <a:buSzPts val="4800"/>
            </a:pPr>
            <a:r>
              <a:rPr lang="en" sz="3200" dirty="0">
                <a:solidFill>
                  <a:srgbClr val="630742"/>
                </a:solidFill>
                <a:latin typeface="Overpass Black"/>
                <a:sym typeface="Overpass Black"/>
              </a:rPr>
              <a:t>03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2178" name="Google Shape;2178;p42"/>
          <p:cNvSpPr txBox="1">
            <a:spLocks noGrp="1"/>
          </p:cNvSpPr>
          <p:nvPr>
            <p:ph type="subTitle" idx="1"/>
          </p:nvPr>
        </p:nvSpPr>
        <p:spPr>
          <a:xfrm flipH="1">
            <a:off x="1759317" y="2571750"/>
            <a:ext cx="5625366" cy="1826454"/>
          </a:xfrm>
          <a:prstGeom prst="rect">
            <a:avLst/>
          </a:prstGeom>
        </p:spPr>
        <p:txBody>
          <a:bodyPr spcFirstLastPara="1" wrap="square" lIns="91425" tIns="91425" rIns="91425" bIns="91425" anchor="ctr" anchorCtr="0">
            <a:noAutofit/>
          </a:bodyPr>
          <a:lstStyle/>
          <a:p>
            <a:pPr marL="0" lvl="0" indent="0" algn="just"/>
            <a:r>
              <a:rPr lang="en-US" b="1" dirty="0"/>
              <a:t>Businesses can create a feeling of community around their specific product, service, or brand by having a social media presence. Buyer choices are influenced by more than just the contents you post. Buyers who are actively investigating your solution are influenced by your interactions with customers through social media.</a:t>
            </a:r>
            <a:endParaRPr b="1" dirty="0"/>
          </a:p>
        </p:txBody>
      </p:sp>
      <p:sp>
        <p:nvSpPr>
          <p:cNvPr id="2179" name="Google Shape;2179;p42"/>
          <p:cNvSpPr txBox="1">
            <a:spLocks noGrp="1"/>
          </p:cNvSpPr>
          <p:nvPr>
            <p:ph type="ctrTitle"/>
          </p:nvPr>
        </p:nvSpPr>
        <p:spPr>
          <a:xfrm flipH="1">
            <a:off x="2587557" y="1354746"/>
            <a:ext cx="3968685" cy="93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Social Media Influence on B2B</a:t>
            </a:r>
            <a:endParaRPr dirty="0"/>
          </a:p>
        </p:txBody>
      </p:sp>
      <p:sp>
        <p:nvSpPr>
          <p:cNvPr id="2" name="TextBox 1">
            <a:extLst>
              <a:ext uri="{FF2B5EF4-FFF2-40B4-BE49-F238E27FC236}">
                <a16:creationId xmlns:a16="http://schemas.microsoft.com/office/drawing/2014/main" id="{618B83A4-3B6A-8048-9393-AD89AF5860DF}"/>
              </a:ext>
            </a:extLst>
          </p:cNvPr>
          <p:cNvSpPr txBox="1"/>
          <p:nvPr/>
        </p:nvSpPr>
        <p:spPr>
          <a:xfrm>
            <a:off x="8415916" y="4558725"/>
            <a:ext cx="728084" cy="584775"/>
          </a:xfrm>
          <a:prstGeom prst="rect">
            <a:avLst/>
          </a:prstGeom>
          <a:noFill/>
        </p:spPr>
        <p:txBody>
          <a:bodyPr wrap="none" rtlCol="0">
            <a:spAutoFit/>
          </a:bodyPr>
          <a:lstStyle/>
          <a:p>
            <a:pPr lvl="0" algn="ctr">
              <a:buClr>
                <a:srgbClr val="630742"/>
              </a:buClr>
              <a:buSzPts val="4800"/>
            </a:pPr>
            <a:r>
              <a:rPr lang="en" sz="3200" dirty="0">
                <a:solidFill>
                  <a:srgbClr val="630742"/>
                </a:solidFill>
                <a:latin typeface="Overpass Black"/>
                <a:sym typeface="Overpass Black"/>
              </a:rPr>
              <a:t>04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7EA2F76-9A94-F247-A065-95E034EB1950}"/>
              </a:ext>
            </a:extLst>
          </p:cNvPr>
          <p:cNvSpPr>
            <a:spLocks noGrp="1"/>
          </p:cNvSpPr>
          <p:nvPr>
            <p:ph type="subTitle" idx="1"/>
          </p:nvPr>
        </p:nvSpPr>
        <p:spPr>
          <a:xfrm>
            <a:off x="1429942" y="2235584"/>
            <a:ext cx="6284115" cy="1695856"/>
          </a:xfrm>
        </p:spPr>
        <p:txBody>
          <a:bodyPr/>
          <a:lstStyle/>
          <a:p>
            <a:pPr marL="139700" indent="0" algn="just">
              <a:buNone/>
            </a:pPr>
            <a:r>
              <a:rPr lang="en-US" sz="1600" b="1" dirty="0"/>
              <a:t>Developing a detailed B2B social media strategy can help companies in B2B industries such as financial services and healthcare in reaching out to customers in a genuine way, while also ensuring that the tactics they use in a social setting complement and magnify their actual marketing and sales goals.</a:t>
            </a:r>
            <a:endParaRPr lang="en-LY" sz="1600" b="1" dirty="0"/>
          </a:p>
        </p:txBody>
      </p:sp>
      <p:sp>
        <p:nvSpPr>
          <p:cNvPr id="3" name="Title 2">
            <a:extLst>
              <a:ext uri="{FF2B5EF4-FFF2-40B4-BE49-F238E27FC236}">
                <a16:creationId xmlns:a16="http://schemas.microsoft.com/office/drawing/2014/main" id="{4E9B8E9B-6971-3643-9E13-987C999E5808}"/>
              </a:ext>
            </a:extLst>
          </p:cNvPr>
          <p:cNvSpPr>
            <a:spLocks noGrp="1"/>
          </p:cNvSpPr>
          <p:nvPr>
            <p:ph type="ctrTitle"/>
          </p:nvPr>
        </p:nvSpPr>
        <p:spPr>
          <a:xfrm>
            <a:off x="2276802" y="1212060"/>
            <a:ext cx="4590394" cy="1023524"/>
          </a:xfrm>
        </p:spPr>
        <p:txBody>
          <a:bodyPr/>
          <a:lstStyle/>
          <a:p>
            <a:r>
              <a:rPr lang="en-US" dirty="0"/>
              <a:t>The Importance of Social Media on B2B</a:t>
            </a:r>
            <a:endParaRPr lang="en-LY" dirty="0"/>
          </a:p>
        </p:txBody>
      </p:sp>
      <p:sp>
        <p:nvSpPr>
          <p:cNvPr id="4" name="TextBox 3">
            <a:extLst>
              <a:ext uri="{FF2B5EF4-FFF2-40B4-BE49-F238E27FC236}">
                <a16:creationId xmlns:a16="http://schemas.microsoft.com/office/drawing/2014/main" id="{180FBBBF-48AD-DA44-8EB6-45AF7B913F3E}"/>
              </a:ext>
            </a:extLst>
          </p:cNvPr>
          <p:cNvSpPr txBox="1"/>
          <p:nvPr/>
        </p:nvSpPr>
        <p:spPr>
          <a:xfrm>
            <a:off x="8436755" y="4558725"/>
            <a:ext cx="707245" cy="584775"/>
          </a:xfrm>
          <a:prstGeom prst="rect">
            <a:avLst/>
          </a:prstGeom>
          <a:noFill/>
        </p:spPr>
        <p:txBody>
          <a:bodyPr wrap="none" rtlCol="0">
            <a:spAutoFit/>
          </a:bodyPr>
          <a:lstStyle/>
          <a:p>
            <a:pPr lvl="0" algn="ctr">
              <a:buClr>
                <a:srgbClr val="630742"/>
              </a:buClr>
              <a:buSzPts val="4800"/>
            </a:pPr>
            <a:r>
              <a:rPr lang="en" sz="3200" dirty="0">
                <a:solidFill>
                  <a:srgbClr val="630742"/>
                </a:solidFill>
                <a:latin typeface="Overpass Black"/>
                <a:sym typeface="Overpass Black"/>
              </a:rPr>
              <a:t>05</a:t>
            </a:r>
          </a:p>
        </p:txBody>
      </p:sp>
    </p:spTree>
    <p:extLst>
      <p:ext uri="{BB962C8B-B14F-4D97-AF65-F5344CB8AC3E}">
        <p14:creationId xmlns:p14="http://schemas.microsoft.com/office/powerpoint/2010/main" val="2139185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2"/>
        <p:cNvGrpSpPr/>
        <p:nvPr/>
      </p:nvGrpSpPr>
      <p:grpSpPr>
        <a:xfrm>
          <a:off x="0" y="0"/>
          <a:ext cx="0" cy="0"/>
          <a:chOff x="0" y="0"/>
          <a:chExt cx="0" cy="0"/>
        </a:xfrm>
      </p:grpSpPr>
      <p:sp>
        <p:nvSpPr>
          <p:cNvPr id="2813" name="Google Shape;2813;p65"/>
          <p:cNvSpPr txBox="1">
            <a:spLocks noGrp="1"/>
          </p:cNvSpPr>
          <p:nvPr>
            <p:ph type="subTitle" idx="1"/>
          </p:nvPr>
        </p:nvSpPr>
        <p:spPr>
          <a:xfrm>
            <a:off x="745177" y="1924239"/>
            <a:ext cx="7704000" cy="2657700"/>
          </a:xfrm>
          <a:prstGeom prst="rect">
            <a:avLst/>
          </a:prstGeom>
        </p:spPr>
        <p:txBody>
          <a:bodyPr spcFirstLastPara="1" wrap="square" lIns="91425" tIns="91425" rIns="91425" bIns="91425" anchor="ctr" anchorCtr="0">
            <a:noAutofit/>
          </a:bodyPr>
          <a:lstStyle/>
          <a:p>
            <a:r>
              <a:rPr lang="en-US" b="1" dirty="0">
                <a:solidFill>
                  <a:schemeClr val="tx2">
                    <a:lumMod val="75000"/>
                  </a:schemeClr>
                </a:solidFill>
              </a:rPr>
              <a:t>It can benefit a company in connecting with new and current customers.</a:t>
            </a:r>
          </a:p>
          <a:p>
            <a:pPr marL="139700" indent="0">
              <a:buNone/>
            </a:pPr>
            <a:endParaRPr lang="en-US" b="1" dirty="0">
              <a:solidFill>
                <a:schemeClr val="tx2">
                  <a:lumMod val="75000"/>
                </a:schemeClr>
              </a:solidFill>
            </a:endParaRPr>
          </a:p>
          <a:p>
            <a:r>
              <a:rPr lang="en-US" b="1" dirty="0">
                <a:solidFill>
                  <a:schemeClr val="tx2">
                    <a:lumMod val="75000"/>
                  </a:schemeClr>
                </a:solidFill>
              </a:rPr>
              <a:t>It's a well-known method of media sharing.</a:t>
            </a:r>
          </a:p>
          <a:p>
            <a:pPr marL="139700" indent="0">
              <a:buNone/>
            </a:pPr>
            <a:endParaRPr lang="en-US" b="1" dirty="0">
              <a:solidFill>
                <a:schemeClr val="tx2">
                  <a:lumMod val="75000"/>
                </a:schemeClr>
              </a:solidFill>
            </a:endParaRPr>
          </a:p>
          <a:p>
            <a:r>
              <a:rPr lang="en-US" b="1" dirty="0">
                <a:solidFill>
                  <a:schemeClr val="tx2">
                    <a:lumMod val="75000"/>
                  </a:schemeClr>
                </a:solidFill>
              </a:rPr>
              <a:t>It's a method of presenting a company's identity and style.</a:t>
            </a:r>
          </a:p>
          <a:p>
            <a:pPr marL="139700" indent="0">
              <a:buNone/>
            </a:pPr>
            <a:endParaRPr lang="en-US" b="1" dirty="0">
              <a:solidFill>
                <a:schemeClr val="tx2">
                  <a:lumMod val="75000"/>
                </a:schemeClr>
              </a:solidFill>
            </a:endParaRPr>
          </a:p>
          <a:p>
            <a:r>
              <a:rPr lang="en-US" b="1" dirty="0">
                <a:solidFill>
                  <a:schemeClr val="tx2">
                    <a:lumMod val="75000"/>
                  </a:schemeClr>
                </a:solidFill>
              </a:rPr>
              <a:t>It can be used to help clients.</a:t>
            </a:r>
          </a:p>
          <a:p>
            <a:pPr marL="139700" indent="0">
              <a:buNone/>
            </a:pPr>
            <a:endParaRPr lang="en-US" b="1" dirty="0">
              <a:solidFill>
                <a:schemeClr val="tx2">
                  <a:lumMod val="75000"/>
                </a:schemeClr>
              </a:solidFill>
            </a:endParaRPr>
          </a:p>
          <a:p>
            <a:r>
              <a:rPr lang="en-US" b="1" dirty="0">
                <a:solidFill>
                  <a:schemeClr val="tx2">
                    <a:lumMod val="75000"/>
                  </a:schemeClr>
                </a:solidFill>
              </a:rPr>
              <a:t>It tends to help in SEO.</a:t>
            </a:r>
            <a:endParaRPr dirty="0"/>
          </a:p>
        </p:txBody>
      </p:sp>
      <p:sp>
        <p:nvSpPr>
          <p:cNvPr id="2814" name="Google Shape;2814;p65"/>
          <p:cNvSpPr txBox="1">
            <a:spLocks noGrp="1"/>
          </p:cNvSpPr>
          <p:nvPr>
            <p:ph type="ctrTitle"/>
          </p:nvPr>
        </p:nvSpPr>
        <p:spPr>
          <a:xfrm>
            <a:off x="735750" y="996365"/>
            <a:ext cx="7672500" cy="927874"/>
          </a:xfrm>
          <a:prstGeom prst="rect">
            <a:avLst/>
          </a:prstGeom>
        </p:spPr>
        <p:txBody>
          <a:bodyPr spcFirstLastPara="1" wrap="square" lIns="91425" tIns="91425" rIns="91425" bIns="91425" anchor="ctr" anchorCtr="0">
            <a:noAutofit/>
          </a:bodyPr>
          <a:lstStyle/>
          <a:p>
            <a:r>
              <a:rPr lang="en-US" b="1" dirty="0"/>
              <a:t>5 Reasons for B2B Companies to Use Social Media</a:t>
            </a:r>
          </a:p>
        </p:txBody>
      </p:sp>
      <p:sp>
        <p:nvSpPr>
          <p:cNvPr id="2" name="TextBox 1">
            <a:extLst>
              <a:ext uri="{FF2B5EF4-FFF2-40B4-BE49-F238E27FC236}">
                <a16:creationId xmlns:a16="http://schemas.microsoft.com/office/drawing/2014/main" id="{C8615FCC-A5EB-B048-BF06-4BB7F569A671}"/>
              </a:ext>
            </a:extLst>
          </p:cNvPr>
          <p:cNvSpPr txBox="1"/>
          <p:nvPr/>
        </p:nvSpPr>
        <p:spPr>
          <a:xfrm>
            <a:off x="8408250" y="4581939"/>
            <a:ext cx="715260" cy="584775"/>
          </a:xfrm>
          <a:prstGeom prst="rect">
            <a:avLst/>
          </a:prstGeom>
          <a:noFill/>
        </p:spPr>
        <p:txBody>
          <a:bodyPr wrap="none" rtlCol="0">
            <a:spAutoFit/>
          </a:bodyPr>
          <a:lstStyle/>
          <a:p>
            <a:pPr lvl="0" algn="ctr">
              <a:buClr>
                <a:srgbClr val="630742"/>
              </a:buClr>
              <a:buSzPts val="4800"/>
            </a:pPr>
            <a:r>
              <a:rPr lang="en" sz="3200" dirty="0">
                <a:solidFill>
                  <a:srgbClr val="630742"/>
                </a:solidFill>
                <a:latin typeface="Overpass Black"/>
                <a:sym typeface="Overpass Black"/>
              </a:rPr>
              <a:t>06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84"/>
        <p:cNvGrpSpPr/>
        <p:nvPr/>
      </p:nvGrpSpPr>
      <p:grpSpPr>
        <a:xfrm>
          <a:off x="0" y="0"/>
          <a:ext cx="0" cy="0"/>
          <a:chOff x="0" y="0"/>
          <a:chExt cx="0" cy="0"/>
        </a:xfrm>
      </p:grpSpPr>
      <p:sp>
        <p:nvSpPr>
          <p:cNvPr id="2185" name="Google Shape;2185;p43"/>
          <p:cNvSpPr txBox="1">
            <a:spLocks noGrp="1"/>
          </p:cNvSpPr>
          <p:nvPr>
            <p:ph type="subTitle" idx="1"/>
          </p:nvPr>
        </p:nvSpPr>
        <p:spPr>
          <a:xfrm>
            <a:off x="2383515" y="2571750"/>
            <a:ext cx="4376969" cy="1284639"/>
          </a:xfrm>
          <a:prstGeom prst="rect">
            <a:avLst/>
          </a:prstGeom>
        </p:spPr>
        <p:txBody>
          <a:bodyPr spcFirstLastPara="1" wrap="square" lIns="91425" tIns="91425" rIns="91425" bIns="91425" anchor="ctr" anchorCtr="0">
            <a:noAutofit/>
          </a:bodyPr>
          <a:lstStyle/>
          <a:p>
            <a:pPr marL="0" lvl="0" indent="0" algn="just"/>
            <a:r>
              <a:rPr lang="en-US" b="1" dirty="0"/>
              <a:t>Social media has a good impact on businesses. It makes it easier to connect with your audience, keep them involved, and reply to their questions immediately.</a:t>
            </a:r>
            <a:endParaRPr b="1" dirty="0"/>
          </a:p>
        </p:txBody>
      </p:sp>
      <p:sp>
        <p:nvSpPr>
          <p:cNvPr id="2187" name="Google Shape;2187;p43"/>
          <p:cNvSpPr txBox="1">
            <a:spLocks noGrp="1"/>
          </p:cNvSpPr>
          <p:nvPr>
            <p:ph type="ctrTitle"/>
          </p:nvPr>
        </p:nvSpPr>
        <p:spPr>
          <a:xfrm>
            <a:off x="2646000" y="1778850"/>
            <a:ext cx="3852000" cy="79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t>Conclusion</a:t>
            </a:r>
            <a:endParaRPr sz="3600" dirty="0"/>
          </a:p>
        </p:txBody>
      </p:sp>
      <p:sp>
        <p:nvSpPr>
          <p:cNvPr id="4" name="TextBox 3">
            <a:extLst>
              <a:ext uri="{FF2B5EF4-FFF2-40B4-BE49-F238E27FC236}">
                <a16:creationId xmlns:a16="http://schemas.microsoft.com/office/drawing/2014/main" id="{29228015-B73D-0D4B-BDCA-082C5B266685}"/>
              </a:ext>
            </a:extLst>
          </p:cNvPr>
          <p:cNvSpPr txBox="1"/>
          <p:nvPr/>
        </p:nvSpPr>
        <p:spPr>
          <a:xfrm>
            <a:off x="8460800" y="4558725"/>
            <a:ext cx="683200" cy="584775"/>
          </a:xfrm>
          <a:prstGeom prst="rect">
            <a:avLst/>
          </a:prstGeom>
          <a:noFill/>
        </p:spPr>
        <p:txBody>
          <a:bodyPr wrap="none" rtlCol="0">
            <a:spAutoFit/>
          </a:bodyPr>
          <a:lstStyle/>
          <a:p>
            <a:pPr lvl="0" algn="ctr">
              <a:buClr>
                <a:srgbClr val="630742"/>
              </a:buClr>
              <a:buSzPts val="4800"/>
            </a:pPr>
            <a:r>
              <a:rPr lang="en" sz="3200" dirty="0">
                <a:solidFill>
                  <a:srgbClr val="630742"/>
                </a:solidFill>
                <a:latin typeface="Overpass Black"/>
                <a:sym typeface="Overpass Black"/>
              </a:rPr>
              <a:t>07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97"/>
        <p:cNvGrpSpPr/>
        <p:nvPr/>
      </p:nvGrpSpPr>
      <p:grpSpPr>
        <a:xfrm>
          <a:off x="0" y="0"/>
          <a:ext cx="0" cy="0"/>
          <a:chOff x="0" y="0"/>
          <a:chExt cx="0" cy="0"/>
        </a:xfrm>
      </p:grpSpPr>
      <p:sp>
        <p:nvSpPr>
          <p:cNvPr id="3498" name="Google Shape;3498;p73"/>
          <p:cNvSpPr txBox="1">
            <a:spLocks noGrp="1"/>
          </p:cNvSpPr>
          <p:nvPr>
            <p:ph type="ctrTitle" idx="4"/>
          </p:nvPr>
        </p:nvSpPr>
        <p:spPr>
          <a:xfrm>
            <a:off x="736646" y="373025"/>
            <a:ext cx="76725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References</a:t>
            </a:r>
            <a:endParaRPr dirty="0"/>
          </a:p>
        </p:txBody>
      </p:sp>
      <p:sp>
        <p:nvSpPr>
          <p:cNvPr id="10" name="TextBox 9">
            <a:extLst>
              <a:ext uri="{FF2B5EF4-FFF2-40B4-BE49-F238E27FC236}">
                <a16:creationId xmlns:a16="http://schemas.microsoft.com/office/drawing/2014/main" id="{6388ED56-3D06-D942-96CF-CCBF4020F7E7}"/>
              </a:ext>
            </a:extLst>
          </p:cNvPr>
          <p:cNvSpPr txBox="1"/>
          <p:nvPr/>
        </p:nvSpPr>
        <p:spPr>
          <a:xfrm>
            <a:off x="1389605" y="1186755"/>
            <a:ext cx="7019541" cy="3539430"/>
          </a:xfrm>
          <a:prstGeom prst="rect">
            <a:avLst/>
          </a:prstGeom>
          <a:noFill/>
        </p:spPr>
        <p:txBody>
          <a:bodyPr wrap="square" rtlCol="0">
            <a:spAutoFit/>
          </a:bodyPr>
          <a:lstStyle/>
          <a:p>
            <a:pPr marL="285750" indent="-285750">
              <a:buFont typeface="Arial" panose="020B0604020202020204" pitchFamily="34" charset="0"/>
              <a:buChar char="•"/>
            </a:pPr>
            <a:r>
              <a:rPr lang="en-US" i="1" dirty="0">
                <a:solidFill>
                  <a:schemeClr val="tx2">
                    <a:lumMod val="75000"/>
                  </a:schemeClr>
                </a:solidFill>
              </a:rPr>
              <a:t>How social media influences B2B buyers</a:t>
            </a:r>
            <a:r>
              <a:rPr lang="en-US" dirty="0">
                <a:solidFill>
                  <a:schemeClr val="tx2">
                    <a:lumMod val="75000"/>
                  </a:schemeClr>
                </a:solidFill>
              </a:rPr>
              <a:t>. Elevation Marketing. (2021, April 7). Retrieved April 19, 2022, from https://elevationb2b.com/blog/social-media-influences-b2b-buyers/#:~:text=Social%20media%20has%20a%20tremendous,part%20of%20their%20research%20process.%E2%80%9D </a:t>
            </a:r>
          </a:p>
          <a:p>
            <a:pPr marL="285750" indent="-285750">
              <a:buFont typeface="Arial" panose="020B0604020202020204" pitchFamily="34" charset="0"/>
              <a:buChar char="•"/>
            </a:pPr>
            <a:r>
              <a:rPr lang="en-US" dirty="0" err="1">
                <a:solidFill>
                  <a:schemeClr val="tx2">
                    <a:lumMod val="75000"/>
                  </a:schemeClr>
                </a:solidFill>
              </a:rPr>
              <a:t>Schaedel</a:t>
            </a:r>
            <a:r>
              <a:rPr lang="en-US" dirty="0">
                <a:solidFill>
                  <a:schemeClr val="tx2">
                    <a:lumMod val="75000"/>
                  </a:schemeClr>
                </a:solidFill>
              </a:rPr>
              <a:t>, J. (2021, December 7). </a:t>
            </a:r>
            <a:r>
              <a:rPr lang="en-US" i="1" dirty="0">
                <a:solidFill>
                  <a:schemeClr val="tx2">
                    <a:lumMod val="75000"/>
                  </a:schemeClr>
                </a:solidFill>
              </a:rPr>
              <a:t>The importance of social media in B2B marketing</a:t>
            </a:r>
            <a:r>
              <a:rPr lang="en-US" dirty="0">
                <a:solidFill>
                  <a:schemeClr val="tx2">
                    <a:lumMod val="75000"/>
                  </a:schemeClr>
                </a:solidFill>
              </a:rPr>
              <a:t>. Dusted. Retrieved April 19, 2022, from https://</a:t>
            </a:r>
            <a:r>
              <a:rPr lang="en-US" dirty="0" err="1">
                <a:solidFill>
                  <a:schemeClr val="tx2">
                    <a:lumMod val="75000"/>
                  </a:schemeClr>
                </a:solidFill>
              </a:rPr>
              <a:t>www.dusted.com</a:t>
            </a:r>
            <a:r>
              <a:rPr lang="en-US" dirty="0">
                <a:solidFill>
                  <a:schemeClr val="tx2">
                    <a:lumMod val="75000"/>
                  </a:schemeClr>
                </a:solidFill>
              </a:rPr>
              <a:t>/insights/the-importance-of-social-media-in-b2b-marketing#:~:text=Social%20media%20marketing%20for%20B2B%20companies&amp;text=In%20a%20survey%20of%20115,it%20on%20social%20media%20content. </a:t>
            </a:r>
          </a:p>
          <a:p>
            <a:pPr marL="285750" indent="-285750">
              <a:buFont typeface="Arial" panose="020B0604020202020204" pitchFamily="34" charset="0"/>
              <a:buChar char="•"/>
            </a:pPr>
            <a:r>
              <a:rPr lang="en-US" dirty="0">
                <a:solidFill>
                  <a:schemeClr val="tx2">
                    <a:lumMod val="75000"/>
                  </a:schemeClr>
                </a:solidFill>
              </a:rPr>
              <a:t>Author’s Bio </a:t>
            </a:r>
            <a:r>
              <a:rPr lang="en-US" dirty="0" err="1">
                <a:solidFill>
                  <a:schemeClr val="tx2">
                    <a:lumMod val="75000"/>
                  </a:schemeClr>
                </a:solidFill>
              </a:rPr>
              <a:t>Suvashree</a:t>
            </a:r>
            <a:r>
              <a:rPr lang="en-US" dirty="0">
                <a:solidFill>
                  <a:schemeClr val="tx2">
                    <a:lumMod val="75000"/>
                  </a:schemeClr>
                </a:solidFill>
              </a:rPr>
              <a:t> Bhattacharya </a:t>
            </a:r>
            <a:r>
              <a:rPr lang="en-US" dirty="0" err="1">
                <a:solidFill>
                  <a:schemeClr val="tx2">
                    <a:lumMod val="75000"/>
                  </a:schemeClr>
                </a:solidFill>
              </a:rPr>
              <a:t>Suvashree</a:t>
            </a:r>
            <a:r>
              <a:rPr lang="en-US" dirty="0">
                <a:solidFill>
                  <a:schemeClr val="tx2">
                    <a:lumMod val="75000"/>
                  </a:schemeClr>
                </a:solidFill>
              </a:rPr>
              <a:t> is responsible for handling the website content. (2022, February 11). </a:t>
            </a:r>
            <a:r>
              <a:rPr lang="en-US" i="1" dirty="0">
                <a:solidFill>
                  <a:schemeClr val="tx2">
                    <a:lumMod val="75000"/>
                  </a:schemeClr>
                </a:solidFill>
              </a:rPr>
              <a:t>Top 9 ways how Social Media Impacts Your Business</a:t>
            </a:r>
            <a:r>
              <a:rPr lang="en-US" dirty="0">
                <a:solidFill>
                  <a:schemeClr val="tx2">
                    <a:lumMod val="75000"/>
                  </a:schemeClr>
                </a:solidFill>
              </a:rPr>
              <a:t>. REVE Chat. Retrieved April 20, 2022, from https://</a:t>
            </a:r>
            <a:r>
              <a:rPr lang="en-US" dirty="0" err="1">
                <a:solidFill>
                  <a:schemeClr val="tx2">
                    <a:lumMod val="75000"/>
                  </a:schemeClr>
                </a:solidFill>
              </a:rPr>
              <a:t>www.revechat.com</a:t>
            </a:r>
            <a:r>
              <a:rPr lang="en-US" dirty="0">
                <a:solidFill>
                  <a:schemeClr val="tx2">
                    <a:lumMod val="75000"/>
                  </a:schemeClr>
                </a:solidFill>
              </a:rPr>
              <a:t>/blog/top-9-ways-social-media-impacts-businesses/ </a:t>
            </a:r>
          </a:p>
          <a:p>
            <a:endParaRPr lang="en-US" dirty="0">
              <a:solidFill>
                <a:schemeClr val="tx2">
                  <a:lumMod val="75000"/>
                </a:schemeClr>
              </a:solidFill>
            </a:endParaRPr>
          </a:p>
          <a:p>
            <a:pPr marL="285750" indent="-285750">
              <a:buFont typeface="Arial" panose="020B0604020202020204" pitchFamily="34" charset="0"/>
              <a:buChar char="•"/>
            </a:pPr>
            <a:endParaRPr lang="en-LY" dirty="0"/>
          </a:p>
        </p:txBody>
      </p:sp>
      <p:sp>
        <p:nvSpPr>
          <p:cNvPr id="11" name="TextBox 10">
            <a:extLst>
              <a:ext uri="{FF2B5EF4-FFF2-40B4-BE49-F238E27FC236}">
                <a16:creationId xmlns:a16="http://schemas.microsoft.com/office/drawing/2014/main" id="{A6167E63-1084-C14F-A998-9ABE444EBC7F}"/>
              </a:ext>
            </a:extLst>
          </p:cNvPr>
          <p:cNvSpPr txBox="1"/>
          <p:nvPr/>
        </p:nvSpPr>
        <p:spPr>
          <a:xfrm>
            <a:off x="8409146" y="4559237"/>
            <a:ext cx="721672" cy="584775"/>
          </a:xfrm>
          <a:prstGeom prst="rect">
            <a:avLst/>
          </a:prstGeom>
          <a:noFill/>
        </p:spPr>
        <p:txBody>
          <a:bodyPr wrap="none" rtlCol="0">
            <a:spAutoFit/>
          </a:bodyPr>
          <a:lstStyle/>
          <a:p>
            <a:pPr lvl="0" algn="ctr">
              <a:buClr>
                <a:srgbClr val="630742"/>
              </a:buClr>
              <a:buSzPts val="4800"/>
            </a:pPr>
            <a:r>
              <a:rPr lang="en" sz="3200" dirty="0">
                <a:solidFill>
                  <a:srgbClr val="630742"/>
                </a:solidFill>
                <a:latin typeface="Overpass Black"/>
                <a:sym typeface="Overpass Black"/>
              </a:rPr>
              <a:t>08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17"/>
        <p:cNvGrpSpPr/>
        <p:nvPr/>
      </p:nvGrpSpPr>
      <p:grpSpPr>
        <a:xfrm>
          <a:off x="0" y="0"/>
          <a:ext cx="0" cy="0"/>
          <a:chOff x="0" y="0"/>
          <a:chExt cx="0" cy="0"/>
        </a:xfrm>
      </p:grpSpPr>
      <p:sp>
        <p:nvSpPr>
          <p:cNvPr id="2718" name="Google Shape;2718;p62"/>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600" dirty="0"/>
              <a:t>Thanks!</a:t>
            </a:r>
            <a:endParaRPr sz="6600" dirty="0"/>
          </a:p>
        </p:txBody>
      </p:sp>
    </p:spTree>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630742"/>
      </a:dk2>
      <a:lt2>
        <a:srgbClr val="C63D9D"/>
      </a:lt2>
      <a:accent1>
        <a:srgbClr val="C63D9D"/>
      </a:accent1>
      <a:accent2>
        <a:srgbClr val="A8D7CD"/>
      </a:accent2>
      <a:accent3>
        <a:srgbClr val="E89FDC"/>
      </a:accent3>
      <a:accent4>
        <a:srgbClr val="DC9FE8"/>
      </a:accent4>
      <a:accent5>
        <a:srgbClr val="7DC4B2"/>
      </a:accent5>
      <a:accent6>
        <a:srgbClr val="DC6FB8"/>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428</Words>
  <Application>Microsoft Office PowerPoint</Application>
  <PresentationFormat>On-screen Show (16:9)</PresentationFormat>
  <Paragraphs>48</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Overpass Black</vt:lpstr>
      <vt:lpstr>Arial</vt:lpstr>
      <vt:lpstr>Fira Sans Extra Condensed Medium</vt:lpstr>
      <vt:lpstr>Open Sans</vt:lpstr>
      <vt:lpstr>Aqua Marketing Plan by Slidego</vt:lpstr>
      <vt:lpstr>Social Media Influence on B2B Marketing</vt:lpstr>
      <vt:lpstr>Table of Contents</vt:lpstr>
      <vt:lpstr>Introduction</vt:lpstr>
      <vt:lpstr>Social Media Influence on B2B</vt:lpstr>
      <vt:lpstr>The Importance of Social Media on B2B</vt:lpstr>
      <vt:lpstr>5 Reasons for B2B Companies to Use Social Media</vt:lpstr>
      <vt:lpstr>Conclusion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Influence on B2B Marketing</dc:title>
  <cp:lastModifiedBy>Maher Fattouh</cp:lastModifiedBy>
  <cp:revision>1</cp:revision>
  <dcterms:modified xsi:type="dcterms:W3CDTF">2022-05-26T11:08:24Z</dcterms:modified>
</cp:coreProperties>
</file>