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1" r:id="rId1"/>
  </p:sldMasterIdLst>
  <p:notesMasterIdLst>
    <p:notesMasterId r:id="rId11"/>
  </p:notesMasterIdLst>
  <p:sldIdLst>
    <p:sldId id="256" r:id="rId2"/>
    <p:sldId id="258" r:id="rId3"/>
    <p:sldId id="261" r:id="rId4"/>
    <p:sldId id="293" r:id="rId5"/>
    <p:sldId id="295" r:id="rId6"/>
    <p:sldId id="294" r:id="rId7"/>
    <p:sldId id="296" r:id="rId8"/>
    <p:sldId id="297" r:id="rId9"/>
    <p:sldId id="269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F2B89A-2DA5-4FC5-951C-F6FE67C41218}">
  <a:tblStyle styleId="{E6F2B89A-2DA5-4FC5-951C-F6FE67C412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2051DA0-8D74-48CE-A490-8023C1F6457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54dda1946d_6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54dda1946d_6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3225" y="1457488"/>
            <a:ext cx="4794900" cy="172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841975" y="3210225"/>
            <a:ext cx="4666200" cy="475800"/>
          </a:xfrm>
          <a:prstGeom prst="rect">
            <a:avLst/>
          </a:prstGeom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>
            <a:spLocks noGrp="1"/>
          </p:cNvSpPr>
          <p:nvPr>
            <p:ph type="pic" idx="2"/>
          </p:nvPr>
        </p:nvSpPr>
        <p:spPr>
          <a:xfrm>
            <a:off x="6273775" y="0"/>
            <a:ext cx="2870100" cy="51435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l="26990" r="67454"/>
          <a:stretch/>
        </p:blipFill>
        <p:spPr>
          <a:xfrm>
            <a:off x="0" y="0"/>
            <a:ext cx="50790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>
            <a:spLocks noGrp="1"/>
          </p:cNvSpPr>
          <p:nvPr>
            <p:ph type="pic" idx="2"/>
          </p:nvPr>
        </p:nvSpPr>
        <p:spPr>
          <a:xfrm>
            <a:off x="-3301" y="0"/>
            <a:ext cx="91506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"/>
          </p:nvPr>
        </p:nvSpPr>
        <p:spPr>
          <a:xfrm>
            <a:off x="1998538" y="2250424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2"/>
          </p:nvPr>
        </p:nvSpPr>
        <p:spPr>
          <a:xfrm>
            <a:off x="5650860" y="2250424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3"/>
          </p:nvPr>
        </p:nvSpPr>
        <p:spPr>
          <a:xfrm>
            <a:off x="5650838" y="3773575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4"/>
          </p:nvPr>
        </p:nvSpPr>
        <p:spPr>
          <a:xfrm>
            <a:off x="1998538" y="3773604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5" hasCustomPrompt="1"/>
          </p:nvPr>
        </p:nvSpPr>
        <p:spPr>
          <a:xfrm>
            <a:off x="1187626" y="1623776"/>
            <a:ext cx="734700" cy="447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6" hasCustomPrompt="1"/>
          </p:nvPr>
        </p:nvSpPr>
        <p:spPr>
          <a:xfrm>
            <a:off x="4839926" y="3147484"/>
            <a:ext cx="734700" cy="447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7" hasCustomPrompt="1"/>
          </p:nvPr>
        </p:nvSpPr>
        <p:spPr>
          <a:xfrm>
            <a:off x="4839951" y="1623776"/>
            <a:ext cx="734700" cy="447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8" hasCustomPrompt="1"/>
          </p:nvPr>
        </p:nvSpPr>
        <p:spPr>
          <a:xfrm>
            <a:off x="1187626" y="3147501"/>
            <a:ext cx="734700" cy="447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9"/>
          </p:nvPr>
        </p:nvSpPr>
        <p:spPr>
          <a:xfrm>
            <a:off x="1998549" y="1487975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3"/>
          </p:nvPr>
        </p:nvSpPr>
        <p:spPr>
          <a:xfrm>
            <a:off x="5650874" y="1487975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4"/>
          </p:nvPr>
        </p:nvSpPr>
        <p:spPr>
          <a:xfrm>
            <a:off x="1998549" y="3011850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5"/>
          </p:nvPr>
        </p:nvSpPr>
        <p:spPr>
          <a:xfrm>
            <a:off x="5650849" y="3011953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89" name="Google Shape;89;p13"/>
          <p:cNvGrpSpPr/>
          <p:nvPr/>
        </p:nvGrpSpPr>
        <p:grpSpPr>
          <a:xfrm>
            <a:off x="-2" y="0"/>
            <a:ext cx="9144001" cy="5143500"/>
            <a:chOff x="-2" y="0"/>
            <a:chExt cx="9144001" cy="5143500"/>
          </a:xfrm>
        </p:grpSpPr>
        <p:pic>
          <p:nvPicPr>
            <p:cNvPr id="90" name="Google Shape;90;p13"/>
            <p:cNvPicPr preferRelativeResize="0"/>
            <p:nvPr/>
          </p:nvPicPr>
          <p:blipFill rotWithShape="1">
            <a:blip r:embed="rId3">
              <a:alphaModFix/>
            </a:blip>
            <a:srcRect l="86134"/>
            <a:stretch/>
          </p:blipFill>
          <p:spPr>
            <a:xfrm flipH="1">
              <a:off x="8430823" y="0"/>
              <a:ext cx="713176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p13"/>
            <p:cNvPicPr preferRelativeResize="0"/>
            <p:nvPr/>
          </p:nvPicPr>
          <p:blipFill rotWithShape="1">
            <a:blip r:embed="rId3">
              <a:alphaModFix/>
            </a:blip>
            <a:srcRect l="86134"/>
            <a:stretch/>
          </p:blipFill>
          <p:spPr>
            <a:xfrm flipH="1">
              <a:off x="-2" y="0"/>
              <a:ext cx="713176" cy="5143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subTitle" idx="1"/>
          </p:nvPr>
        </p:nvSpPr>
        <p:spPr>
          <a:xfrm>
            <a:off x="713250" y="2801325"/>
            <a:ext cx="7085400" cy="12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5"/>
          <p:cNvSpPr txBox="1">
            <a:spLocks noGrp="1"/>
          </p:cNvSpPr>
          <p:nvPr>
            <p:ph type="subTitle" idx="2"/>
          </p:nvPr>
        </p:nvSpPr>
        <p:spPr>
          <a:xfrm>
            <a:off x="720000" y="1447875"/>
            <a:ext cx="7085400" cy="12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69" name="Google Shape;169;p25"/>
          <p:cNvGrpSpPr/>
          <p:nvPr/>
        </p:nvGrpSpPr>
        <p:grpSpPr>
          <a:xfrm>
            <a:off x="2" y="1"/>
            <a:ext cx="9143998" cy="5143499"/>
            <a:chOff x="2" y="1"/>
            <a:chExt cx="9143998" cy="5143499"/>
          </a:xfrm>
        </p:grpSpPr>
        <p:pic>
          <p:nvPicPr>
            <p:cNvPr id="170" name="Google Shape;170;p25"/>
            <p:cNvPicPr preferRelativeResize="0"/>
            <p:nvPr/>
          </p:nvPicPr>
          <p:blipFill rotWithShape="1">
            <a:blip r:embed="rId3">
              <a:alphaModFix/>
            </a:blip>
            <a:srcRect l="86134" t="50000"/>
            <a:stretch/>
          </p:blipFill>
          <p:spPr>
            <a:xfrm flipH="1">
              <a:off x="8430824" y="2571750"/>
              <a:ext cx="713176" cy="25717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5"/>
            <p:cNvPicPr preferRelativeResize="0"/>
            <p:nvPr/>
          </p:nvPicPr>
          <p:blipFill rotWithShape="1">
            <a:blip r:embed="rId3">
              <a:alphaModFix/>
            </a:blip>
            <a:srcRect l="80179" t="219" r="16478"/>
            <a:stretch/>
          </p:blipFill>
          <p:spPr>
            <a:xfrm rot="5400000" flipH="1">
              <a:off x="4417402" y="-4417399"/>
              <a:ext cx="306123" cy="914092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1"/>
          <p:cNvPicPr preferRelativeResize="0"/>
          <p:nvPr/>
        </p:nvPicPr>
        <p:blipFill rotWithShape="1">
          <a:blip r:embed="rId3">
            <a:alphaModFix/>
          </a:blip>
          <a:srcRect l="28426" r="49791"/>
          <a:stretch/>
        </p:blipFill>
        <p:spPr>
          <a:xfrm rot="10800000">
            <a:off x="8424000" y="5"/>
            <a:ext cx="720000" cy="3305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1"/>
          <p:cNvPicPr preferRelativeResize="0"/>
          <p:nvPr/>
        </p:nvPicPr>
        <p:blipFill rotWithShape="1">
          <a:blip r:embed="rId4">
            <a:alphaModFix/>
          </a:blip>
          <a:srcRect t="94894" b="44"/>
          <a:stretch/>
        </p:blipFill>
        <p:spPr>
          <a:xfrm rot="10800000">
            <a:off x="0" y="4880128"/>
            <a:ext cx="9144000" cy="26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067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32"/>
          <p:cNvGrpSpPr/>
          <p:nvPr/>
        </p:nvGrpSpPr>
        <p:grpSpPr>
          <a:xfrm>
            <a:off x="0" y="1"/>
            <a:ext cx="9202276" cy="5174549"/>
            <a:chOff x="0" y="1"/>
            <a:chExt cx="9202276" cy="5174549"/>
          </a:xfrm>
        </p:grpSpPr>
        <p:pic>
          <p:nvPicPr>
            <p:cNvPr id="239" name="Google Shape;239;p32"/>
            <p:cNvPicPr preferRelativeResize="0"/>
            <p:nvPr/>
          </p:nvPicPr>
          <p:blipFill rotWithShape="1">
            <a:blip r:embed="rId3">
              <a:alphaModFix/>
            </a:blip>
            <a:srcRect l="46057" t="4067" r="37822"/>
            <a:stretch/>
          </p:blipFill>
          <p:spPr>
            <a:xfrm rot="10800000" flipH="1">
              <a:off x="8430775" y="1"/>
              <a:ext cx="771501" cy="4590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32"/>
            <p:cNvPicPr preferRelativeResize="0"/>
            <p:nvPr/>
          </p:nvPicPr>
          <p:blipFill rotWithShape="1">
            <a:blip r:embed="rId3">
              <a:alphaModFix/>
            </a:blip>
            <a:srcRect l="46057" t="4067" r="39294"/>
            <a:stretch/>
          </p:blipFill>
          <p:spPr>
            <a:xfrm rot="10800000" flipH="1">
              <a:off x="0" y="583826"/>
              <a:ext cx="701075" cy="45907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erif Display"/>
              <a:buNone/>
              <a:defRPr sz="3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  <p:sldLayoutId id="2147483658" r:id="rId3"/>
    <p:sldLayoutId id="2147483659" r:id="rId4"/>
    <p:sldLayoutId id="2147483671" r:id="rId5"/>
    <p:sldLayoutId id="2147483677" r:id="rId6"/>
    <p:sldLayoutId id="214748367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6"/>
          <p:cNvPicPr preferRelativeResize="0"/>
          <p:nvPr/>
        </p:nvPicPr>
        <p:blipFill rotWithShape="1">
          <a:blip r:embed="rId3">
            <a:alphaModFix/>
          </a:blip>
          <a:srcRect l="32714"/>
          <a:stretch/>
        </p:blipFill>
        <p:spPr>
          <a:xfrm flipH="1">
            <a:off x="5683075" y="0"/>
            <a:ext cx="34609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6"/>
          <p:cNvSpPr txBox="1">
            <a:spLocks noGrp="1"/>
          </p:cNvSpPr>
          <p:nvPr>
            <p:ph type="ctrTitle"/>
          </p:nvPr>
        </p:nvSpPr>
        <p:spPr>
          <a:xfrm>
            <a:off x="35713" y="954000"/>
            <a:ext cx="6173264" cy="17527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800" dirty="0"/>
              <a:t>The Main Function of Law </a:t>
            </a:r>
            <a:r>
              <a:rPr lang="en-US" sz="2800" dirty="0" smtClean="0"/>
              <a:t>in Society</a:t>
            </a:r>
            <a:endParaRPr lang="en-US" sz="2800" dirty="0"/>
          </a:p>
        </p:txBody>
      </p:sp>
      <p:pic>
        <p:nvPicPr>
          <p:cNvPr id="254" name="Google Shape;254;p3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35595" r="33015"/>
          <a:stretch/>
        </p:blipFill>
        <p:spPr>
          <a:xfrm>
            <a:off x="6273774" y="0"/>
            <a:ext cx="2870226" cy="5143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AB0DBE-7647-7658-DFB5-F63F54D69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26" y="77701"/>
            <a:ext cx="942918" cy="6699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46634E-4F59-F2AA-72F0-7FBF717D8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3408" y="41480"/>
            <a:ext cx="964986" cy="9649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EAF39C-9673-1B7B-5BA1-A7D1360DF2A0}"/>
              </a:ext>
            </a:extLst>
          </p:cNvPr>
          <p:cNvSpPr txBox="1"/>
          <p:nvPr/>
        </p:nvSpPr>
        <p:spPr>
          <a:xfrm>
            <a:off x="1768957" y="258796"/>
            <a:ext cx="3580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Libyan International Medical University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Faculty </a:t>
            </a:r>
            <a:r>
              <a:rPr lang="en-US" dirty="0">
                <a:solidFill>
                  <a:schemeClr val="tx1"/>
                </a:solidFill>
              </a:rPr>
              <a:t>of Business </a:t>
            </a:r>
            <a:r>
              <a:rPr lang="en-US" dirty="0" smtClean="0">
                <a:solidFill>
                  <a:schemeClr val="tx1"/>
                </a:solidFill>
              </a:rPr>
              <a:t>Administration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D680B7A0-5B6F-C098-1696-C2DA9DD2A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2758" y="3902161"/>
            <a:ext cx="4666200" cy="475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By: </a:t>
            </a:r>
            <a:r>
              <a:rPr lang="en-US" dirty="0" err="1"/>
              <a:t>Abdelgader</a:t>
            </a:r>
            <a:r>
              <a:rPr lang="en-US" dirty="0"/>
              <a:t> Idris </a:t>
            </a:r>
            <a:r>
              <a:rPr lang="en-US" dirty="0" err="1"/>
              <a:t>Elallam</a:t>
            </a:r>
            <a:r>
              <a:rPr lang="en-US" dirty="0"/>
              <a:t>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ID: </a:t>
            </a:r>
            <a:r>
              <a:rPr lang="en-US" dirty="0" smtClean="0"/>
              <a:t>4081  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Abdualkader-4081@limu.edu.ly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88818B-2FB9-C97F-2D82-E667D4DEEEDA}"/>
              </a:ext>
            </a:extLst>
          </p:cNvPr>
          <p:cNvSpPr txBox="1"/>
          <p:nvPr/>
        </p:nvSpPr>
        <p:spPr>
          <a:xfrm>
            <a:off x="8699157" y="4751173"/>
            <a:ext cx="389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273" name="Google Shape;273;p38"/>
          <p:cNvSpPr txBox="1">
            <a:spLocks noGrp="1"/>
          </p:cNvSpPr>
          <p:nvPr>
            <p:ph type="title" idx="5"/>
          </p:nvPr>
        </p:nvSpPr>
        <p:spPr>
          <a:xfrm>
            <a:off x="1187626" y="1623776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74" name="Google Shape;274;p38"/>
          <p:cNvSpPr txBox="1">
            <a:spLocks noGrp="1"/>
          </p:cNvSpPr>
          <p:nvPr>
            <p:ph type="title" idx="6"/>
          </p:nvPr>
        </p:nvSpPr>
        <p:spPr>
          <a:xfrm>
            <a:off x="4839926" y="3147484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75" name="Google Shape;275;p38"/>
          <p:cNvSpPr txBox="1">
            <a:spLocks noGrp="1"/>
          </p:cNvSpPr>
          <p:nvPr>
            <p:ph type="title" idx="7"/>
          </p:nvPr>
        </p:nvSpPr>
        <p:spPr>
          <a:xfrm>
            <a:off x="4839951" y="1623776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76" name="Google Shape;276;p38"/>
          <p:cNvSpPr txBox="1">
            <a:spLocks noGrp="1"/>
          </p:cNvSpPr>
          <p:nvPr>
            <p:ph type="title" idx="8"/>
          </p:nvPr>
        </p:nvSpPr>
        <p:spPr>
          <a:xfrm>
            <a:off x="1187626" y="3147501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77" name="Google Shape;277;p38"/>
          <p:cNvSpPr txBox="1">
            <a:spLocks noGrp="1"/>
          </p:cNvSpPr>
          <p:nvPr>
            <p:ph type="subTitle" idx="9"/>
          </p:nvPr>
        </p:nvSpPr>
        <p:spPr>
          <a:xfrm>
            <a:off x="1998549" y="1487975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8" name="Google Shape;278;p38"/>
          <p:cNvSpPr txBox="1">
            <a:spLocks noGrp="1"/>
          </p:cNvSpPr>
          <p:nvPr>
            <p:ph type="subTitle" idx="13"/>
          </p:nvPr>
        </p:nvSpPr>
        <p:spPr>
          <a:xfrm>
            <a:off x="5650874" y="1487975"/>
            <a:ext cx="2773126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The Main Function of Law in Society</a:t>
            </a:r>
            <a:endParaRPr dirty="0"/>
          </a:p>
        </p:txBody>
      </p:sp>
      <p:sp>
        <p:nvSpPr>
          <p:cNvPr id="279" name="Google Shape;279;p38"/>
          <p:cNvSpPr txBox="1">
            <a:spLocks noGrp="1"/>
          </p:cNvSpPr>
          <p:nvPr>
            <p:ph type="subTitle" idx="14"/>
          </p:nvPr>
        </p:nvSpPr>
        <p:spPr>
          <a:xfrm>
            <a:off x="1998549" y="3011850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5"/>
          </p:nvPr>
        </p:nvSpPr>
        <p:spPr>
          <a:xfrm>
            <a:off x="5650849" y="3011953"/>
            <a:ext cx="2305500" cy="8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576B85-F0D0-56A0-4588-54F63EC01C8F}"/>
              </a:ext>
            </a:extLst>
          </p:cNvPr>
          <p:cNvSpPr txBox="1"/>
          <p:nvPr/>
        </p:nvSpPr>
        <p:spPr>
          <a:xfrm>
            <a:off x="8476735" y="4825314"/>
            <a:ext cx="4695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1"/>
          <p:cNvSpPr txBox="1">
            <a:spLocks noGrp="1"/>
          </p:cNvSpPr>
          <p:nvPr>
            <p:ph type="title"/>
          </p:nvPr>
        </p:nvSpPr>
        <p:spPr>
          <a:xfrm>
            <a:off x="547005" y="61802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br>
              <a:rPr lang="en-US" dirty="0"/>
            </a:br>
            <a:endParaRPr dirty="0"/>
          </a:p>
        </p:txBody>
      </p:sp>
      <p:sp>
        <p:nvSpPr>
          <p:cNvPr id="304" name="Google Shape;304;p41"/>
          <p:cNvSpPr txBox="1">
            <a:spLocks noGrp="1"/>
          </p:cNvSpPr>
          <p:nvPr>
            <p:ph type="subTitle" idx="2"/>
          </p:nvPr>
        </p:nvSpPr>
        <p:spPr>
          <a:xfrm>
            <a:off x="720000" y="1447875"/>
            <a:ext cx="7085400" cy="12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The functions of law in a society are multifaceted and crucial for maintaining order, promoting justice, and upholding the rights and responsibilities of individuals and institutions within that society. 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B64A4D-507D-6B3F-A724-72B728301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076" y="2812706"/>
            <a:ext cx="3814929" cy="2145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B022C6-5A3B-E3C9-C140-9AEC2F74413D}"/>
              </a:ext>
            </a:extLst>
          </p:cNvPr>
          <p:cNvSpPr txBox="1"/>
          <p:nvPr/>
        </p:nvSpPr>
        <p:spPr>
          <a:xfrm>
            <a:off x="8649730" y="4788243"/>
            <a:ext cx="33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00C3B-6694-52FF-534C-EE3786D50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Maintaining Order and Stability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0CAB7B5-D6DF-4816-3DC7-92D5EED2639E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417260" y="1516402"/>
            <a:ext cx="7085400" cy="1480111"/>
          </a:xfrm>
        </p:spPr>
        <p:txBody>
          <a:bodyPr/>
          <a:lstStyle/>
          <a:p>
            <a:r>
              <a:rPr lang="en-US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One of the primary functions of law is to establish and maintain order within a society. Laws provide a framework of rules and regulations that govern behavior, preventing chaos and promoting stability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The Purpose Of Law &amp; Its Functions Within Society 🥇 Halt.org">
            <a:extLst>
              <a:ext uri="{FF2B5EF4-FFF2-40B4-BE49-F238E27FC236}">
                <a16:creationId xmlns:a16="http://schemas.microsoft.com/office/drawing/2014/main" id="{792A31F6-CA95-3F25-CC30-7FB39389E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065" y="330041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668A2-A6AD-0BCC-0AB6-03FBD8BD91EC}"/>
              </a:ext>
            </a:extLst>
          </p:cNvPr>
          <p:cNvSpPr txBox="1"/>
          <p:nvPr/>
        </p:nvSpPr>
        <p:spPr>
          <a:xfrm>
            <a:off x="8649730" y="4763530"/>
            <a:ext cx="296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111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91972-2873-D522-3158-4960C98F5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Promoting Justice and Fairness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21A5462-1E9F-4B22-0CD3-8A47119708F5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Law plays a vital role in promoting justice and fairness by establishing a system of rules and procedures that guide the resolution of disputes.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pic>
        <p:nvPicPr>
          <p:cNvPr id="2050" name="Picture 2" descr="Kind Meaning of the Law: Purposes of Law, Protecting Liberties and Rights">
            <a:extLst>
              <a:ext uri="{FF2B5EF4-FFF2-40B4-BE49-F238E27FC236}">
                <a16:creationId xmlns:a16="http://schemas.microsoft.com/office/drawing/2014/main" id="{C54E87E7-BF36-042E-BA0D-AE374BD29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444" y="313382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3BD0F0-0F64-D4E3-A6DD-4724A1822740}"/>
              </a:ext>
            </a:extLst>
          </p:cNvPr>
          <p:cNvSpPr txBox="1"/>
          <p:nvPr/>
        </p:nvSpPr>
        <p:spPr>
          <a:xfrm>
            <a:off x="8662086" y="4850027"/>
            <a:ext cx="290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63649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1377E-DD8C-9AA4-7494-32F8855A6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 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Protecting Individual Rights and Liberties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2090A04-5BB0-BD3E-66BC-228259CB42AE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652038" y="1952234"/>
            <a:ext cx="7704001" cy="1598068"/>
          </a:xfrm>
        </p:spPr>
        <p:txBody>
          <a:bodyPr/>
          <a:lstStyle/>
          <a:p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Laws are instrumental in protecting the rights and liberties of individuals within a society.( Parfitt, R.)  (2019).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Social Function Of Law and Society">
            <a:extLst>
              <a:ext uri="{FF2B5EF4-FFF2-40B4-BE49-F238E27FC236}">
                <a16:creationId xmlns:a16="http://schemas.microsoft.com/office/drawing/2014/main" id="{9E2A228E-19E2-27CC-CFAE-745595B6B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41" y="3377643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E1624B-9121-E229-3E6A-3492B0BE9137}"/>
              </a:ext>
            </a:extLst>
          </p:cNvPr>
          <p:cNvSpPr txBox="1"/>
          <p:nvPr/>
        </p:nvSpPr>
        <p:spPr>
          <a:xfrm>
            <a:off x="8686800" y="4757351"/>
            <a:ext cx="302741" cy="308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04497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2A2E7-1F6E-CFA9-2429-269020181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DBEB453-A82E-1F4E-C991-19960A38102D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sz="2400" dirty="0"/>
              <a:t>Of course! The functions of law in a society are multifaceted and crucial for maintaining order, promoting justice, and upholding the rights and responsibilities of individuals and institutions within that society. Let's explore some of the main functions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523C6F-BDBC-1232-BF28-DB296545C429}"/>
              </a:ext>
            </a:extLst>
          </p:cNvPr>
          <p:cNvSpPr txBox="1"/>
          <p:nvPr/>
        </p:nvSpPr>
        <p:spPr>
          <a:xfrm>
            <a:off x="8649731" y="4714673"/>
            <a:ext cx="389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87520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B596E-7683-422F-F9F4-F00D59988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6F7C79A-01DB-1B80-5553-2C6A45459E34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Parfitt, R. (2019). The process of international legal reproduction : inequality, </a:t>
            </a:r>
          </a:p>
          <a:p>
            <a:r>
              <a:rPr lang="en-US" dirty="0"/>
              <a:t>historiography, resistance. Cambridge, United Kingdom New York, Ny, </a:t>
            </a:r>
            <a:r>
              <a:rPr lang="en-US" dirty="0" err="1"/>
              <a:t>Usa</a:t>
            </a:r>
            <a:r>
              <a:rPr lang="en-US" dirty="0"/>
              <a:t> Port </a:t>
            </a:r>
          </a:p>
          <a:p>
            <a:r>
              <a:rPr lang="en-US" dirty="0"/>
              <a:t>Melbourne, Australia New Delhi, India Singapore Cambridge University Press.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EA2DFC-0C4D-ADCA-7059-65A8236ADDE3}"/>
              </a:ext>
            </a:extLst>
          </p:cNvPr>
          <p:cNvSpPr txBox="1"/>
          <p:nvPr/>
        </p:nvSpPr>
        <p:spPr>
          <a:xfrm>
            <a:off x="8482914" y="4763530"/>
            <a:ext cx="469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4782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4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29283" b="33308"/>
          <a:stretch/>
        </p:blipFill>
        <p:spPr>
          <a:xfrm>
            <a:off x="-6603" y="-1"/>
            <a:ext cx="9150603" cy="5143501"/>
          </a:xfrm>
          <a:prstGeom prst="rect">
            <a:avLst/>
          </a:prstGeom>
        </p:spPr>
      </p:pic>
      <p:pic>
        <p:nvPicPr>
          <p:cNvPr id="442" name="Google Shape;442;p49"/>
          <p:cNvPicPr preferRelativeResize="0"/>
          <p:nvPr/>
        </p:nvPicPr>
        <p:blipFill rotWithShape="1">
          <a:blip r:embed="rId4">
            <a:alphaModFix/>
          </a:blip>
          <a:srcRect t="34327" r="842" b="54340"/>
          <a:stretch/>
        </p:blipFill>
        <p:spPr>
          <a:xfrm>
            <a:off x="-25435" y="541956"/>
            <a:ext cx="8356826" cy="954952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49"/>
          <p:cNvSpPr txBox="1">
            <a:spLocks noGrp="1"/>
          </p:cNvSpPr>
          <p:nvPr>
            <p:ph type="title"/>
          </p:nvPr>
        </p:nvSpPr>
        <p:spPr>
          <a:xfrm>
            <a:off x="300978" y="2038865"/>
            <a:ext cx="7704000" cy="232948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/>
              <a:t>Thank you </a:t>
            </a:r>
            <a:endParaRPr sz="6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ternational Day of Banks by Slidesgo">
  <a:themeElements>
    <a:clrScheme name="Simple Light">
      <a:dk1>
        <a:srgbClr val="FCFDFD"/>
      </a:dk1>
      <a:lt1>
        <a:srgbClr val="012732"/>
      </a:lt1>
      <a:dk2>
        <a:srgbClr val="E2C07C"/>
      </a:dk2>
      <a:lt2>
        <a:srgbClr val="FCE49C"/>
      </a:lt2>
      <a:accent1>
        <a:srgbClr val="C8876B"/>
      </a:accent1>
      <a:accent2>
        <a:srgbClr val="DBA89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CFDF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238</Words>
  <Application>Microsoft Office PowerPoint</Application>
  <PresentationFormat>On-screen Show (16:9)</PresentationFormat>
  <Paragraphs>38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Barlow</vt:lpstr>
      <vt:lpstr>Bebas Neue</vt:lpstr>
      <vt:lpstr>DM Serif Display</vt:lpstr>
      <vt:lpstr>International Day of Banks by Slidesgo</vt:lpstr>
      <vt:lpstr>The Main Function of Law in Society</vt:lpstr>
      <vt:lpstr>Table of contents</vt:lpstr>
      <vt:lpstr>Introduction </vt:lpstr>
      <vt:lpstr>Maintaining Order and Stability</vt:lpstr>
      <vt:lpstr>Promoting Justice and Fairness</vt:lpstr>
      <vt:lpstr>  Protecting Individual Rights and Liberties</vt:lpstr>
      <vt:lpstr>Conclusion </vt:lpstr>
      <vt:lpstr>References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Next Level</dc:creator>
  <cp:lastModifiedBy>Maher Fattouh</cp:lastModifiedBy>
  <cp:revision>7</cp:revision>
  <dcterms:modified xsi:type="dcterms:W3CDTF">2023-12-20T08:54:53Z</dcterms:modified>
</cp:coreProperties>
</file>