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8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303" r:id="rId19"/>
    <p:sldId id="292" r:id="rId20"/>
    <p:sldId id="274" r:id="rId21"/>
    <p:sldId id="287" r:id="rId22"/>
    <p:sldId id="286" r:id="rId23"/>
    <p:sldId id="290" r:id="rId24"/>
    <p:sldId id="289" r:id="rId25"/>
    <p:sldId id="276" r:id="rId26"/>
    <p:sldId id="291" r:id="rId27"/>
    <p:sldId id="278" r:id="rId28"/>
    <p:sldId id="293" r:id="rId29"/>
    <p:sldId id="279" r:id="rId30"/>
    <p:sldId id="294" r:id="rId31"/>
    <p:sldId id="280" r:id="rId32"/>
    <p:sldId id="281" r:id="rId33"/>
    <p:sldId id="295" r:id="rId34"/>
    <p:sldId id="282" r:id="rId35"/>
    <p:sldId id="296" r:id="rId36"/>
    <p:sldId id="297" r:id="rId37"/>
    <p:sldId id="298" r:id="rId38"/>
    <p:sldId id="284" r:id="rId39"/>
    <p:sldId id="299" r:id="rId40"/>
    <p:sldId id="300" r:id="rId41"/>
    <p:sldId id="301" r:id="rId42"/>
    <p:sldId id="304" r:id="rId43"/>
    <p:sldId id="305" r:id="rId44"/>
    <p:sldId id="302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C8A58-FF97-4B1B-88B7-F53DB40D5283}" type="datetimeFigureOut">
              <a:rPr lang="en-US" smtClean="0"/>
              <a:t>12/24/2016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8FA9E-10D9-41D4-98C6-183BE73B8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55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07435822-D0A3-4E7B-BDBF-D5A1ED58C484}" type="slidenum">
              <a:rPr lang="ar-SA" smtClean="0">
                <a:latin typeface="Arial" charset="0"/>
              </a:rPr>
              <a:pPr eaLnBrk="1" hangingPunct="1"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372A4A48-4B27-42A7-A798-7066AD29C7F4}" type="slidenum">
              <a:rPr lang="ar-SA" smtClean="0">
                <a:latin typeface="Arial" charset="0"/>
              </a:rPr>
              <a:pPr eaLnBrk="1" hangingPunct="1"/>
              <a:t>32</a:t>
            </a:fld>
            <a:endParaRPr lang="en-US" smtClean="0"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5A8CF72E-6DE5-4DFA-8A3E-A5B2E0E6197C}" type="slidenum">
              <a:rPr lang="ar-SA" smtClean="0">
                <a:latin typeface="Arial" charset="0"/>
              </a:rPr>
              <a:pPr eaLnBrk="1" hangingPunct="1"/>
              <a:t>34</a:t>
            </a:fld>
            <a:endParaRPr lang="en-US" smtClean="0">
              <a:latin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1C94E475-78AF-4EC6-AC13-8A5D00ABE73D}" type="slidenum">
              <a:rPr lang="ar-SA" smtClean="0">
                <a:latin typeface="Arial" charset="0"/>
              </a:rPr>
              <a:pPr eaLnBrk="1" hangingPunct="1"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A688A8B8-3BE9-4A43-8DE1-9EB9D92AD4CF}" type="slidenum">
              <a:rPr lang="ar-SA" smtClean="0">
                <a:latin typeface="Arial" charset="0"/>
              </a:rPr>
              <a:pPr eaLnBrk="1" hangingPunct="1"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F02FD58B-6719-476D-8CA5-6E413B68AE64}" type="slidenum">
              <a:rPr lang="ar-SA" smtClean="0">
                <a:latin typeface="Arial" charset="0"/>
              </a:rPr>
              <a:pPr eaLnBrk="1" hangingPunct="1"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C07BF559-EF4D-4AF1-B023-847EEA930493}" type="slidenum">
              <a:rPr lang="ar-SA" smtClean="0">
                <a:latin typeface="Arial" charset="0"/>
              </a:rPr>
              <a:pPr eaLnBrk="1" hangingPunct="1"/>
              <a:t>16</a:t>
            </a:fld>
            <a:endParaRPr lang="en-US" smtClean="0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820CCA84-B0D9-4304-9BFF-A2B02C10CAB6}" type="slidenum">
              <a:rPr lang="ar-SA" smtClean="0">
                <a:latin typeface="Arial" charset="0"/>
              </a:rPr>
              <a:pPr eaLnBrk="1" hangingPunct="1"/>
              <a:t>20</a:t>
            </a:fld>
            <a:endParaRPr lang="en-US" smtClean="0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E64450B6-D7A6-484D-B497-F259B1304432}" type="slidenum">
              <a:rPr lang="ar-SA" smtClean="0">
                <a:latin typeface="Arial" charset="0"/>
              </a:rPr>
              <a:pPr eaLnBrk="1" hangingPunct="1"/>
              <a:t>27</a:t>
            </a:fld>
            <a:endParaRPr lang="en-US" smtClean="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CC3B5810-4785-4698-8F11-A9BAFED95183}" type="slidenum">
              <a:rPr lang="ar-SA" smtClean="0">
                <a:latin typeface="Arial" charset="0"/>
              </a:rPr>
              <a:pPr eaLnBrk="1" hangingPunct="1"/>
              <a:t>29</a:t>
            </a:fld>
            <a:endParaRPr lang="en-US" smtClean="0">
              <a:latin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02E587D8-8196-4D77-AE16-B770F6A7E7B4}" type="slidenum">
              <a:rPr lang="ar-SA" smtClean="0">
                <a:latin typeface="Arial" charset="0"/>
              </a:rPr>
              <a:pPr eaLnBrk="1" hangingPunct="1"/>
              <a:t>31</a:t>
            </a:fld>
            <a:endParaRPr lang="en-US" smtClean="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Zioecho@yahoo.co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28800"/>
            <a:ext cx="7924800" cy="1143000"/>
          </a:xfrm>
        </p:spPr>
        <p:txBody>
          <a:bodyPr/>
          <a:lstStyle/>
          <a:p>
            <a:pPr algn="ctr"/>
            <a:r>
              <a:rPr lang="en-US" sz="4800" dirty="0" smtClean="0"/>
              <a:t>History and terminology of cardiovascular system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3200400"/>
            <a:ext cx="7696200" cy="2514600"/>
          </a:xfrm>
          <a:solidFill>
            <a:schemeClr val="bg1"/>
          </a:solidFill>
          <a:ln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/>
              <a:t>Dr. </a:t>
            </a:r>
            <a:r>
              <a:rPr lang="en-US" sz="3200" dirty="0" err="1" smtClean="0"/>
              <a:t>Zaki</a:t>
            </a:r>
            <a:r>
              <a:rPr lang="en-US" sz="3200" dirty="0" smtClean="0"/>
              <a:t> </a:t>
            </a:r>
            <a:r>
              <a:rPr lang="en-US" sz="3200" dirty="0" err="1" smtClean="0"/>
              <a:t>Bettamer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>
                <a:hlinkClick r:id="rId2"/>
              </a:rPr>
              <a:t>Zioecho@yahoo.com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25/12/2016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7981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of CVS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0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The approach to cardiac diagnosis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r>
              <a:rPr lang="en-US" sz="3200" dirty="0" smtClean="0"/>
              <a:t>The cardiac history</a:t>
            </a:r>
          </a:p>
          <a:p>
            <a:r>
              <a:rPr lang="en-US" sz="3200" dirty="0" smtClean="0"/>
              <a:t>The cardiac physical exam</a:t>
            </a:r>
          </a:p>
          <a:p>
            <a:r>
              <a:rPr lang="en-US" sz="3200" dirty="0" smtClean="0"/>
              <a:t>Electrocardiogram</a:t>
            </a:r>
          </a:p>
          <a:p>
            <a:r>
              <a:rPr lang="en-US" sz="3200" dirty="0" smtClean="0"/>
              <a:t>Chest X-ray</a:t>
            </a:r>
          </a:p>
          <a:p>
            <a:r>
              <a:rPr lang="en-US" sz="3200" dirty="0" smtClean="0"/>
              <a:t>Echocardiography.</a:t>
            </a:r>
          </a:p>
          <a:p>
            <a:r>
              <a:rPr lang="en-US" sz="3200" dirty="0" smtClean="0"/>
              <a:t>Lab  </a:t>
            </a:r>
            <a:r>
              <a:rPr lang="en-US" sz="3200" dirty="0" err="1" smtClean="0"/>
              <a:t>invx</a:t>
            </a:r>
            <a:r>
              <a:rPr lang="en-US" sz="3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276230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000" b="1" dirty="0" smtClean="0"/>
              <a:t>Rules</a:t>
            </a:r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marL="533400" indent="-533400" algn="just" eaLnBrk="1" hangingPunct="1">
              <a:buFont typeface="Wingdings" pitchFamily="2" charset="2"/>
              <a:buAutoNum type="arabicPeriod"/>
              <a:defRPr/>
            </a:pPr>
            <a:r>
              <a:rPr lang="en-US" sz="3200" dirty="0" smtClean="0"/>
              <a:t>Patient should be allowed to tell his history in his own words.</a:t>
            </a:r>
          </a:p>
          <a:p>
            <a:pPr marL="533400" indent="-533400" algn="just" eaLnBrk="1" hangingPunct="1">
              <a:buFont typeface="Wingdings" pitchFamily="2" charset="2"/>
              <a:buAutoNum type="arabicPeriod"/>
              <a:defRPr/>
            </a:pPr>
            <a:endParaRPr lang="en-US" sz="3200" dirty="0" smtClean="0"/>
          </a:p>
          <a:p>
            <a:pPr marL="533400" indent="-533400" algn="just" eaLnBrk="1" hangingPunct="1">
              <a:buFont typeface="Wingdings" pitchFamily="2" charset="2"/>
              <a:buAutoNum type="arabicPeriod"/>
              <a:defRPr/>
            </a:pPr>
            <a:r>
              <a:rPr lang="en-US" sz="3200" dirty="0" smtClean="0"/>
              <a:t>Leading questions must be avoided unless the information can’t be obtained by other means</a:t>
            </a:r>
          </a:p>
        </p:txBody>
      </p:sp>
    </p:spTree>
    <p:extLst>
      <p:ext uri="{BB962C8B-B14F-4D97-AF65-F5344CB8AC3E}">
        <p14:creationId xmlns:p14="http://schemas.microsoft.com/office/powerpoint/2010/main" val="119943081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4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/>
              <a:t>Questions</a:t>
            </a:r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endParaRPr lang="en-US" dirty="0" smtClean="0"/>
          </a:p>
          <a:p>
            <a:pPr marL="533400" indent="-533400" algn="just" eaLnBrk="1" hangingPunct="1">
              <a:buFont typeface="Wingdings" pitchFamily="2" charset="2"/>
              <a:buAutoNum type="arabicPeriod"/>
            </a:pPr>
            <a:r>
              <a:rPr lang="en-US" sz="3600" dirty="0" smtClean="0"/>
              <a:t>Complete   inadequate description.</a:t>
            </a:r>
          </a:p>
          <a:p>
            <a:pPr marL="533400" indent="-533400" algn="just" eaLnBrk="1" hangingPunct="1">
              <a:buFont typeface="Wingdings" pitchFamily="2" charset="2"/>
              <a:buAutoNum type="arabicPeriod"/>
            </a:pPr>
            <a:r>
              <a:rPr lang="en-US" sz="3600" dirty="0" smtClean="0"/>
              <a:t>Fill in the gaps in the history not mentioned by patient.</a:t>
            </a:r>
          </a:p>
          <a:p>
            <a:pPr marL="533400" indent="-533400" algn="just" eaLnBrk="1" hangingPunct="1">
              <a:buFont typeface="Wingdings" pitchFamily="2" charset="2"/>
              <a:buAutoNum type="arabicPeriod"/>
            </a:pPr>
            <a:r>
              <a:rPr lang="en-US" sz="3600" dirty="0" smtClean="0"/>
              <a:t>Emphasize the important points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551722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5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5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398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b="1" dirty="0" smtClean="0"/>
              <a:t>Present History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066800"/>
            <a:ext cx="8229600" cy="45307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711200" indent="-711200" algn="just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This means detailed history of the patients present illness which must provide answer for the following questions:</a:t>
            </a:r>
          </a:p>
          <a:p>
            <a:pPr marL="711200" indent="-711200" algn="just" eaLnBrk="1" hangingPunct="1">
              <a:buSzTx/>
              <a:buFont typeface="Wingdings" pitchFamily="2" charset="2"/>
              <a:buAutoNum type="arabicPeriod"/>
              <a:defRPr/>
            </a:pPr>
            <a:r>
              <a:rPr lang="en-US" sz="2400" dirty="0" smtClean="0"/>
              <a:t>Duration</a:t>
            </a:r>
          </a:p>
          <a:p>
            <a:pPr marL="711200" indent="-711200" algn="just" eaLnBrk="1" hangingPunct="1">
              <a:buSzTx/>
              <a:buFont typeface="Wingdings" pitchFamily="2" charset="2"/>
              <a:buAutoNum type="arabicPeriod"/>
              <a:defRPr/>
            </a:pPr>
            <a:r>
              <a:rPr lang="en-US" sz="2400" dirty="0" smtClean="0"/>
              <a:t>Mode of onset (acute, sub acute, chronic).</a:t>
            </a:r>
          </a:p>
          <a:p>
            <a:pPr marL="711200" indent="-711200" algn="just" eaLnBrk="1" hangingPunct="1">
              <a:buSzTx/>
              <a:buFont typeface="Wingdings" pitchFamily="2" charset="2"/>
              <a:buAutoNum type="arabicPeriod"/>
              <a:defRPr/>
            </a:pPr>
            <a:r>
              <a:rPr lang="en-US" sz="2400" dirty="0" smtClean="0"/>
              <a:t>Sequence of events:</a:t>
            </a:r>
          </a:p>
          <a:p>
            <a:pPr marL="1117600" lvl="1" indent="-660400" algn="just" eaLnBrk="1" hangingPunct="1">
              <a:buClr>
                <a:schemeClr val="folHlink"/>
              </a:buClr>
              <a:buFont typeface="Wingdings" pitchFamily="2" charset="2"/>
              <a:buAutoNum type="romanUcPeriod"/>
              <a:defRPr/>
            </a:pPr>
            <a:r>
              <a:rPr lang="en-US" sz="2400" dirty="0" smtClean="0"/>
              <a:t>Course (progressive, regressive or recurrent).</a:t>
            </a:r>
          </a:p>
          <a:p>
            <a:pPr marL="1117600" lvl="1" indent="-660400" algn="just" eaLnBrk="1" hangingPunct="1">
              <a:buClr>
                <a:schemeClr val="folHlink"/>
              </a:buClr>
              <a:buFont typeface="Wingdings" pitchFamily="2" charset="2"/>
              <a:buAutoNum type="romanUcPeriod"/>
              <a:defRPr/>
            </a:pPr>
            <a:r>
              <a:rPr lang="en-US" sz="2400" dirty="0" smtClean="0"/>
              <a:t>Appearance of new additional symptoms or disappearance of others.</a:t>
            </a:r>
          </a:p>
          <a:p>
            <a:pPr marL="1117600" lvl="1" indent="-660400" algn="just" eaLnBrk="1" hangingPunct="1">
              <a:buClr>
                <a:schemeClr val="folHlink"/>
              </a:buClr>
              <a:buFont typeface="Wingdings" pitchFamily="2" charset="2"/>
              <a:buAutoNum type="romanUcPeriod"/>
              <a:defRPr/>
            </a:pPr>
            <a:r>
              <a:rPr lang="en-US" sz="2400" dirty="0" smtClean="0"/>
              <a:t>Treatment received during the course &amp; response.</a:t>
            </a:r>
          </a:p>
          <a:p>
            <a:pPr marL="711200" indent="-711200" algn="just" eaLnBrk="1" hangingPunct="1">
              <a:buSzTx/>
              <a:buFont typeface="Wingdings" pitchFamily="2" charset="2"/>
              <a:buAutoNum type="arabicPeriod"/>
              <a:defRPr/>
            </a:pPr>
            <a:r>
              <a:rPr lang="en-US" sz="2400" dirty="0" smtClean="0"/>
              <a:t>Analysis of each particular symptom.</a:t>
            </a:r>
          </a:p>
        </p:txBody>
      </p:sp>
    </p:spTree>
    <p:extLst>
      <p:ext uri="{BB962C8B-B14F-4D97-AF65-F5344CB8AC3E}">
        <p14:creationId xmlns:p14="http://schemas.microsoft.com/office/powerpoint/2010/main" val="407240055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8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smtClean="0"/>
              <a:t>Past History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400" dirty="0" smtClean="0"/>
              <a:t>Childhood diseases.</a:t>
            </a:r>
          </a:p>
          <a:p>
            <a:pPr eaLnBrk="1" hangingPunct="1"/>
            <a:r>
              <a:rPr lang="en-US" sz="2400" dirty="0" smtClean="0"/>
              <a:t>Fever or joint pain ,Rheumatic fever</a:t>
            </a:r>
          </a:p>
          <a:p>
            <a:pPr eaLnBrk="1" hangingPunct="1"/>
            <a:r>
              <a:rPr lang="en-US" sz="2400" dirty="0" smtClean="0"/>
              <a:t>Drug therapy.</a:t>
            </a:r>
          </a:p>
          <a:p>
            <a:pPr eaLnBrk="1" hangingPunct="1"/>
            <a:r>
              <a:rPr lang="en-US" sz="2400" dirty="0" smtClean="0"/>
              <a:t>Operations.</a:t>
            </a:r>
          </a:p>
          <a:p>
            <a:pPr eaLnBrk="1" hangingPunct="1"/>
            <a:r>
              <a:rPr lang="en-US" sz="2400" dirty="0" smtClean="0"/>
              <a:t>Prior illness (cardiac, </a:t>
            </a:r>
            <a:r>
              <a:rPr lang="en-US" sz="2400" dirty="0" err="1" smtClean="0"/>
              <a:t>noncardiac</a:t>
            </a:r>
            <a:r>
              <a:rPr lang="en-US" sz="2400" dirty="0" smtClean="0"/>
              <a:t>).</a:t>
            </a:r>
          </a:p>
          <a:p>
            <a:pPr eaLnBrk="1" hangingPunct="1"/>
            <a:r>
              <a:rPr lang="en-US" sz="2400" dirty="0" smtClean="0"/>
              <a:t>Recent dental </a:t>
            </a:r>
            <a:r>
              <a:rPr lang="en-US" sz="2400" dirty="0" smtClean="0"/>
              <a:t>work ,</a:t>
            </a:r>
            <a:r>
              <a:rPr lang="en-US" sz="2400" dirty="0" smtClean="0"/>
              <a:t>IE</a:t>
            </a:r>
          </a:p>
          <a:p>
            <a:pPr eaLnBrk="1" hangingPunct="1"/>
            <a:r>
              <a:rPr lang="en-US" sz="2400" dirty="0" smtClean="0"/>
              <a:t>Prior cardiac procedure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73267498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9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9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9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Social,family history</a:t>
            </a:r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3200" dirty="0" smtClean="0"/>
              <a:t>Smoking.</a:t>
            </a:r>
          </a:p>
          <a:p>
            <a:pPr eaLnBrk="1" hangingPunct="1"/>
            <a:r>
              <a:rPr lang="en-US" sz="3200" dirty="0" smtClean="0"/>
              <a:t>Physical efforts,</a:t>
            </a:r>
          </a:p>
          <a:p>
            <a:pPr eaLnBrk="1" hangingPunct="1"/>
            <a:r>
              <a:rPr lang="en-US" sz="3200" dirty="0" smtClean="0"/>
              <a:t>Addiction.</a:t>
            </a:r>
          </a:p>
          <a:p>
            <a:pPr eaLnBrk="1" hangingPunct="1"/>
            <a:r>
              <a:rPr lang="en-US" sz="3200" dirty="0" smtClean="0"/>
              <a:t>History of same illness</a:t>
            </a:r>
          </a:p>
          <a:p>
            <a:pPr eaLnBrk="1" hangingPunct="1"/>
            <a:r>
              <a:rPr lang="en-US" sz="3200" dirty="0" smtClean="0"/>
              <a:t>History of sudden death</a:t>
            </a:r>
          </a:p>
          <a:p>
            <a:pPr eaLnBrk="1" hangingPunct="1"/>
            <a:r>
              <a:rPr lang="en-US" sz="3200" dirty="0" smtClean="0"/>
              <a:t>Hereditary diseases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993263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0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0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0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Coronary artery disease 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2800" dirty="0" smtClean="0"/>
              <a:t>Cigarette smoking.</a:t>
            </a:r>
          </a:p>
          <a:p>
            <a:pPr>
              <a:defRPr/>
            </a:pPr>
            <a:r>
              <a:rPr lang="en-US" sz="2800" dirty="0" smtClean="0"/>
              <a:t>Age.</a:t>
            </a:r>
          </a:p>
          <a:p>
            <a:pPr>
              <a:defRPr/>
            </a:pPr>
            <a:r>
              <a:rPr lang="en-US" sz="2800" dirty="0" smtClean="0"/>
              <a:t>Sex.</a:t>
            </a:r>
          </a:p>
          <a:p>
            <a:pPr>
              <a:defRPr/>
            </a:pPr>
            <a:r>
              <a:rPr lang="en-US" sz="2800" dirty="0" smtClean="0"/>
              <a:t>Hypertension.</a:t>
            </a:r>
          </a:p>
          <a:p>
            <a:pPr>
              <a:defRPr/>
            </a:pPr>
            <a:r>
              <a:rPr lang="en-US" sz="2800" dirty="0" smtClean="0"/>
              <a:t>Hyperlipidemia.</a:t>
            </a:r>
          </a:p>
          <a:p>
            <a:pPr>
              <a:defRPr/>
            </a:pPr>
            <a:r>
              <a:rPr lang="en-US" sz="2800" dirty="0" smtClean="0"/>
              <a:t>Family history of CAD.</a:t>
            </a:r>
          </a:p>
          <a:p>
            <a:pPr>
              <a:defRPr/>
            </a:pPr>
            <a:r>
              <a:rPr lang="en-US" sz="2800" dirty="0" smtClean="0"/>
              <a:t>Diabetes mellitus.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18921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534400" cy="1143000"/>
          </a:xfrm>
        </p:spPr>
        <p:txBody>
          <a:bodyPr/>
          <a:lstStyle/>
          <a:p>
            <a:r>
              <a:rPr lang="en-US" dirty="0"/>
              <a:t>Symptoms of Cardiac </a:t>
            </a:r>
            <a:r>
              <a:rPr lang="en-US" dirty="0" smtClean="0"/>
              <a:t>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600200"/>
            <a:ext cx="8991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sz="2900" dirty="0"/>
              <a:t>A- Analysis of complaint</a:t>
            </a:r>
          </a:p>
          <a:p>
            <a:r>
              <a:rPr lang="en-US" sz="2900" dirty="0"/>
              <a:t>B- </a:t>
            </a:r>
            <a:r>
              <a:rPr lang="en-US" sz="2900" dirty="0" smtClean="0"/>
              <a:t> Cardiovascular </a:t>
            </a:r>
            <a:r>
              <a:rPr lang="en-US" sz="2900" dirty="0"/>
              <a:t>symptoms</a:t>
            </a:r>
            <a:r>
              <a:rPr lang="en-US" sz="3400" dirty="0"/>
              <a:t> </a:t>
            </a:r>
            <a:r>
              <a:rPr lang="en-US" sz="3400" dirty="0" smtClean="0"/>
              <a:t>:</a:t>
            </a:r>
            <a:endParaRPr lang="en-US" sz="3400" dirty="0"/>
          </a:p>
          <a:p>
            <a:r>
              <a:rPr lang="en-US" sz="3400" dirty="0"/>
              <a:t>      1-Symptoms of pulmonary venous </a:t>
            </a:r>
            <a:r>
              <a:rPr lang="en-US" sz="3400" dirty="0">
                <a:solidFill>
                  <a:srgbClr val="FF3300"/>
                </a:solidFill>
              </a:rPr>
              <a:t>C</a:t>
            </a:r>
            <a:r>
              <a:rPr lang="en-US" sz="3400" dirty="0"/>
              <a:t>ongestion.</a:t>
            </a:r>
          </a:p>
          <a:p>
            <a:r>
              <a:rPr lang="en-US" sz="3400" dirty="0"/>
              <a:t>      2-Symptoms of systemic  venous    </a:t>
            </a:r>
            <a:r>
              <a:rPr lang="en-US" sz="3400" dirty="0">
                <a:solidFill>
                  <a:srgbClr val="FF3300"/>
                </a:solidFill>
              </a:rPr>
              <a:t>C</a:t>
            </a:r>
            <a:r>
              <a:rPr lang="en-US" sz="3400" dirty="0"/>
              <a:t>ongestion.</a:t>
            </a:r>
          </a:p>
          <a:p>
            <a:r>
              <a:rPr lang="en-US" sz="3400" dirty="0"/>
              <a:t>      3- Symptoms of   low </a:t>
            </a:r>
            <a:r>
              <a:rPr lang="en-US" sz="3400" dirty="0">
                <a:solidFill>
                  <a:srgbClr val="FF3300"/>
                </a:solidFill>
              </a:rPr>
              <a:t>C</a:t>
            </a:r>
            <a:r>
              <a:rPr lang="en-US" sz="3400" dirty="0"/>
              <a:t>ardiac out put.</a:t>
            </a:r>
          </a:p>
          <a:p>
            <a:r>
              <a:rPr lang="en-US" sz="3400" dirty="0"/>
              <a:t>      4-</a:t>
            </a:r>
            <a:r>
              <a:rPr lang="en-US" sz="3400" dirty="0">
                <a:solidFill>
                  <a:srgbClr val="FF3300"/>
                </a:solidFill>
              </a:rPr>
              <a:t>C</a:t>
            </a:r>
            <a:r>
              <a:rPr lang="en-US" sz="3400" dirty="0"/>
              <a:t>hest pain.</a:t>
            </a:r>
          </a:p>
          <a:p>
            <a:r>
              <a:rPr lang="en-US" sz="3400" dirty="0"/>
              <a:t>      5-</a:t>
            </a:r>
            <a:r>
              <a:rPr lang="en-US" sz="3400" dirty="0">
                <a:solidFill>
                  <a:srgbClr val="FF3300"/>
                </a:solidFill>
              </a:rPr>
              <a:t>C</a:t>
            </a:r>
            <a:r>
              <a:rPr lang="en-US" sz="3400" dirty="0"/>
              <a:t>yanosis &amp; jaundice .</a:t>
            </a:r>
          </a:p>
          <a:p>
            <a:r>
              <a:rPr lang="en-US" sz="3400" dirty="0"/>
              <a:t>      6-</a:t>
            </a:r>
            <a:r>
              <a:rPr lang="en-US" sz="3400" dirty="0">
                <a:solidFill>
                  <a:srgbClr val="FF3300"/>
                </a:solidFill>
              </a:rPr>
              <a:t>P</a:t>
            </a:r>
            <a:r>
              <a:rPr lang="en-US" sz="3400" dirty="0"/>
              <a:t>alpitation .</a:t>
            </a:r>
          </a:p>
          <a:p>
            <a:r>
              <a:rPr lang="en-US" sz="3400" dirty="0"/>
              <a:t>       7-Symptoms of   </a:t>
            </a:r>
            <a:r>
              <a:rPr lang="en-US" sz="3400" dirty="0">
                <a:solidFill>
                  <a:srgbClr val="FF3300"/>
                </a:solidFill>
              </a:rPr>
              <a:t>P</a:t>
            </a:r>
            <a:r>
              <a:rPr lang="en-US" sz="3400" dirty="0"/>
              <a:t>eripheral vascular disease .</a:t>
            </a:r>
          </a:p>
          <a:p>
            <a:r>
              <a:rPr lang="en-US" sz="3400" dirty="0"/>
              <a:t>       8-Toxic symptoms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69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1. </a:t>
            </a:r>
            <a:r>
              <a:rPr lang="en-US" dirty="0" smtClean="0"/>
              <a:t>Pulmonary </a:t>
            </a:r>
            <a:r>
              <a:rPr lang="en-US" dirty="0"/>
              <a:t>Venous Congestion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00200"/>
            <a:ext cx="7924800" cy="4114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Causes :- L V F.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  -M. S</a:t>
            </a:r>
            <a:r>
              <a:rPr lang="en-US" sz="2800" dirty="0" smtClean="0"/>
              <a:t>.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Manifestations : -  </a:t>
            </a:r>
            <a:r>
              <a:rPr lang="en-US" sz="2800" dirty="0" err="1"/>
              <a:t>Dyspnoea</a:t>
            </a:r>
            <a:endParaRPr lang="en-US" sz="2800" dirty="0"/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               </a:t>
            </a:r>
            <a:r>
              <a:rPr lang="en-US" sz="2800" dirty="0" smtClean="0"/>
              <a:t>- </a:t>
            </a:r>
            <a:r>
              <a:rPr lang="en-US" sz="2800" dirty="0" err="1" smtClean="0"/>
              <a:t>Orthopnoea</a:t>
            </a:r>
            <a:endParaRPr lang="en-US" sz="2800" dirty="0"/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               - P.N. </a:t>
            </a:r>
            <a:r>
              <a:rPr lang="en-US" sz="2800" dirty="0" err="1"/>
              <a:t>Dyspnoea</a:t>
            </a:r>
            <a:endParaRPr lang="en-US" sz="2800" dirty="0"/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               </a:t>
            </a:r>
            <a:r>
              <a:rPr lang="en-US" sz="2800" dirty="0" smtClean="0"/>
              <a:t>- Cardiac </a:t>
            </a:r>
            <a:r>
              <a:rPr lang="en-US" sz="2800" dirty="0"/>
              <a:t>asthma 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               </a:t>
            </a:r>
            <a:r>
              <a:rPr lang="en-US" sz="2800" dirty="0" smtClean="0"/>
              <a:t>- Cough</a:t>
            </a:r>
            <a:endParaRPr lang="en-US" sz="2800" dirty="0"/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               </a:t>
            </a:r>
            <a:r>
              <a:rPr lang="en-US" sz="2800" dirty="0" smtClean="0"/>
              <a:t>- </a:t>
            </a:r>
            <a:r>
              <a:rPr lang="en-US" sz="2800" dirty="0" err="1" smtClean="0"/>
              <a:t>Haemoptysis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7934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Cardiovascular disease</a:t>
            </a:r>
            <a:endParaRPr lang="en-US" sz="36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019161" y="990600"/>
            <a:ext cx="3296039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114800" y="1028700"/>
            <a:ext cx="3200400" cy="2171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962401" y="1104900"/>
            <a:ext cx="0" cy="37316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828800" y="968346"/>
            <a:ext cx="2127381" cy="498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590800" y="990600"/>
            <a:ext cx="1391817" cy="2209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982617" y="990600"/>
            <a:ext cx="1351383" cy="3276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982617" y="990600"/>
            <a:ext cx="3103983" cy="3429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324600" y="146685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Disorders of heart rate, rhythm </a:t>
            </a:r>
            <a:r>
              <a:rPr lang="en-US" dirty="0" smtClean="0"/>
              <a:t>and conduction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15200" y="34290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Coronary artery disease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15200" y="4572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Vascular disease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20208" y="44335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Diseases of the heart valves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43201" y="5094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Congenital heart disease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600" y="3752164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Diseases of the myocardium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5498" y="1772334"/>
            <a:ext cx="2318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Diseases of the pericardium</a:t>
            </a:r>
          </a:p>
        </p:txBody>
      </p:sp>
    </p:spTree>
    <p:extLst>
      <p:ext uri="{BB962C8B-B14F-4D97-AF65-F5344CB8AC3E}">
        <p14:creationId xmlns:p14="http://schemas.microsoft.com/office/powerpoint/2010/main" val="181215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4" grpId="0"/>
      <p:bldP spid="16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Symptoms due to lung congestion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800" dirty="0" smtClean="0"/>
              <a:t>Dyspnea: sensation of breathlessness and </a:t>
            </a:r>
            <a:r>
              <a:rPr lang="en-US" sz="2800" dirty="0" err="1" smtClean="0"/>
              <a:t>pt</a:t>
            </a:r>
            <a:r>
              <a:rPr lang="en-US" sz="2800" dirty="0" smtClean="0"/>
              <a:t> reaction to it. </a:t>
            </a:r>
            <a:r>
              <a:rPr lang="en-US" sz="2800" dirty="0" err="1" smtClean="0"/>
              <a:t>pt</a:t>
            </a:r>
            <a:r>
              <a:rPr lang="en-US" sz="2800" dirty="0" smtClean="0"/>
              <a:t> using accessory muscle of respiration (SCM</a:t>
            </a:r>
            <a:r>
              <a:rPr lang="en-US" sz="2800" dirty="0" smtClean="0"/>
              <a:t>, Trapezius, </a:t>
            </a:r>
            <a:r>
              <a:rPr lang="en-US" sz="2800" dirty="0" err="1" smtClean="0"/>
              <a:t>scaleni</a:t>
            </a:r>
            <a:r>
              <a:rPr lang="en-US" sz="2800" dirty="0" smtClean="0"/>
              <a:t>, </a:t>
            </a:r>
            <a:r>
              <a:rPr lang="en-US" sz="2800" dirty="0" smtClean="0"/>
              <a:t>intercostal </a:t>
            </a:r>
            <a:r>
              <a:rPr lang="en-US" sz="2800" dirty="0" smtClean="0"/>
              <a:t>muscle</a:t>
            </a:r>
            <a:r>
              <a:rPr lang="en-US" sz="2400" dirty="0" smtClean="0"/>
              <a:t>)</a:t>
            </a:r>
          </a:p>
          <a:p>
            <a:pPr eaLnBrk="1" hangingPunct="1">
              <a:buFont typeface="Wingdings" pitchFamily="2" charset="2"/>
              <a:buNone/>
            </a:pPr>
            <a:endParaRPr lang="en-US" sz="2400" dirty="0" smtClean="0"/>
          </a:p>
          <a:p>
            <a:pPr eaLnBrk="1" hangingPunct="1"/>
            <a:r>
              <a:rPr lang="en-US" sz="2400" dirty="0" smtClean="0"/>
              <a:t> </a:t>
            </a:r>
            <a:r>
              <a:rPr lang="en-US" sz="2800" dirty="0" smtClean="0"/>
              <a:t>tachypnea: RR </a:t>
            </a:r>
            <a:r>
              <a:rPr lang="en-US" sz="2800" dirty="0" smtClean="0"/>
              <a:t>&gt;20, normal respiratory rate 15-20 c/min at rest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500115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1" dirty="0"/>
              <a:t>Grades of </a:t>
            </a:r>
            <a:r>
              <a:rPr lang="en-US" sz="3200" b="1" i="1" dirty="0" err="1"/>
              <a:t>dyspnoea</a:t>
            </a:r>
            <a:r>
              <a:rPr lang="en-US" sz="3200" b="1" i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 smtClean="0"/>
              <a:t>Grade </a:t>
            </a:r>
            <a:r>
              <a:rPr lang="en-US" sz="2800" dirty="0"/>
              <a:t>1 : no breathlessness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Grade 2 : Breathlessness on severe exertion.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Grade 3 : Breathlessness on mild exertion.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Grade 4 : Breathlessness at rest 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(The New York Heart  Association 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12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Cardiac dyspnea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 err="1" smtClean="0"/>
              <a:t>Dyspnoea</a:t>
            </a:r>
            <a:r>
              <a:rPr lang="en-US" sz="3200" dirty="0" smtClean="0"/>
              <a:t> </a:t>
            </a:r>
            <a:r>
              <a:rPr lang="en-US" sz="3200" dirty="0"/>
              <a:t>= Breathlessness =uncomfortable awareness of breathing.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It is mainly due </a:t>
            </a:r>
            <a:r>
              <a:rPr lang="en-US" sz="3200" dirty="0" smtClean="0"/>
              <a:t>to </a:t>
            </a:r>
            <a:r>
              <a:rPr lang="en-US" sz="3200" dirty="0"/>
              <a:t>reduced elastic properties of the lung (reduced pulmonary compliance).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Dyspnea on effort is usually the 1</a:t>
            </a:r>
            <a:r>
              <a:rPr lang="en-US" sz="3200" baseline="30000" dirty="0"/>
              <a:t>st</a:t>
            </a:r>
            <a:r>
              <a:rPr lang="en-US" sz="3200" dirty="0"/>
              <a:t> symptom of pulmonary congestion.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5678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i="1" dirty="0"/>
              <a:t>Orthopnea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000" dirty="0"/>
              <a:t>Breathlessness that occurs when the patient lies flat</a:t>
            </a:r>
            <a:r>
              <a:rPr lang="en-US" sz="3000" dirty="0" smtClean="0"/>
              <a:t>. </a:t>
            </a:r>
          </a:p>
          <a:p>
            <a:r>
              <a:rPr lang="en-US" sz="3000" dirty="0"/>
              <a:t>Dyspnea in a recumbent position. It  is usually measured in number of pillows the patient must use to lie in bed (e.g., two-pillow orthopnea).</a:t>
            </a:r>
          </a:p>
          <a:p>
            <a:r>
              <a:rPr lang="en-US" sz="2400" b="1" dirty="0" smtClean="0"/>
              <a:t>Pathogenesis </a:t>
            </a:r>
            <a:r>
              <a:rPr lang="en-US" sz="2400" b="1" dirty="0"/>
              <a:t>:</a:t>
            </a:r>
          </a:p>
          <a:p>
            <a:pPr>
              <a:buFont typeface="Wingdings" pitchFamily="10" charset="2"/>
              <a:buNone/>
            </a:pPr>
            <a:r>
              <a:rPr lang="en-US" sz="2400" dirty="0"/>
              <a:t>1- </a:t>
            </a:r>
            <a:r>
              <a:rPr lang="en-US" sz="2400" dirty="0">
                <a:sym typeface="Symbol" pitchFamily="26" charset="2"/>
              </a:rPr>
              <a:t> Venous </a:t>
            </a:r>
            <a:r>
              <a:rPr lang="en-US" sz="2400" dirty="0" err="1">
                <a:sym typeface="Symbol" pitchFamily="26" charset="2"/>
              </a:rPr>
              <a:t>return,which</a:t>
            </a:r>
            <a:r>
              <a:rPr lang="en-US" sz="2400" dirty="0">
                <a:sym typeface="Symbol" pitchFamily="26" charset="2"/>
              </a:rPr>
              <a:t> in case of LVF, increase pulmonary congestion.</a:t>
            </a:r>
          </a:p>
          <a:p>
            <a:pPr>
              <a:buFont typeface="Wingdings" pitchFamily="10" charset="2"/>
              <a:buNone/>
            </a:pPr>
            <a:endParaRPr lang="en-US" sz="2400" dirty="0">
              <a:sym typeface="Symbol" pitchFamily="26" charset="2"/>
            </a:endParaRPr>
          </a:p>
          <a:p>
            <a:pPr>
              <a:buFont typeface="Wingdings" pitchFamily="10" charset="2"/>
              <a:buNone/>
            </a:pPr>
            <a:r>
              <a:rPr lang="en-US" sz="2400" dirty="0" smtClean="0">
                <a:sym typeface="Symbol" pitchFamily="26" charset="2"/>
              </a:rPr>
              <a:t>2- Recumbence </a:t>
            </a:r>
            <a:r>
              <a:rPr lang="en-US" sz="2400" dirty="0">
                <a:sym typeface="Symbol" pitchFamily="26" charset="2"/>
              </a:rPr>
              <a:t>cause abdominal contents to press up against diaphragm.  </a:t>
            </a:r>
            <a:r>
              <a:rPr lang="en-US" sz="24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28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i="1" dirty="0"/>
              <a:t>Paroxysmal nocturnal </a:t>
            </a:r>
            <a:r>
              <a:rPr lang="en-US" sz="2800" b="1" i="1" dirty="0" smtClean="0"/>
              <a:t>dyspnea ( </a:t>
            </a:r>
            <a:r>
              <a:rPr lang="en-US" dirty="0" smtClean="0"/>
              <a:t>PND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/>
              <a:t>Sudden onset of dyspnea occurring while reclining at night, usually related to the presence of congestive heart </a:t>
            </a:r>
            <a:r>
              <a:rPr lang="en-US" sz="2400" dirty="0" smtClean="0"/>
              <a:t>failure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patient wake up from sleep with severe breathlessness and cough with </a:t>
            </a:r>
            <a:r>
              <a:rPr lang="en-US" sz="2400" dirty="0" smtClean="0"/>
              <a:t>expectoration ,</a:t>
            </a:r>
            <a:r>
              <a:rPr lang="en-US" sz="2400" dirty="0"/>
              <a:t>the attack usually lasts for 5 to 10 minutes by setting or getting up and inhalation of fresh air.</a:t>
            </a:r>
          </a:p>
          <a:p>
            <a:r>
              <a:rPr lang="en-US" sz="2400" dirty="0"/>
              <a:t>Wheezing, due to bronchial endothelial edema is common (</a:t>
            </a:r>
            <a:r>
              <a:rPr lang="en-US" sz="2400" b="1" dirty="0"/>
              <a:t>Cardiac asthma</a:t>
            </a:r>
            <a:r>
              <a:rPr lang="en-US" sz="2400" dirty="0"/>
              <a:t> )</a:t>
            </a:r>
          </a:p>
          <a:p>
            <a:r>
              <a:rPr lang="en-US" sz="2400" b="1" dirty="0"/>
              <a:t>Pulmonary </a:t>
            </a:r>
            <a:r>
              <a:rPr lang="en-US" sz="2400" b="1" dirty="0" err="1"/>
              <a:t>oedema</a:t>
            </a:r>
            <a:r>
              <a:rPr lang="en-US" sz="2400" b="1" dirty="0"/>
              <a:t>:</a:t>
            </a:r>
            <a:endParaRPr lang="en-US" sz="2400" dirty="0"/>
          </a:p>
          <a:p>
            <a:pPr>
              <a:buFont typeface="Wingdings" pitchFamily="10" charset="2"/>
              <a:buNone/>
            </a:pPr>
            <a:r>
              <a:rPr lang="en-US" sz="2400" dirty="0" err="1"/>
              <a:t>Dyspnoea</a:t>
            </a:r>
            <a:r>
              <a:rPr lang="en-US" sz="2400" dirty="0"/>
              <a:t> become very </a:t>
            </a:r>
            <a:r>
              <a:rPr lang="en-US" sz="2400" dirty="0" err="1"/>
              <a:t>marked,with</a:t>
            </a:r>
            <a:r>
              <a:rPr lang="en-US" sz="2400" dirty="0"/>
              <a:t> prominent central cyanosis ,cough and expectoration of big amount of frothy sputum tinged with blood.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37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i="1" dirty="0"/>
              <a:t>Dyspnea on exertion</a:t>
            </a:r>
            <a:endParaRPr lang="en-US" dirty="0" smtClean="0">
              <a:effectLst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effectLst/>
              </a:rPr>
              <a:t> Dyspnea provoked by physical effort or exertion. It often is quantified in simple terms, such as the number of stairs or number of blocks that provoke the dyspnea, 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8729092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Dry ,or productive of frothy sputum ,occurs on exertion or lying flat , accompanied or preceded by </a:t>
            </a:r>
            <a:r>
              <a:rPr lang="en-US" sz="2800" dirty="0" err="1"/>
              <a:t>dyspnoea</a:t>
            </a:r>
            <a:r>
              <a:rPr lang="en-US" sz="2800" dirty="0"/>
              <a:t>.</a:t>
            </a:r>
          </a:p>
          <a:p>
            <a:endParaRPr lang="en-US" dirty="0"/>
          </a:p>
          <a:p>
            <a:r>
              <a:rPr lang="en-US" sz="3200" b="1" dirty="0" err="1"/>
              <a:t>Haemptysis</a:t>
            </a:r>
            <a:r>
              <a:rPr lang="en-US" sz="3200" b="1" dirty="0"/>
              <a:t> :</a:t>
            </a:r>
          </a:p>
          <a:p>
            <a:pPr>
              <a:buFont typeface="Wingdings" pitchFamily="10" charset="2"/>
              <a:buNone/>
            </a:pPr>
            <a:r>
              <a:rPr lang="en-US" sz="2400" dirty="0"/>
              <a:t>-Blood tinged sputum :  Pulmonary </a:t>
            </a:r>
            <a:r>
              <a:rPr lang="en-US" sz="2400" dirty="0" err="1"/>
              <a:t>oedma</a:t>
            </a:r>
            <a:r>
              <a:rPr lang="en-US" sz="2400" dirty="0"/>
              <a:t>.</a:t>
            </a:r>
          </a:p>
          <a:p>
            <a:pPr>
              <a:buFont typeface="Wingdings" pitchFamily="10" charset="2"/>
              <a:buNone/>
            </a:pPr>
            <a:r>
              <a:rPr lang="en-US" sz="2400" dirty="0"/>
              <a:t>-Frank </a:t>
            </a:r>
            <a:r>
              <a:rPr lang="en-US" sz="2400" dirty="0" err="1"/>
              <a:t>haemoptysis</a:t>
            </a:r>
            <a:r>
              <a:rPr lang="en-US" sz="2400" dirty="0"/>
              <a:t> :      M. S. </a:t>
            </a:r>
          </a:p>
          <a:p>
            <a:pPr>
              <a:buFont typeface="Wingdings" pitchFamily="10" charset="2"/>
              <a:buNone/>
            </a:pPr>
            <a:r>
              <a:rPr lang="en-US" sz="2400" dirty="0"/>
              <a:t>                                        Pulmonary embolism and</a:t>
            </a:r>
          </a:p>
          <a:p>
            <a:pPr>
              <a:buFont typeface="Wingdings" pitchFamily="10" charset="2"/>
              <a:buNone/>
            </a:pPr>
            <a:r>
              <a:rPr lang="en-US" sz="2400" dirty="0"/>
              <a:t>                                        infarction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42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2. Symptoms due to systemic congestion</a:t>
            </a:r>
            <a:r>
              <a:rPr lang="en-US" sz="4000" dirty="0" smtClean="0"/>
              <a:t>: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Pain in the right </a:t>
            </a:r>
            <a:r>
              <a:rPr lang="en-US" sz="2800" dirty="0" err="1" smtClean="0"/>
              <a:t>hypochondrium.congested</a:t>
            </a:r>
            <a:r>
              <a:rPr lang="en-US" sz="2800" dirty="0" smtClean="0"/>
              <a:t> liver</a:t>
            </a:r>
          </a:p>
          <a:p>
            <a:pPr eaLnBrk="1" hangingPunct="1"/>
            <a:r>
              <a:rPr lang="en-US" sz="2800" dirty="0" smtClean="0"/>
              <a:t>Dyspepsia.</a:t>
            </a:r>
          </a:p>
          <a:p>
            <a:pPr eaLnBrk="1" hangingPunct="1"/>
            <a:r>
              <a:rPr lang="en-US" sz="2800" dirty="0" smtClean="0"/>
              <a:t>Swelling of lower </a:t>
            </a:r>
            <a:r>
              <a:rPr lang="en-US" sz="2800" dirty="0" err="1" smtClean="0"/>
              <a:t>limb,pedal</a:t>
            </a:r>
            <a:r>
              <a:rPr lang="en-US" sz="2800" dirty="0" smtClean="0"/>
              <a:t> edema or dependent </a:t>
            </a:r>
            <a:r>
              <a:rPr lang="en-US" sz="2800" dirty="0" err="1" smtClean="0"/>
              <a:t>edema,sacral</a:t>
            </a:r>
            <a:r>
              <a:rPr lang="en-US" sz="2800" dirty="0" smtClean="0"/>
              <a:t> edema</a:t>
            </a:r>
          </a:p>
          <a:p>
            <a:pPr eaLnBrk="1" hangingPunct="1"/>
            <a:r>
              <a:rPr lang="en-US" sz="2800" dirty="0" smtClean="0"/>
              <a:t>Swelling of the abdomen, Ascites</a:t>
            </a:r>
          </a:p>
          <a:p>
            <a:pPr eaLnBrk="1" hangingPunct="1"/>
            <a:r>
              <a:rPr lang="en-US" sz="2800" dirty="0" smtClean="0"/>
              <a:t>Oliguria. </a:t>
            </a:r>
          </a:p>
        </p:txBody>
      </p:sp>
    </p:spTree>
    <p:extLst>
      <p:ext uri="{BB962C8B-B14F-4D97-AF65-F5344CB8AC3E}">
        <p14:creationId xmlns:p14="http://schemas.microsoft.com/office/powerpoint/2010/main" val="691560218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8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8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Symptoms due to systemic congestion</a:t>
            </a:r>
            <a:r>
              <a:rPr lang="en-US" sz="3600"/>
              <a:t>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077200" cy="4800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b="1" dirty="0"/>
              <a:t>Causes</a:t>
            </a:r>
            <a:r>
              <a:rPr lang="en-US" sz="2800" dirty="0"/>
              <a:t> : R V F.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Pericardial diseases.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b="1" dirty="0"/>
              <a:t>Manifestations :</a:t>
            </a:r>
            <a:r>
              <a:rPr lang="en-US" sz="2800" dirty="0"/>
              <a:t>                                                                             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-</a:t>
            </a:r>
            <a:r>
              <a:rPr lang="en-US" sz="2800" b="1" i="1" dirty="0" err="1"/>
              <a:t>Oedema</a:t>
            </a:r>
            <a:r>
              <a:rPr lang="en-US" sz="2800" b="1" i="1" dirty="0"/>
              <a:t> of L.L</a:t>
            </a:r>
            <a:r>
              <a:rPr lang="en-US" sz="2800" dirty="0"/>
              <a:t> (bilateral pitting ,start in dependent </a:t>
            </a:r>
            <a:r>
              <a:rPr lang="en-US" sz="2800" dirty="0" err="1"/>
              <a:t>parts,always</a:t>
            </a:r>
            <a:r>
              <a:rPr lang="en-US" sz="2800" dirty="0"/>
              <a:t>  precedes ascites except in T.V or pericardial </a:t>
            </a:r>
            <a:r>
              <a:rPr lang="en-US" sz="2800" dirty="0" smtClean="0"/>
              <a:t>diseases (</a:t>
            </a:r>
            <a:r>
              <a:rPr lang="en-US" sz="2800" dirty="0"/>
              <a:t>Ascites </a:t>
            </a:r>
            <a:r>
              <a:rPr lang="en-US" sz="2800" dirty="0" err="1"/>
              <a:t>precox</a:t>
            </a:r>
            <a:r>
              <a:rPr lang="en-US" sz="2800" dirty="0"/>
              <a:t> ) 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-</a:t>
            </a:r>
            <a:r>
              <a:rPr lang="en-US" sz="2800" b="1" i="1" dirty="0"/>
              <a:t>Pain in Rt. </a:t>
            </a:r>
            <a:r>
              <a:rPr lang="en-US" sz="2800" b="1" i="1" dirty="0" err="1"/>
              <a:t>Hypochondrium</a:t>
            </a:r>
            <a:r>
              <a:rPr lang="en-US" sz="2800" b="1" i="1" dirty="0"/>
              <a:t> &amp; epigastrium</a:t>
            </a:r>
            <a:r>
              <a:rPr lang="en-US" sz="2800" dirty="0"/>
              <a:t> 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( hepatic congestion.)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-</a:t>
            </a:r>
            <a:r>
              <a:rPr lang="en-US" sz="2800" b="1" i="1" dirty="0"/>
              <a:t>Anorexia &amp; nausea</a:t>
            </a:r>
            <a:r>
              <a:rPr lang="en-US" sz="2800" dirty="0"/>
              <a:t> ( G.I. T congestion. 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86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001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3. </a:t>
            </a:r>
            <a:r>
              <a:rPr lang="en-US" sz="3600" dirty="0" smtClean="0"/>
              <a:t>Symptoms due to low cardiac output</a:t>
            </a:r>
            <a:endParaRPr lang="en-US" sz="2800" dirty="0" smtClean="0">
              <a:cs typeface="Times New Roman" pitchFamily="18" charset="0"/>
            </a:endParaRP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828800"/>
            <a:ext cx="8229600" cy="45307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 smtClean="0"/>
              <a:t>( tissue </a:t>
            </a:r>
            <a:r>
              <a:rPr lang="en-US" sz="2800" dirty="0"/>
              <a:t>hypoxia →brain, muscles, kidneys)</a:t>
            </a:r>
            <a:endParaRPr lang="en-US" sz="2400" dirty="0" smtClean="0"/>
          </a:p>
          <a:p>
            <a:pPr eaLnBrk="1" hangingPunct="1"/>
            <a:r>
              <a:rPr lang="en-US" sz="2400" dirty="0" err="1" smtClean="0"/>
              <a:t>Exertional</a:t>
            </a:r>
            <a:r>
              <a:rPr lang="en-US" sz="2400" dirty="0" smtClean="0"/>
              <a:t> fatigue.</a:t>
            </a:r>
          </a:p>
          <a:p>
            <a:pPr eaLnBrk="1" hangingPunct="1"/>
            <a:r>
              <a:rPr lang="en-US" sz="2400" dirty="0" smtClean="0"/>
              <a:t>Dizziness / Syncope.</a:t>
            </a:r>
          </a:p>
          <a:p>
            <a:pPr eaLnBrk="1" hangingPunct="1"/>
            <a:r>
              <a:rPr lang="en-US" sz="2400" dirty="0" smtClean="0"/>
              <a:t>Oliguria ( &lt;400ml/24hrs)</a:t>
            </a:r>
          </a:p>
          <a:p>
            <a:pPr eaLnBrk="1" hangingPunct="1"/>
            <a:r>
              <a:rPr lang="en-US" sz="2400" dirty="0" smtClean="0"/>
              <a:t>Angina, claudication.</a:t>
            </a:r>
          </a:p>
          <a:p>
            <a:r>
              <a:rPr lang="en-US" sz="2400" dirty="0" smtClean="0"/>
              <a:t> Peripheral blue discoloration ,cyanosis, </a:t>
            </a:r>
            <a:r>
              <a:rPr lang="en-US" sz="2400" dirty="0"/>
              <a:t>Coldness of extremities </a:t>
            </a:r>
            <a:endParaRPr lang="en-US" sz="2400" dirty="0" smtClean="0"/>
          </a:p>
          <a:p>
            <a:r>
              <a:rPr lang="en-US" sz="2400" dirty="0" smtClean="0"/>
              <a:t>  blurring </a:t>
            </a:r>
            <a:r>
              <a:rPr lang="en-US" sz="2400" dirty="0"/>
              <a:t>of </a:t>
            </a:r>
            <a:r>
              <a:rPr lang="en-US" sz="2400" dirty="0" smtClean="0"/>
              <a:t>vision</a:t>
            </a:r>
            <a:endParaRPr lang="en-US" sz="2400" dirty="0"/>
          </a:p>
          <a:p>
            <a:pPr marL="0" indent="0" eaLnBrk="1" hangingPunct="1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67455418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9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9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9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Disorders </a:t>
            </a:r>
            <a:r>
              <a:rPr lang="en-US" sz="2800" dirty="0"/>
              <a:t>of heart rate, rhythm </a:t>
            </a:r>
            <a:r>
              <a:rPr lang="en-US" sz="2800" dirty="0" smtClean="0"/>
              <a:t>and conduction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/>
              <a:t> </a:t>
            </a:r>
            <a:endParaRPr lang="en-US" sz="2800" dirty="0"/>
          </a:p>
          <a:p>
            <a:r>
              <a:rPr lang="en-US" sz="2800" dirty="0"/>
              <a:t>Atrial </a:t>
            </a:r>
            <a:r>
              <a:rPr lang="en-US" sz="2800" dirty="0" err="1"/>
              <a:t>tachyarrhythmias</a:t>
            </a:r>
            <a:r>
              <a:rPr lang="en-US" sz="2800" dirty="0"/>
              <a:t> </a:t>
            </a:r>
          </a:p>
          <a:p>
            <a:r>
              <a:rPr lang="en-US" sz="2800" dirty="0"/>
              <a:t>‘Supraventricular’ </a:t>
            </a:r>
            <a:r>
              <a:rPr lang="en-US" sz="2800" dirty="0" err="1"/>
              <a:t>tachycardias</a:t>
            </a:r>
            <a:r>
              <a:rPr lang="en-US" sz="2800" dirty="0"/>
              <a:t> </a:t>
            </a:r>
          </a:p>
          <a:p>
            <a:r>
              <a:rPr lang="en-US" sz="2800" dirty="0"/>
              <a:t>Ventricular </a:t>
            </a:r>
            <a:r>
              <a:rPr lang="en-US" sz="2800" dirty="0" err="1"/>
              <a:t>tachyarrhythmias</a:t>
            </a:r>
            <a:r>
              <a:rPr lang="en-US" sz="2800" dirty="0"/>
              <a:t> </a:t>
            </a:r>
          </a:p>
          <a:p>
            <a:r>
              <a:rPr lang="en-US" sz="2800" dirty="0" err="1"/>
              <a:t>Atrioventricular</a:t>
            </a:r>
            <a:r>
              <a:rPr lang="en-US" sz="2800" dirty="0"/>
              <a:t> and bundle </a:t>
            </a:r>
            <a:r>
              <a:rPr lang="en-US" sz="2800" dirty="0" smtClean="0"/>
              <a:t>branch block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19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low cardiac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Causes:    </a:t>
            </a:r>
            <a:r>
              <a:rPr lang="en-US" sz="2800" dirty="0" err="1" smtClean="0"/>
              <a:t>Stenotic</a:t>
            </a:r>
            <a:r>
              <a:rPr lang="en-US" sz="2800" dirty="0" smtClean="0"/>
              <a:t> </a:t>
            </a:r>
            <a:r>
              <a:rPr lang="en-US" sz="2800" dirty="0"/>
              <a:t>valve lesions :M.S.,A.S.</a:t>
            </a:r>
          </a:p>
          <a:p>
            <a:pPr>
              <a:buFont typeface="Wingdings" pitchFamily="10" charset="2"/>
              <a:buNone/>
            </a:pPr>
            <a:r>
              <a:rPr lang="en-US" sz="2800" dirty="0"/>
              <a:t>                    </a:t>
            </a:r>
            <a:r>
              <a:rPr lang="en-US" sz="2800" dirty="0" smtClean="0"/>
              <a:t>Pulmonary </a:t>
            </a:r>
            <a:r>
              <a:rPr lang="en-US" sz="2800" dirty="0"/>
              <a:t>hypertension.</a:t>
            </a:r>
          </a:p>
          <a:p>
            <a:pPr>
              <a:buFont typeface="Wingdings" pitchFamily="10" charset="2"/>
              <a:buNone/>
            </a:pPr>
            <a:r>
              <a:rPr lang="en-US" sz="2800" dirty="0"/>
              <a:t>                    </a:t>
            </a:r>
            <a:r>
              <a:rPr lang="en-US" sz="2800" dirty="0" smtClean="0"/>
              <a:t>Heart </a:t>
            </a:r>
            <a:r>
              <a:rPr lang="en-US" sz="2800" dirty="0"/>
              <a:t>failure</a:t>
            </a:r>
            <a:r>
              <a:rPr lang="en-US" sz="2800" dirty="0" smtClean="0"/>
              <a:t>.</a:t>
            </a:r>
            <a:endParaRPr lang="en-US" sz="2800" dirty="0"/>
          </a:p>
          <a:p>
            <a:pPr>
              <a:buFont typeface="Wingdings" pitchFamily="10" charset="2"/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2048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4. Chest pain: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3000"/>
            <a:ext cx="8153400" cy="4530725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sz="2800" b="1" dirty="0" smtClean="0"/>
              <a:t> Cardiac Origin:</a:t>
            </a:r>
          </a:p>
          <a:p>
            <a:pPr marL="533400" indent="-533400" algn="just" eaLnBrk="1" hangingPunct="1">
              <a:buFont typeface="Wingdings" pitchFamily="2" charset="2"/>
              <a:buNone/>
            </a:pPr>
            <a:r>
              <a:rPr lang="en-US" sz="2800" dirty="0" smtClean="0"/>
              <a:t>        IHD</a:t>
            </a:r>
            <a:r>
              <a:rPr lang="en-US" sz="2800" dirty="0" smtClean="0"/>
              <a:t>, </a:t>
            </a:r>
            <a:r>
              <a:rPr lang="en-US" sz="2800" dirty="0" smtClean="0"/>
              <a:t>pericarditis, Dissecting aorta, Aortic Aneurysm.</a:t>
            </a:r>
          </a:p>
          <a:p>
            <a:pPr marL="533400" indent="-533400" algn="just" eaLnBrk="1" hangingPunct="1">
              <a:buFont typeface="Wingdings" pitchFamily="2" charset="2"/>
              <a:buNone/>
            </a:pPr>
            <a:r>
              <a:rPr lang="en-US" sz="2800" dirty="0" smtClean="0"/>
              <a:t> </a:t>
            </a:r>
          </a:p>
          <a:p>
            <a:pPr marL="533400" indent="-533400" algn="just" eaLnBrk="1" hangingPunct="1">
              <a:buFont typeface="Wingdings" pitchFamily="2" charset="2"/>
              <a:buAutoNum type="arabicPeriod" startAt="2"/>
            </a:pPr>
            <a:r>
              <a:rPr lang="en-US" sz="2800" b="1" dirty="0" smtClean="0"/>
              <a:t>Other Causes:</a:t>
            </a:r>
          </a:p>
          <a:p>
            <a:pPr marL="533400" indent="-533400" algn="just"/>
            <a:r>
              <a:rPr lang="en-US" sz="2800" dirty="0" smtClean="0"/>
              <a:t>Chest wall &amp; </a:t>
            </a:r>
            <a:r>
              <a:rPr lang="en-US" sz="2800" dirty="0"/>
              <a:t>Pulmonary: </a:t>
            </a:r>
          </a:p>
          <a:p>
            <a:pPr>
              <a:buFont typeface="Wingdings" pitchFamily="10" charset="2"/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             Pulmonary </a:t>
            </a:r>
            <a:r>
              <a:rPr lang="en-US" sz="2800" dirty="0"/>
              <a:t>embolism .</a:t>
            </a:r>
          </a:p>
          <a:p>
            <a:pPr>
              <a:buFont typeface="Wingdings" pitchFamily="10" charset="2"/>
              <a:buNone/>
            </a:pPr>
            <a:r>
              <a:rPr lang="en-US" sz="2800" dirty="0"/>
              <a:t>             </a:t>
            </a:r>
            <a:r>
              <a:rPr lang="en-US" sz="2800" dirty="0" smtClean="0"/>
              <a:t>                             </a:t>
            </a:r>
            <a:r>
              <a:rPr lang="en-US" sz="2800" dirty="0" smtClean="0"/>
              <a:t>Pleurisy</a:t>
            </a:r>
            <a:r>
              <a:rPr lang="en-US" sz="2800" dirty="0" smtClean="0"/>
              <a:t>.                         </a:t>
            </a:r>
          </a:p>
          <a:p>
            <a:pPr marL="533400" indent="-533400" algn="just" eaLnBrk="1" hangingPunct="1"/>
            <a:r>
              <a:rPr lang="en-US" sz="2800" dirty="0" smtClean="0"/>
              <a:t>Neurological ( cervical, HZ )</a:t>
            </a:r>
          </a:p>
          <a:p>
            <a:pPr marL="533400" indent="-533400" algn="just" eaLnBrk="1" hangingPunct="1"/>
            <a:r>
              <a:rPr lang="en-US" sz="2800" dirty="0" smtClean="0"/>
              <a:t>Abdominal. ( esophagus, stomach, gall bladder, pancreas).</a:t>
            </a:r>
          </a:p>
          <a:p>
            <a:pPr marL="533400" indent="-533400" algn="just"/>
            <a:r>
              <a:rPr lang="en-US" sz="2800" b="1" i="1" dirty="0"/>
              <a:t>Cardiac neurosis</a:t>
            </a:r>
            <a:endParaRPr lang="en-US" sz="2800" dirty="0" smtClean="0"/>
          </a:p>
          <a:p>
            <a:pPr marL="533400" indent="-533400" algn="just" eaLnBrk="1" hangingPunct="1">
              <a:buFont typeface="Wingdings" pitchFamily="2" charset="2"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83771364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0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0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0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0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0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05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533400"/>
            <a:ext cx="8229600" cy="4530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/>
              <a:t>Analysis: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800" dirty="0" smtClean="0"/>
              <a:t>Site &amp; radiation.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800" dirty="0" smtClean="0"/>
              <a:t>onset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800" dirty="0" err="1" smtClean="0"/>
              <a:t>aggrevation</a:t>
            </a:r>
            <a:r>
              <a:rPr lang="en-US" sz="2800" dirty="0" smtClean="0"/>
              <a:t> &amp; </a:t>
            </a:r>
            <a:r>
              <a:rPr lang="en-US" sz="2800" dirty="0" err="1" smtClean="0"/>
              <a:t>reliefing</a:t>
            </a:r>
            <a:r>
              <a:rPr lang="en-US" sz="2800" dirty="0" smtClean="0"/>
              <a:t> factors.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800" dirty="0" smtClean="0"/>
              <a:t>Duration.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800" dirty="0" smtClean="0"/>
              <a:t>progression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800" dirty="0" smtClean="0"/>
              <a:t>Character chest </a:t>
            </a:r>
            <a:r>
              <a:rPr lang="en-US" sz="2800" dirty="0" err="1" smtClean="0"/>
              <a:t>tightness,crushing</a:t>
            </a:r>
            <a:endParaRPr lang="en-US" sz="2800" dirty="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800" dirty="0" smtClean="0"/>
              <a:t>Associated features. SOB, nausea, </a:t>
            </a:r>
            <a:r>
              <a:rPr lang="en-US" sz="2800" dirty="0" err="1" smtClean="0"/>
              <a:t>vomitting</a:t>
            </a:r>
            <a:r>
              <a:rPr lang="en-US" sz="2800" dirty="0" smtClean="0"/>
              <a:t>, </a:t>
            </a:r>
            <a:r>
              <a:rPr lang="en-US" sz="2800" dirty="0" smtClean="0"/>
              <a:t>with respiratory cycle (pleurisy)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800" dirty="0" smtClean="0"/>
              <a:t>severity</a:t>
            </a:r>
          </a:p>
        </p:txBody>
      </p:sp>
    </p:spTree>
    <p:extLst>
      <p:ext uri="{BB962C8B-B14F-4D97-AF65-F5344CB8AC3E}">
        <p14:creationId xmlns:p14="http://schemas.microsoft.com/office/powerpoint/2010/main" val="178485917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1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1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1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1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1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1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1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1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1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39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200" dirty="0"/>
              <a:t>Where ? Site &amp; Radiation</a:t>
            </a:r>
          </a:p>
          <a:p>
            <a:r>
              <a:rPr lang="en-US" sz="3200" dirty="0"/>
              <a:t>What   ? Character, Increase , Decrease   ,   Associated symptoms.</a:t>
            </a:r>
          </a:p>
          <a:p>
            <a:r>
              <a:rPr lang="en-US" sz="3200" dirty="0"/>
              <a:t>When  ?  Onset ,Duration 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2281449" y="5545952"/>
            <a:ext cx="211179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3000" cap="all" spc="50" dirty="0">
                <a:solidFill>
                  <a:srgbClr val="FFFFFF"/>
                </a:solidFill>
                <a:ea typeface="+mj-ea"/>
                <a:cs typeface="+mj-cs"/>
              </a:rPr>
              <a:t>Chest pain</a:t>
            </a:r>
            <a:endParaRPr lang="en-US" sz="3000" cap="all" spc="50" dirty="0">
              <a:solidFill>
                <a:srgbClr val="FFFFFF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2078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5</a:t>
            </a:r>
            <a:r>
              <a:rPr lang="en-US" sz="3600" dirty="0" smtClean="0"/>
              <a:t>. </a:t>
            </a:r>
            <a:r>
              <a:rPr lang="en-US" sz="3200" dirty="0" smtClean="0"/>
              <a:t>Symptoms due to changes in rate, Rhythm</a:t>
            </a:r>
            <a:r>
              <a:rPr lang="en-US" sz="3600" dirty="0" smtClean="0"/>
              <a:t>.</a:t>
            </a:r>
            <a:endParaRPr lang="en-US" sz="3600" dirty="0" smtClean="0">
              <a:cs typeface="Times New Roman" pitchFamily="18" charset="0"/>
            </a:endParaRP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057400"/>
            <a:ext cx="8229600" cy="4530725"/>
          </a:xfrm>
          <a:prstGeom prst="rect">
            <a:avLst/>
          </a:prstGeom>
        </p:spPr>
        <p:txBody>
          <a:bodyPr/>
          <a:lstStyle/>
          <a:p>
            <a:pPr algn="just">
              <a:buNone/>
            </a:pPr>
            <a:endParaRPr lang="en-US" sz="3200" dirty="0" smtClean="0"/>
          </a:p>
          <a:p>
            <a:pPr algn="just">
              <a:buNone/>
            </a:pPr>
            <a:r>
              <a:rPr lang="en-US" sz="3200" dirty="0" smtClean="0"/>
              <a:t>Palpitation ( awareness </a:t>
            </a:r>
            <a:r>
              <a:rPr lang="en-US" sz="3200" dirty="0"/>
              <a:t>of heart </a:t>
            </a:r>
            <a:r>
              <a:rPr lang="en-US" sz="3200" dirty="0" smtClean="0"/>
              <a:t>beats )</a:t>
            </a:r>
            <a:endParaRPr lang="en-US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4000" dirty="0"/>
              <a:t> </a:t>
            </a:r>
            <a:r>
              <a:rPr lang="en-US" sz="4000" dirty="0" smtClean="0"/>
              <a:t>  </a:t>
            </a:r>
            <a:r>
              <a:rPr lang="en-US" sz="2800" dirty="0" smtClean="0"/>
              <a:t>time, regular or </a:t>
            </a:r>
            <a:r>
              <a:rPr lang="en-US" sz="2800" dirty="0" err="1" smtClean="0"/>
              <a:t>iiregular</a:t>
            </a:r>
            <a:r>
              <a:rPr lang="en-US" sz="2800" dirty="0" smtClean="0"/>
              <a:t>, relation to exertion, duration, associated dizziness ,syncope, chest pain. 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42456220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palpitation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/>
              <a:t>Causes : -</a:t>
            </a:r>
            <a:r>
              <a:rPr lang="en-US" sz="3200" dirty="0" err="1"/>
              <a:t>Dysrrhythmias</a:t>
            </a:r>
            <a:endParaRPr lang="en-US" sz="3200" dirty="0"/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3200" dirty="0"/>
              <a:t>                  - </a:t>
            </a:r>
            <a:r>
              <a:rPr lang="en-US" sz="3200" dirty="0" err="1"/>
              <a:t>Hyperdynamic</a:t>
            </a:r>
            <a:r>
              <a:rPr lang="en-US" sz="3200" dirty="0"/>
              <a:t> circulation.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3200" dirty="0"/>
              <a:t>                  -Volume overload (AR, MR,VSD )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3200" dirty="0"/>
              <a:t>                  -Anxiety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30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palpitation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Ask about :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400" dirty="0"/>
              <a:t>                   -Is it regular or irregular ?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400" dirty="0"/>
              <a:t>                   -Is it spontaneous.?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400" dirty="0"/>
              <a:t>                   -Onset , Offset , and duration.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400" dirty="0"/>
              <a:t>                   -Associated symptoms . 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400" dirty="0"/>
              <a:t>Example :Spontaneous regular palpitation with sudden onset and offset </a:t>
            </a:r>
            <a:r>
              <a:rPr lang="en-US" sz="2400" dirty="0">
                <a:sym typeface="Symbol" pitchFamily="26" charset="2"/>
              </a:rPr>
              <a:t></a:t>
            </a:r>
            <a:r>
              <a:rPr lang="en-US" sz="2400" dirty="0"/>
              <a:t>  PSVT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49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6. Symptoms due to pressure on surrounding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esophagus, bronchus  ( dilated </a:t>
            </a:r>
            <a:r>
              <a:rPr lang="en-US" sz="2800" dirty="0" err="1"/>
              <a:t>lt</a:t>
            </a:r>
            <a:r>
              <a:rPr lang="en-US" sz="2800" dirty="0"/>
              <a:t> atrium, Aortic </a:t>
            </a:r>
            <a:r>
              <a:rPr lang="en-US" sz="2800" dirty="0" smtClean="0"/>
              <a:t>aneurysm 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13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ar-LY" sz="3200" dirty="0"/>
              <a:t>7</a:t>
            </a:r>
            <a:r>
              <a:rPr lang="en-US" sz="3200" dirty="0"/>
              <a:t>. </a:t>
            </a:r>
            <a:r>
              <a:rPr lang="en-US" sz="3200" b="1" i="1" dirty="0"/>
              <a:t>Toxic symptoms </a:t>
            </a:r>
            <a:r>
              <a:rPr lang="en-US" sz="3200" b="1" i="1" dirty="0" smtClean="0"/>
              <a:t>:</a:t>
            </a:r>
            <a:r>
              <a:rPr lang="en-US" sz="3200" dirty="0" smtClean="0"/>
              <a:t> </a:t>
            </a:r>
            <a:endParaRPr lang="en-US" dirty="0" smtClean="0">
              <a:effectLst/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3600" dirty="0" smtClean="0"/>
              <a:t>Fever, sweating</a:t>
            </a:r>
            <a:r>
              <a:rPr lang="en-US" sz="3600" dirty="0"/>
              <a:t>, loss of weight ,loss of appetite.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3600" dirty="0"/>
              <a:t> </a:t>
            </a:r>
            <a:r>
              <a:rPr lang="en-US" sz="3600" b="1" dirty="0"/>
              <a:t>Fever in cardiac patients :</a:t>
            </a:r>
          </a:p>
          <a:p>
            <a:pPr>
              <a:lnSpc>
                <a:spcPct val="90000"/>
              </a:lnSpc>
              <a:buNone/>
            </a:pPr>
            <a:r>
              <a:rPr lang="en-US" sz="3600" b="1" dirty="0"/>
              <a:t>                      </a:t>
            </a:r>
            <a:r>
              <a:rPr lang="en-US" sz="3600" dirty="0"/>
              <a:t>Rheumatic fever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3600" dirty="0" smtClean="0"/>
              <a:t>                      infective </a:t>
            </a:r>
            <a:r>
              <a:rPr lang="en-US" sz="3600" dirty="0"/>
              <a:t>endocarditis              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3600" dirty="0"/>
              <a:t>                      </a:t>
            </a:r>
            <a:r>
              <a:rPr lang="en-US" sz="3600" dirty="0" smtClean="0"/>
              <a:t>M.I</a:t>
            </a:r>
            <a:r>
              <a:rPr lang="en-US" sz="3600" dirty="0"/>
              <a:t>.,</a:t>
            </a:r>
            <a:r>
              <a:rPr lang="en-US" sz="3600" dirty="0" err="1"/>
              <a:t>pulm</a:t>
            </a:r>
            <a:r>
              <a:rPr lang="en-US" sz="3600" dirty="0"/>
              <a:t>. embolism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3600" dirty="0"/>
              <a:t>                     </a:t>
            </a:r>
            <a:r>
              <a:rPr lang="en-US" sz="3600" dirty="0" smtClean="0"/>
              <a:t> </a:t>
            </a:r>
            <a:r>
              <a:rPr lang="en-US" sz="3600" dirty="0"/>
              <a:t>pericarditis ,collagen </a:t>
            </a:r>
            <a:r>
              <a:rPr lang="en-US" sz="3600" dirty="0" smtClean="0"/>
              <a:t>diseases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3600" dirty="0" smtClean="0"/>
              <a:t>                      Myocarditis ( viral, bacterial ) 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endParaRPr lang="en-US" sz="3600" dirty="0"/>
          </a:p>
          <a:p>
            <a:pPr marL="609600" indent="-609600">
              <a:buFont typeface="Wingdings" pitchFamily="2" charset="2"/>
              <a:buNone/>
            </a:pPr>
            <a:endParaRPr lang="en-US" sz="36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3504894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i="1" dirty="0" smtClean="0"/>
              <a:t>8. Symptoms </a:t>
            </a:r>
            <a:r>
              <a:rPr lang="en-US" sz="2800" b="1" i="1" dirty="0"/>
              <a:t>suggestive of Peripheral Vascular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10" charset="2"/>
              <a:buNone/>
            </a:pPr>
            <a:endParaRPr lang="en-US" sz="2800" dirty="0" smtClean="0"/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 smtClean="0"/>
              <a:t>Coldness </a:t>
            </a:r>
            <a:r>
              <a:rPr lang="en-US" sz="2800" dirty="0"/>
              <a:t>of extremities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 smtClean="0"/>
              <a:t>Claudication</a:t>
            </a:r>
            <a:r>
              <a:rPr lang="en-US" sz="2800" dirty="0"/>
              <a:t>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 smtClean="0"/>
              <a:t>Ulcers </a:t>
            </a:r>
            <a:r>
              <a:rPr lang="en-US" sz="2800" dirty="0"/>
              <a:t>of the leg 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65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Coronary artery </a:t>
            </a:r>
            <a:r>
              <a:rPr lang="en-US" sz="3200" dirty="0" smtClean="0"/>
              <a:t>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Stable angina</a:t>
            </a:r>
            <a:endParaRPr lang="en-US" sz="4000" dirty="0"/>
          </a:p>
          <a:p>
            <a:r>
              <a:rPr lang="en-US" sz="4000" dirty="0"/>
              <a:t>Acute coronary </a:t>
            </a:r>
            <a:r>
              <a:rPr lang="en-US" sz="4000" dirty="0" smtClean="0"/>
              <a:t>syndrome</a:t>
            </a:r>
          </a:p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  STEMI</a:t>
            </a:r>
          </a:p>
          <a:p>
            <a:pPr marL="0" indent="0">
              <a:buNone/>
            </a:pPr>
            <a:r>
              <a:rPr lang="en-US" sz="4000" dirty="0" smtClean="0"/>
              <a:t>          NON STEMI</a:t>
            </a:r>
          </a:p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   UA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2185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Cyanosis &amp; </a:t>
            </a:r>
            <a:r>
              <a:rPr lang="en-US" sz="3600" dirty="0"/>
              <a:t>jaundice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143000"/>
            <a:ext cx="7924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Bluish </a:t>
            </a:r>
            <a:r>
              <a:rPr lang="en-US" sz="2800" dirty="0"/>
              <a:t>ting of skin and </a:t>
            </a:r>
            <a:r>
              <a:rPr lang="en-US" sz="2800" dirty="0" err="1"/>
              <a:t>m.m.</a:t>
            </a:r>
            <a:r>
              <a:rPr lang="en-US" sz="2800" dirty="0"/>
              <a:t> ,due to presence of excessive amount of reduced </a:t>
            </a:r>
            <a:r>
              <a:rPr lang="en-US" sz="2800" dirty="0" err="1" smtClean="0"/>
              <a:t>Hb</a:t>
            </a:r>
            <a:r>
              <a:rPr lang="en-US" sz="2800" dirty="0" smtClean="0"/>
              <a:t> (</a:t>
            </a:r>
            <a:r>
              <a:rPr lang="en-US" sz="2800" dirty="0">
                <a:sym typeface="Symbol" pitchFamily="26" charset="2"/>
              </a:rPr>
              <a:t>5g/dl ) in the underlying blood vessel</a:t>
            </a:r>
            <a:r>
              <a:rPr lang="en-US" sz="2800" dirty="0" smtClean="0">
                <a:sym typeface="Symbol" pitchFamily="26" charset="2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800" dirty="0" smtClean="0">
              <a:sym typeface="Symbol" pitchFamily="26" charset="2"/>
            </a:endParaRPr>
          </a:p>
          <a:p>
            <a:pPr>
              <a:lnSpc>
                <a:spcPct val="90000"/>
              </a:lnSpc>
            </a:pPr>
            <a:r>
              <a:rPr lang="en-US" sz="3600" dirty="0"/>
              <a:t>jaundice </a:t>
            </a:r>
          </a:p>
          <a:p>
            <a:pPr marL="0" indent="0">
              <a:buNone/>
            </a:pPr>
            <a:r>
              <a:rPr lang="en-US" sz="2000" dirty="0" smtClean="0"/>
              <a:t>        Yellowish  discoloration of sclera secondary to Liver congestion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7759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Cyanosis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5105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b="1" dirty="0"/>
              <a:t>Cardiac causes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Central           - Congenital cyanotic H.D.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                  -C H F.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Peripheral        - Low COP.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                 -Peripheral vascular D.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                 -C H F.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Ask about:  -Onset, is it since birth ?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        -Is it permanent .?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                      -Site                      </a:t>
            </a:r>
            <a:endParaRPr lang="en-US" sz="2800" dirty="0" smtClean="0"/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</a:t>
            </a:r>
            <a:r>
              <a:rPr lang="en-US" sz="2800" dirty="0"/>
              <a:t>-Associated symptoms</a:t>
            </a:r>
            <a:r>
              <a:rPr lang="en-US" sz="180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62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33400" y="1600200"/>
            <a:ext cx="38100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FF00"/>
                </a:solidFill>
              </a:rPr>
              <a:t>Chest pain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Palpitation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 err="1" smtClean="0">
                <a:solidFill>
                  <a:srgbClr val="FFFF00"/>
                </a:solidFill>
              </a:rPr>
              <a:t>Dyspnoea</a:t>
            </a:r>
            <a:endParaRPr lang="en-US" sz="24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400" dirty="0" err="1">
                <a:solidFill>
                  <a:srgbClr val="FFFF00"/>
                </a:solidFill>
              </a:rPr>
              <a:t>Orthopnoea</a:t>
            </a:r>
            <a:endParaRPr lang="en-US" sz="24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400" dirty="0">
                <a:solidFill>
                  <a:srgbClr val="FFFF00"/>
                </a:solidFill>
              </a:rPr>
              <a:t>P.N. </a:t>
            </a:r>
            <a:r>
              <a:rPr lang="en-US" sz="2400" dirty="0" err="1">
                <a:solidFill>
                  <a:srgbClr val="FFFF00"/>
                </a:solidFill>
              </a:rPr>
              <a:t>Dyspnoea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400" dirty="0"/>
              <a:t> </a:t>
            </a:r>
            <a:r>
              <a:rPr lang="en-US" sz="2400" dirty="0">
                <a:solidFill>
                  <a:srgbClr val="FFFF00"/>
                </a:solidFill>
              </a:rPr>
              <a:t>Cough</a:t>
            </a:r>
          </a:p>
          <a:p>
            <a:pPr>
              <a:lnSpc>
                <a:spcPct val="90000"/>
              </a:lnSpc>
              <a:buFont typeface="Wingdings" pitchFamily="10" charset="2"/>
              <a:buNone/>
            </a:pP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err="1">
                <a:solidFill>
                  <a:srgbClr val="FFFF00"/>
                </a:solidFill>
              </a:rPr>
              <a:t>Haemoptysis</a:t>
            </a:r>
            <a:endParaRPr lang="en-US" sz="24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400" dirty="0"/>
              <a:t>right </a:t>
            </a:r>
            <a:r>
              <a:rPr lang="en-US" sz="2400" dirty="0" err="1"/>
              <a:t>hypochondrium</a:t>
            </a:r>
            <a:r>
              <a:rPr lang="en-US" sz="2400" dirty="0"/>
              <a:t> Pain.</a:t>
            </a:r>
          </a:p>
          <a:p>
            <a:pPr marL="0" indent="0">
              <a:buNone/>
            </a:pPr>
            <a:r>
              <a:rPr lang="en-US" sz="2400" dirty="0"/>
              <a:t>Dyspepsia.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343400" y="1524000"/>
            <a:ext cx="4191000" cy="5029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FF00"/>
                </a:solidFill>
              </a:rPr>
              <a:t>lower </a:t>
            </a:r>
            <a:r>
              <a:rPr lang="en-US" sz="2400" dirty="0" err="1">
                <a:solidFill>
                  <a:srgbClr val="FFFF00"/>
                </a:solidFill>
              </a:rPr>
              <a:t>limb,pedal</a:t>
            </a:r>
            <a:r>
              <a:rPr lang="en-US" sz="2400" dirty="0">
                <a:solidFill>
                  <a:srgbClr val="FFFF00"/>
                </a:solidFill>
              </a:rPr>
              <a:t> edema </a:t>
            </a:r>
            <a:r>
              <a:rPr lang="en-US" sz="2400" dirty="0"/>
              <a:t>or </a:t>
            </a:r>
            <a:r>
              <a:rPr lang="en-US" sz="2400" dirty="0" err="1"/>
              <a:t>dependent,sacral</a:t>
            </a:r>
            <a:r>
              <a:rPr lang="en-US" sz="2400" dirty="0"/>
              <a:t> edema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Ascites</a:t>
            </a:r>
          </a:p>
          <a:p>
            <a:pPr marL="0" indent="0">
              <a:buNone/>
            </a:pPr>
            <a:r>
              <a:rPr lang="en-US" sz="2400" dirty="0" err="1" smtClean="0"/>
              <a:t>Exertional</a:t>
            </a:r>
            <a:r>
              <a:rPr lang="en-US" sz="2400" dirty="0" smtClean="0"/>
              <a:t> </a:t>
            </a:r>
            <a:r>
              <a:rPr lang="en-US" sz="2400" dirty="0"/>
              <a:t>fatigue.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FF00"/>
                </a:solidFill>
              </a:rPr>
              <a:t>Dizziness / Syncope.</a:t>
            </a:r>
          </a:p>
          <a:p>
            <a:pPr marL="0" indent="0">
              <a:buNone/>
            </a:pPr>
            <a:r>
              <a:rPr lang="en-US" sz="2400" dirty="0"/>
              <a:t>Oliguria ( &lt;400ml/24hrs)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FF00"/>
                </a:solidFill>
              </a:rPr>
              <a:t>Angina, claudication.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>
                <a:solidFill>
                  <a:srgbClr val="FFFF00"/>
                </a:solidFill>
              </a:rPr>
              <a:t>cyanosis, </a:t>
            </a:r>
            <a:r>
              <a:rPr lang="en-US" sz="2400" dirty="0"/>
              <a:t>Coldness of extremities </a:t>
            </a:r>
          </a:p>
          <a:p>
            <a:pPr marL="0" indent="0">
              <a:buNone/>
            </a:pPr>
            <a:r>
              <a:rPr lang="en-US" sz="2400" dirty="0"/>
              <a:t> blurring of vision</a:t>
            </a:r>
          </a:p>
          <a:p>
            <a:pPr marL="0" indent="0">
              <a:buNone/>
            </a:pPr>
            <a:r>
              <a:rPr lang="en-US" sz="2400" dirty="0" smtClean="0"/>
              <a:t>Pressure </a:t>
            </a:r>
            <a:r>
              <a:rPr lang="en-US" sz="2400" dirty="0"/>
              <a:t>symptoms </a:t>
            </a:r>
          </a:p>
          <a:p>
            <a:pPr marL="0" indent="0">
              <a:buNone/>
            </a:pPr>
            <a:r>
              <a:rPr lang="en-US" sz="2400" b="1" i="1" dirty="0"/>
              <a:t>Toxic symptoms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 CVS symptoms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3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3200" dirty="0" smtClean="0"/>
              <a:t>Site </a:t>
            </a:r>
            <a:r>
              <a:rPr lang="en-US" sz="3200" dirty="0"/>
              <a:t>&amp; radiation</a:t>
            </a:r>
            <a:r>
              <a:rPr lang="en-US" sz="3200" dirty="0" smtClean="0"/>
              <a:t>.</a:t>
            </a:r>
            <a:endParaRPr lang="en-US" sz="32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3200" dirty="0"/>
              <a:t>progression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3200" dirty="0"/>
              <a:t>Character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3200" dirty="0" smtClean="0"/>
              <a:t>severity</a:t>
            </a:r>
            <a:endParaRPr lang="en-US" sz="3200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810000" y="1600200"/>
            <a:ext cx="4724400" cy="41148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800" dirty="0">
                <a:solidFill>
                  <a:srgbClr val="FFFF00"/>
                </a:solidFill>
              </a:rPr>
              <a:t>onset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 err="1">
                <a:solidFill>
                  <a:srgbClr val="FFFF00"/>
                </a:solidFill>
              </a:rPr>
              <a:t>aggrevation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 err="1" smtClean="0">
                <a:solidFill>
                  <a:srgbClr val="FFFF00"/>
                </a:solidFill>
              </a:rPr>
              <a:t>reliefing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>
                <a:solidFill>
                  <a:srgbClr val="FFFF00"/>
                </a:solidFill>
              </a:rPr>
              <a:t>factors</a:t>
            </a:r>
            <a:r>
              <a:rPr lang="en-US" sz="2800" dirty="0"/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Duration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>
                <a:solidFill>
                  <a:srgbClr val="FFFF00"/>
                </a:solidFill>
              </a:rPr>
              <a:t>Associated </a:t>
            </a:r>
            <a:r>
              <a:rPr lang="en-US" sz="2800" dirty="0" smtClean="0">
                <a:solidFill>
                  <a:srgbClr val="FFFF00"/>
                </a:solidFill>
              </a:rPr>
              <a:t>features</a:t>
            </a:r>
          </a:p>
          <a:p>
            <a:pPr marL="0" indent="0">
              <a:lnSpc>
                <a:spcPct val="90000"/>
              </a:lnSpc>
              <a:buNone/>
            </a:pPr>
            <a:endParaRPr lang="en-US" sz="2800" dirty="0">
              <a:solidFill>
                <a:srgbClr val="FFFF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For any symptom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Analysis</a:t>
            </a:r>
            <a:endParaRPr lang="en-US" dirty="0"/>
          </a:p>
        </p:txBody>
      </p:sp>
      <p:sp>
        <p:nvSpPr>
          <p:cNvPr id="5" name="Up Arrow 4"/>
          <p:cNvSpPr/>
          <p:nvPr/>
        </p:nvSpPr>
        <p:spPr>
          <a:xfrm>
            <a:off x="4634484" y="4164562"/>
            <a:ext cx="484632" cy="71223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1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738101" y="2967335"/>
            <a:ext cx="3667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THANK YOU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286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5.82524E-7 L -0.23403 0.09894 L -0.21892 5.82524E-7 L -0.20295 0.09894 L -0.18698 5.82524E-7 L -0.17205 0.09894 L -0.15608 5.82524E-7 L -0.14097 0.09894 L -0.125 5.82524E-7 L -0.10903 0.09894 L -0.09392 5.82524E-7 L -0.07795 0.09894 L -0.06302 5.82524E-7 L -0.04705 0.09894 L -0.03108 5.82524E-7 L -0.01597 0.09894 L 0 5.82524E-7 " pathEditMode="relative" rAng="0" ptsTypes="FFFFFFFFFFFF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49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Vascular disease</a:t>
            </a:r>
            <a:br>
              <a:rPr lang="en-US" sz="28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Peripheral </a:t>
            </a:r>
            <a:r>
              <a:rPr lang="en-US" sz="3200" dirty="0"/>
              <a:t>arterial disease </a:t>
            </a:r>
          </a:p>
          <a:p>
            <a:r>
              <a:rPr lang="en-US" sz="3200" dirty="0"/>
              <a:t>Diseases of the aorta </a:t>
            </a:r>
          </a:p>
          <a:p>
            <a:r>
              <a:rPr lang="en-US" sz="3200" dirty="0"/>
              <a:t>Hypertension</a:t>
            </a:r>
          </a:p>
        </p:txBody>
      </p:sp>
    </p:spTree>
    <p:extLst>
      <p:ext uri="{BB962C8B-B14F-4D97-AF65-F5344CB8AC3E}">
        <p14:creationId xmlns:p14="http://schemas.microsoft.com/office/powerpoint/2010/main" val="235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Diseases of the heart valves</a:t>
            </a:r>
            <a:br>
              <a:rPr lang="en-US" sz="32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Rheumatic </a:t>
            </a:r>
            <a:r>
              <a:rPr lang="en-US" sz="3200" dirty="0"/>
              <a:t>heart disease </a:t>
            </a:r>
          </a:p>
          <a:p>
            <a:r>
              <a:rPr lang="en-US" sz="3200" dirty="0"/>
              <a:t>Mitral valve disease </a:t>
            </a:r>
          </a:p>
          <a:p>
            <a:r>
              <a:rPr lang="en-US" sz="3200" dirty="0"/>
              <a:t>Aortic valve disease </a:t>
            </a:r>
          </a:p>
          <a:p>
            <a:r>
              <a:rPr lang="en-US" sz="3200" dirty="0"/>
              <a:t>Tricuspid valve disease </a:t>
            </a:r>
          </a:p>
          <a:p>
            <a:r>
              <a:rPr lang="en-US" sz="3200" dirty="0"/>
              <a:t>Pulmonary valve disease </a:t>
            </a:r>
          </a:p>
          <a:p>
            <a:r>
              <a:rPr lang="en-US" sz="3200" dirty="0"/>
              <a:t>Infective endocarditis </a:t>
            </a:r>
          </a:p>
        </p:txBody>
      </p:sp>
    </p:spTree>
    <p:extLst>
      <p:ext uri="{BB962C8B-B14F-4D97-AF65-F5344CB8AC3E}">
        <p14:creationId xmlns:p14="http://schemas.microsoft.com/office/powerpoint/2010/main" val="360301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Congenital heart disease</a:t>
            </a:r>
            <a:br>
              <a:rPr lang="en-US" sz="32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/>
              <a:t>Ventricular </a:t>
            </a:r>
            <a:r>
              <a:rPr lang="en-US" sz="3600" dirty="0" err="1"/>
              <a:t>septal</a:t>
            </a:r>
            <a:r>
              <a:rPr lang="en-US" sz="3600" dirty="0"/>
              <a:t> defect </a:t>
            </a:r>
          </a:p>
          <a:p>
            <a:r>
              <a:rPr lang="en-US" sz="3600" dirty="0"/>
              <a:t>Atrial </a:t>
            </a:r>
            <a:r>
              <a:rPr lang="en-US" sz="3600" dirty="0" err="1"/>
              <a:t>septal</a:t>
            </a:r>
            <a:r>
              <a:rPr lang="en-US" sz="3600" dirty="0"/>
              <a:t> defect </a:t>
            </a:r>
          </a:p>
          <a:p>
            <a:r>
              <a:rPr lang="en-US" sz="3600" dirty="0"/>
              <a:t>Patent </a:t>
            </a:r>
            <a:r>
              <a:rPr lang="en-US" sz="3600" dirty="0" err="1"/>
              <a:t>ductus</a:t>
            </a:r>
            <a:r>
              <a:rPr lang="en-US" sz="3600" dirty="0"/>
              <a:t> </a:t>
            </a:r>
            <a:r>
              <a:rPr lang="en-US" sz="3600" dirty="0" err="1"/>
              <a:t>arteriosus</a:t>
            </a:r>
            <a:r>
              <a:rPr lang="en-US" sz="3600" dirty="0"/>
              <a:t> </a:t>
            </a:r>
          </a:p>
          <a:p>
            <a:r>
              <a:rPr lang="en-US" sz="3600" dirty="0"/>
              <a:t>Pulmonary stenosis </a:t>
            </a:r>
          </a:p>
          <a:p>
            <a:r>
              <a:rPr lang="en-US" sz="3600" dirty="0" err="1"/>
              <a:t>Coarctation</a:t>
            </a:r>
            <a:r>
              <a:rPr lang="en-US" sz="3600" dirty="0"/>
              <a:t> of aorta </a:t>
            </a:r>
          </a:p>
          <a:p>
            <a:r>
              <a:rPr lang="en-US" sz="3600" dirty="0"/>
              <a:t>Aortic stenosis </a:t>
            </a:r>
          </a:p>
          <a:p>
            <a:r>
              <a:rPr lang="en-US" sz="3600" dirty="0"/>
              <a:t>Tetralogy of </a:t>
            </a:r>
            <a:r>
              <a:rPr lang="en-US" sz="3600" dirty="0" err="1"/>
              <a:t>Fallot</a:t>
            </a:r>
            <a:r>
              <a:rPr lang="en-US" sz="3600" dirty="0"/>
              <a:t> </a:t>
            </a:r>
          </a:p>
          <a:p>
            <a:r>
              <a:rPr lang="en-US" sz="3600" dirty="0"/>
              <a:t>Complete transposition of great arteries </a:t>
            </a:r>
          </a:p>
        </p:txBody>
      </p:sp>
    </p:spTree>
    <p:extLst>
      <p:ext uri="{BB962C8B-B14F-4D97-AF65-F5344CB8AC3E}">
        <p14:creationId xmlns:p14="http://schemas.microsoft.com/office/powerpoint/2010/main" val="187810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Diseases of the myocardium</a:t>
            </a:r>
            <a:br>
              <a:rPr lang="en-US" sz="32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219200"/>
            <a:ext cx="7924800" cy="4495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Myocarditis </a:t>
            </a:r>
            <a:endParaRPr lang="en-US" sz="2800" dirty="0"/>
          </a:p>
          <a:p>
            <a:r>
              <a:rPr lang="en-US" sz="2800" dirty="0" smtClean="0"/>
              <a:t>Cardiomyopathy</a:t>
            </a:r>
          </a:p>
          <a:p>
            <a:pPr marL="0" indent="0">
              <a:buNone/>
            </a:pPr>
            <a:r>
              <a:rPr lang="en-US" sz="2800" dirty="0" smtClean="0"/>
              <a:t>                            Dilated cardiomyopathy</a:t>
            </a:r>
          </a:p>
          <a:p>
            <a:pPr marL="0" indent="0">
              <a:buNone/>
            </a:pPr>
            <a:r>
              <a:rPr lang="en-US" sz="2800" dirty="0" smtClean="0"/>
              <a:t>                            Hypertrophic cardiomyopathy</a:t>
            </a:r>
          </a:p>
          <a:p>
            <a:pPr marL="0" indent="0">
              <a:buNone/>
            </a:pPr>
            <a:r>
              <a:rPr lang="en-US" sz="2800" dirty="0" smtClean="0"/>
              <a:t>                            Restrictive cardiomyopathy</a:t>
            </a:r>
          </a:p>
          <a:p>
            <a:pPr marL="0" indent="0">
              <a:buNone/>
            </a:pPr>
            <a:r>
              <a:rPr lang="en-US" sz="2800" dirty="0" smtClean="0"/>
              <a:t>                             </a:t>
            </a:r>
            <a:r>
              <a:rPr lang="en-US" sz="2800" dirty="0" err="1" smtClean="0"/>
              <a:t>Arrhythmogenic</a:t>
            </a:r>
            <a:r>
              <a:rPr lang="en-US" sz="2800" dirty="0" smtClean="0"/>
              <a:t> </a:t>
            </a:r>
            <a:r>
              <a:rPr lang="en-US" sz="2800" dirty="0"/>
              <a:t>right </a:t>
            </a:r>
            <a:r>
              <a:rPr lang="en-US" sz="2800" dirty="0" smtClean="0"/>
              <a:t>ventricular</a:t>
            </a:r>
            <a:endParaRPr lang="en-US" sz="2800" dirty="0"/>
          </a:p>
          <a:p>
            <a:r>
              <a:rPr lang="en-US" sz="2800" dirty="0"/>
              <a:t>Specific diseases of heart muscle </a:t>
            </a:r>
          </a:p>
          <a:p>
            <a:r>
              <a:rPr lang="en-US" sz="2800" dirty="0"/>
              <a:t>Cardiac </a:t>
            </a:r>
            <a:r>
              <a:rPr lang="en-US" sz="2800" dirty="0" err="1"/>
              <a:t>tumours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394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Diseases of the pericardium</a:t>
            </a:r>
            <a:br>
              <a:rPr lang="en-US" sz="28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Acute </a:t>
            </a:r>
            <a:r>
              <a:rPr lang="en-US" sz="3200" dirty="0" smtClean="0"/>
              <a:t>pericarditis</a:t>
            </a:r>
          </a:p>
          <a:p>
            <a:r>
              <a:rPr lang="en-US" sz="3200" dirty="0"/>
              <a:t>Pericardial </a:t>
            </a:r>
            <a:r>
              <a:rPr lang="en-US" sz="3200" dirty="0" smtClean="0"/>
              <a:t>effusion</a:t>
            </a:r>
          </a:p>
          <a:p>
            <a:r>
              <a:rPr lang="en-US" sz="3200" dirty="0" err="1"/>
              <a:t>Tuberculous</a:t>
            </a:r>
            <a:r>
              <a:rPr lang="en-US" sz="3200" dirty="0"/>
              <a:t> </a:t>
            </a:r>
            <a:r>
              <a:rPr lang="en-US" sz="3200" dirty="0" smtClean="0"/>
              <a:t>pericarditis</a:t>
            </a:r>
          </a:p>
          <a:p>
            <a:r>
              <a:rPr lang="en-US" sz="3200" dirty="0"/>
              <a:t>Chronic constrictive pericarditis</a:t>
            </a:r>
          </a:p>
        </p:txBody>
      </p:sp>
    </p:spTree>
    <p:extLst>
      <p:ext uri="{BB962C8B-B14F-4D97-AF65-F5344CB8AC3E}">
        <p14:creationId xmlns:p14="http://schemas.microsoft.com/office/powerpoint/2010/main" val="254558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199</TotalTime>
  <Words>1501</Words>
  <Application>Microsoft Office PowerPoint</Application>
  <PresentationFormat>On-screen Show (4:3)</PresentationFormat>
  <Paragraphs>308</Paragraphs>
  <Slides>44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Horizon</vt:lpstr>
      <vt:lpstr>History and terminology of cardiovascular system</vt:lpstr>
      <vt:lpstr>PowerPoint Presentation</vt:lpstr>
      <vt:lpstr>    Disorders of heart rate, rhythm and conduction</vt:lpstr>
      <vt:lpstr>Coronary artery disease</vt:lpstr>
      <vt:lpstr>Vascular disease </vt:lpstr>
      <vt:lpstr>Diseases of the heart valves </vt:lpstr>
      <vt:lpstr>Congenital heart disease </vt:lpstr>
      <vt:lpstr>Diseases of the myocardium </vt:lpstr>
      <vt:lpstr>Diseases of the pericardium </vt:lpstr>
      <vt:lpstr>History of CVS</vt:lpstr>
      <vt:lpstr>The approach to cardiac diagnosis</vt:lpstr>
      <vt:lpstr>Rules</vt:lpstr>
      <vt:lpstr>Questions</vt:lpstr>
      <vt:lpstr>Present History</vt:lpstr>
      <vt:lpstr>Past History</vt:lpstr>
      <vt:lpstr>Social,family history</vt:lpstr>
      <vt:lpstr>Coronary artery disease risk factors</vt:lpstr>
      <vt:lpstr>Symptoms of Cardiac disorders</vt:lpstr>
      <vt:lpstr>1. Pulmonary Venous Congestion</vt:lpstr>
      <vt:lpstr>Symptoms due to lung congestion</vt:lpstr>
      <vt:lpstr>Grades of dyspnoea:</vt:lpstr>
      <vt:lpstr>Cardiac dyspnea</vt:lpstr>
      <vt:lpstr>Orthopnea</vt:lpstr>
      <vt:lpstr>Paroxysmal nocturnal dyspnea ( PND )</vt:lpstr>
      <vt:lpstr>Dyspnea on exertion</vt:lpstr>
      <vt:lpstr>Cough</vt:lpstr>
      <vt:lpstr>2. Symptoms due to systemic congestion:</vt:lpstr>
      <vt:lpstr>Symptoms due to systemic congestion:</vt:lpstr>
      <vt:lpstr>3. Symptoms due to low cardiac output</vt:lpstr>
      <vt:lpstr> low cardiac output</vt:lpstr>
      <vt:lpstr>4. Chest pain:</vt:lpstr>
      <vt:lpstr>PowerPoint Presentation</vt:lpstr>
      <vt:lpstr>PowerPoint Presentation</vt:lpstr>
      <vt:lpstr>5. Symptoms due to changes in rate, Rhythm.</vt:lpstr>
      <vt:lpstr>palpitation</vt:lpstr>
      <vt:lpstr>palpitation</vt:lpstr>
      <vt:lpstr>6. Symptoms due to pressure on surrounding structures</vt:lpstr>
      <vt:lpstr>7. Toxic symptoms : </vt:lpstr>
      <vt:lpstr>8. Symptoms suggestive of Peripheral Vascular disease</vt:lpstr>
      <vt:lpstr>Cyanosis &amp; jaundice </vt:lpstr>
      <vt:lpstr>Cyanosis</vt:lpstr>
      <vt:lpstr>Summary of  CVS symptoms </vt:lpstr>
      <vt:lpstr>Analysis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and terminology</dc:title>
  <dc:creator>ZAC</dc:creator>
  <cp:lastModifiedBy>ZAC</cp:lastModifiedBy>
  <cp:revision>28</cp:revision>
  <dcterms:created xsi:type="dcterms:W3CDTF">2006-08-16T00:00:00Z</dcterms:created>
  <dcterms:modified xsi:type="dcterms:W3CDTF">2016-12-24T22:20:08Z</dcterms:modified>
</cp:coreProperties>
</file>