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1"/>
  </p:notesMasterIdLst>
  <p:sldIdLst>
    <p:sldId id="256" r:id="rId2"/>
    <p:sldId id="257" r:id="rId3"/>
    <p:sldId id="258" r:id="rId4"/>
    <p:sldId id="259" r:id="rId5"/>
    <p:sldId id="260" r:id="rId6"/>
    <p:sldId id="261" r:id="rId7"/>
    <p:sldId id="264"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70" d="100"/>
          <a:sy n="70" d="100"/>
        </p:scale>
        <p:origin x="1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09A946A-E384-4CED-92C1-ED3DD828506A}" type="datetimeFigureOut">
              <a:rPr lang="ar-SA" smtClean="0"/>
              <a:t>05/05/1442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34FA287-0FFC-4170-86EA-7E712784A097}" type="slidenum">
              <a:rPr lang="ar-SA" smtClean="0"/>
              <a:t>‹#›</a:t>
            </a:fld>
            <a:endParaRPr lang="ar-SA"/>
          </a:p>
        </p:txBody>
      </p:sp>
    </p:spTree>
    <p:extLst>
      <p:ext uri="{BB962C8B-B14F-4D97-AF65-F5344CB8AC3E}">
        <p14:creationId xmlns:p14="http://schemas.microsoft.com/office/powerpoint/2010/main" val="42531277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34FA287-0FFC-4170-86EA-7E712784A097}" type="slidenum">
              <a:rPr lang="ar-SA" smtClean="0"/>
              <a:t>2</a:t>
            </a:fld>
            <a:endParaRPr lang="ar-SA"/>
          </a:p>
        </p:txBody>
      </p:sp>
    </p:spTree>
    <p:extLst>
      <p:ext uri="{BB962C8B-B14F-4D97-AF65-F5344CB8AC3E}">
        <p14:creationId xmlns:p14="http://schemas.microsoft.com/office/powerpoint/2010/main" val="4234806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6C08DE-D264-47A0-900D-8FF615151CD3}" type="datetime1">
              <a:rPr lang="en-GB" smtClean="0"/>
              <a:t>19/12/2020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9255346" y="2750337"/>
            <a:ext cx="1171888" cy="1356442"/>
          </a:xfrm>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4002546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7126E2D-A35B-460D-A4D0-9414282CD326}"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309"/>
            <a:ext cx="1154151" cy="1090789"/>
          </a:xfrm>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3328583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211676-E060-4C64-8C7E-2F1672841189}"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615"/>
            <a:ext cx="1154151" cy="1090789"/>
          </a:xfrm>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3999962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C5DEDF-47EF-4C2F-88E0-B6F2959A415D}"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EC8A0D68-E00C-41A0-B0EB-01342377DB62}" type="slidenum">
              <a:rPr lang="en-GB" smtClean="0"/>
              <a:t>‹#›</a:t>
            </a:fld>
            <a:endParaRPr lang="en-GB"/>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771231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F80F39C-32EE-4DA6-9966-8E9EDAAD7BB4}"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1905521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A2BCFD2-A522-48CB-91D0-ED299A1AC59D}" type="datetime1">
              <a:rPr lang="en-GB" smtClean="0"/>
              <a:t>19/12/2020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3685351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D6120B39-FEBF-4FA4-85F4-5FDB309AAA5D}" type="datetime1">
              <a:rPr lang="en-GB" smtClean="0"/>
              <a:t>19/12/2020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1594412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80DAD0-7890-4E57-A8E6-2B4439667F5E}" type="datetime1">
              <a:rPr lang="en-GB" smtClean="0"/>
              <a:t>19/12/2020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2514358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81C72F1D-A134-456D-9A29-8B59C39D3747}" type="datetime1">
              <a:rPr lang="en-GB" smtClean="0"/>
              <a:t>19/12/2020</a:t>
            </a:fld>
            <a:endParaRPr lang="en-GB"/>
          </a:p>
        </p:txBody>
      </p:sp>
      <p:sp>
        <p:nvSpPr>
          <p:cNvPr id="5" name="Footer Placeholder 4"/>
          <p:cNvSpPr>
            <a:spLocks noGrp="1"/>
          </p:cNvSpPr>
          <p:nvPr>
            <p:ph type="ftr" sz="quarter" idx="11"/>
          </p:nvPr>
        </p:nvSpPr>
        <p:spPr>
          <a:xfrm>
            <a:off x="680321" y="5936188"/>
            <a:ext cx="6126805" cy="365125"/>
          </a:xfrm>
        </p:spPr>
        <p:txBody>
          <a:bodyPr/>
          <a:lstStyle/>
          <a:p>
            <a:endParaRPr lang="en-GB"/>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EC8A0D68-E00C-41A0-B0EB-01342377DB62}" type="slidenum">
              <a:rPr lang="en-GB" smtClean="0"/>
              <a:t>‹#›</a:t>
            </a:fld>
            <a:endParaRPr lang="en-GB"/>
          </a:p>
        </p:txBody>
      </p:sp>
    </p:spTree>
    <p:extLst>
      <p:ext uri="{BB962C8B-B14F-4D97-AF65-F5344CB8AC3E}">
        <p14:creationId xmlns:p14="http://schemas.microsoft.com/office/powerpoint/2010/main" val="1260961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B5CCCC-94A9-46FB-B375-94749CF1E6C7}" type="datetime1">
              <a:rPr lang="en-GB" smtClean="0"/>
              <a:t>19/12/2020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2427543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8D012CD-F017-495E-8AC7-4DBF004A2FD7}" type="datetime1">
              <a:rPr lang="en-GB" smtClean="0"/>
              <a:t>19/12/2020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729455" y="2869895"/>
            <a:ext cx="1154151" cy="1090789"/>
          </a:xfrm>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2998106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E54D9C-75FA-4BC0-A152-85EAAB92484D}"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462974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B81D57-77EE-4F5C-BEBA-ABC9D236DAE8}" type="datetime1">
              <a:rPr lang="en-GB" smtClean="0"/>
              <a:t>19/12/2020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2003791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EEA451-8FC8-4960-B9FD-F38F61CC71E5}" type="datetime1">
              <a:rPr lang="en-GB" smtClean="0"/>
              <a:t>19/12/2020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1804023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ECB66C1E-82D5-43FB-8A55-5E8B850ACC98}" type="datetime1">
              <a:rPr lang="en-GB" smtClean="0"/>
              <a:t>19/12/2020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1500564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A3115D6-40F5-487B-9C38-B1A539BC0B41}"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90288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49364E2-4BD5-4AE2-9DB0-42230C822F20}" type="datetime1">
              <a:rPr lang="en-GB" smtClean="0"/>
              <a:t>19/12/2020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8A0D68-E00C-41A0-B0EB-01342377DB62}" type="slidenum">
              <a:rPr lang="en-GB" smtClean="0"/>
              <a:t>‹#›</a:t>
            </a:fld>
            <a:endParaRPr lang="en-GB"/>
          </a:p>
        </p:txBody>
      </p:sp>
    </p:spTree>
    <p:extLst>
      <p:ext uri="{BB962C8B-B14F-4D97-AF65-F5344CB8AC3E}">
        <p14:creationId xmlns:p14="http://schemas.microsoft.com/office/powerpoint/2010/main" val="979567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9B225DC-3340-45BE-AD81-29C33A3B16D9}" type="datetime1">
              <a:rPr lang="en-GB" smtClean="0"/>
              <a:t>19/12/2020</a:t>
            </a:fld>
            <a:endParaRPr lang="en-GB"/>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EC8A0D68-E00C-41A0-B0EB-01342377DB62}" type="slidenum">
              <a:rPr lang="en-GB" smtClean="0"/>
              <a:t>‹#›</a:t>
            </a:fld>
            <a:endParaRPr lang="en-GB"/>
          </a:p>
        </p:txBody>
      </p:sp>
    </p:spTree>
    <p:extLst>
      <p:ext uri="{BB962C8B-B14F-4D97-AF65-F5344CB8AC3E}">
        <p14:creationId xmlns:p14="http://schemas.microsoft.com/office/powerpoint/2010/main" val="102545897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ushistory.org/us/58e.asp" TargetMode="External"/><Relationship Id="rId2" Type="http://schemas.openxmlformats.org/officeDocument/2006/relationships/hyperlink" Target="https://en.wikipedia.org/wiki/New_Public_Management" TargetMode="External"/><Relationship Id="rId1" Type="http://schemas.openxmlformats.org/officeDocument/2006/relationships/slideLayout" Target="../slideLayouts/slideLayout2.xml"/><Relationship Id="rId5" Type="http://schemas.openxmlformats.org/officeDocument/2006/relationships/hyperlink" Target="https://www.academia.edu/32301742/Discuss_the_advantages_and_disadvantages_of_New_Public_Management_implementation_in_South_Africa_docx" TargetMode="External"/><Relationship Id="rId4" Type="http://schemas.openxmlformats.org/officeDocument/2006/relationships/hyperlink" Target="https://academicjournals.org/article/article1427736269_Islam.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418C43-E5C0-4749-963E-88B09D8CEE22}"/>
              </a:ext>
            </a:extLst>
          </p:cNvPr>
          <p:cNvSpPr>
            <a:spLocks noGrp="1"/>
          </p:cNvSpPr>
          <p:nvPr>
            <p:ph type="ctrTitle"/>
          </p:nvPr>
        </p:nvSpPr>
        <p:spPr/>
        <p:txBody>
          <a:bodyPr/>
          <a:lstStyle/>
          <a:p>
            <a:pPr algn="ctr"/>
            <a:r>
              <a:rPr lang="en-GB" sz="3600" b="1" i="1" u="sng" dirty="0">
                <a:latin typeface="Baskerville Old Face" panose="02020602080505020303" pitchFamily="18" charset="0"/>
              </a:rPr>
              <a:t>Understanding The Term New Public Management</a:t>
            </a:r>
          </a:p>
        </p:txBody>
      </p:sp>
      <p:sp>
        <p:nvSpPr>
          <p:cNvPr id="3" name="Subtitle 2">
            <a:extLst>
              <a:ext uri="{FF2B5EF4-FFF2-40B4-BE49-F238E27FC236}">
                <a16:creationId xmlns="" xmlns:a16="http://schemas.microsoft.com/office/drawing/2014/main" id="{45C3607E-F3FE-45F5-89A1-6CF199A1F0D7}"/>
              </a:ext>
            </a:extLst>
          </p:cNvPr>
          <p:cNvSpPr>
            <a:spLocks noGrp="1"/>
          </p:cNvSpPr>
          <p:nvPr>
            <p:ph type="subTitle" idx="1"/>
          </p:nvPr>
        </p:nvSpPr>
        <p:spPr/>
        <p:txBody>
          <a:bodyPr>
            <a:normAutofit/>
          </a:bodyPr>
          <a:lstStyle/>
          <a:p>
            <a:pPr algn="ctr"/>
            <a:r>
              <a:rPr lang="en-GB" sz="1800" dirty="0">
                <a:latin typeface="Baskerville Old Face" panose="02020602080505020303" pitchFamily="18" charset="0"/>
              </a:rPr>
              <a:t>By </a:t>
            </a:r>
            <a:r>
              <a:rPr lang="en-GB" sz="1800" dirty="0" err="1">
                <a:latin typeface="Baskerville Old Face" panose="02020602080505020303" pitchFamily="18" charset="0"/>
              </a:rPr>
              <a:t>Ghadi</a:t>
            </a:r>
            <a:r>
              <a:rPr lang="en-GB" sz="1800" dirty="0">
                <a:latin typeface="Baskerville Old Face" panose="02020602080505020303" pitchFamily="18" charset="0"/>
              </a:rPr>
              <a:t> Dreza</a:t>
            </a:r>
          </a:p>
          <a:p>
            <a:pPr algn="ctr"/>
            <a:r>
              <a:rPr lang="en-GB" sz="1800" dirty="0">
                <a:latin typeface="Baskerville Old Face" panose="02020602080505020303" pitchFamily="18" charset="0"/>
              </a:rPr>
              <a:t>ID Nom-2830</a:t>
            </a:r>
          </a:p>
          <a:p>
            <a:pPr algn="ctr"/>
            <a:r>
              <a:rPr lang="en-GB" sz="1800" dirty="0">
                <a:latin typeface="Baskerville Old Face" panose="02020602080505020303" pitchFamily="18" charset="0"/>
              </a:rPr>
              <a:t>Email- ghudai_2830@limu.edu.ly</a:t>
            </a:r>
          </a:p>
        </p:txBody>
      </p:sp>
      <p:pic>
        <p:nvPicPr>
          <p:cNvPr id="5" name="Picture 4">
            <a:extLst>
              <a:ext uri="{FF2B5EF4-FFF2-40B4-BE49-F238E27FC236}">
                <a16:creationId xmlns="" xmlns:a16="http://schemas.microsoft.com/office/drawing/2014/main" id="{38452EBF-5AA6-4148-B5F3-CD67F629A9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972" y="155639"/>
            <a:ext cx="1622960" cy="1622960"/>
          </a:xfrm>
          <a:prstGeom prst="rect">
            <a:avLst/>
          </a:prstGeom>
        </p:spPr>
      </p:pic>
      <p:pic>
        <p:nvPicPr>
          <p:cNvPr id="7" name="Picture 6">
            <a:extLst>
              <a:ext uri="{FF2B5EF4-FFF2-40B4-BE49-F238E27FC236}">
                <a16:creationId xmlns="" xmlns:a16="http://schemas.microsoft.com/office/drawing/2014/main" id="{2179AC31-E021-4195-9569-B6D34E8813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43036" y="386050"/>
            <a:ext cx="1953120" cy="1392549"/>
          </a:xfrm>
          <a:prstGeom prst="rect">
            <a:avLst/>
          </a:prstGeom>
        </p:spPr>
      </p:pic>
      <p:sp>
        <p:nvSpPr>
          <p:cNvPr id="4" name="TextBox 3">
            <a:extLst>
              <a:ext uri="{FF2B5EF4-FFF2-40B4-BE49-F238E27FC236}">
                <a16:creationId xmlns="" xmlns:a16="http://schemas.microsoft.com/office/drawing/2014/main" id="{47BF7581-F312-475F-B970-80E2E5C443BA}"/>
              </a:ext>
            </a:extLst>
          </p:cNvPr>
          <p:cNvSpPr txBox="1"/>
          <p:nvPr/>
        </p:nvSpPr>
        <p:spPr>
          <a:xfrm>
            <a:off x="9624146" y="6418014"/>
            <a:ext cx="2390899" cy="369332"/>
          </a:xfrm>
          <a:prstGeom prst="rect">
            <a:avLst/>
          </a:prstGeom>
          <a:noFill/>
        </p:spPr>
        <p:txBody>
          <a:bodyPr wrap="square" rtlCol="0">
            <a:spAutoFit/>
          </a:bodyPr>
          <a:lstStyle/>
          <a:p>
            <a:r>
              <a:rPr lang="en-GB" dirty="0"/>
              <a:t>29</a:t>
            </a:r>
            <a:r>
              <a:rPr lang="en-GB" baseline="30000" dirty="0"/>
              <a:t>TH</a:t>
            </a:r>
            <a:r>
              <a:rPr lang="en-GB" dirty="0"/>
              <a:t> November 2020</a:t>
            </a:r>
          </a:p>
        </p:txBody>
      </p:sp>
      <p:sp>
        <p:nvSpPr>
          <p:cNvPr id="6" name="TextBox 5"/>
          <p:cNvSpPr txBox="1"/>
          <p:nvPr/>
        </p:nvSpPr>
        <p:spPr>
          <a:xfrm>
            <a:off x="2557126" y="543715"/>
            <a:ext cx="6830716" cy="1077218"/>
          </a:xfrm>
          <a:prstGeom prst="rect">
            <a:avLst/>
          </a:prstGeom>
          <a:noFill/>
        </p:spPr>
        <p:txBody>
          <a:bodyPr wrap="none" rtlCol="1">
            <a:spAutoFit/>
          </a:bodyPr>
          <a:lstStyle/>
          <a:p>
            <a:pPr algn="ctr"/>
            <a:r>
              <a:rPr lang="en-US" sz="3200" dirty="0">
                <a:latin typeface="Times New Roman" pitchFamily="18" charset="0"/>
                <a:cs typeface="Times New Roman" pitchFamily="18" charset="0"/>
              </a:rPr>
              <a:t>Libyan International Medical University</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 </a:t>
            </a:r>
            <a:r>
              <a:rPr lang="en-US" sz="2800" dirty="0">
                <a:latin typeface="Times New Roman" pitchFamily="18" charset="0"/>
                <a:cs typeface="Times New Roman" pitchFamily="18" charset="0"/>
              </a:rPr>
              <a:t>Faculty Of Business Administration </a:t>
            </a:r>
            <a:endParaRPr lang="ar-SA" sz="3200" dirty="0"/>
          </a:p>
        </p:txBody>
      </p:sp>
      <p:sp>
        <p:nvSpPr>
          <p:cNvPr id="8" name="Slide Number Placeholder 7"/>
          <p:cNvSpPr>
            <a:spLocks noGrp="1"/>
          </p:cNvSpPr>
          <p:nvPr>
            <p:ph type="sldNum" sz="quarter" idx="12"/>
          </p:nvPr>
        </p:nvSpPr>
        <p:spPr/>
        <p:txBody>
          <a:bodyPr/>
          <a:lstStyle/>
          <a:p>
            <a:fld id="{EC8A0D68-E00C-41A0-B0EB-01342377DB62}" type="slidenum">
              <a:rPr lang="en-GB" smtClean="0"/>
              <a:t>1</a:t>
            </a:fld>
            <a:endParaRPr lang="en-GB"/>
          </a:p>
        </p:txBody>
      </p:sp>
    </p:spTree>
    <p:extLst>
      <p:ext uri="{BB962C8B-B14F-4D97-AF65-F5344CB8AC3E}">
        <p14:creationId xmlns:p14="http://schemas.microsoft.com/office/powerpoint/2010/main" val="21519489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B104CB-3539-4422-83E5-B794DB8CF482}"/>
              </a:ext>
            </a:extLst>
          </p:cNvPr>
          <p:cNvSpPr>
            <a:spLocks noGrp="1"/>
          </p:cNvSpPr>
          <p:nvPr>
            <p:ph type="title"/>
          </p:nvPr>
        </p:nvSpPr>
        <p:spPr/>
        <p:txBody>
          <a:bodyPr>
            <a:normAutofit/>
          </a:bodyPr>
          <a:lstStyle/>
          <a:p>
            <a:pPr algn="ctr"/>
            <a:r>
              <a:rPr lang="en-GB" sz="4800" b="1" dirty="0">
                <a:latin typeface="Baskerville Old Face" panose="02020602080505020303" pitchFamily="18" charset="0"/>
              </a:rPr>
              <a:t>Contents</a:t>
            </a:r>
          </a:p>
        </p:txBody>
      </p:sp>
      <p:sp>
        <p:nvSpPr>
          <p:cNvPr id="3" name="Content Placeholder 2">
            <a:extLst>
              <a:ext uri="{FF2B5EF4-FFF2-40B4-BE49-F238E27FC236}">
                <a16:creationId xmlns="" xmlns:a16="http://schemas.microsoft.com/office/drawing/2014/main" id="{D6BEE1DA-F63A-440B-A5CC-371475DAA688}"/>
              </a:ext>
            </a:extLst>
          </p:cNvPr>
          <p:cNvSpPr>
            <a:spLocks noGrp="1"/>
          </p:cNvSpPr>
          <p:nvPr>
            <p:ph idx="1"/>
          </p:nvPr>
        </p:nvSpPr>
        <p:spPr/>
        <p:txBody>
          <a:bodyPr/>
          <a:lstStyle/>
          <a:p>
            <a:pPr>
              <a:buFont typeface="Wingdings" panose="05000000000000000000" pitchFamily="2" charset="2"/>
              <a:buChar char="q"/>
            </a:pPr>
            <a:r>
              <a:rPr lang="en-GB" b="1" dirty="0"/>
              <a:t> Definition of New Public Management.</a:t>
            </a:r>
          </a:p>
          <a:p>
            <a:pPr>
              <a:buFont typeface="Wingdings" panose="05000000000000000000" pitchFamily="2" charset="2"/>
              <a:buChar char="q"/>
            </a:pPr>
            <a:r>
              <a:rPr lang="en-GB" b="1" dirty="0"/>
              <a:t> Christopher Hood 1991</a:t>
            </a:r>
          </a:p>
          <a:p>
            <a:pPr>
              <a:buFont typeface="Wingdings" panose="05000000000000000000" pitchFamily="2" charset="2"/>
              <a:buChar char="q"/>
            </a:pPr>
            <a:r>
              <a:rPr lang="en-GB" b="1" dirty="0"/>
              <a:t>What is the New Right (political and intellectual) movement?</a:t>
            </a:r>
          </a:p>
          <a:p>
            <a:pPr>
              <a:buFont typeface="Wingdings" panose="05000000000000000000" pitchFamily="2" charset="2"/>
              <a:buChar char="q"/>
            </a:pPr>
            <a:r>
              <a:rPr lang="en-GB" b="1" dirty="0"/>
              <a:t>factors behind the emergence of then NPM</a:t>
            </a:r>
          </a:p>
          <a:p>
            <a:pPr>
              <a:buFont typeface="Wingdings" panose="05000000000000000000" pitchFamily="2" charset="2"/>
              <a:buChar char="q"/>
            </a:pPr>
            <a:r>
              <a:rPr lang="en-GB" b="1" dirty="0"/>
              <a:t>Pros and cons of NPM</a:t>
            </a:r>
          </a:p>
          <a:p>
            <a:pPr>
              <a:buFont typeface="Wingdings" panose="05000000000000000000" pitchFamily="2" charset="2"/>
              <a:buChar char="q"/>
            </a:pPr>
            <a:r>
              <a:rPr lang="en-GB" b="1" dirty="0"/>
              <a:t>Conclusion</a:t>
            </a:r>
          </a:p>
          <a:p>
            <a:pPr>
              <a:buFont typeface="Wingdings" panose="05000000000000000000" pitchFamily="2" charset="2"/>
              <a:buChar char="q"/>
            </a:pPr>
            <a:r>
              <a:rPr lang="en-GB" b="1" dirty="0"/>
              <a:t>References</a:t>
            </a:r>
          </a:p>
          <a:p>
            <a:pPr marL="0" indent="0">
              <a:buNone/>
            </a:pPr>
            <a:endParaRPr lang="en-GB" b="1" dirty="0"/>
          </a:p>
          <a:p>
            <a:pPr>
              <a:buFont typeface="Wingdings" panose="05000000000000000000" pitchFamily="2" charset="2"/>
              <a:buChar char="q"/>
            </a:pPr>
            <a:endParaRPr lang="en-GB" b="1" dirty="0"/>
          </a:p>
          <a:p>
            <a:pPr marL="0" indent="0">
              <a:buNone/>
            </a:pPr>
            <a:endParaRPr lang="en-GB" b="1" dirty="0"/>
          </a:p>
        </p:txBody>
      </p:sp>
      <p:sp>
        <p:nvSpPr>
          <p:cNvPr id="4" name="Slide Number Placeholder 3"/>
          <p:cNvSpPr>
            <a:spLocks noGrp="1"/>
          </p:cNvSpPr>
          <p:nvPr>
            <p:ph type="sldNum" sz="quarter" idx="12"/>
          </p:nvPr>
        </p:nvSpPr>
        <p:spPr/>
        <p:txBody>
          <a:bodyPr/>
          <a:lstStyle/>
          <a:p>
            <a:fld id="{EC8A0D68-E00C-41A0-B0EB-01342377DB62}" type="slidenum">
              <a:rPr lang="en-GB" smtClean="0"/>
              <a:t>2</a:t>
            </a:fld>
            <a:endParaRPr lang="en-GB"/>
          </a:p>
        </p:txBody>
      </p:sp>
    </p:spTree>
    <p:extLst>
      <p:ext uri="{BB962C8B-B14F-4D97-AF65-F5344CB8AC3E}">
        <p14:creationId xmlns:p14="http://schemas.microsoft.com/office/powerpoint/2010/main" val="37543166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561727-B52E-4217-842D-A44A1F45644E}"/>
              </a:ext>
            </a:extLst>
          </p:cNvPr>
          <p:cNvSpPr>
            <a:spLocks noGrp="1"/>
          </p:cNvSpPr>
          <p:nvPr>
            <p:ph type="title"/>
          </p:nvPr>
        </p:nvSpPr>
        <p:spPr/>
        <p:txBody>
          <a:bodyPr>
            <a:normAutofit/>
          </a:bodyPr>
          <a:lstStyle/>
          <a:p>
            <a:pPr algn="ctr"/>
            <a:r>
              <a:rPr lang="en-GB" sz="3200" b="1" dirty="0">
                <a:latin typeface="Baskerville Old Face" panose="02020602080505020303" pitchFamily="18" charset="0"/>
              </a:rPr>
              <a:t>What is New Public Management? And who is Christopher Hood?</a:t>
            </a:r>
          </a:p>
        </p:txBody>
      </p:sp>
      <p:sp>
        <p:nvSpPr>
          <p:cNvPr id="3" name="Content Placeholder 2">
            <a:extLst>
              <a:ext uri="{FF2B5EF4-FFF2-40B4-BE49-F238E27FC236}">
                <a16:creationId xmlns="" xmlns:a16="http://schemas.microsoft.com/office/drawing/2014/main" id="{99435BEC-37F6-496D-A345-9DE64A867B68}"/>
              </a:ext>
            </a:extLst>
          </p:cNvPr>
          <p:cNvSpPr>
            <a:spLocks noGrp="1"/>
          </p:cNvSpPr>
          <p:nvPr>
            <p:ph idx="1"/>
          </p:nvPr>
        </p:nvSpPr>
        <p:spPr/>
        <p:txBody>
          <a:bodyPr>
            <a:normAutofit/>
          </a:bodyPr>
          <a:lstStyle/>
          <a:p>
            <a:r>
              <a:rPr lang="en-GB" sz="2000" dirty="0"/>
              <a:t>Christopher Hood was the first person to coin the term New Public Management, in 1991, after the reforms in the 1980s.</a:t>
            </a:r>
          </a:p>
          <a:p>
            <a:r>
              <a:rPr lang="en-GB" sz="2000" dirty="0"/>
              <a:t>New Public Management (NPM) is the label given to a series of reforms from the 1980s onwards, to improve the efficiency as well as the performances of western governments.</a:t>
            </a:r>
          </a:p>
          <a:p>
            <a:r>
              <a:rPr lang="en-GB" sz="2000" dirty="0"/>
              <a:t>However, it was also created to pin point the failures and incompetence of the  public sectors that where evident over time.</a:t>
            </a:r>
          </a:p>
        </p:txBody>
      </p:sp>
      <p:pic>
        <p:nvPicPr>
          <p:cNvPr id="5" name="Picture 4">
            <a:extLst>
              <a:ext uri="{FF2B5EF4-FFF2-40B4-BE49-F238E27FC236}">
                <a16:creationId xmlns="" xmlns:a16="http://schemas.microsoft.com/office/drawing/2014/main" id="{A0C9F6E4-D2EE-43DB-BB65-AEF77802BDB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956" b="98030" l="2811" r="94378"/>
                    </a14:imgEffect>
                  </a14:imgLayer>
                </a14:imgProps>
              </a:ext>
              <a:ext uri="{28A0092B-C50C-407E-A947-70E740481C1C}">
                <a14:useLocalDpi xmlns:a14="http://schemas.microsoft.com/office/drawing/2010/main" val="0"/>
              </a:ext>
            </a:extLst>
          </a:blip>
          <a:stretch>
            <a:fillRect/>
          </a:stretch>
        </p:blipFill>
        <p:spPr>
          <a:xfrm>
            <a:off x="9181584" y="4245878"/>
            <a:ext cx="3010416" cy="2454275"/>
          </a:xfrm>
          <a:prstGeom prst="rect">
            <a:avLst/>
          </a:prstGeom>
          <a:ln>
            <a:noFill/>
          </a:ln>
          <a:effectLst>
            <a:outerShdw blurRad="190500" algn="tl" rotWithShape="0">
              <a:srgbClr val="000000">
                <a:alpha val="70000"/>
              </a:srgbClr>
            </a:outerShdw>
          </a:effectLst>
        </p:spPr>
      </p:pic>
      <p:sp>
        <p:nvSpPr>
          <p:cNvPr id="4" name="Slide Number Placeholder 3"/>
          <p:cNvSpPr>
            <a:spLocks noGrp="1"/>
          </p:cNvSpPr>
          <p:nvPr>
            <p:ph type="sldNum" sz="quarter" idx="12"/>
          </p:nvPr>
        </p:nvSpPr>
        <p:spPr/>
        <p:txBody>
          <a:bodyPr/>
          <a:lstStyle/>
          <a:p>
            <a:fld id="{EC8A0D68-E00C-41A0-B0EB-01342377DB62}" type="slidenum">
              <a:rPr lang="en-GB" smtClean="0"/>
              <a:t>3</a:t>
            </a:fld>
            <a:endParaRPr lang="en-GB"/>
          </a:p>
        </p:txBody>
      </p:sp>
    </p:spTree>
    <p:extLst>
      <p:ext uri="{BB962C8B-B14F-4D97-AF65-F5344CB8AC3E}">
        <p14:creationId xmlns:p14="http://schemas.microsoft.com/office/powerpoint/2010/main" val="1791252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5521A2B1-1637-4152-9286-40D2724C4387}"/>
              </a:ext>
            </a:extLst>
          </p:cNvPr>
          <p:cNvSpPr>
            <a:spLocks noGrp="1"/>
          </p:cNvSpPr>
          <p:nvPr>
            <p:ph type="title"/>
          </p:nvPr>
        </p:nvSpPr>
        <p:spPr/>
        <p:txBody>
          <a:bodyPr>
            <a:normAutofit/>
          </a:bodyPr>
          <a:lstStyle/>
          <a:p>
            <a:pPr algn="ctr"/>
            <a:r>
              <a:rPr lang="en-GB" sz="3200" b="1" dirty="0">
                <a:latin typeface="Baskerville Old Face" panose="02020602080505020303" pitchFamily="18" charset="0"/>
              </a:rPr>
              <a:t>What is the New Right? And, why was it important in terms of the NPM?</a:t>
            </a:r>
          </a:p>
        </p:txBody>
      </p:sp>
      <p:sp>
        <p:nvSpPr>
          <p:cNvPr id="5" name="Content Placeholder 4">
            <a:extLst>
              <a:ext uri="{FF2B5EF4-FFF2-40B4-BE49-F238E27FC236}">
                <a16:creationId xmlns="" xmlns:a16="http://schemas.microsoft.com/office/drawing/2014/main" id="{8930045A-F6BB-48E4-BF90-71CA2C620990}"/>
              </a:ext>
            </a:extLst>
          </p:cNvPr>
          <p:cNvSpPr>
            <a:spLocks noGrp="1"/>
          </p:cNvSpPr>
          <p:nvPr>
            <p:ph idx="1"/>
          </p:nvPr>
        </p:nvSpPr>
        <p:spPr/>
        <p:txBody>
          <a:bodyPr>
            <a:normAutofit lnSpcReduction="10000"/>
          </a:bodyPr>
          <a:lstStyle/>
          <a:p>
            <a:r>
              <a:rPr lang="en-GB" sz="2000" dirty="0"/>
              <a:t>The New Right was a combination of Christian religious leaders, conservative business men who claimed that environmental and labour regulations were undermining the competitiveness of American firms in the global market, and fringe political groups, during the 1960s onwards. </a:t>
            </a:r>
          </a:p>
          <a:p>
            <a:r>
              <a:rPr lang="en-GB" sz="2000" dirty="0"/>
              <a:t>The New Rights (social conservatism) played a major role in the presidential election for Ronald Reagan in the year 1980, considering/debating cultural, social, economical, and moral problems.</a:t>
            </a:r>
          </a:p>
          <a:p>
            <a:r>
              <a:rPr lang="en-GB" sz="2000" dirty="0"/>
              <a:t>Personal opinion, the emergence of NPM has not yet captured the vision of American economical policies and in simple terms the public sectors. This because, with the pre-elections of Reagan and the republican party, the public sectors were still in the hands of governmental control, opposing the NPM movement.</a:t>
            </a:r>
          </a:p>
        </p:txBody>
      </p:sp>
      <p:pic>
        <p:nvPicPr>
          <p:cNvPr id="6" name="Picture 5">
            <a:extLst>
              <a:ext uri="{FF2B5EF4-FFF2-40B4-BE49-F238E27FC236}">
                <a16:creationId xmlns="" xmlns:a16="http://schemas.microsoft.com/office/drawing/2014/main" id="{99F9F80D-74E8-465C-B480-377A5D1F3374}"/>
              </a:ext>
            </a:extLst>
          </p:cNvPr>
          <p:cNvPicPr>
            <a:picLocks noChangeAspect="1"/>
          </p:cNvPicPr>
          <p:nvPr/>
        </p:nvPicPr>
        <p:blipFill>
          <a:blip r:embed="rId2"/>
          <a:stretch>
            <a:fillRect/>
          </a:stretch>
        </p:blipFill>
        <p:spPr>
          <a:xfrm>
            <a:off x="9516349" y="5248904"/>
            <a:ext cx="2443678" cy="1374569"/>
          </a:xfrm>
          <a:prstGeom prst="rect">
            <a:avLst/>
          </a:prstGeom>
        </p:spPr>
      </p:pic>
      <p:sp>
        <p:nvSpPr>
          <p:cNvPr id="2" name="Slide Number Placeholder 1"/>
          <p:cNvSpPr>
            <a:spLocks noGrp="1"/>
          </p:cNvSpPr>
          <p:nvPr>
            <p:ph type="sldNum" sz="quarter" idx="12"/>
          </p:nvPr>
        </p:nvSpPr>
        <p:spPr/>
        <p:txBody>
          <a:bodyPr/>
          <a:lstStyle/>
          <a:p>
            <a:fld id="{EC8A0D68-E00C-41A0-B0EB-01342377DB62}" type="slidenum">
              <a:rPr lang="en-GB" smtClean="0"/>
              <a:t>4</a:t>
            </a:fld>
            <a:endParaRPr lang="en-GB"/>
          </a:p>
        </p:txBody>
      </p:sp>
    </p:spTree>
    <p:extLst>
      <p:ext uri="{BB962C8B-B14F-4D97-AF65-F5344CB8AC3E}">
        <p14:creationId xmlns:p14="http://schemas.microsoft.com/office/powerpoint/2010/main" val="35359594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9905240-A0BB-467E-B080-86D551FDAA1C}"/>
              </a:ext>
            </a:extLst>
          </p:cNvPr>
          <p:cNvSpPr>
            <a:spLocks noGrp="1"/>
          </p:cNvSpPr>
          <p:nvPr>
            <p:ph type="title"/>
          </p:nvPr>
        </p:nvSpPr>
        <p:spPr/>
        <p:txBody>
          <a:bodyPr>
            <a:normAutofit/>
          </a:bodyPr>
          <a:lstStyle/>
          <a:p>
            <a:pPr algn="ctr"/>
            <a:r>
              <a:rPr lang="en-GB" sz="3200" b="1" dirty="0">
                <a:latin typeface="Baskerville Old Face" panose="02020602080505020303" pitchFamily="18" charset="0"/>
              </a:rPr>
              <a:t>Factors behind the emergence of the NPM</a:t>
            </a:r>
          </a:p>
        </p:txBody>
      </p:sp>
      <p:sp>
        <p:nvSpPr>
          <p:cNvPr id="3" name="Content Placeholder 2">
            <a:extLst>
              <a:ext uri="{FF2B5EF4-FFF2-40B4-BE49-F238E27FC236}">
                <a16:creationId xmlns="" xmlns:a16="http://schemas.microsoft.com/office/drawing/2014/main" id="{19FD3EDF-BF5E-44AB-82BF-367687F58DF2}"/>
              </a:ext>
            </a:extLst>
          </p:cNvPr>
          <p:cNvSpPr>
            <a:spLocks noGrp="1"/>
          </p:cNvSpPr>
          <p:nvPr>
            <p:ph idx="1"/>
          </p:nvPr>
        </p:nvSpPr>
        <p:spPr/>
        <p:txBody>
          <a:bodyPr>
            <a:normAutofit/>
          </a:bodyPr>
          <a:lstStyle/>
          <a:p>
            <a:r>
              <a:rPr lang="en-GB" sz="2000" dirty="0"/>
              <a:t>On of the most influential factors leading to the emergence of the NPM was the shift in the state ideology since the 1970s.</a:t>
            </a:r>
          </a:p>
          <a:p>
            <a:r>
              <a:rPr lang="en-GB" sz="2000" dirty="0"/>
              <a:t>But also another influential factor that helped in the emergence of the NPM was the incompetence of the old public sector performance system and the doubtful superiority of the government over markets.</a:t>
            </a:r>
          </a:p>
        </p:txBody>
      </p:sp>
      <p:pic>
        <p:nvPicPr>
          <p:cNvPr id="5" name="Picture 4">
            <a:extLst>
              <a:ext uri="{FF2B5EF4-FFF2-40B4-BE49-F238E27FC236}">
                <a16:creationId xmlns="" xmlns:a16="http://schemas.microsoft.com/office/drawing/2014/main" id="{CBA8E1B1-B4A1-4477-9040-3CD063E36CC6}"/>
              </a:ext>
            </a:extLst>
          </p:cNvPr>
          <p:cNvPicPr>
            <a:picLocks noChangeAspect="1"/>
          </p:cNvPicPr>
          <p:nvPr/>
        </p:nvPicPr>
        <p:blipFill>
          <a:blip r:embed="rId2"/>
          <a:stretch>
            <a:fillRect/>
          </a:stretch>
        </p:blipFill>
        <p:spPr>
          <a:xfrm>
            <a:off x="6341423" y="3823854"/>
            <a:ext cx="3253839" cy="2440380"/>
          </a:xfrm>
          <a:prstGeom prst="rect">
            <a:avLst/>
          </a:prstGeom>
        </p:spPr>
      </p:pic>
      <p:sp>
        <p:nvSpPr>
          <p:cNvPr id="4" name="Slide Number Placeholder 3"/>
          <p:cNvSpPr>
            <a:spLocks noGrp="1"/>
          </p:cNvSpPr>
          <p:nvPr>
            <p:ph type="sldNum" sz="quarter" idx="12"/>
          </p:nvPr>
        </p:nvSpPr>
        <p:spPr/>
        <p:txBody>
          <a:bodyPr/>
          <a:lstStyle/>
          <a:p>
            <a:fld id="{EC8A0D68-E00C-41A0-B0EB-01342377DB62}" type="slidenum">
              <a:rPr lang="en-GB" smtClean="0"/>
              <a:t>5</a:t>
            </a:fld>
            <a:endParaRPr lang="en-GB"/>
          </a:p>
        </p:txBody>
      </p:sp>
    </p:spTree>
    <p:extLst>
      <p:ext uri="{BB962C8B-B14F-4D97-AF65-F5344CB8AC3E}">
        <p14:creationId xmlns:p14="http://schemas.microsoft.com/office/powerpoint/2010/main" val="31485329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5980F4-F4BD-4920-B529-2B2741B4855F}"/>
              </a:ext>
            </a:extLst>
          </p:cNvPr>
          <p:cNvSpPr>
            <a:spLocks noGrp="1"/>
          </p:cNvSpPr>
          <p:nvPr>
            <p:ph type="title"/>
          </p:nvPr>
        </p:nvSpPr>
        <p:spPr/>
        <p:txBody>
          <a:bodyPr>
            <a:normAutofit/>
          </a:bodyPr>
          <a:lstStyle/>
          <a:p>
            <a:pPr algn="ctr"/>
            <a:r>
              <a:rPr lang="en-GB" sz="3200" dirty="0">
                <a:latin typeface="Baskerville Old Face" panose="02020602080505020303" pitchFamily="18" charset="0"/>
              </a:rPr>
              <a:t>The pros and cons of the NPM</a:t>
            </a:r>
          </a:p>
        </p:txBody>
      </p:sp>
      <p:sp>
        <p:nvSpPr>
          <p:cNvPr id="3" name="Content Placeholder 2">
            <a:extLst>
              <a:ext uri="{FF2B5EF4-FFF2-40B4-BE49-F238E27FC236}">
                <a16:creationId xmlns="" xmlns:a16="http://schemas.microsoft.com/office/drawing/2014/main" id="{BB88E30A-4589-4CD4-81CB-0F934DB6CF65}"/>
              </a:ext>
            </a:extLst>
          </p:cNvPr>
          <p:cNvSpPr>
            <a:spLocks noGrp="1"/>
          </p:cNvSpPr>
          <p:nvPr>
            <p:ph idx="1"/>
          </p:nvPr>
        </p:nvSpPr>
        <p:spPr/>
        <p:txBody>
          <a:bodyPr>
            <a:normAutofit/>
          </a:bodyPr>
          <a:lstStyle/>
          <a:p>
            <a:pPr marL="0" indent="0">
              <a:buNone/>
            </a:pPr>
            <a:r>
              <a:rPr lang="en-GB" sz="2000" b="1" u="sng" dirty="0">
                <a:latin typeface="Baskerville Old Face" panose="02020602080505020303" pitchFamily="18" charset="0"/>
              </a:rPr>
              <a:t>Advantage's of NPM:</a:t>
            </a:r>
          </a:p>
          <a:p>
            <a:r>
              <a:rPr lang="en-GB" sz="2000" dirty="0"/>
              <a:t>Corporatization- converting civil services departments into free-standing agencies or enterprises.</a:t>
            </a:r>
          </a:p>
          <a:p>
            <a:r>
              <a:rPr lang="en-GB" sz="2000" dirty="0"/>
              <a:t>Decentralization- the transfer of control over a particular activity to sub-nations or local offices rather than elected-representatives.</a:t>
            </a:r>
          </a:p>
          <a:p>
            <a:pPr marL="0" indent="0">
              <a:buNone/>
            </a:pPr>
            <a:r>
              <a:rPr lang="en-GB" sz="2000" b="1" u="sng" dirty="0" err="1">
                <a:latin typeface="Baskerville Old Face" panose="02020602080505020303" pitchFamily="18" charset="0"/>
              </a:rPr>
              <a:t>Disadvanatges</a:t>
            </a:r>
            <a:r>
              <a:rPr lang="en-GB" sz="2000" b="1" u="sng" dirty="0">
                <a:latin typeface="Baskerville Old Face" panose="02020602080505020303" pitchFamily="18" charset="0"/>
              </a:rPr>
              <a:t> of NPM:</a:t>
            </a:r>
          </a:p>
          <a:p>
            <a:r>
              <a:rPr lang="en-GB" sz="2000" dirty="0">
                <a:latin typeface="Baskerville Old Face" panose="02020602080505020303" pitchFamily="18" charset="0"/>
              </a:rPr>
              <a:t>Centralization- putting all the decision makings on public managers making them seem more authorized.</a:t>
            </a:r>
          </a:p>
          <a:p>
            <a:r>
              <a:rPr lang="en-GB" sz="2000" dirty="0">
                <a:latin typeface="Baskerville Old Face" panose="02020602080505020303" pitchFamily="18" charset="0"/>
              </a:rPr>
              <a:t>Corruption- this suggests that NPM can undermine ethical standards and lead to corruption.</a:t>
            </a:r>
          </a:p>
        </p:txBody>
      </p:sp>
      <p:sp>
        <p:nvSpPr>
          <p:cNvPr id="4" name="Slide Number Placeholder 3"/>
          <p:cNvSpPr>
            <a:spLocks noGrp="1"/>
          </p:cNvSpPr>
          <p:nvPr>
            <p:ph type="sldNum" sz="quarter" idx="12"/>
          </p:nvPr>
        </p:nvSpPr>
        <p:spPr/>
        <p:txBody>
          <a:bodyPr/>
          <a:lstStyle/>
          <a:p>
            <a:fld id="{EC8A0D68-E00C-41A0-B0EB-01342377DB62}" type="slidenum">
              <a:rPr lang="en-GB" smtClean="0"/>
              <a:t>6</a:t>
            </a:fld>
            <a:endParaRPr lang="en-GB"/>
          </a:p>
        </p:txBody>
      </p:sp>
    </p:spTree>
    <p:extLst>
      <p:ext uri="{BB962C8B-B14F-4D97-AF65-F5344CB8AC3E}">
        <p14:creationId xmlns:p14="http://schemas.microsoft.com/office/powerpoint/2010/main" val="15265752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3B6DE7-6C51-426E-B307-2D820F36AF22}"/>
              </a:ext>
            </a:extLst>
          </p:cNvPr>
          <p:cNvSpPr>
            <a:spLocks noGrp="1"/>
          </p:cNvSpPr>
          <p:nvPr>
            <p:ph type="title"/>
          </p:nvPr>
        </p:nvSpPr>
        <p:spPr/>
        <p:txBody>
          <a:bodyPr/>
          <a:lstStyle/>
          <a:p>
            <a:pPr algn="ctr"/>
            <a:r>
              <a:rPr lang="en-GB" b="1" dirty="0">
                <a:latin typeface="Baskerville Old Face" panose="02020602080505020303" pitchFamily="18" charset="0"/>
              </a:rPr>
              <a:t>Conclusion</a:t>
            </a:r>
            <a:r>
              <a:rPr lang="en-GB" dirty="0"/>
              <a:t> </a:t>
            </a:r>
          </a:p>
        </p:txBody>
      </p:sp>
      <p:sp>
        <p:nvSpPr>
          <p:cNvPr id="3" name="Content Placeholder 2">
            <a:extLst>
              <a:ext uri="{FF2B5EF4-FFF2-40B4-BE49-F238E27FC236}">
                <a16:creationId xmlns="" xmlns:a16="http://schemas.microsoft.com/office/drawing/2014/main" id="{608F753A-2514-4763-BB36-26DAF3A0808C}"/>
              </a:ext>
            </a:extLst>
          </p:cNvPr>
          <p:cNvSpPr>
            <a:spLocks noGrp="1"/>
          </p:cNvSpPr>
          <p:nvPr>
            <p:ph idx="1"/>
          </p:nvPr>
        </p:nvSpPr>
        <p:spPr/>
        <p:txBody>
          <a:bodyPr>
            <a:normAutofit/>
          </a:bodyPr>
          <a:lstStyle/>
          <a:p>
            <a:pPr algn="ctr"/>
            <a:r>
              <a:rPr lang="en-GB" sz="2800" dirty="0">
                <a:latin typeface="Baskerville Old Face" panose="02020602080505020303" pitchFamily="18" charset="0"/>
              </a:rPr>
              <a:t>The purpose of this presentation is to create a sense of understanding when speaking about New Public Management. It is also an enlightening subject because it sets a light on other topics as well.</a:t>
            </a:r>
          </a:p>
        </p:txBody>
      </p:sp>
      <p:sp>
        <p:nvSpPr>
          <p:cNvPr id="4" name="Slide Number Placeholder 3"/>
          <p:cNvSpPr>
            <a:spLocks noGrp="1"/>
          </p:cNvSpPr>
          <p:nvPr>
            <p:ph type="sldNum" sz="quarter" idx="12"/>
          </p:nvPr>
        </p:nvSpPr>
        <p:spPr/>
        <p:txBody>
          <a:bodyPr/>
          <a:lstStyle/>
          <a:p>
            <a:fld id="{EC8A0D68-E00C-41A0-B0EB-01342377DB62}" type="slidenum">
              <a:rPr lang="en-GB" smtClean="0"/>
              <a:t>7</a:t>
            </a:fld>
            <a:endParaRPr lang="en-GB"/>
          </a:p>
        </p:txBody>
      </p:sp>
    </p:spTree>
    <p:extLst>
      <p:ext uri="{BB962C8B-B14F-4D97-AF65-F5344CB8AC3E}">
        <p14:creationId xmlns:p14="http://schemas.microsoft.com/office/powerpoint/2010/main" val="34639047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0BEDF7-A78D-4A9D-8B6C-43C58F657C39}"/>
              </a:ext>
            </a:extLst>
          </p:cNvPr>
          <p:cNvSpPr>
            <a:spLocks noGrp="1"/>
          </p:cNvSpPr>
          <p:nvPr>
            <p:ph type="title"/>
          </p:nvPr>
        </p:nvSpPr>
        <p:spPr/>
        <p:txBody>
          <a:bodyPr/>
          <a:lstStyle/>
          <a:p>
            <a:pPr algn="ctr"/>
            <a:r>
              <a:rPr lang="en-GB" b="1" dirty="0">
                <a:latin typeface="Baskerville Old Face" panose="02020602080505020303" pitchFamily="18" charset="0"/>
              </a:rPr>
              <a:t>References </a:t>
            </a:r>
          </a:p>
        </p:txBody>
      </p:sp>
      <p:sp>
        <p:nvSpPr>
          <p:cNvPr id="3" name="Content Placeholder 2">
            <a:extLst>
              <a:ext uri="{FF2B5EF4-FFF2-40B4-BE49-F238E27FC236}">
                <a16:creationId xmlns="" xmlns:a16="http://schemas.microsoft.com/office/drawing/2014/main" id="{1E258E88-64A0-4B80-B94D-32BAE5AF5D86}"/>
              </a:ext>
            </a:extLst>
          </p:cNvPr>
          <p:cNvSpPr>
            <a:spLocks noGrp="1"/>
          </p:cNvSpPr>
          <p:nvPr>
            <p:ph idx="1"/>
          </p:nvPr>
        </p:nvSpPr>
        <p:spPr>
          <a:xfrm>
            <a:off x="680321" y="2336872"/>
            <a:ext cx="9613861" cy="4135179"/>
          </a:xfrm>
        </p:spPr>
        <p:txBody>
          <a:bodyPr>
            <a:normAutofit lnSpcReduction="10000"/>
          </a:bodyPr>
          <a:lstStyle/>
          <a:p>
            <a:pPr marL="0" indent="0">
              <a:buNone/>
            </a:pPr>
            <a:r>
              <a:rPr lang="en-GB" sz="1800" b="1" i="1" u="sng" dirty="0">
                <a:hlinkClick r:id="rId2"/>
              </a:rPr>
              <a:t>https://en.wikipedia.org/wiki/New_Public_Management</a:t>
            </a:r>
            <a:r>
              <a:rPr lang="en-GB" sz="1800" b="1" i="1" u="sng" dirty="0"/>
              <a:t> </a:t>
            </a:r>
            <a:r>
              <a:rPr lang="en-GB" sz="1800" dirty="0"/>
              <a:t>New Public Management, Wikipedia, November 13, 2020.</a:t>
            </a:r>
          </a:p>
          <a:p>
            <a:pPr marL="0" indent="0">
              <a:buNone/>
            </a:pPr>
            <a:endParaRPr lang="en-GB" sz="1800" dirty="0"/>
          </a:p>
          <a:p>
            <a:pPr marL="0" indent="0">
              <a:buNone/>
            </a:pPr>
            <a:r>
              <a:rPr lang="en-GB" sz="1800" dirty="0"/>
              <a:t>Retrieved from:</a:t>
            </a:r>
          </a:p>
          <a:p>
            <a:pPr marL="0" indent="0">
              <a:buNone/>
            </a:pPr>
            <a:r>
              <a:rPr lang="en-GB" sz="1800" u="sng" dirty="0">
                <a:hlinkClick r:id="rId3"/>
              </a:rPr>
              <a:t>https://www.ushistory.org/us/58e.asp</a:t>
            </a:r>
            <a:r>
              <a:rPr lang="en-GB" sz="1800" u="sng" dirty="0"/>
              <a:t> </a:t>
            </a:r>
            <a:r>
              <a:rPr lang="en-GB" sz="1800" dirty="0"/>
              <a:t>The New Right, ushistory.org.</a:t>
            </a:r>
          </a:p>
          <a:p>
            <a:pPr marL="0" indent="0">
              <a:buNone/>
            </a:pPr>
            <a:endParaRPr lang="en-GB" sz="1800" dirty="0"/>
          </a:p>
          <a:p>
            <a:pPr marL="0" indent="0">
              <a:buNone/>
            </a:pPr>
            <a:r>
              <a:rPr lang="en-GB" sz="1800" dirty="0"/>
              <a:t>Retrieved from: </a:t>
            </a:r>
          </a:p>
          <a:p>
            <a:pPr marL="0" indent="0">
              <a:buNone/>
            </a:pPr>
            <a:r>
              <a:rPr lang="en-GB" sz="1800" u="sng" dirty="0">
                <a:hlinkClick r:id="rId4"/>
              </a:rPr>
              <a:t>https://academicjournals.org/article/article1427736269_Islam.pdf</a:t>
            </a:r>
            <a:endParaRPr lang="en-GB" sz="1800" u="sng" dirty="0"/>
          </a:p>
          <a:p>
            <a:pPr marL="0" indent="0">
              <a:buNone/>
            </a:pPr>
            <a:endParaRPr lang="en-GB" sz="1800" u="sng" dirty="0"/>
          </a:p>
          <a:p>
            <a:pPr marL="0" indent="0">
              <a:buNone/>
            </a:pPr>
            <a:r>
              <a:rPr lang="en-GB" sz="1800" dirty="0"/>
              <a:t>Retrieved from:</a:t>
            </a:r>
          </a:p>
          <a:p>
            <a:pPr marL="0" indent="0">
              <a:buNone/>
            </a:pPr>
            <a:r>
              <a:rPr lang="en-GB" sz="1800" dirty="0">
                <a:hlinkClick r:id="rId5"/>
              </a:rPr>
              <a:t>https://www.academia.edu/32301742/Discuss_the_advantages_and_disadvantages_of_New_Public_Management_implementation_in_South_Africa_docx</a:t>
            </a:r>
            <a:endParaRPr lang="en-GB" sz="1800" dirty="0"/>
          </a:p>
          <a:p>
            <a:pPr marL="0" indent="0">
              <a:buNone/>
            </a:pPr>
            <a:endParaRPr lang="en-GB" sz="1800" dirty="0"/>
          </a:p>
          <a:p>
            <a:endParaRPr lang="en-GB" dirty="0"/>
          </a:p>
        </p:txBody>
      </p:sp>
      <p:sp>
        <p:nvSpPr>
          <p:cNvPr id="4" name="Slide Number Placeholder 3"/>
          <p:cNvSpPr>
            <a:spLocks noGrp="1"/>
          </p:cNvSpPr>
          <p:nvPr>
            <p:ph type="sldNum" sz="quarter" idx="12"/>
          </p:nvPr>
        </p:nvSpPr>
        <p:spPr/>
        <p:txBody>
          <a:bodyPr/>
          <a:lstStyle/>
          <a:p>
            <a:fld id="{EC8A0D68-E00C-41A0-B0EB-01342377DB62}" type="slidenum">
              <a:rPr lang="en-GB" smtClean="0"/>
              <a:t>8</a:t>
            </a:fld>
            <a:endParaRPr lang="en-GB"/>
          </a:p>
        </p:txBody>
      </p:sp>
    </p:spTree>
    <p:extLst>
      <p:ext uri="{BB962C8B-B14F-4D97-AF65-F5344CB8AC3E}">
        <p14:creationId xmlns:p14="http://schemas.microsoft.com/office/powerpoint/2010/main" val="29868867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77F7E8E1-251F-4D0D-984A-DBF91CFD2BA6}"/>
              </a:ext>
            </a:extLst>
          </p:cNvPr>
          <p:cNvSpPr>
            <a:spLocks noGrp="1"/>
          </p:cNvSpPr>
          <p:nvPr>
            <p:ph type="title"/>
          </p:nvPr>
        </p:nvSpPr>
        <p:spPr>
          <a:xfrm>
            <a:off x="1289069" y="2422095"/>
            <a:ext cx="9613861" cy="1080938"/>
          </a:xfrm>
        </p:spPr>
        <p:txBody>
          <a:bodyPr>
            <a:normAutofit/>
          </a:bodyPr>
          <a:lstStyle/>
          <a:p>
            <a:pPr algn="ctr"/>
            <a:r>
              <a:rPr lang="en-GB" sz="4800" b="1" dirty="0">
                <a:latin typeface="Baskerville Old Face" panose="02020602080505020303" pitchFamily="18" charset="0"/>
              </a:rPr>
              <a:t>Thank you for listening!</a:t>
            </a:r>
          </a:p>
        </p:txBody>
      </p:sp>
      <p:pic>
        <p:nvPicPr>
          <p:cNvPr id="12" name="Picture 11">
            <a:extLst>
              <a:ext uri="{FF2B5EF4-FFF2-40B4-BE49-F238E27FC236}">
                <a16:creationId xmlns="" xmlns:a16="http://schemas.microsoft.com/office/drawing/2014/main" id="{694CD8AF-2FA6-4483-967B-7A8FFAB6B3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5640" y="3640258"/>
            <a:ext cx="3360717" cy="2172651"/>
          </a:xfrm>
          <a:prstGeom prst="rect">
            <a:avLst/>
          </a:prstGeom>
        </p:spPr>
      </p:pic>
      <p:sp>
        <p:nvSpPr>
          <p:cNvPr id="2" name="Slide Number Placeholder 1"/>
          <p:cNvSpPr>
            <a:spLocks noGrp="1"/>
          </p:cNvSpPr>
          <p:nvPr>
            <p:ph type="sldNum" sz="quarter" idx="12"/>
          </p:nvPr>
        </p:nvSpPr>
        <p:spPr/>
        <p:txBody>
          <a:bodyPr/>
          <a:lstStyle/>
          <a:p>
            <a:fld id="{EC8A0D68-E00C-41A0-B0EB-01342377DB62}" type="slidenum">
              <a:rPr lang="en-GB" smtClean="0"/>
              <a:t>9</a:t>
            </a:fld>
            <a:endParaRPr lang="en-GB"/>
          </a:p>
        </p:txBody>
      </p:sp>
    </p:spTree>
    <p:extLst>
      <p:ext uri="{BB962C8B-B14F-4D97-AF65-F5344CB8AC3E}">
        <p14:creationId xmlns:p14="http://schemas.microsoft.com/office/powerpoint/2010/main" val="6172941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Berlin">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845</TotalTime>
  <Words>528</Words>
  <Application>Microsoft Office PowerPoint</Application>
  <PresentationFormat>Widescreen</PresentationFormat>
  <Paragraphs>57</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Baskerville Old Face</vt:lpstr>
      <vt:lpstr>Calibri</vt:lpstr>
      <vt:lpstr>Times New Roman</vt:lpstr>
      <vt:lpstr>Trebuchet MS</vt:lpstr>
      <vt:lpstr>Wingdings</vt:lpstr>
      <vt:lpstr>Berlin</vt:lpstr>
      <vt:lpstr>Understanding The Term New Public Management</vt:lpstr>
      <vt:lpstr>Contents</vt:lpstr>
      <vt:lpstr>What is New Public Management? And who is Christopher Hood?</vt:lpstr>
      <vt:lpstr>What is the New Right? And, why was it important in terms of the NPM?</vt:lpstr>
      <vt:lpstr>Factors behind the emergence of the NPM</vt:lpstr>
      <vt:lpstr>The pros and cons of the NPM</vt:lpstr>
      <vt:lpstr>Conclusion </vt:lpstr>
      <vt:lpstr>References </vt:lpstr>
      <vt:lpstr>Thank you for listening!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Term New Public Management</dc:title>
  <dc:creator>Ghudai Dreza</dc:creator>
  <cp:lastModifiedBy>user</cp:lastModifiedBy>
  <cp:revision>28</cp:revision>
  <dcterms:created xsi:type="dcterms:W3CDTF">2020-11-28T20:12:58Z</dcterms:created>
  <dcterms:modified xsi:type="dcterms:W3CDTF">2020-12-19T07:08:04Z</dcterms:modified>
</cp:coreProperties>
</file>