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64" r:id="rId8"/>
    <p:sldId id="259" r:id="rId9"/>
    <p:sldId id="261" r:id="rId10"/>
    <p:sldId id="262" r:id="rId11"/>
    <p:sldId id="263" r:id="rId12"/>
  </p:sldIdLst>
  <p:sldSz cx="12188825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86470" autoAdjust="0"/>
  </p:normalViewPr>
  <p:slideViewPr>
    <p:cSldViewPr showGuides="1">
      <p:cViewPr varScale="1">
        <p:scale>
          <a:sx n="69" d="100"/>
          <a:sy n="69" d="100"/>
        </p:scale>
        <p:origin x="564" y="44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B1C5BAAF-CEF3-4F4A-9D89-C1A014FD8E95}" type="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08/09/1443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CA4CBEF8-5CDE-472B-839B-B8BB0C881006}" type="slidenum"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2BB2DD3-1E8C-45E4-89D4-74248BEDA311}" type="datetime1">
              <a:rPr lang="ar-SA" noProof="0" smtClean="0"/>
              <a:pPr/>
              <a:t>08/09/1443</a:t>
            </a:fld>
            <a:endParaRPr lang="ar-SA" noProof="0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BB98AFB-CB0D-4DFE-87B9-B4B0D0DE73CD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flipH="1">
            <a:off x="6094411" y="533400"/>
            <a:ext cx="5029200" cy="2514601"/>
          </a:xfrm>
        </p:spPr>
        <p:txBody>
          <a:bodyPr rtlCol="1">
            <a:normAutofit/>
          </a:bodyPr>
          <a:lstStyle>
            <a:lvl1pPr algn="r" rtl="1">
              <a:lnSpc>
                <a:spcPct val="10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 flipH="1">
            <a:off x="6094411" y="3403600"/>
            <a:ext cx="5029201" cy="1397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432551"/>
            <a:ext cx="5653087" cy="273049"/>
          </a:xfrm>
        </p:spPr>
        <p:txBody>
          <a:bodyPr rtlCol="1"/>
          <a:lstStyle>
            <a:lvl1pPr algn="r" rtl="1">
              <a:defRPr>
                <a:effectLst/>
              </a:defRPr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432551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6B39819-B4E9-4CC6-923B-21F829BABD8C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432551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flipH="1">
            <a:off x="2436812" y="1828800"/>
            <a:ext cx="8686801" cy="4191000"/>
          </a:xfrm>
        </p:spPr>
        <p:txBody>
          <a:bodyPr vert="vert270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715D3B8E-AD70-4998-8DCC-7C71B3E859ED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ي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 flipH="1">
            <a:off x="1065213" y="533400"/>
            <a:ext cx="2362201" cy="5486400"/>
          </a:xfrm>
        </p:spPr>
        <p:txBody>
          <a:bodyPr vert="vert270"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flipH="1">
            <a:off x="3656013" y="533400"/>
            <a:ext cx="7467599" cy="5486400"/>
          </a:xfrm>
        </p:spPr>
        <p:txBody>
          <a:bodyPr vert="vert270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09F4AFF8-2AEA-423B-BDB1-99E854D5116E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2436812" y="1828800"/>
            <a:ext cx="8686801" cy="4191000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35E2B7E3-66FD-4F8C-90E0-DC1F57DE5D28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1" y="533400"/>
            <a:ext cx="8686800" cy="2286000"/>
          </a:xfrm>
        </p:spPr>
        <p:txBody>
          <a:bodyPr rtlCol="1" anchor="b">
            <a:normAutofit/>
          </a:bodyPr>
          <a:lstStyle>
            <a:lvl1pPr algn="r" rtl="1">
              <a:defRPr sz="5400" b="1" cap="none" baseline="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2436811" y="3124200"/>
            <a:ext cx="8686800" cy="1371600"/>
          </a:xfrm>
        </p:spPr>
        <p:txBody>
          <a:bodyPr rtlCol="1" anchor="t">
            <a:normAutofit/>
          </a:bodyPr>
          <a:lstStyle>
            <a:lvl1pPr marL="0" indent="0" algn="r" rtl="1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054A6BA2-4A58-4A49-9546-66BC7F911B14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 flipH="1">
            <a:off x="6871653" y="1828800"/>
            <a:ext cx="4251960" cy="4191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2472267" y="1828800"/>
            <a:ext cx="4251960" cy="4191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32150CEC-B720-4B94-B820-588D04E7086E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2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6871652" y="1828799"/>
            <a:ext cx="4251960" cy="685801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6871652" y="2590800"/>
            <a:ext cx="4251960" cy="3429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 flipH="1">
            <a:off x="2436812" y="1828799"/>
            <a:ext cx="4251960" cy="685801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 flipH="1">
            <a:off x="2436812" y="2590800"/>
            <a:ext cx="4251960" cy="3429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EF05BF1E-86A0-412B-BFBD-AD44EF33ABE7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98AD1D28-A8FA-4523-B9E6-56C82FED00BE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B25CA9AB-6328-4FCB-9FA8-C6EC3F7C1B16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المحتوى ذو 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7008812" y="533400"/>
            <a:ext cx="4114800" cy="1524000"/>
          </a:xfrm>
        </p:spPr>
        <p:txBody>
          <a:bodyPr rtlCol="1" anchor="b">
            <a:normAutofit/>
          </a:bodyPr>
          <a:lstStyle>
            <a:lvl1pPr algn="r" rtl="1">
              <a:lnSpc>
                <a:spcPct val="100000"/>
              </a:lnSpc>
              <a:defRPr sz="3600" b="1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455612" y="533400"/>
            <a:ext cx="5867400" cy="54864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  <a:p>
            <a:pPr lvl="1" rtl="1"/>
            <a:r>
              <a:rPr lang="ar-SA" smtClean="0"/>
              <a:t>المستوى الثاني</a:t>
            </a:r>
          </a:p>
          <a:p>
            <a:pPr lvl="2" rtl="1"/>
            <a:r>
              <a:rPr lang="ar-SA" smtClean="0"/>
              <a:t>المستوى الثالث</a:t>
            </a:r>
          </a:p>
          <a:p>
            <a:pPr lvl="3" rtl="1"/>
            <a:r>
              <a:rPr lang="ar-SA" smtClean="0"/>
              <a:t>المستوى الرابع</a:t>
            </a:r>
          </a:p>
          <a:p>
            <a:pPr lvl="4" rtl="1"/>
            <a:r>
              <a:rPr lang="ar-SA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7008812" y="2209800"/>
            <a:ext cx="4114800" cy="3810000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C9C76E3-1ED1-4E4C-BC47-3D9E0C0685D8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436813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7008812" y="533400"/>
            <a:ext cx="4114800" cy="1524000"/>
          </a:xfrm>
        </p:spPr>
        <p:txBody>
          <a:bodyPr rtlCol="1" anchor="b">
            <a:noAutofit/>
          </a:bodyPr>
          <a:lstStyle>
            <a:lvl1pPr algn="r" rtl="1">
              <a:lnSpc>
                <a:spcPct val="100000"/>
              </a:lnSpc>
              <a:defRPr sz="3600" b="1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صورة 2" descr="عنصر نائب فارغ لإضافة صورة. انقر فوق العنصر النائب ثم حدد الصورة التي ترغب بإضافتها."/>
          <p:cNvSpPr>
            <a:spLocks noGrp="1"/>
          </p:cNvSpPr>
          <p:nvPr>
            <p:ph type="pic" idx="1"/>
          </p:nvPr>
        </p:nvSpPr>
        <p:spPr>
          <a:xfrm flipH="1">
            <a:off x="542840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 rtlCol="1">
            <a:normAutofit/>
          </a:bodyPr>
          <a:lstStyle>
            <a:lvl1pPr marL="0" indent="0" algn="ctr" rtl="1">
              <a:buNone/>
              <a:defRPr sz="24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 smtClean="0"/>
              <a:t>انقر فوق الأيقونة لإضافة صورة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7008812" y="2209800"/>
            <a:ext cx="4114800" cy="3810000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smtClean="0"/>
              <a:t>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 bwMode="auto">
          <a:xfrm flipH="1">
            <a:off x="24368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24368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ar-SA" dirty="0" smtClean="0"/>
              <a:t>تحرير أنماط النص الرئيسي</a:t>
            </a:r>
            <a:endParaRPr lang="ar-SA" noProof="0" dirty="0"/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 flipH="1">
            <a:off x="5470525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ar-SA" noProof="0" dirty="0" smtClean="0"/>
              <a:t>إضافة تذييل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 flipH="1">
            <a:off x="3884613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2B1D8E3-B38E-4E7B-A5DB-3FE3C21798D4}" type="datetime1">
              <a:rPr lang="ar-SA" noProof="0" smtClean="0"/>
              <a:t>08/09/1443</a:t>
            </a:fld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 flipH="1">
            <a:off x="2436813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1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AEAE4A8-A6E5-453E-B946-FB774B73F48C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r" defTabSz="914400" rtl="1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4320" indent="-228600" algn="r" defTabSz="914400" rtl="1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594360" indent="-228600" algn="r" defTabSz="914400" rtl="1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77240" indent="-18288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60120" indent="-18288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097280" indent="-13716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23444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yasmeen_3730@limu.edu.l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ora.com/What-are-the-components-of-a-task-environment" TargetMode="External"/><Relationship Id="rId2" Type="http://schemas.openxmlformats.org/officeDocument/2006/relationships/hyperlink" Target="https://tyrocity.com/t/discus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tes.google.com/site/organizationalenvironment/task-environment" TargetMode="External"/><Relationship Id="rId4" Type="http://schemas.openxmlformats.org/officeDocument/2006/relationships/hyperlink" Target="https://www.reference.com/business-finance/task-environment-1b00d9d5f7f43c6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flipH="1">
            <a:off x="2566020" y="404664"/>
            <a:ext cx="6984776" cy="1584176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Libyan international university</a:t>
            </a:r>
            <a:b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Faculty of business administration </a:t>
            </a:r>
            <a:r>
              <a:rPr lang="ar-SA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/>
            </a:r>
            <a:br>
              <a:rPr lang="ar-SA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</a:br>
            <a:endParaRPr lang="ar-SA" sz="2400" b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flipH="1">
            <a:off x="97604" y="3019210"/>
            <a:ext cx="12097343" cy="1584176"/>
          </a:xfrm>
        </p:spPr>
        <p:txBody>
          <a:bodyPr>
            <a:normAutofit/>
          </a:bodyPr>
          <a:lstStyle/>
          <a:p>
            <a:pPr algn="ctr"/>
            <a:r>
              <a:rPr lang="en-US" cap="small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The Major Components of an Organization’s Task Environment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761" y="233201"/>
            <a:ext cx="1639069" cy="163906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67" y="233201"/>
            <a:ext cx="1639069" cy="1639069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617508" y="5384250"/>
            <a:ext cx="4237544" cy="12003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By: Yasmeen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Ahdash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ID: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  3730</a:t>
            </a:r>
          </a:p>
          <a:p>
            <a:pPr algn="l" rtl="0"/>
            <a:r>
              <a:rPr lang="en-US" dirty="0" smtClean="0">
                <a:hlinkClick r:id="rId4"/>
              </a:rPr>
              <a:t>Email :  yasmeen_3730@limu.edu.ly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Date:30/3/2022 </a:t>
            </a:r>
            <a:endParaRPr lang="ar-SA" dirty="0" smtClean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5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Content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1557908" y="1988840"/>
            <a:ext cx="9853736" cy="3184376"/>
          </a:xfrm>
        </p:spPr>
        <p:txBody>
          <a:bodyPr/>
          <a:lstStyle/>
          <a:p>
            <a:pPr marL="560070" indent="-514350" algn="ctr" rtl="0">
              <a:buFont typeface="+mj-lt"/>
              <a:buAutoNum type="roman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Introduction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List the major components of an organization’s task environment  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Explanation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Conclusion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References </a:t>
            </a:r>
          </a:p>
          <a:p>
            <a:pPr marL="45720" indent="0" algn="ctr" rtl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60070" indent="-514350" algn="ctr" rtl="0">
              <a:buFont typeface="+mj-lt"/>
              <a:buAutoNum type="romanUcPeriod"/>
            </a:pPr>
            <a:endParaRPr lang="ar-SA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2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699519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H="1">
            <a:off x="2436811" y="620688"/>
            <a:ext cx="8686801" cy="61947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Introduction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2436811" y="1412776"/>
            <a:ext cx="8686801" cy="460702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What’s  a task environment ?</a:t>
            </a:r>
          </a:p>
          <a:p>
            <a:pPr marL="45720" indent="0"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An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organization’s task environment is the collection of factors that affects its ability to achieve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goals.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ctr" rtl="0">
              <a:buFont typeface="Wingdings" panose="05000000000000000000" pitchFamily="2" charset="2"/>
              <a:buChar char="Ø"/>
            </a:pPr>
            <a:r>
              <a:rPr lang="en-US" sz="1400" dirty="0"/>
              <a:t>Common factors in the task environment include competitors, customers, suppliers and distributors. By identifying potential factors that could impede success, the organization has the ability to adapt</a:t>
            </a:r>
            <a:r>
              <a:rPr lang="en-US" sz="1400" dirty="0" smtClean="0"/>
              <a:t>.</a:t>
            </a:r>
          </a:p>
          <a:p>
            <a:pPr algn="ctr" rtl="0">
              <a:buFont typeface="Wingdings" panose="05000000000000000000" pitchFamily="2" charset="2"/>
              <a:buChar char="Ø"/>
            </a:pPr>
            <a:r>
              <a:rPr lang="en-US" sz="1600" dirty="0"/>
              <a:t>The number and quality of competitors of an organization impact an organization’s task </a:t>
            </a:r>
            <a:r>
              <a:rPr lang="en-US" sz="1600" dirty="0" smtClean="0"/>
              <a:t>environment.</a:t>
            </a:r>
          </a:p>
          <a:p>
            <a:pPr algn="ctr" rtl="0">
              <a:buFont typeface="Wingdings" panose="05000000000000000000" pitchFamily="2" charset="2"/>
              <a:buChar char="Ø"/>
            </a:pPr>
            <a:r>
              <a:rPr lang="en-US" sz="1600" dirty="0" smtClean="0"/>
              <a:t>If </a:t>
            </a:r>
            <a:r>
              <a:rPr lang="en-US" sz="1600" dirty="0"/>
              <a:t>an organization has many strong competitors, it must produce excellent quality.</a:t>
            </a:r>
            <a:endParaRPr lang="ar-SA" sz="1600" dirty="0">
              <a:solidFill>
                <a:schemeClr val="accent1">
                  <a:lumMod val="75000"/>
                </a:schemeClr>
              </a:solidFill>
              <a:latin typeface="Blackadder ITC" panose="04020505051007020D02" pitchFamily="82" charset="0"/>
            </a:endParaRPr>
          </a:p>
        </p:txBody>
      </p:sp>
      <p:pic>
        <p:nvPicPr>
          <p:cNvPr id="2050" name="Picture 2" descr="Task environment's Effects on Organizations – Build-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188" y="4714875"/>
            <a:ext cx="3888432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3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617668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H="1">
            <a:off x="1341884" y="548680"/>
            <a:ext cx="10213777" cy="95138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What are the components of task environment?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621803" y="1828800"/>
            <a:ext cx="11017223" cy="3976464"/>
          </a:xfrm>
        </p:spPr>
        <p:txBody>
          <a:bodyPr/>
          <a:lstStyle/>
          <a:p>
            <a:pPr marL="4572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So, before looking into the components of the task environment, let’s understand the basics with regard to what it actually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is.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sz="2400" dirty="0">
                <a:latin typeface="Blackadder ITC" panose="04020505051007020D02" pitchFamily="82" charset="0"/>
              </a:rPr>
              <a:t>A business environment could be affected by forces inside (within) and outside of the company which will affect how a business </a:t>
            </a:r>
            <a:r>
              <a:rPr lang="en-US" sz="2400" dirty="0" smtClean="0">
                <a:latin typeface="Blackadder ITC" panose="04020505051007020D02" pitchFamily="82" charset="0"/>
              </a:rPr>
              <a:t>operates</a:t>
            </a:r>
            <a:r>
              <a:rPr lang="en-US" sz="2400" dirty="0" smtClean="0"/>
              <a:t>.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dirty="0" smtClean="0"/>
              <a:t> </a:t>
            </a:r>
            <a:r>
              <a:rPr lang="en-US" sz="2400" dirty="0" smtClean="0">
                <a:latin typeface="Blackadder ITC" panose="04020505051007020D02" pitchFamily="82" charset="0"/>
              </a:rPr>
              <a:t>The influences </a:t>
            </a:r>
            <a:r>
              <a:rPr lang="en-US" sz="2400" dirty="0">
                <a:latin typeface="Blackadder ITC" panose="04020505051007020D02" pitchFamily="82" charset="0"/>
              </a:rPr>
              <a:t>and events that come from outside of the company are called a task </a:t>
            </a:r>
            <a:r>
              <a:rPr lang="en-US" sz="2400" dirty="0" smtClean="0">
                <a:latin typeface="Blackadder ITC" panose="04020505051007020D02" pitchFamily="82" charset="0"/>
              </a:rPr>
              <a:t>environment.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dirty="0" smtClean="0"/>
              <a:t> </a:t>
            </a:r>
            <a:r>
              <a:rPr lang="en-US" sz="2400" dirty="0">
                <a:latin typeface="Blackadder ITC" panose="04020505051007020D02" pitchFamily="82" charset="0"/>
              </a:rPr>
              <a:t>Thus the task environment might be slightly different </a:t>
            </a:r>
            <a:r>
              <a:rPr lang="en-US" sz="2400" dirty="0" smtClean="0">
                <a:latin typeface="Blackadder ITC" panose="04020505051007020D02" pitchFamily="82" charset="0"/>
              </a:rPr>
              <a:t>from </a:t>
            </a:r>
            <a:r>
              <a:rPr lang="en-US" sz="2400" dirty="0">
                <a:latin typeface="Blackadder ITC" panose="04020505051007020D02" pitchFamily="82" charset="0"/>
              </a:rPr>
              <a:t>the company</a:t>
            </a:r>
            <a:r>
              <a:rPr lang="en-US" sz="2400" dirty="0" smtClean="0">
                <a:latin typeface="Blackadder ITC" panose="04020505051007020D02" pitchFamily="82" charset="0"/>
              </a:rPr>
              <a:t> .</a:t>
            </a:r>
          </a:p>
          <a:p>
            <a:pPr marL="560070" indent="-514350" algn="ctr" rtl="0">
              <a:buFont typeface="+mj-lt"/>
              <a:buAutoNum type="romanUcPeriod"/>
            </a:pPr>
            <a:r>
              <a:rPr lang="en-US" dirty="0" smtClean="0"/>
              <a:t> </a:t>
            </a:r>
            <a:r>
              <a:rPr lang="en-US" sz="2400" dirty="0">
                <a:latin typeface="Blackadder ITC" panose="04020505051007020D02" pitchFamily="82" charset="0"/>
              </a:rPr>
              <a:t>But while generalizing them all, these would be the components of task </a:t>
            </a:r>
            <a:r>
              <a:rPr lang="en-US" sz="2400" dirty="0" smtClean="0">
                <a:latin typeface="Blackadder ITC" panose="04020505051007020D02" pitchFamily="82" charset="0"/>
              </a:rPr>
              <a:t>environment.</a:t>
            </a:r>
            <a:endParaRPr lang="ar-SA" sz="2400" dirty="0">
              <a:solidFill>
                <a:schemeClr val="accent1">
                  <a:lumMod val="75000"/>
                </a:schemeClr>
              </a:solidFill>
              <a:latin typeface="Blackadder ITC" panose="04020505051007020D02" pitchFamily="82" charset="0"/>
            </a:endParaRPr>
          </a:p>
        </p:txBody>
      </p:sp>
      <p:sp>
        <p:nvSpPr>
          <p:cNvPr id="4" name="AutoShape 2" descr="تفسير رؤية البحث عن شيء ضائع في المنام | المرسال"/>
          <p:cNvSpPr>
            <a:spLocks noChangeAspect="1" noChangeArrowheads="1"/>
          </p:cNvSpPr>
          <p:nvPr/>
        </p:nvSpPr>
        <p:spPr bwMode="auto">
          <a:xfrm>
            <a:off x="155575" y="-890588"/>
            <a:ext cx="23526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6" name="Picture 4" descr="إحساس الشخص بذاته كشخص متميز يبحث ببساطة عن إجابة من أنا - موسوعة ادعمن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236" y="5013176"/>
            <a:ext cx="2835756" cy="1711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4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333945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H="1">
            <a:off x="981844" y="476672"/>
            <a:ext cx="10645825" cy="95138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List the major components of an organization’s task environment 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6" name="مخطط انسيابي: محطة طرفية 5"/>
          <p:cNvSpPr/>
          <p:nvPr/>
        </p:nvSpPr>
        <p:spPr>
          <a:xfrm>
            <a:off x="3214092" y="3212975"/>
            <a:ext cx="6912768" cy="783401"/>
          </a:xfrm>
          <a:prstGeom prst="flowChartTerminator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lackadder ITC" panose="04020505051007020D02" pitchFamily="82" charset="0"/>
              </a:rPr>
              <a:t>After we organized them we divided them into six :</a:t>
            </a:r>
            <a:endParaRPr lang="ar-SA" sz="2800" dirty="0">
              <a:solidFill>
                <a:schemeClr val="accent1">
                  <a:lumMod val="50000"/>
                </a:schemeClr>
              </a:solidFill>
              <a:latin typeface="Blackadder ITC" panose="04020505051007020D02" pitchFamily="82" charset="0"/>
            </a:endParaRPr>
          </a:p>
        </p:txBody>
      </p:sp>
      <p:cxnSp>
        <p:nvCxnSpPr>
          <p:cNvPr id="8" name="رابط منحني 7"/>
          <p:cNvCxnSpPr/>
          <p:nvPr/>
        </p:nvCxnSpPr>
        <p:spPr>
          <a:xfrm flipV="1">
            <a:off x="7894612" y="2492896"/>
            <a:ext cx="864096" cy="64807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نحني 9"/>
          <p:cNvCxnSpPr/>
          <p:nvPr/>
        </p:nvCxnSpPr>
        <p:spPr>
          <a:xfrm rot="5400000" flipH="1" flipV="1">
            <a:off x="6149480" y="2547965"/>
            <a:ext cx="792089" cy="24990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نحني 11"/>
          <p:cNvCxnSpPr/>
          <p:nvPr/>
        </p:nvCxnSpPr>
        <p:spPr>
          <a:xfrm rot="10800000">
            <a:off x="4150196" y="2492896"/>
            <a:ext cx="792088" cy="57606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نحني 17"/>
          <p:cNvCxnSpPr/>
          <p:nvPr/>
        </p:nvCxnSpPr>
        <p:spPr>
          <a:xfrm>
            <a:off x="8038628" y="4068384"/>
            <a:ext cx="720080" cy="57606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نحني 19"/>
          <p:cNvCxnSpPr/>
          <p:nvPr/>
        </p:nvCxnSpPr>
        <p:spPr>
          <a:xfrm rot="5400000">
            <a:off x="5895674" y="4488278"/>
            <a:ext cx="864096" cy="1857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نحني 21"/>
          <p:cNvCxnSpPr/>
          <p:nvPr/>
        </p:nvCxnSpPr>
        <p:spPr>
          <a:xfrm rot="10800000" flipV="1">
            <a:off x="4147616" y="4221088"/>
            <a:ext cx="792088" cy="50405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ربع نص 22"/>
          <p:cNvSpPr txBox="1"/>
          <p:nvPr/>
        </p:nvSpPr>
        <p:spPr>
          <a:xfrm>
            <a:off x="2710036" y="1945542"/>
            <a:ext cx="1656184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Customers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5734132" y="1666993"/>
            <a:ext cx="1728192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Suppliers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8652821" y="1996053"/>
            <a:ext cx="1656184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Competition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2953007" y="5029145"/>
            <a:ext cx="1473583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Labor force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5372208" y="5245554"/>
            <a:ext cx="2306380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Government regulations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8220773" y="5207580"/>
            <a:ext cx="2088232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gency FB" panose="020B0503020202020204" pitchFamily="34" charset="0"/>
              </a:rPr>
              <a:t>Special interest groups</a:t>
            </a:r>
            <a:endParaRPr lang="ar-SA" sz="2000" dirty="0" smtClean="0">
              <a:solidFill>
                <a:schemeClr val="bg2">
                  <a:lumMod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5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057963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H="1">
            <a:off x="1845940" y="476672"/>
            <a:ext cx="8686801" cy="63475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Conclusion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824743" y="1412776"/>
            <a:ext cx="10729191" cy="3960440"/>
          </a:xfrm>
        </p:spPr>
        <p:txBody>
          <a:bodyPr>
            <a:noAutofit/>
          </a:bodyPr>
          <a:lstStyle/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The task environment is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a part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of the external environment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The task environment are things that are close to the organization and effect it the most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The task environment is the main focus for the organization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Competitors are something that the organizational leaders will try to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analyse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 and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predict the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most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 Looking at the competitors can greatly affect what the company will do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next.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The customers are the life of any 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organization.</a:t>
            </a:r>
          </a:p>
          <a:p>
            <a:pPr algn="ctr" rtl="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Blackadder ITC" panose="04020505051007020D02" pitchFamily="82" charset="0"/>
              </a:rPr>
              <a:t>The customers will determine the success or failure of a company.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endParaRPr lang="ar-SA" sz="2400" dirty="0">
              <a:solidFill>
                <a:schemeClr val="accent3">
                  <a:lumMod val="50000"/>
                </a:schemeClr>
              </a:solidFill>
              <a:latin typeface="Blackadder ITC" panose="04020505051007020D02" pitchFamily="82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16" y="5301208"/>
            <a:ext cx="2505075" cy="140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6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403263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References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Discuss. (2022). Retrieved 29 March 2022, from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2"/>
              </a:rPr>
              <a:t>https://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2"/>
              </a:rPr>
              <a:t>tyrocity.com/t/discuss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 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endParaRPr>
          </a:p>
          <a:p>
            <a:pPr algn="ctr" rtl="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What are the components of a task environment?. (2022). Retrieved 29 March 2022, from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3"/>
              </a:rPr>
              <a:t>https://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3"/>
              </a:rPr>
              <a:t>www.quora.com/What-are-the-components-of-a-task-environment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  </a:t>
            </a:r>
          </a:p>
          <a:p>
            <a:pPr algn="ctr" rtl="0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Finance, B., &amp; Writer, S. (2022). What Is a Task Environment?. Retrieved 29 March 2022, from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4"/>
              </a:rPr>
              <a:t>https://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4"/>
              </a:rPr>
              <a:t>www.reference.com/business-finance/task-environment-1b00d9d5f7f43c6f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 </a:t>
            </a:r>
            <a:endParaRPr lang="en-US" sz="2400" u="sng" dirty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  <a:hlinkClick r:id="rId4"/>
            </a:endParaRPr>
          </a:p>
          <a:p>
            <a:pPr algn="ctr" rtl="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Task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Environment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- BUS250.01 Organizational Environment. (2022). Retrieved 29 March 2022, from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5"/>
              </a:rPr>
              <a:t>https://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  <a:hlinkClick r:id="rId5"/>
              </a:rPr>
              <a:t>sites.google.com/site/organizationalenvironment/task-environment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 </a:t>
            </a:r>
            <a:endParaRPr lang="en-US" sz="2400" u="sng" dirty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5" name="AutoShape 2" descr="لفتة إصبع اليد تمتد, لفتة, كف, يد PNG وملف PSD للتحميل مجانا"/>
          <p:cNvSpPr>
            <a:spLocks noChangeAspect="1" noChangeArrowheads="1"/>
          </p:cNvSpPr>
          <p:nvPr/>
        </p:nvSpPr>
        <p:spPr bwMode="auto">
          <a:xfrm>
            <a:off x="1125860" y="2133599"/>
            <a:ext cx="155257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4" descr="لفتة إصبع اليد تمتد, لفتة, كف, يد PNG وملف PSD للتحميل مجانا"/>
          <p:cNvSpPr>
            <a:spLocks noChangeAspect="1" noChangeArrowheads="1"/>
          </p:cNvSpPr>
          <p:nvPr/>
        </p:nvSpPr>
        <p:spPr bwMode="auto">
          <a:xfrm>
            <a:off x="155575" y="-852488"/>
            <a:ext cx="2626469" cy="348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7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4269082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hank you for your attention” in (Business) Correspond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60" y="836712"/>
            <a:ext cx="563225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مربع نص 1"/>
          <p:cNvSpPr txBox="1"/>
          <p:nvPr/>
        </p:nvSpPr>
        <p:spPr>
          <a:xfrm>
            <a:off x="5742187" y="4581128"/>
            <a:ext cx="439248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Any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questione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?</a:t>
            </a:r>
            <a:endParaRPr lang="ar-SA" sz="3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ar-SA" noProof="0" smtClean="0"/>
              <a:pPr/>
              <a:t>8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965594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عرض تقديمي لاستراتيجية الأعمال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4351714_TF03460663" id="{4B3CEE44-A1FF-4332-B378-98A02BB3BC68}" vid="{1DF85792-A061-43DC-99A0-2BE5C1057700}"/>
    </a:ext>
  </a:extLst>
</a:theme>
</file>

<file path=ppt/theme/theme2.xml><?xml version="1.0" encoding="utf-8"?>
<a:theme xmlns:a="http://schemas.openxmlformats.org/drawingml/2006/main" name="نسق Offic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53E1689-1E09-4ADC-A5E7-6718BF79A8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B30B94-6D3B-4C91-947C-5EB8E8EFFE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FF1070-8794-47AC-90B7-1F2E078096FF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40262f94-9f35-4ac3-9a90-690165a166b7"/>
    <ds:schemaRef ds:uri="a4f35948-e619-41b3-aa29-22878b09cfd2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384</Words>
  <Application>Microsoft Office PowerPoint</Application>
  <PresentationFormat>Custom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Agency FB</vt:lpstr>
      <vt:lpstr>Algerian</vt:lpstr>
      <vt:lpstr>Arial</vt:lpstr>
      <vt:lpstr>Arial Narrow</vt:lpstr>
      <vt:lpstr>Blackadder ITC</vt:lpstr>
      <vt:lpstr>Palatino Linotype</vt:lpstr>
      <vt:lpstr>Tahoma</vt:lpstr>
      <vt:lpstr>Wingdings</vt:lpstr>
      <vt:lpstr>عرض تقديمي لاستراتيجية الأعمال</vt:lpstr>
      <vt:lpstr>Libyan international university Faculty of business administration  </vt:lpstr>
      <vt:lpstr>Content</vt:lpstr>
      <vt:lpstr>Introduction </vt:lpstr>
      <vt:lpstr>What are the components of task environment?</vt:lpstr>
      <vt:lpstr>List the major components of an organization’s task environment </vt:lpstr>
      <vt:lpstr>Conclusion </vt:lpstr>
      <vt:lpstr>References </vt:lpstr>
      <vt:lpstr>PowerPoint Presentation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</dc:title>
  <dc:creator>PIXEL</dc:creator>
  <cp:lastModifiedBy>Maher Fattouh</cp:lastModifiedBy>
  <cp:revision>46</cp:revision>
  <dcterms:created xsi:type="dcterms:W3CDTF">2022-03-29T00:38:47Z</dcterms:created>
  <dcterms:modified xsi:type="dcterms:W3CDTF">2022-04-09T11:30:09Z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74069400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