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56" r:id="rId2"/>
    <p:sldId id="268" r:id="rId3"/>
    <p:sldId id="325" r:id="rId4"/>
    <p:sldId id="309" r:id="rId5"/>
    <p:sldId id="326" r:id="rId6"/>
    <p:sldId id="271" r:id="rId7"/>
    <p:sldId id="270" r:id="rId8"/>
    <p:sldId id="272" r:id="rId9"/>
    <p:sldId id="308" r:id="rId10"/>
    <p:sldId id="310" r:id="rId11"/>
    <p:sldId id="311" r:id="rId12"/>
    <p:sldId id="327" r:id="rId13"/>
    <p:sldId id="328" r:id="rId14"/>
    <p:sldId id="329" r:id="rId15"/>
    <p:sldId id="269" r:id="rId16"/>
    <p:sldId id="258" r:id="rId17"/>
    <p:sldId id="273" r:id="rId18"/>
    <p:sldId id="330" r:id="rId19"/>
    <p:sldId id="331" r:id="rId20"/>
    <p:sldId id="259" r:id="rId21"/>
    <p:sldId id="267" r:id="rId22"/>
    <p:sldId id="313" r:id="rId23"/>
    <p:sldId id="261" r:id="rId24"/>
    <p:sldId id="266" r:id="rId25"/>
    <p:sldId id="274" r:id="rId26"/>
    <p:sldId id="260" r:id="rId27"/>
    <p:sldId id="312" r:id="rId28"/>
    <p:sldId id="262" r:id="rId29"/>
    <p:sldId id="263" r:id="rId30"/>
    <p:sldId id="319" r:id="rId31"/>
    <p:sldId id="317" r:id="rId32"/>
    <p:sldId id="324" r:id="rId33"/>
    <p:sldId id="323" r:id="rId34"/>
    <p:sldId id="320" r:id="rId35"/>
    <p:sldId id="276" r:id="rId36"/>
    <p:sldId id="332" r:id="rId37"/>
    <p:sldId id="347" r:id="rId38"/>
    <p:sldId id="348" r:id="rId39"/>
    <p:sldId id="349" r:id="rId40"/>
    <p:sldId id="264" r:id="rId41"/>
    <p:sldId id="315" r:id="rId42"/>
    <p:sldId id="265" r:id="rId43"/>
    <p:sldId id="318" r:id="rId44"/>
    <p:sldId id="303" r:id="rId45"/>
    <p:sldId id="304" r:id="rId46"/>
    <p:sldId id="305" r:id="rId47"/>
    <p:sldId id="279" r:id="rId48"/>
    <p:sldId id="280" r:id="rId49"/>
    <p:sldId id="281" r:id="rId50"/>
    <p:sldId id="282" r:id="rId51"/>
    <p:sldId id="283" r:id="rId52"/>
    <p:sldId id="284" r:id="rId53"/>
    <p:sldId id="286" r:id="rId54"/>
    <p:sldId id="285" r:id="rId55"/>
    <p:sldId id="287" r:id="rId56"/>
    <p:sldId id="295" r:id="rId57"/>
    <p:sldId id="288" r:id="rId58"/>
    <p:sldId id="289" r:id="rId59"/>
    <p:sldId id="333" r:id="rId60"/>
    <p:sldId id="290" r:id="rId61"/>
    <p:sldId id="291" r:id="rId62"/>
    <p:sldId id="292" r:id="rId63"/>
    <p:sldId id="293" r:id="rId64"/>
    <p:sldId id="294" r:id="rId65"/>
    <p:sldId id="306" r:id="rId66"/>
    <p:sldId id="307" r:id="rId67"/>
    <p:sldId id="301" r:id="rId68"/>
    <p:sldId id="296" r:id="rId69"/>
    <p:sldId id="297" r:id="rId70"/>
    <p:sldId id="298" r:id="rId71"/>
    <p:sldId id="299" r:id="rId72"/>
    <p:sldId id="300" r:id="rId73"/>
    <p:sldId id="302" r:id="rId74"/>
    <p:sldId id="334" r:id="rId75"/>
    <p:sldId id="335" r:id="rId76"/>
    <p:sldId id="336" r:id="rId77"/>
    <p:sldId id="275" r:id="rId78"/>
    <p:sldId id="337" r:id="rId79"/>
    <p:sldId id="338" r:id="rId80"/>
    <p:sldId id="339" r:id="rId81"/>
    <p:sldId id="340" r:id="rId82"/>
    <p:sldId id="341" r:id="rId83"/>
    <p:sldId id="344" r:id="rId84"/>
    <p:sldId id="342" r:id="rId85"/>
    <p:sldId id="343" r:id="rId86"/>
    <p:sldId id="345" r:id="rId87"/>
    <p:sldId id="346" r:id="rId88"/>
    <p:sldId id="350" r:id="rId89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مقطع افتراضي" id="{B837E66C-3E4C-4F3D-9847-06FD47C46443}">
          <p14:sldIdLst>
            <p14:sldId id="256"/>
            <p14:sldId id="268"/>
            <p14:sldId id="325"/>
            <p14:sldId id="309"/>
            <p14:sldId id="326"/>
            <p14:sldId id="271"/>
            <p14:sldId id="270"/>
            <p14:sldId id="272"/>
            <p14:sldId id="308"/>
            <p14:sldId id="310"/>
            <p14:sldId id="311"/>
            <p14:sldId id="327"/>
            <p14:sldId id="328"/>
            <p14:sldId id="329"/>
            <p14:sldId id="269"/>
            <p14:sldId id="258"/>
            <p14:sldId id="273"/>
            <p14:sldId id="330"/>
            <p14:sldId id="331"/>
            <p14:sldId id="259"/>
            <p14:sldId id="267"/>
            <p14:sldId id="313"/>
            <p14:sldId id="261"/>
            <p14:sldId id="266"/>
            <p14:sldId id="274"/>
            <p14:sldId id="260"/>
            <p14:sldId id="312"/>
            <p14:sldId id="262"/>
            <p14:sldId id="263"/>
            <p14:sldId id="319"/>
            <p14:sldId id="317"/>
            <p14:sldId id="324"/>
            <p14:sldId id="323"/>
            <p14:sldId id="320"/>
            <p14:sldId id="276"/>
            <p14:sldId id="332"/>
            <p14:sldId id="347"/>
            <p14:sldId id="348"/>
            <p14:sldId id="349"/>
            <p14:sldId id="264"/>
            <p14:sldId id="315"/>
            <p14:sldId id="265"/>
            <p14:sldId id="318"/>
            <p14:sldId id="303"/>
            <p14:sldId id="304"/>
            <p14:sldId id="305"/>
            <p14:sldId id="279"/>
            <p14:sldId id="280"/>
            <p14:sldId id="281"/>
            <p14:sldId id="282"/>
            <p14:sldId id="283"/>
            <p14:sldId id="284"/>
            <p14:sldId id="286"/>
            <p14:sldId id="285"/>
            <p14:sldId id="287"/>
            <p14:sldId id="295"/>
            <p14:sldId id="288"/>
            <p14:sldId id="289"/>
            <p14:sldId id="333"/>
            <p14:sldId id="290"/>
            <p14:sldId id="291"/>
            <p14:sldId id="292"/>
            <p14:sldId id="293"/>
            <p14:sldId id="294"/>
            <p14:sldId id="306"/>
            <p14:sldId id="307"/>
            <p14:sldId id="301"/>
            <p14:sldId id="296"/>
            <p14:sldId id="297"/>
            <p14:sldId id="298"/>
            <p14:sldId id="299"/>
            <p14:sldId id="300"/>
            <p14:sldId id="302"/>
            <p14:sldId id="334"/>
            <p14:sldId id="335"/>
            <p14:sldId id="336"/>
            <p14:sldId id="275"/>
            <p14:sldId id="337"/>
            <p14:sldId id="338"/>
            <p14:sldId id="339"/>
            <p14:sldId id="340"/>
            <p14:sldId id="341"/>
            <p14:sldId id="344"/>
            <p14:sldId id="342"/>
            <p14:sldId id="343"/>
            <p14:sldId id="345"/>
            <p14:sldId id="346"/>
            <p14:sldId id="350"/>
          </p14:sldIdLst>
        </p14:section>
        <p14:section name="مقطع بدون عنوان" id="{13CB144B-F006-4F90-862B-5BF1510690FF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21" autoAdjust="0"/>
    <p:restoredTop sz="94660"/>
  </p:normalViewPr>
  <p:slideViewPr>
    <p:cSldViewPr snapToGrid="0">
      <p:cViewPr varScale="1">
        <p:scale>
          <a:sx n="54" d="100"/>
          <a:sy n="54" d="100"/>
        </p:scale>
        <p:origin x="763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250A7C-E07B-4485-B758-2B58F45BA78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SA"/>
        </a:p>
      </dgm:t>
    </dgm:pt>
    <dgm:pt modelId="{B3BCEABD-A043-41A1-BCF9-82454951972E}">
      <dgm:prSet/>
      <dgm:spPr/>
      <dgm:t>
        <a:bodyPr/>
        <a:lstStyle/>
        <a:p>
          <a:pPr algn="ctr" rtl="1"/>
          <a:r>
            <a:rPr lang="en-US" b="1" dirty="0" smtClean="0"/>
            <a:t>MOTOR ADAPTATION TO STRABISMUS</a:t>
          </a:r>
          <a:endParaRPr lang="en-US" dirty="0"/>
        </a:p>
      </dgm:t>
    </dgm:pt>
    <dgm:pt modelId="{C55A0F97-0D56-4C0C-A425-9BEB67978A4E}" type="parTrans" cxnId="{F740AC12-8980-4527-A3F8-278D765FE64F}">
      <dgm:prSet/>
      <dgm:spPr/>
      <dgm:t>
        <a:bodyPr/>
        <a:lstStyle/>
        <a:p>
          <a:pPr rtl="1"/>
          <a:endParaRPr lang="ar-SA"/>
        </a:p>
      </dgm:t>
    </dgm:pt>
    <dgm:pt modelId="{5B1BFC3B-0B0A-46EB-8E4D-29944211ACBC}" type="sibTrans" cxnId="{F740AC12-8980-4527-A3F8-278D765FE64F}">
      <dgm:prSet/>
      <dgm:spPr/>
      <dgm:t>
        <a:bodyPr/>
        <a:lstStyle/>
        <a:p>
          <a:pPr rtl="1"/>
          <a:endParaRPr lang="ar-SA"/>
        </a:p>
      </dgm:t>
    </dgm:pt>
    <dgm:pt modelId="{C331A67D-2245-4A72-9460-FD62A3A16716}">
      <dgm:prSet/>
      <dgm:spPr/>
      <dgm:t>
        <a:bodyPr/>
        <a:lstStyle/>
        <a:p>
          <a:pPr algn="ctr" rtl="1"/>
          <a:r>
            <a:rPr lang="en-US" dirty="0" smtClean="0"/>
            <a:t>A face turn</a:t>
          </a:r>
          <a:endParaRPr lang="en-US" dirty="0"/>
        </a:p>
      </dgm:t>
    </dgm:pt>
    <dgm:pt modelId="{7C87B39D-368E-4365-9C22-17FC74D7C15E}" type="parTrans" cxnId="{7A0806DE-7FC8-4BEA-9010-3733D7C2AC72}">
      <dgm:prSet/>
      <dgm:spPr/>
      <dgm:t>
        <a:bodyPr/>
        <a:lstStyle/>
        <a:p>
          <a:pPr rtl="1"/>
          <a:endParaRPr lang="ar-SA"/>
        </a:p>
      </dgm:t>
    </dgm:pt>
    <dgm:pt modelId="{7E47BCE8-B347-41F1-8FB8-D6C3F3A51F98}" type="sibTrans" cxnId="{7A0806DE-7FC8-4BEA-9010-3733D7C2AC72}">
      <dgm:prSet/>
      <dgm:spPr/>
      <dgm:t>
        <a:bodyPr/>
        <a:lstStyle/>
        <a:p>
          <a:pPr rtl="1"/>
          <a:endParaRPr lang="ar-SA"/>
        </a:p>
      </dgm:t>
    </dgm:pt>
    <dgm:pt modelId="{35DA49AB-37AE-46F6-A479-0A56D39B7E23}">
      <dgm:prSet/>
      <dgm:spPr/>
      <dgm:t>
        <a:bodyPr/>
        <a:lstStyle/>
        <a:p>
          <a:pPr algn="ctr" rtl="1"/>
          <a:r>
            <a:rPr lang="en-US" dirty="0" smtClean="0"/>
            <a:t>A head tilt</a:t>
          </a:r>
          <a:endParaRPr lang="en-US" dirty="0"/>
        </a:p>
      </dgm:t>
    </dgm:pt>
    <dgm:pt modelId="{1301FFDF-E9CC-4F30-AFBD-BF3D957AE8AC}" type="parTrans" cxnId="{06E26C09-FDB9-472E-A763-36F72002B696}">
      <dgm:prSet/>
      <dgm:spPr/>
      <dgm:t>
        <a:bodyPr/>
        <a:lstStyle/>
        <a:p>
          <a:pPr rtl="1"/>
          <a:endParaRPr lang="ar-SA"/>
        </a:p>
      </dgm:t>
    </dgm:pt>
    <dgm:pt modelId="{11EC8003-22E8-497B-B205-58C7855C20FF}" type="sibTrans" cxnId="{06E26C09-FDB9-472E-A763-36F72002B696}">
      <dgm:prSet/>
      <dgm:spPr/>
      <dgm:t>
        <a:bodyPr/>
        <a:lstStyle/>
        <a:p>
          <a:pPr rtl="1"/>
          <a:endParaRPr lang="ar-SA"/>
        </a:p>
      </dgm:t>
    </dgm:pt>
    <dgm:pt modelId="{4A217076-EF81-4C77-8B86-9CB3E65EE591}">
      <dgm:prSet/>
      <dgm:spPr/>
      <dgm:t>
        <a:bodyPr/>
        <a:lstStyle/>
        <a:p>
          <a:pPr algn="ctr" rtl="1"/>
          <a:r>
            <a:rPr lang="en-US" dirty="0" smtClean="0"/>
            <a:t>Chin elevation or depression</a:t>
          </a:r>
          <a:endParaRPr lang="en-US" dirty="0"/>
        </a:p>
      </dgm:t>
    </dgm:pt>
    <dgm:pt modelId="{4C1CD4D6-FD1A-4782-B865-E41471BE8FF4}" type="parTrans" cxnId="{01A9B7B8-D359-4599-89DF-9CEBA59E867F}">
      <dgm:prSet/>
      <dgm:spPr/>
      <dgm:t>
        <a:bodyPr/>
        <a:lstStyle/>
        <a:p>
          <a:pPr rtl="1"/>
          <a:endParaRPr lang="ar-SA"/>
        </a:p>
      </dgm:t>
    </dgm:pt>
    <dgm:pt modelId="{353D46C4-DEAF-444C-AD2D-591120DD2B51}" type="sibTrans" cxnId="{01A9B7B8-D359-4599-89DF-9CEBA59E867F}">
      <dgm:prSet/>
      <dgm:spPr/>
      <dgm:t>
        <a:bodyPr/>
        <a:lstStyle/>
        <a:p>
          <a:pPr rtl="1"/>
          <a:endParaRPr lang="ar-SA"/>
        </a:p>
      </dgm:t>
    </dgm:pt>
    <dgm:pt modelId="{B95743AD-29B1-4B2E-B905-09C050D87C94}" type="pres">
      <dgm:prSet presAssocID="{67250A7C-E07B-4485-B758-2B58F45BA78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6E9093F9-A63C-4D9D-B5BC-5E66E6285238}" type="pres">
      <dgm:prSet presAssocID="{B3BCEABD-A043-41A1-BCF9-82454951972E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30DB5A5E-0350-4D34-AF82-01C4CD54A042}" type="pres">
      <dgm:prSet presAssocID="{5B1BFC3B-0B0A-46EB-8E4D-29944211ACBC}" presName="spacer" presStyleCnt="0"/>
      <dgm:spPr/>
    </dgm:pt>
    <dgm:pt modelId="{398B1D2A-0F54-46E1-938F-994D7D120BAC}" type="pres">
      <dgm:prSet presAssocID="{C331A67D-2245-4A72-9460-FD62A3A16716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49C4561B-6964-4F71-AB3B-54B202E195CF}" type="pres">
      <dgm:prSet presAssocID="{7E47BCE8-B347-41F1-8FB8-D6C3F3A51F98}" presName="spacer" presStyleCnt="0"/>
      <dgm:spPr/>
    </dgm:pt>
    <dgm:pt modelId="{55B947B9-0783-4601-B011-AC28D4420940}" type="pres">
      <dgm:prSet presAssocID="{35DA49AB-37AE-46F6-A479-0A56D39B7E23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F30FC53E-6631-4930-A34C-4FEE5CBD9FCB}" type="pres">
      <dgm:prSet presAssocID="{11EC8003-22E8-497B-B205-58C7855C20FF}" presName="spacer" presStyleCnt="0"/>
      <dgm:spPr/>
    </dgm:pt>
    <dgm:pt modelId="{685F56EE-AFC3-4B84-9139-D0755AFC86B0}" type="pres">
      <dgm:prSet presAssocID="{4A217076-EF81-4C77-8B86-9CB3E65EE591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06E26C09-FDB9-472E-A763-36F72002B696}" srcId="{67250A7C-E07B-4485-B758-2B58F45BA788}" destId="{35DA49AB-37AE-46F6-A479-0A56D39B7E23}" srcOrd="2" destOrd="0" parTransId="{1301FFDF-E9CC-4F30-AFBD-BF3D957AE8AC}" sibTransId="{11EC8003-22E8-497B-B205-58C7855C20FF}"/>
    <dgm:cxn modelId="{01A9B7B8-D359-4599-89DF-9CEBA59E867F}" srcId="{67250A7C-E07B-4485-B758-2B58F45BA788}" destId="{4A217076-EF81-4C77-8B86-9CB3E65EE591}" srcOrd="3" destOrd="0" parTransId="{4C1CD4D6-FD1A-4782-B865-E41471BE8FF4}" sibTransId="{353D46C4-DEAF-444C-AD2D-591120DD2B51}"/>
    <dgm:cxn modelId="{F7D3903C-2F87-47E2-A883-D04B8E44B4CB}" type="presOf" srcId="{35DA49AB-37AE-46F6-A479-0A56D39B7E23}" destId="{55B947B9-0783-4601-B011-AC28D4420940}" srcOrd="0" destOrd="0" presId="urn:microsoft.com/office/officeart/2005/8/layout/vList2"/>
    <dgm:cxn modelId="{F740AC12-8980-4527-A3F8-278D765FE64F}" srcId="{67250A7C-E07B-4485-B758-2B58F45BA788}" destId="{B3BCEABD-A043-41A1-BCF9-82454951972E}" srcOrd="0" destOrd="0" parTransId="{C55A0F97-0D56-4C0C-A425-9BEB67978A4E}" sibTransId="{5B1BFC3B-0B0A-46EB-8E4D-29944211ACBC}"/>
    <dgm:cxn modelId="{3FDE4C3A-A7E5-49E5-A625-C707B0C1161B}" type="presOf" srcId="{67250A7C-E07B-4485-B758-2B58F45BA788}" destId="{B95743AD-29B1-4B2E-B905-09C050D87C94}" srcOrd="0" destOrd="0" presId="urn:microsoft.com/office/officeart/2005/8/layout/vList2"/>
    <dgm:cxn modelId="{3275E8D7-A89E-4996-AFE8-06B9BF0A5218}" type="presOf" srcId="{C331A67D-2245-4A72-9460-FD62A3A16716}" destId="{398B1D2A-0F54-46E1-938F-994D7D120BAC}" srcOrd="0" destOrd="0" presId="urn:microsoft.com/office/officeart/2005/8/layout/vList2"/>
    <dgm:cxn modelId="{67669742-44C2-4F49-9ADE-D7ECF54F8DEE}" type="presOf" srcId="{B3BCEABD-A043-41A1-BCF9-82454951972E}" destId="{6E9093F9-A63C-4D9D-B5BC-5E66E6285238}" srcOrd="0" destOrd="0" presId="urn:microsoft.com/office/officeart/2005/8/layout/vList2"/>
    <dgm:cxn modelId="{50FF5581-C76C-48BA-AD0D-95B9947BECAC}" type="presOf" srcId="{4A217076-EF81-4C77-8B86-9CB3E65EE591}" destId="{685F56EE-AFC3-4B84-9139-D0755AFC86B0}" srcOrd="0" destOrd="0" presId="urn:microsoft.com/office/officeart/2005/8/layout/vList2"/>
    <dgm:cxn modelId="{7A0806DE-7FC8-4BEA-9010-3733D7C2AC72}" srcId="{67250A7C-E07B-4485-B758-2B58F45BA788}" destId="{C331A67D-2245-4A72-9460-FD62A3A16716}" srcOrd="1" destOrd="0" parTransId="{7C87B39D-368E-4365-9C22-17FC74D7C15E}" sibTransId="{7E47BCE8-B347-41F1-8FB8-D6C3F3A51F98}"/>
    <dgm:cxn modelId="{73B4281E-355D-4154-B8AE-12BA8DCE636B}" type="presParOf" srcId="{B95743AD-29B1-4B2E-B905-09C050D87C94}" destId="{6E9093F9-A63C-4D9D-B5BC-5E66E6285238}" srcOrd="0" destOrd="0" presId="urn:microsoft.com/office/officeart/2005/8/layout/vList2"/>
    <dgm:cxn modelId="{3FFC5940-09BE-44A3-B8E6-FE0157291BBE}" type="presParOf" srcId="{B95743AD-29B1-4B2E-B905-09C050D87C94}" destId="{30DB5A5E-0350-4D34-AF82-01C4CD54A042}" srcOrd="1" destOrd="0" presId="urn:microsoft.com/office/officeart/2005/8/layout/vList2"/>
    <dgm:cxn modelId="{4E5E4B19-E2E9-4240-A9DF-498D69970EA7}" type="presParOf" srcId="{B95743AD-29B1-4B2E-B905-09C050D87C94}" destId="{398B1D2A-0F54-46E1-938F-994D7D120BAC}" srcOrd="2" destOrd="0" presId="urn:microsoft.com/office/officeart/2005/8/layout/vList2"/>
    <dgm:cxn modelId="{515F0736-4AA7-4C5E-82C8-658A9F75774C}" type="presParOf" srcId="{B95743AD-29B1-4B2E-B905-09C050D87C94}" destId="{49C4561B-6964-4F71-AB3B-54B202E195CF}" srcOrd="3" destOrd="0" presId="urn:microsoft.com/office/officeart/2005/8/layout/vList2"/>
    <dgm:cxn modelId="{5AF111B9-7EB6-4267-A8EA-EA77692D58B8}" type="presParOf" srcId="{B95743AD-29B1-4B2E-B905-09C050D87C94}" destId="{55B947B9-0783-4601-B011-AC28D4420940}" srcOrd="4" destOrd="0" presId="urn:microsoft.com/office/officeart/2005/8/layout/vList2"/>
    <dgm:cxn modelId="{81E1E2BF-A165-4A79-8A2F-CE534B845831}" type="presParOf" srcId="{B95743AD-29B1-4B2E-B905-09C050D87C94}" destId="{F30FC53E-6631-4930-A34C-4FEE5CBD9FCB}" srcOrd="5" destOrd="0" presId="urn:microsoft.com/office/officeart/2005/8/layout/vList2"/>
    <dgm:cxn modelId="{3B66CD96-F8E3-437E-8B7D-EDE93F08CBF1}" type="presParOf" srcId="{B95743AD-29B1-4B2E-B905-09C050D87C94}" destId="{685F56EE-AFC3-4B84-9139-D0755AFC86B0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9093F9-A63C-4D9D-B5BC-5E66E6285238}">
      <dsp:nvSpPr>
        <dsp:cNvPr id="0" name=""/>
        <dsp:cNvSpPr/>
      </dsp:nvSpPr>
      <dsp:spPr>
        <a:xfrm>
          <a:off x="0" y="223882"/>
          <a:ext cx="3943351" cy="12331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1" kern="1200" dirty="0" smtClean="0"/>
            <a:t>MOTOR ADAPTATION TO STRABISMUS</a:t>
          </a:r>
          <a:endParaRPr lang="en-US" sz="3100" kern="1200" dirty="0"/>
        </a:p>
      </dsp:txBody>
      <dsp:txXfrm>
        <a:off x="60199" y="284081"/>
        <a:ext cx="3822953" cy="1112781"/>
      </dsp:txXfrm>
    </dsp:sp>
    <dsp:sp modelId="{398B1D2A-0F54-46E1-938F-994D7D120BAC}">
      <dsp:nvSpPr>
        <dsp:cNvPr id="0" name=""/>
        <dsp:cNvSpPr/>
      </dsp:nvSpPr>
      <dsp:spPr>
        <a:xfrm>
          <a:off x="0" y="1546342"/>
          <a:ext cx="3943351" cy="12331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A face turn</a:t>
          </a:r>
          <a:endParaRPr lang="en-US" sz="3100" kern="1200" dirty="0"/>
        </a:p>
      </dsp:txBody>
      <dsp:txXfrm>
        <a:off x="60199" y="1606541"/>
        <a:ext cx="3822953" cy="1112781"/>
      </dsp:txXfrm>
    </dsp:sp>
    <dsp:sp modelId="{55B947B9-0783-4601-B011-AC28D4420940}">
      <dsp:nvSpPr>
        <dsp:cNvPr id="0" name=""/>
        <dsp:cNvSpPr/>
      </dsp:nvSpPr>
      <dsp:spPr>
        <a:xfrm>
          <a:off x="0" y="2868802"/>
          <a:ext cx="3943351" cy="12331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A head tilt</a:t>
          </a:r>
          <a:endParaRPr lang="en-US" sz="3100" kern="1200" dirty="0"/>
        </a:p>
      </dsp:txBody>
      <dsp:txXfrm>
        <a:off x="60199" y="2929001"/>
        <a:ext cx="3822953" cy="1112781"/>
      </dsp:txXfrm>
    </dsp:sp>
    <dsp:sp modelId="{685F56EE-AFC3-4B84-9139-D0755AFC86B0}">
      <dsp:nvSpPr>
        <dsp:cNvPr id="0" name=""/>
        <dsp:cNvSpPr/>
      </dsp:nvSpPr>
      <dsp:spPr>
        <a:xfrm>
          <a:off x="0" y="4191262"/>
          <a:ext cx="3943351" cy="12331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Chin elevation or depression</a:t>
          </a:r>
          <a:endParaRPr lang="en-US" sz="3100" kern="1200" dirty="0"/>
        </a:p>
      </dsp:txBody>
      <dsp:txXfrm>
        <a:off x="60199" y="4251461"/>
        <a:ext cx="3822953" cy="11127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7EF24-2211-42BA-A779-CE7BD57D524A}" type="datetimeFigureOut">
              <a:rPr lang="en-US" smtClean="0"/>
              <a:t>11/17/2020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50DB8-27B2-4CF8-90F2-773A9DE39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370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7EF24-2211-42BA-A779-CE7BD57D524A}" type="datetimeFigureOut">
              <a:rPr lang="en-US" smtClean="0"/>
              <a:t>11/17/2020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50DB8-27B2-4CF8-90F2-773A9DE39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326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7EF24-2211-42BA-A779-CE7BD57D524A}" type="datetimeFigureOut">
              <a:rPr lang="en-US" smtClean="0"/>
              <a:t>11/17/2020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50DB8-27B2-4CF8-90F2-773A9DE39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681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7EF24-2211-42BA-A779-CE7BD57D524A}" type="datetimeFigureOut">
              <a:rPr lang="en-US" smtClean="0"/>
              <a:t>11/17/2020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50DB8-27B2-4CF8-90F2-773A9DE39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420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7EF24-2211-42BA-A779-CE7BD57D524A}" type="datetimeFigureOut">
              <a:rPr lang="en-US" smtClean="0"/>
              <a:t>11/17/2020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50DB8-27B2-4CF8-90F2-773A9DE39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64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7EF24-2211-42BA-A779-CE7BD57D524A}" type="datetimeFigureOut">
              <a:rPr lang="en-US" smtClean="0"/>
              <a:t>11/17/2020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50DB8-27B2-4CF8-90F2-773A9DE39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062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7EF24-2211-42BA-A779-CE7BD57D524A}" type="datetimeFigureOut">
              <a:rPr lang="en-US" smtClean="0"/>
              <a:t>11/17/2020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50DB8-27B2-4CF8-90F2-773A9DE39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500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7EF24-2211-42BA-A779-CE7BD57D524A}" type="datetimeFigureOut">
              <a:rPr lang="en-US" smtClean="0"/>
              <a:t>11/17/2020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50DB8-27B2-4CF8-90F2-773A9DE39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079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7EF24-2211-42BA-A779-CE7BD57D524A}" type="datetimeFigureOut">
              <a:rPr lang="en-US" smtClean="0"/>
              <a:t>11/17/2020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50DB8-27B2-4CF8-90F2-773A9DE39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758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7EF24-2211-42BA-A779-CE7BD57D524A}" type="datetimeFigureOut">
              <a:rPr lang="en-US" smtClean="0"/>
              <a:t>11/17/2020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50DB8-27B2-4CF8-90F2-773A9DE39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738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7EF24-2211-42BA-A779-CE7BD57D524A}" type="datetimeFigureOut">
              <a:rPr lang="en-US" smtClean="0"/>
              <a:t>11/17/2020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50DB8-27B2-4CF8-90F2-773A9DE39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524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C7EF24-2211-42BA-A779-CE7BD57D524A}" type="datetimeFigureOut">
              <a:rPr lang="en-US" smtClean="0"/>
              <a:t>11/17/2020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A50DB8-27B2-4CF8-90F2-773A9DE39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509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f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f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4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fif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fif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fif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62.jpg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f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fif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jpg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75.jfif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530526"/>
          </a:xfrm>
        </p:spPr>
        <p:txBody>
          <a:bodyPr/>
          <a:lstStyle/>
          <a:p>
            <a:r>
              <a:rPr lang="en-US" dirty="0" smtClean="0">
                <a:latin typeface="+mn-lt"/>
              </a:rPr>
              <a:t>STRABISMUS</a:t>
            </a:r>
            <a:endParaRPr lang="en-US" dirty="0">
              <a:latin typeface="+mn-lt"/>
            </a:endParaRP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524000" y="3093156"/>
            <a:ext cx="9144000" cy="3454400"/>
          </a:xfrm>
        </p:spPr>
        <p:txBody>
          <a:bodyPr>
            <a:normAutofit/>
          </a:bodyPr>
          <a:lstStyle/>
          <a:p>
            <a:r>
              <a:rPr lang="en-US" dirty="0" smtClean="0"/>
              <a:t>By DR. HALA A. BUZAKOUK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903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327546"/>
            <a:ext cx="10515600" cy="6237027"/>
          </a:xfrm>
        </p:spPr>
        <p:txBody>
          <a:bodyPr>
            <a:normAutofit fontScale="92500" lnSpcReduction="20000"/>
          </a:bodyPr>
          <a:lstStyle/>
          <a:p>
            <a:pPr marL="0" indent="0" algn="l">
              <a:buNone/>
            </a:pPr>
            <a:r>
              <a:rPr lang="en-US" sz="3200" b="1" u="sng" dirty="0" smtClean="0"/>
              <a:t>Contents </a:t>
            </a:r>
            <a:r>
              <a:rPr lang="en-US" dirty="0" smtClean="0"/>
              <a:t>:</a:t>
            </a:r>
            <a:endParaRPr lang="en-US" dirty="0"/>
          </a:p>
          <a:p>
            <a:pPr marL="0" indent="0" algn="l">
              <a:buNone/>
            </a:pPr>
            <a:r>
              <a:rPr lang="en-US" dirty="0" smtClean="0"/>
              <a:t>1.Anatomy of EOMS </a:t>
            </a:r>
          </a:p>
          <a:p>
            <a:pPr marL="0" indent="0" algn="l">
              <a:buNone/>
            </a:pPr>
            <a:r>
              <a:rPr lang="en-US" dirty="0"/>
              <a:t> </a:t>
            </a:r>
            <a:r>
              <a:rPr lang="en-US" dirty="0" smtClean="0"/>
              <a:t>     </a:t>
            </a:r>
            <a:r>
              <a:rPr lang="en-US" dirty="0" smtClean="0"/>
              <a:t>Origin, </a:t>
            </a:r>
            <a:r>
              <a:rPr lang="en-US" dirty="0" smtClean="0"/>
              <a:t>insertion </a:t>
            </a:r>
            <a:r>
              <a:rPr lang="en-US" dirty="0" smtClean="0"/>
              <a:t>and nerve </a:t>
            </a:r>
            <a:r>
              <a:rPr lang="en-US" dirty="0" smtClean="0"/>
              <a:t>supply </a:t>
            </a:r>
          </a:p>
          <a:p>
            <a:pPr marL="0" indent="0" algn="l">
              <a:buNone/>
            </a:pPr>
            <a:r>
              <a:rPr lang="en-US" dirty="0" smtClean="0"/>
              <a:t>2.Physiology of ocular motility </a:t>
            </a:r>
          </a:p>
          <a:p>
            <a:pPr marL="0" indent="0" algn="l">
              <a:buNone/>
            </a:pPr>
            <a:r>
              <a:rPr lang="en-US" dirty="0"/>
              <a:t> </a:t>
            </a:r>
            <a:r>
              <a:rPr lang="en-US" dirty="0" smtClean="0"/>
              <a:t>    Types of ocular movements , actions of EOMs, cardinal and diagnostic  </a:t>
            </a:r>
          </a:p>
          <a:p>
            <a:pPr marL="0" indent="0" algn="l">
              <a:buNone/>
            </a:pPr>
            <a:r>
              <a:rPr lang="en-US" dirty="0" smtClean="0"/>
              <a:t>     positions , laws of ocular motility</a:t>
            </a:r>
            <a:endParaRPr lang="en-US" dirty="0" smtClean="0"/>
          </a:p>
          <a:p>
            <a:pPr marL="0" indent="0" algn="l">
              <a:buNone/>
            </a:pPr>
            <a:r>
              <a:rPr lang="en-US" dirty="0" smtClean="0"/>
              <a:t>3</a:t>
            </a:r>
            <a:r>
              <a:rPr lang="en-US" dirty="0" smtClean="0"/>
              <a:t>. </a:t>
            </a:r>
            <a:r>
              <a:rPr lang="en-US" dirty="0" smtClean="0"/>
              <a:t>What is  Binocular single vision BSV?</a:t>
            </a:r>
          </a:p>
          <a:p>
            <a:pPr marL="0" indent="0" algn="l">
              <a:buNone/>
            </a:pPr>
            <a:r>
              <a:rPr lang="en-US" dirty="0"/>
              <a:t> </a:t>
            </a:r>
            <a:r>
              <a:rPr lang="en-US" dirty="0" smtClean="0"/>
              <a:t>       Definition, assessment , grades, sequelae of abnormal BSV with  </a:t>
            </a:r>
          </a:p>
          <a:p>
            <a:pPr marL="0" indent="0" algn="l">
              <a:buNone/>
            </a:pPr>
            <a:r>
              <a:rPr lang="en-US" dirty="0" smtClean="0"/>
              <a:t>        sensory and motor adaptations </a:t>
            </a:r>
            <a:endParaRPr lang="en-US" dirty="0" smtClean="0"/>
          </a:p>
          <a:p>
            <a:pPr marL="0" indent="0" algn="l">
              <a:buNone/>
            </a:pPr>
            <a:r>
              <a:rPr lang="en-US" dirty="0" smtClean="0"/>
              <a:t>4. Amblyopia  </a:t>
            </a:r>
          </a:p>
          <a:p>
            <a:pPr marL="0" indent="0" algn="l">
              <a:buNone/>
            </a:pPr>
            <a:r>
              <a:rPr lang="en-US" dirty="0"/>
              <a:t> </a:t>
            </a:r>
            <a:r>
              <a:rPr lang="en-US" dirty="0" smtClean="0"/>
              <a:t>      Definition, Types , Treatment</a:t>
            </a:r>
            <a:r>
              <a:rPr lang="en-US" dirty="0" smtClean="0"/>
              <a:t> </a:t>
            </a:r>
            <a:endParaRPr lang="en-US" dirty="0" smtClean="0"/>
          </a:p>
          <a:p>
            <a:pPr marL="0" indent="0" algn="l">
              <a:buNone/>
            </a:pPr>
            <a:r>
              <a:rPr lang="en-US" dirty="0" smtClean="0"/>
              <a:t>5. Strabismus </a:t>
            </a:r>
          </a:p>
          <a:p>
            <a:pPr marL="0" indent="0" algn="l">
              <a:buNone/>
            </a:pPr>
            <a:r>
              <a:rPr lang="en-US" dirty="0"/>
              <a:t> </a:t>
            </a:r>
            <a:r>
              <a:rPr lang="en-US" dirty="0" smtClean="0"/>
              <a:t>      Definition, Classifications,</a:t>
            </a:r>
            <a:r>
              <a:rPr lang="en-US" dirty="0" smtClean="0"/>
              <a:t> Treatment</a:t>
            </a:r>
          </a:p>
          <a:p>
            <a:pPr marL="0" indent="0" algn="l">
              <a:buNone/>
            </a:pPr>
            <a:r>
              <a:rPr lang="en-US" dirty="0"/>
              <a:t>6</a:t>
            </a:r>
            <a:r>
              <a:rPr lang="en-US" dirty="0" smtClean="0"/>
              <a:t>. How to evaluate a case with strabismus</a:t>
            </a:r>
          </a:p>
          <a:p>
            <a:pPr marL="0" indent="0" algn="l">
              <a:buNone/>
            </a:pPr>
            <a:r>
              <a:rPr lang="en-US" dirty="0"/>
              <a:t> </a:t>
            </a:r>
            <a:r>
              <a:rPr lang="en-US" dirty="0" smtClean="0"/>
              <a:t>       history and clinical examination</a:t>
            </a:r>
            <a:endParaRPr lang="en-US" dirty="0" smtClean="0"/>
          </a:p>
          <a:p>
            <a:pPr marL="0" indent="0" algn="l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921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428625" y="371475"/>
            <a:ext cx="10925175" cy="580548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3200" b="1" dirty="0" smtClean="0"/>
              <a:t>ORIGIN</a:t>
            </a:r>
          </a:p>
          <a:p>
            <a:r>
              <a:rPr lang="en-US" sz="3000" u="sng" dirty="0" smtClean="0"/>
              <a:t>4 recti</a:t>
            </a:r>
            <a:r>
              <a:rPr lang="en-US" sz="3000" dirty="0" smtClean="0"/>
              <a:t>(</a:t>
            </a:r>
            <a:r>
              <a:rPr lang="en-US" sz="3000" dirty="0" err="1" smtClean="0"/>
              <a:t>medial,lateral,superior&amp;inferior</a:t>
            </a:r>
            <a:r>
              <a:rPr lang="en-US" sz="3000" dirty="0" smtClean="0"/>
              <a:t>) and </a:t>
            </a:r>
            <a:r>
              <a:rPr lang="en-US" sz="3000" u="sng" dirty="0" smtClean="0"/>
              <a:t>2 </a:t>
            </a:r>
            <a:r>
              <a:rPr lang="en-US" sz="3000" u="sng" dirty="0" err="1" smtClean="0"/>
              <a:t>obliques</a:t>
            </a:r>
            <a:r>
              <a:rPr lang="en-US" sz="3000" u="sng" dirty="0" smtClean="0"/>
              <a:t> </a:t>
            </a:r>
            <a:r>
              <a:rPr lang="en-US" sz="3000" dirty="0" smtClean="0"/>
              <a:t>(superior&amp; inferior).</a:t>
            </a:r>
          </a:p>
          <a:p>
            <a:pPr marL="0" indent="0">
              <a:buNone/>
            </a:pPr>
            <a:r>
              <a:rPr lang="en-US" dirty="0" smtClean="0"/>
              <a:t>• </a:t>
            </a:r>
            <a:r>
              <a:rPr lang="en-US" dirty="0"/>
              <a:t>All the 6 extraocular muscles (</a:t>
            </a:r>
            <a:r>
              <a:rPr lang="en-US" b="1" dirty="0">
                <a:solidFill>
                  <a:srgbClr val="7030A0"/>
                </a:solidFill>
              </a:rPr>
              <a:t>except Inferior Oblique</a:t>
            </a:r>
            <a:r>
              <a:rPr lang="en-US" dirty="0"/>
              <a:t>) originate at the orbital apex.</a:t>
            </a:r>
          </a:p>
          <a:p>
            <a:pPr marL="0" indent="0">
              <a:buNone/>
            </a:pPr>
            <a:r>
              <a:rPr lang="en-US" dirty="0" smtClean="0"/>
              <a:t>• </a:t>
            </a:r>
            <a:r>
              <a:rPr lang="en-US" dirty="0"/>
              <a:t>The superior, inferior, medial and lateral rectus muscles arise from      the </a:t>
            </a:r>
            <a:r>
              <a:rPr lang="en-US" b="1" dirty="0">
                <a:solidFill>
                  <a:srgbClr val="7030A0"/>
                </a:solidFill>
              </a:rPr>
              <a:t>ANNULUS OF ZINN</a:t>
            </a:r>
            <a:r>
              <a:rPr lang="en-US" dirty="0"/>
              <a:t>, an oval, fibrous ring at the orbital apex.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smtClean="0"/>
              <a:t>The </a:t>
            </a:r>
            <a:r>
              <a:rPr lang="en-US" dirty="0"/>
              <a:t>Inferior oblique, originates from the </a:t>
            </a:r>
            <a:r>
              <a:rPr lang="en-US" dirty="0" smtClean="0"/>
              <a:t>maxillary </a:t>
            </a:r>
            <a:r>
              <a:rPr lang="en-US" dirty="0"/>
              <a:t>bone, adjacent to the </a:t>
            </a:r>
            <a:r>
              <a:rPr lang="en-US" dirty="0" smtClean="0"/>
              <a:t> lacrimal </a:t>
            </a:r>
            <a:r>
              <a:rPr lang="en-US" dirty="0"/>
              <a:t>fossa, posterior to the orbital rim.</a:t>
            </a:r>
          </a:p>
          <a:p>
            <a:r>
              <a:rPr lang="en-US" dirty="0"/>
              <a:t> </a:t>
            </a:r>
            <a:r>
              <a:rPr lang="en-US" dirty="0" smtClean="0"/>
              <a:t>The </a:t>
            </a:r>
            <a:r>
              <a:rPr lang="en-US" dirty="0"/>
              <a:t>superior oblique , originates from </a:t>
            </a:r>
            <a:r>
              <a:rPr lang="en-US" dirty="0" smtClean="0"/>
              <a:t>periosteum </a:t>
            </a:r>
            <a:r>
              <a:rPr lang="en-US" dirty="0"/>
              <a:t>of sphenoid bone, above/medial to optic foramen.</a:t>
            </a:r>
          </a:p>
        </p:txBody>
      </p:sp>
      <p:sp>
        <p:nvSpPr>
          <p:cNvPr id="4" name="مستطيل 3"/>
          <p:cNvSpPr/>
          <p:nvPr/>
        </p:nvSpPr>
        <p:spPr>
          <a:xfrm>
            <a:off x="1314450" y="242888"/>
            <a:ext cx="9143999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0"/>
            <a:r>
              <a:rPr lang="en-US" sz="4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 Anatomy of extraocular muscles</a:t>
            </a:r>
            <a:endParaRPr lang="ar-SA" sz="4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75358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19" b="7224"/>
          <a:stretch/>
        </p:blipFill>
        <p:spPr>
          <a:xfrm>
            <a:off x="1371601" y="1271588"/>
            <a:ext cx="8929687" cy="4712850"/>
          </a:xfrm>
        </p:spPr>
      </p:pic>
      <p:sp>
        <p:nvSpPr>
          <p:cNvPr id="3" name="مربع نص 2"/>
          <p:cNvSpPr txBox="1"/>
          <p:nvPr/>
        </p:nvSpPr>
        <p:spPr>
          <a:xfrm>
            <a:off x="7193756" y="512654"/>
            <a:ext cx="7858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SR</a:t>
            </a:r>
            <a:endParaRPr lang="en-US" sz="3200" b="1" dirty="0"/>
          </a:p>
        </p:txBody>
      </p:sp>
      <p:sp>
        <p:nvSpPr>
          <p:cNvPr id="5" name="مربع نص 4"/>
          <p:cNvSpPr txBox="1"/>
          <p:nvPr/>
        </p:nvSpPr>
        <p:spPr>
          <a:xfrm>
            <a:off x="9601200" y="400050"/>
            <a:ext cx="642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SO</a:t>
            </a:r>
            <a:endParaRPr lang="en-US" sz="2800" b="1" dirty="0"/>
          </a:p>
        </p:txBody>
      </p:sp>
      <p:sp>
        <p:nvSpPr>
          <p:cNvPr id="6" name="مربع نص 5"/>
          <p:cNvSpPr txBox="1"/>
          <p:nvPr/>
        </p:nvSpPr>
        <p:spPr>
          <a:xfrm>
            <a:off x="10615613" y="2871788"/>
            <a:ext cx="771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MR</a:t>
            </a:r>
            <a:endParaRPr lang="en-US" sz="2800" b="1" dirty="0"/>
          </a:p>
        </p:txBody>
      </p:sp>
      <p:sp>
        <p:nvSpPr>
          <p:cNvPr id="7" name="مربع نص 6"/>
          <p:cNvSpPr txBox="1"/>
          <p:nvPr/>
        </p:nvSpPr>
        <p:spPr>
          <a:xfrm>
            <a:off x="10472738" y="4814888"/>
            <a:ext cx="1085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IR</a:t>
            </a:r>
            <a:endParaRPr lang="en-US" sz="3200" b="1" dirty="0"/>
          </a:p>
        </p:txBody>
      </p:sp>
      <p:sp>
        <p:nvSpPr>
          <p:cNvPr id="8" name="مربع نص 7"/>
          <p:cNvSpPr txBox="1"/>
          <p:nvPr/>
        </p:nvSpPr>
        <p:spPr>
          <a:xfrm>
            <a:off x="5107782" y="651153"/>
            <a:ext cx="9429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LR</a:t>
            </a:r>
            <a:endParaRPr lang="en-US" sz="3200" b="1" dirty="0"/>
          </a:p>
        </p:txBody>
      </p:sp>
      <p:cxnSp>
        <p:nvCxnSpPr>
          <p:cNvPr id="10" name="رابط كسهم مستقيم 9"/>
          <p:cNvCxnSpPr/>
          <p:nvPr/>
        </p:nvCxnSpPr>
        <p:spPr>
          <a:xfrm>
            <a:off x="6229350" y="1271588"/>
            <a:ext cx="1357313" cy="15001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رابط كسهم مستقيم 11"/>
          <p:cNvCxnSpPr/>
          <p:nvPr/>
        </p:nvCxnSpPr>
        <p:spPr>
          <a:xfrm>
            <a:off x="7829550" y="1133089"/>
            <a:ext cx="385761" cy="16030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رابط كسهم مستقيم 13"/>
          <p:cNvCxnSpPr>
            <a:stCxn id="5" idx="2"/>
          </p:cNvCxnSpPr>
          <p:nvPr/>
        </p:nvCxnSpPr>
        <p:spPr>
          <a:xfrm flipH="1">
            <a:off x="8772526" y="923270"/>
            <a:ext cx="1150143" cy="15056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رابط كسهم مستقيم 17"/>
          <p:cNvCxnSpPr>
            <a:stCxn id="6" idx="1"/>
          </p:cNvCxnSpPr>
          <p:nvPr/>
        </p:nvCxnSpPr>
        <p:spPr>
          <a:xfrm flipH="1">
            <a:off x="8772527" y="3133398"/>
            <a:ext cx="184308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رابط كسهم مستقيم 21"/>
          <p:cNvCxnSpPr/>
          <p:nvPr/>
        </p:nvCxnSpPr>
        <p:spPr>
          <a:xfrm flipH="1" flipV="1">
            <a:off x="8472488" y="3757614"/>
            <a:ext cx="2143125" cy="12375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مربع نص 24"/>
          <p:cNvSpPr txBox="1"/>
          <p:nvPr/>
        </p:nvSpPr>
        <p:spPr>
          <a:xfrm>
            <a:off x="2286000" y="5399663"/>
            <a:ext cx="957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IO</a:t>
            </a:r>
            <a:endParaRPr lang="en-US" sz="3200" b="1" dirty="0"/>
          </a:p>
        </p:txBody>
      </p:sp>
      <p:cxnSp>
        <p:nvCxnSpPr>
          <p:cNvPr id="26" name="رابط كسهم مستقيم 25"/>
          <p:cNvCxnSpPr/>
          <p:nvPr/>
        </p:nvCxnSpPr>
        <p:spPr>
          <a:xfrm flipH="1" flipV="1">
            <a:off x="3000375" y="4243388"/>
            <a:ext cx="76796" cy="11562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4701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10140" y="1161585"/>
            <a:ext cx="8571719" cy="4139543"/>
          </a:xfrm>
          <a:prstGeom prst="rect">
            <a:avLst/>
          </a:prstGeom>
        </p:spPr>
      </p:pic>
      <p:cxnSp>
        <p:nvCxnSpPr>
          <p:cNvPr id="6" name="رابط كسهم مستقيم 5"/>
          <p:cNvCxnSpPr/>
          <p:nvPr/>
        </p:nvCxnSpPr>
        <p:spPr>
          <a:xfrm flipH="1" flipV="1">
            <a:off x="8343900" y="4343400"/>
            <a:ext cx="1500189" cy="18430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رابط كسهم مستقيم 8"/>
          <p:cNvCxnSpPr/>
          <p:nvPr/>
        </p:nvCxnSpPr>
        <p:spPr>
          <a:xfrm flipH="1" flipV="1">
            <a:off x="8101013" y="2677716"/>
            <a:ext cx="2543176" cy="3369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مربع نص 11"/>
          <p:cNvSpPr txBox="1"/>
          <p:nvPr/>
        </p:nvSpPr>
        <p:spPr>
          <a:xfrm>
            <a:off x="10515600" y="2584019"/>
            <a:ext cx="814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SO</a:t>
            </a:r>
            <a:endParaRPr lang="en-US" sz="3600" dirty="0"/>
          </a:p>
        </p:txBody>
      </p:sp>
      <p:sp>
        <p:nvSpPr>
          <p:cNvPr id="13" name="مربع نص 12"/>
          <p:cNvSpPr txBox="1"/>
          <p:nvPr/>
        </p:nvSpPr>
        <p:spPr>
          <a:xfrm>
            <a:off x="9844089" y="5929313"/>
            <a:ext cx="800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IO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38954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314325"/>
            <a:ext cx="10515600" cy="5862638"/>
          </a:xfrm>
        </p:spPr>
        <p:txBody>
          <a:bodyPr/>
          <a:lstStyle/>
          <a:p>
            <a:pPr marL="0" indent="0">
              <a:buNone/>
            </a:pPr>
            <a:r>
              <a:rPr lang="en-US" sz="3200" b="1" dirty="0" smtClean="0"/>
              <a:t>INSERTION</a:t>
            </a:r>
          </a:p>
          <a:p>
            <a:pPr marL="0" indent="0">
              <a:buNone/>
            </a:pPr>
            <a:endParaRPr lang="en-US" sz="3200" b="1" dirty="0"/>
          </a:p>
          <a:p>
            <a:pPr marL="0" indent="0">
              <a:buNone/>
            </a:pPr>
            <a:r>
              <a:rPr lang="en-US" sz="3200" b="1" u="sng" dirty="0" smtClean="0"/>
              <a:t>Four recti muscles</a:t>
            </a:r>
            <a:r>
              <a:rPr lang="en-US" sz="3200" b="1" dirty="0" smtClean="0"/>
              <a:t>:</a:t>
            </a:r>
          </a:p>
          <a:p>
            <a:r>
              <a:rPr lang="en-US" dirty="0"/>
              <a:t>The </a:t>
            </a:r>
            <a:r>
              <a:rPr lang="en-US" dirty="0" smtClean="0"/>
              <a:t>recti </a:t>
            </a:r>
            <a:r>
              <a:rPr lang="en-US" dirty="0"/>
              <a:t>muscles insert into the sclera just </a:t>
            </a:r>
            <a:r>
              <a:rPr lang="en-US" b="1" dirty="0">
                <a:solidFill>
                  <a:srgbClr val="7030A0"/>
                </a:solidFill>
              </a:rPr>
              <a:t>anterior</a:t>
            </a:r>
            <a:r>
              <a:rPr lang="en-US" dirty="0"/>
              <a:t> to the equator of the globe. </a:t>
            </a:r>
          </a:p>
          <a:p>
            <a:r>
              <a:rPr lang="en-US" dirty="0" smtClean="0"/>
              <a:t>The </a:t>
            </a:r>
            <a:r>
              <a:rPr lang="en-US" dirty="0"/>
              <a:t>spatial formation created by connecting their insertion is called the </a:t>
            </a:r>
            <a:r>
              <a:rPr lang="en-US" b="1" dirty="0">
                <a:solidFill>
                  <a:srgbClr val="7030A0"/>
                </a:solidFill>
              </a:rPr>
              <a:t>spiral of Tillaux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dirty="0" smtClean="0"/>
              <a:t> the </a:t>
            </a:r>
            <a:r>
              <a:rPr lang="en-US" dirty="0"/>
              <a:t>medial rectus inserts closest to the limbus, followed by the inferior, lateral, and superior recti in that order. </a:t>
            </a:r>
            <a:r>
              <a:rPr lang="en-US" b="1" dirty="0"/>
              <a:t>[MILS</a:t>
            </a:r>
            <a:r>
              <a:rPr lang="en-US" dirty="0"/>
              <a:t>]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6315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682388"/>
            <a:ext cx="10515600" cy="5494575"/>
          </a:xfrm>
        </p:spPr>
        <p:txBody>
          <a:bodyPr/>
          <a:lstStyle/>
          <a:p>
            <a:pPr marL="0" indent="0" algn="l">
              <a:buNone/>
            </a:pPr>
            <a:r>
              <a:rPr lang="en-US" dirty="0"/>
              <a:t>Spiral of Tillaux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7549" y="943140"/>
            <a:ext cx="7400926" cy="5262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795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>
          <a:xfrm>
            <a:off x="838200" y="585788"/>
            <a:ext cx="10515600" cy="55911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u="sng" dirty="0" smtClean="0"/>
              <a:t>Two </a:t>
            </a:r>
            <a:r>
              <a:rPr lang="en-US" sz="3200" b="1" u="sng" dirty="0" err="1" smtClean="0"/>
              <a:t>obliques</a:t>
            </a:r>
            <a:r>
              <a:rPr lang="en-US" sz="3200" b="1" dirty="0" smtClean="0"/>
              <a:t>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 smtClean="0"/>
              <a:t>The </a:t>
            </a:r>
            <a:r>
              <a:rPr lang="en-US" sz="3200" dirty="0"/>
              <a:t>oblique muscles insert into the sclera </a:t>
            </a:r>
            <a:r>
              <a:rPr lang="en-US" sz="3200" b="1" dirty="0">
                <a:solidFill>
                  <a:srgbClr val="7030A0"/>
                </a:solidFill>
              </a:rPr>
              <a:t>posterior</a:t>
            </a:r>
            <a:r>
              <a:rPr lang="en-US" sz="3200" dirty="0"/>
              <a:t> to the equator of the globe. </a:t>
            </a:r>
          </a:p>
          <a:p>
            <a:pPr marL="0" indent="0">
              <a:buNone/>
            </a:pPr>
            <a:r>
              <a:rPr lang="en-US" sz="3200" dirty="0"/>
              <a:t>• The superior oblique tendon inserts into the posterior, </a:t>
            </a:r>
            <a:r>
              <a:rPr lang="en-US" sz="3200" b="1" dirty="0" err="1">
                <a:solidFill>
                  <a:srgbClr val="7030A0"/>
                </a:solidFill>
              </a:rPr>
              <a:t>superolateral</a:t>
            </a:r>
            <a:r>
              <a:rPr lang="en-US" sz="3200" dirty="0"/>
              <a:t> sclera in a broad, </a:t>
            </a:r>
            <a:r>
              <a:rPr lang="en-US" sz="3200" dirty="0" err="1"/>
              <a:t>fanshaped</a:t>
            </a:r>
            <a:r>
              <a:rPr lang="en-US" sz="3200" dirty="0"/>
              <a:t> fashion under the superior rectus muscle.</a:t>
            </a:r>
          </a:p>
          <a:p>
            <a:pPr marL="0" indent="0">
              <a:buNone/>
            </a:pPr>
            <a:r>
              <a:rPr lang="en-US" sz="3200" dirty="0" smtClean="0"/>
              <a:t>• </a:t>
            </a:r>
            <a:r>
              <a:rPr lang="en-US" sz="3200" dirty="0"/>
              <a:t>The inferior oblique muscle inserts into the posterior, </a:t>
            </a:r>
            <a:r>
              <a:rPr lang="en-US" sz="3200" b="1" dirty="0" err="1">
                <a:solidFill>
                  <a:srgbClr val="7030A0"/>
                </a:solidFill>
              </a:rPr>
              <a:t>inferolateral</a:t>
            </a:r>
            <a:r>
              <a:rPr lang="en-US" sz="3200" b="1" dirty="0">
                <a:solidFill>
                  <a:srgbClr val="7030A0"/>
                </a:solidFill>
              </a:rPr>
              <a:t> </a:t>
            </a:r>
            <a:r>
              <a:rPr lang="en-US" sz="3200" dirty="0"/>
              <a:t>sclera. The insertion lies in close proximity to the macula .</a:t>
            </a:r>
          </a:p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endParaRPr lang="en-US" sz="3200" b="1" dirty="0"/>
          </a:p>
          <a:p>
            <a:pPr marL="0" indent="0">
              <a:buNone/>
            </a:pP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261605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813" y="385762"/>
            <a:ext cx="5700712" cy="6257925"/>
          </a:xfrm>
        </p:spPr>
      </p:pic>
    </p:spTree>
    <p:extLst>
      <p:ext uri="{BB962C8B-B14F-4D97-AF65-F5344CB8AC3E}">
        <p14:creationId xmlns:p14="http://schemas.microsoft.com/office/powerpoint/2010/main" val="940934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906" y="1151286"/>
            <a:ext cx="7072313" cy="4550665"/>
          </a:xfrm>
        </p:spPr>
      </p:pic>
      <p:cxnSp>
        <p:nvCxnSpPr>
          <p:cNvPr id="6" name="رابط كسهم مستقيم 5"/>
          <p:cNvCxnSpPr/>
          <p:nvPr/>
        </p:nvCxnSpPr>
        <p:spPr>
          <a:xfrm flipV="1">
            <a:off x="1657350" y="3957638"/>
            <a:ext cx="3040858" cy="9429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رابط كسهم مستقيم 11"/>
          <p:cNvCxnSpPr/>
          <p:nvPr/>
        </p:nvCxnSpPr>
        <p:spPr>
          <a:xfrm>
            <a:off x="2228850" y="1983820"/>
            <a:ext cx="2624137" cy="2723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رابط كسهم مستقيم 12"/>
          <p:cNvCxnSpPr/>
          <p:nvPr/>
        </p:nvCxnSpPr>
        <p:spPr>
          <a:xfrm flipH="1" flipV="1">
            <a:off x="6357938" y="3426619"/>
            <a:ext cx="2443162" cy="16344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رابط كسهم مستقيم 15"/>
          <p:cNvCxnSpPr>
            <a:stCxn id="29" idx="2"/>
          </p:cNvCxnSpPr>
          <p:nvPr/>
        </p:nvCxnSpPr>
        <p:spPr>
          <a:xfrm>
            <a:off x="5107185" y="735587"/>
            <a:ext cx="254198" cy="12832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رابط كسهم مستقيم 24"/>
          <p:cNvCxnSpPr/>
          <p:nvPr/>
        </p:nvCxnSpPr>
        <p:spPr>
          <a:xfrm flipV="1">
            <a:off x="1657349" y="3084862"/>
            <a:ext cx="3000375" cy="10144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رابط كسهم مستقيم 26"/>
          <p:cNvCxnSpPr/>
          <p:nvPr/>
        </p:nvCxnSpPr>
        <p:spPr>
          <a:xfrm flipH="1">
            <a:off x="6470450" y="735587"/>
            <a:ext cx="273250" cy="2171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مربع نص 28"/>
          <p:cNvSpPr txBox="1"/>
          <p:nvPr/>
        </p:nvSpPr>
        <p:spPr>
          <a:xfrm>
            <a:off x="4852987" y="273922"/>
            <a:ext cx="508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SR</a:t>
            </a:r>
            <a:endParaRPr lang="en-US" sz="2400" dirty="0"/>
          </a:p>
        </p:txBody>
      </p:sp>
      <p:sp>
        <p:nvSpPr>
          <p:cNvPr id="30" name="مربع نص 29"/>
          <p:cNvSpPr txBox="1"/>
          <p:nvPr/>
        </p:nvSpPr>
        <p:spPr>
          <a:xfrm>
            <a:off x="6215063" y="200025"/>
            <a:ext cx="642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MR</a:t>
            </a:r>
            <a:endParaRPr lang="en-US" sz="2400" dirty="0"/>
          </a:p>
        </p:txBody>
      </p:sp>
      <p:sp>
        <p:nvSpPr>
          <p:cNvPr id="31" name="مربع نص 30"/>
          <p:cNvSpPr txBox="1"/>
          <p:nvPr/>
        </p:nvSpPr>
        <p:spPr>
          <a:xfrm>
            <a:off x="8572500" y="5269945"/>
            <a:ext cx="500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IR</a:t>
            </a:r>
            <a:endParaRPr lang="en-US" sz="2400" dirty="0"/>
          </a:p>
        </p:txBody>
      </p:sp>
      <p:sp>
        <p:nvSpPr>
          <p:cNvPr id="32" name="مربع نص 31"/>
          <p:cNvSpPr txBox="1"/>
          <p:nvPr/>
        </p:nvSpPr>
        <p:spPr>
          <a:xfrm>
            <a:off x="857250" y="4900614"/>
            <a:ext cx="800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IO</a:t>
            </a:r>
            <a:endParaRPr lang="en-US" dirty="0"/>
          </a:p>
        </p:txBody>
      </p:sp>
      <p:sp>
        <p:nvSpPr>
          <p:cNvPr id="33" name="مربع نص 32"/>
          <p:cNvSpPr txBox="1"/>
          <p:nvPr/>
        </p:nvSpPr>
        <p:spPr>
          <a:xfrm>
            <a:off x="700088" y="3957638"/>
            <a:ext cx="9167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LR</a:t>
            </a:r>
            <a:endParaRPr lang="en-US" sz="2400" dirty="0"/>
          </a:p>
        </p:txBody>
      </p:sp>
      <p:sp>
        <p:nvSpPr>
          <p:cNvPr id="34" name="مربع نص 33"/>
          <p:cNvSpPr txBox="1"/>
          <p:nvPr/>
        </p:nvSpPr>
        <p:spPr>
          <a:xfrm>
            <a:off x="1657349" y="1614488"/>
            <a:ext cx="528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SO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0857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85077" y="745974"/>
            <a:ext cx="7821846" cy="4956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34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371476"/>
            <a:ext cx="10515600" cy="5186172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744" y="600075"/>
            <a:ext cx="10516511" cy="5005385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0775" y="295384"/>
            <a:ext cx="8870449" cy="6267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9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00038" y="342900"/>
            <a:ext cx="11053762" cy="5834063"/>
          </a:xfrm>
        </p:spPr>
        <p:txBody>
          <a:bodyPr/>
          <a:lstStyle/>
          <a:p>
            <a:pPr marL="0" indent="0">
              <a:buNone/>
            </a:pPr>
            <a:r>
              <a:rPr lang="en-US" sz="3200" b="1" dirty="0" smtClean="0"/>
              <a:t>NERVE SUPPLY</a:t>
            </a:r>
            <a:endParaRPr lang="en-US" sz="3200" b="1" dirty="0"/>
          </a:p>
          <a:p>
            <a:r>
              <a:rPr lang="en-US" dirty="0" smtClean="0"/>
              <a:t>Superior </a:t>
            </a:r>
            <a:r>
              <a:rPr lang="en-US" dirty="0"/>
              <a:t>division of </a:t>
            </a:r>
            <a:r>
              <a:rPr lang="en-US" dirty="0" smtClean="0"/>
              <a:t>3</a:t>
            </a:r>
            <a:r>
              <a:rPr lang="en-US" baseline="30000" dirty="0" smtClean="0"/>
              <a:t>rd</a:t>
            </a:r>
            <a:r>
              <a:rPr lang="en-US" dirty="0" smtClean="0"/>
              <a:t>  CN (Oculomotor nerve)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supplies </a:t>
            </a:r>
            <a:r>
              <a:rPr lang="en-US" dirty="0"/>
              <a:t>.. </a:t>
            </a:r>
            <a:r>
              <a:rPr lang="en-US" dirty="0">
                <a:solidFill>
                  <a:srgbClr val="7030A0"/>
                </a:solidFill>
              </a:rPr>
              <a:t>Superior </a:t>
            </a:r>
            <a:r>
              <a:rPr lang="en-US" dirty="0"/>
              <a:t>rectus </a:t>
            </a:r>
            <a:r>
              <a:rPr lang="en-US" dirty="0" smtClean="0"/>
              <a:t> &amp; </a:t>
            </a:r>
            <a:r>
              <a:rPr lang="en-US" dirty="0" smtClean="0">
                <a:solidFill>
                  <a:srgbClr val="7030A0"/>
                </a:solidFill>
              </a:rPr>
              <a:t>Medial </a:t>
            </a:r>
            <a:r>
              <a:rPr lang="en-US" dirty="0"/>
              <a:t>rectus </a:t>
            </a:r>
            <a:r>
              <a:rPr lang="en-US" dirty="0" smtClean="0"/>
              <a:t>muscles.</a:t>
            </a:r>
            <a:endParaRPr lang="en-US" dirty="0"/>
          </a:p>
          <a:p>
            <a:r>
              <a:rPr lang="en-US" dirty="0" smtClean="0"/>
              <a:t>Inferior </a:t>
            </a:r>
            <a:r>
              <a:rPr lang="en-US" dirty="0"/>
              <a:t>division of </a:t>
            </a:r>
            <a:r>
              <a:rPr lang="en-US" dirty="0" smtClean="0"/>
              <a:t> 3</a:t>
            </a:r>
            <a:r>
              <a:rPr lang="en-US" baseline="30000" dirty="0" smtClean="0"/>
              <a:t>rd</a:t>
            </a:r>
            <a:r>
              <a:rPr lang="en-US" dirty="0" smtClean="0"/>
              <a:t> CN (Oculomotor </a:t>
            </a:r>
            <a:r>
              <a:rPr lang="en-US" dirty="0"/>
              <a:t>nerve 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supplies .. </a:t>
            </a:r>
            <a:r>
              <a:rPr lang="en-US" dirty="0">
                <a:solidFill>
                  <a:srgbClr val="7030A0"/>
                </a:solidFill>
              </a:rPr>
              <a:t>Inferior</a:t>
            </a:r>
            <a:r>
              <a:rPr lang="en-US" dirty="0"/>
              <a:t> rectus and</a:t>
            </a:r>
            <a:r>
              <a:rPr lang="en-US" dirty="0">
                <a:solidFill>
                  <a:srgbClr val="7030A0"/>
                </a:solidFill>
              </a:rPr>
              <a:t> Inferior </a:t>
            </a:r>
            <a:r>
              <a:rPr lang="en-US" dirty="0"/>
              <a:t>oblique muscles.</a:t>
            </a:r>
          </a:p>
          <a:p>
            <a:endParaRPr lang="en-US" dirty="0"/>
          </a:p>
          <a:p>
            <a:r>
              <a:rPr lang="en-US" dirty="0"/>
              <a:t> </a:t>
            </a:r>
            <a:r>
              <a:rPr lang="en-US" dirty="0" smtClean="0"/>
              <a:t>4</a:t>
            </a:r>
            <a:r>
              <a:rPr lang="en-US" baseline="30000" dirty="0" smtClean="0"/>
              <a:t>th</a:t>
            </a:r>
            <a:r>
              <a:rPr lang="en-US" dirty="0" smtClean="0"/>
              <a:t> CN </a:t>
            </a:r>
            <a:r>
              <a:rPr lang="en-US" dirty="0"/>
              <a:t>(Trochlear nerve)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supplies .. </a:t>
            </a:r>
            <a:r>
              <a:rPr lang="en-US" dirty="0"/>
              <a:t>Superior </a:t>
            </a:r>
            <a:r>
              <a:rPr lang="en-US" dirty="0" smtClean="0"/>
              <a:t>oblique muscle.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</a:t>
            </a:r>
          </a:p>
          <a:p>
            <a:r>
              <a:rPr lang="en-US" dirty="0" smtClean="0"/>
              <a:t>6</a:t>
            </a:r>
            <a:r>
              <a:rPr lang="en-US" baseline="30000" dirty="0" smtClean="0"/>
              <a:t>th</a:t>
            </a:r>
            <a:r>
              <a:rPr lang="en-US" dirty="0" smtClean="0"/>
              <a:t>  CN </a:t>
            </a:r>
            <a:r>
              <a:rPr lang="en-US" dirty="0"/>
              <a:t>(</a:t>
            </a:r>
            <a:r>
              <a:rPr lang="en-US" dirty="0" err="1"/>
              <a:t>Abducens</a:t>
            </a:r>
            <a:r>
              <a:rPr lang="en-US" dirty="0"/>
              <a:t> nerve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r>
              <a:rPr lang="en-US" dirty="0" smtClean="0"/>
              <a:t>               supplies .. Lateral </a:t>
            </a:r>
            <a:r>
              <a:rPr lang="en-US" dirty="0"/>
              <a:t>rectus.</a:t>
            </a:r>
          </a:p>
        </p:txBody>
      </p:sp>
    </p:spTree>
    <p:extLst>
      <p:ext uri="{BB962C8B-B14F-4D97-AF65-F5344CB8AC3E}">
        <p14:creationId xmlns:p14="http://schemas.microsoft.com/office/powerpoint/2010/main" val="3586821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414338"/>
            <a:ext cx="10515600" cy="5762625"/>
          </a:xfrm>
        </p:spPr>
        <p:txBody>
          <a:bodyPr/>
          <a:lstStyle/>
          <a:p>
            <a:pPr marL="0" indent="0">
              <a:buNone/>
            </a:pPr>
            <a:r>
              <a:rPr lang="en-US" sz="3200" b="1" dirty="0" smtClean="0"/>
              <a:t>Principles of ocular motility</a:t>
            </a:r>
          </a:p>
          <a:p>
            <a:pPr marL="0" indent="0">
              <a:buNone/>
            </a:pPr>
            <a:endParaRPr lang="en-US" sz="3200" b="1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 smtClean="0"/>
              <a:t>Primery</a:t>
            </a:r>
            <a:r>
              <a:rPr lang="en-US" dirty="0" smtClean="0"/>
              <a:t> action of a muscle</a:t>
            </a:r>
          </a:p>
          <a:p>
            <a:pPr marL="0" indent="0">
              <a:buNone/>
            </a:pPr>
            <a:r>
              <a:rPr lang="en-US" dirty="0" smtClean="0"/>
              <a:t>   is its major effect when the eye in </a:t>
            </a:r>
            <a:r>
              <a:rPr lang="en-US" dirty="0" err="1" smtClean="0"/>
              <a:t>primery</a:t>
            </a:r>
            <a:r>
              <a:rPr lang="en-US" dirty="0" smtClean="0"/>
              <a:t> position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Subsidiary actions</a:t>
            </a:r>
          </a:p>
          <a:p>
            <a:pPr marL="0" indent="0">
              <a:buNone/>
            </a:pPr>
            <a:r>
              <a:rPr lang="en-US" dirty="0" smtClean="0"/>
              <a:t>   are the additional effects which depends on the positon of the eye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The actions of EOMs depends on the position of the globe  at time of muscle contraction.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62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382136"/>
            <a:ext cx="10515600" cy="6475863"/>
          </a:xfrm>
        </p:spPr>
        <p:txBody>
          <a:bodyPr/>
          <a:lstStyle/>
          <a:p>
            <a:pPr marL="0" indent="0" algn="l">
              <a:buNone/>
            </a:pPr>
            <a:r>
              <a:rPr lang="en-US" dirty="0" smtClean="0"/>
              <a:t>Listing </a:t>
            </a:r>
            <a:r>
              <a:rPr lang="en-US" dirty="0"/>
              <a:t>plane &amp; axes of </a:t>
            </a:r>
            <a:r>
              <a:rPr lang="en-US" dirty="0" smtClean="0"/>
              <a:t>Fick</a:t>
            </a:r>
            <a:endParaRPr lang="en-US" dirty="0"/>
          </a:p>
          <a:p>
            <a:pPr marL="0" indent="0" algn="l">
              <a:buNone/>
            </a:pPr>
            <a:endParaRPr lang="en-US" dirty="0" smtClean="0"/>
          </a:p>
          <a:p>
            <a:pPr marL="0" indent="0" algn="l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4" name="صورة 3" descr="f018-003-9780702055720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5" t="4386" r="2397" b="2281"/>
          <a:stretch/>
        </p:blipFill>
        <p:spPr>
          <a:xfrm>
            <a:off x="733425" y="1357413"/>
            <a:ext cx="4559696" cy="5500586"/>
          </a:xfrm>
          <a:prstGeom prst="rect">
            <a:avLst/>
          </a:prstGeom>
        </p:spPr>
      </p:pic>
      <p:pic>
        <p:nvPicPr>
          <p:cNvPr id="5" name="صورة 4" descr="636f334726bb50b151dcf599b15671ff"/>
          <p:cNvPicPr>
            <a:picLocks noGrp="1" noChangeAspect="1"/>
          </p:cNvPicPr>
          <p:nvPr isPhoto="1"/>
        </p:nvPicPr>
        <p:blipFill rotWithShape="1"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20" b="48564"/>
          <a:stretch/>
        </p:blipFill>
        <p:spPr>
          <a:xfrm>
            <a:off x="5829300" y="909196"/>
            <a:ext cx="5629275" cy="5421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05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Arial Rounded MT Bold" panose="020F0704030504030204" pitchFamily="34" charset="0"/>
              </a:rPr>
              <a:t>OCULAR MOVEMENT</a:t>
            </a:r>
            <a:endParaRPr lang="en-US" sz="4000" b="1" dirty="0">
              <a:latin typeface="Arial Rounded MT Bold" panose="020F0704030504030204" pitchFamily="34" charset="0"/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sz="3200" b="1" u="sng" dirty="0" smtClean="0"/>
              <a:t>DUCTIONS</a:t>
            </a:r>
          </a:p>
          <a:p>
            <a:pPr marL="0" indent="0" algn="l">
              <a:buNone/>
            </a:pPr>
            <a:r>
              <a:rPr lang="en-US" b="1" i="1" dirty="0" smtClean="0">
                <a:solidFill>
                  <a:srgbClr val="C00000"/>
                </a:solidFill>
              </a:rPr>
              <a:t>Uniocular</a:t>
            </a:r>
            <a:r>
              <a:rPr lang="en-US" dirty="0" smtClean="0"/>
              <a:t> movement</a:t>
            </a:r>
          </a:p>
          <a:p>
            <a:pPr marL="0" indent="0" algn="l">
              <a:buNone/>
            </a:pPr>
            <a:r>
              <a:rPr lang="en-US" dirty="0" smtClean="0"/>
              <a:t>Adduction</a:t>
            </a:r>
          </a:p>
          <a:p>
            <a:pPr marL="0" indent="0" algn="l">
              <a:buNone/>
            </a:pPr>
            <a:r>
              <a:rPr lang="en-US" dirty="0" smtClean="0"/>
              <a:t>Abduction</a:t>
            </a:r>
          </a:p>
          <a:p>
            <a:pPr marL="0" indent="0" algn="l">
              <a:buNone/>
            </a:pPr>
            <a:r>
              <a:rPr lang="en-US" dirty="0" smtClean="0"/>
              <a:t>Elevation</a:t>
            </a:r>
          </a:p>
          <a:p>
            <a:pPr marL="0" indent="0" algn="l">
              <a:buNone/>
            </a:pPr>
            <a:r>
              <a:rPr lang="en-US" dirty="0" smtClean="0"/>
              <a:t>Depression</a:t>
            </a:r>
          </a:p>
          <a:p>
            <a:pPr marL="0" indent="0" algn="l">
              <a:buNone/>
            </a:pPr>
            <a:r>
              <a:rPr lang="en-US" dirty="0" smtClean="0"/>
              <a:t>Intortion</a:t>
            </a:r>
          </a:p>
          <a:p>
            <a:pPr marL="0" indent="0" algn="l">
              <a:buNone/>
            </a:pPr>
            <a:r>
              <a:rPr lang="en-US" dirty="0" smtClean="0"/>
              <a:t>Extortion</a:t>
            </a:r>
          </a:p>
        </p:txBody>
      </p:sp>
      <p:pic>
        <p:nvPicPr>
          <p:cNvPr id="4" name="صورة 3" descr="ocular-examination-18-638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5" t="16315" r="10574" b="12807"/>
          <a:stretch/>
        </p:blipFill>
        <p:spPr>
          <a:xfrm>
            <a:off x="4471988" y="1690688"/>
            <a:ext cx="6616961" cy="4860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291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69493" y="1501252"/>
            <a:ext cx="9007522" cy="4716653"/>
          </a:xfrm>
          <a:prstGeom prst="rect">
            <a:avLst/>
          </a:prstGeom>
        </p:spPr>
      </p:pic>
      <p:sp>
        <p:nvSpPr>
          <p:cNvPr id="5" name="مربع نص 4"/>
          <p:cNvSpPr txBox="1"/>
          <p:nvPr/>
        </p:nvSpPr>
        <p:spPr>
          <a:xfrm>
            <a:off x="3316406" y="477672"/>
            <a:ext cx="60459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Muscle action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194921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9286875" cy="6686550"/>
          </a:xfrm>
        </p:spPr>
      </p:pic>
      <p:sp>
        <p:nvSpPr>
          <p:cNvPr id="5" name="مربع نص 4"/>
          <p:cNvSpPr txBox="1"/>
          <p:nvPr/>
        </p:nvSpPr>
        <p:spPr>
          <a:xfrm>
            <a:off x="685800" y="5114925"/>
            <a:ext cx="55006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 smtClean="0"/>
              <a:t> </a:t>
            </a:r>
            <a:r>
              <a:rPr lang="en-US" sz="2400" b="1" dirty="0" smtClean="0">
                <a:solidFill>
                  <a:schemeClr val="bg2">
                    <a:lumMod val="10000"/>
                  </a:schemeClr>
                </a:solidFill>
              </a:rPr>
              <a:t>vertical recti  have </a:t>
            </a:r>
            <a:r>
              <a:rPr lang="en-US" sz="2400" b="1" dirty="0" err="1" smtClean="0">
                <a:solidFill>
                  <a:schemeClr val="bg2">
                    <a:lumMod val="10000"/>
                  </a:schemeClr>
                </a:solidFill>
              </a:rPr>
              <a:t>primery</a:t>
            </a:r>
            <a:r>
              <a:rPr lang="en-US" sz="2400" b="1" dirty="0" smtClean="0">
                <a:solidFill>
                  <a:schemeClr val="bg2">
                    <a:lumMod val="10000"/>
                  </a:schemeClr>
                </a:solidFill>
              </a:rPr>
              <a:t>  actions only</a:t>
            </a:r>
          </a:p>
          <a:p>
            <a:pPr algn="l"/>
            <a:r>
              <a:rPr lang="en-US" sz="2400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400" b="1" dirty="0" smtClean="0">
                <a:solidFill>
                  <a:schemeClr val="bg2">
                    <a:lumMod val="10000"/>
                  </a:schemeClr>
                </a:solidFill>
              </a:rPr>
              <a:t>    SR elevator</a:t>
            </a:r>
          </a:p>
          <a:p>
            <a:pPr algn="l"/>
            <a:r>
              <a:rPr lang="en-US" sz="2400" b="1" dirty="0" smtClean="0">
                <a:solidFill>
                  <a:schemeClr val="bg2">
                    <a:lumMod val="10000"/>
                  </a:schemeClr>
                </a:solidFill>
              </a:rPr>
              <a:t>     IR depressor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39411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13" y="371475"/>
            <a:ext cx="9801225" cy="6229350"/>
          </a:xfrm>
        </p:spPr>
      </p:pic>
      <p:sp>
        <p:nvSpPr>
          <p:cNvPr id="6" name="مربع نص 5"/>
          <p:cNvSpPr txBox="1"/>
          <p:nvPr/>
        </p:nvSpPr>
        <p:spPr>
          <a:xfrm>
            <a:off x="685800" y="5129213"/>
            <a:ext cx="584358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smtClean="0"/>
              <a:t>The </a:t>
            </a:r>
            <a:r>
              <a:rPr lang="en-US" sz="2400" b="1" dirty="0" err="1" smtClean="0"/>
              <a:t>obliques</a:t>
            </a:r>
            <a:r>
              <a:rPr lang="en-US" sz="2400" b="1" dirty="0" smtClean="0"/>
              <a:t> have </a:t>
            </a:r>
            <a:r>
              <a:rPr lang="en-US" sz="2400" b="1" dirty="0" err="1" smtClean="0"/>
              <a:t>primery</a:t>
            </a:r>
            <a:r>
              <a:rPr lang="en-US" sz="2400" b="1" dirty="0" smtClean="0"/>
              <a:t> action only</a:t>
            </a:r>
          </a:p>
          <a:p>
            <a:pPr algn="l"/>
            <a:r>
              <a:rPr lang="en-US" sz="2400" b="1" dirty="0"/>
              <a:t> </a:t>
            </a:r>
            <a:r>
              <a:rPr lang="en-US" sz="2400" b="1" dirty="0" smtClean="0"/>
              <a:t>  SO </a:t>
            </a:r>
            <a:r>
              <a:rPr lang="en-US" sz="2400" b="1" dirty="0" err="1" smtClean="0"/>
              <a:t>intorter</a:t>
            </a:r>
            <a:endParaRPr lang="en-US" sz="2400" b="1" dirty="0" smtClean="0"/>
          </a:p>
          <a:p>
            <a:pPr algn="l"/>
            <a:r>
              <a:rPr lang="en-US" sz="2400" b="1" dirty="0"/>
              <a:t> </a:t>
            </a:r>
            <a:r>
              <a:rPr lang="en-US" sz="2400" b="1" dirty="0" smtClean="0"/>
              <a:t>  IO extorter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204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/>
          <p:cNvPicPr>
            <a:picLocks noGrp="1" noChangeAspect="1"/>
          </p:cNvPicPr>
          <p:nvPr isPhoto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7" t="11405" r="1484" b="13509"/>
          <a:stretch/>
        </p:blipFill>
        <p:spPr>
          <a:xfrm>
            <a:off x="5849305" y="552308"/>
            <a:ext cx="6642732" cy="6305692"/>
          </a:xfrm>
          <a:prstGeom prst="rect">
            <a:avLst/>
          </a:prstGeom>
        </p:spPr>
      </p:pic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448459" y="128588"/>
            <a:ext cx="11080597" cy="6081811"/>
          </a:xfrm>
        </p:spPr>
        <p:txBody>
          <a:bodyPr>
            <a:normAutofit lnSpcReduction="10000"/>
          </a:bodyPr>
          <a:lstStyle/>
          <a:p>
            <a:pPr marL="0" indent="0" algn="l">
              <a:buNone/>
            </a:pPr>
            <a:r>
              <a:rPr lang="en-US" sz="3200" b="1" u="sng" dirty="0" smtClean="0"/>
              <a:t>VERSIONS</a:t>
            </a:r>
          </a:p>
          <a:p>
            <a:pPr marL="0" indent="0" algn="l">
              <a:buNone/>
            </a:pPr>
            <a:r>
              <a:rPr lang="en-US" b="1" i="1" dirty="0" smtClean="0">
                <a:solidFill>
                  <a:srgbClr val="C00000"/>
                </a:solidFill>
              </a:rPr>
              <a:t>Binocular</a:t>
            </a:r>
            <a:r>
              <a:rPr lang="en-US" dirty="0" smtClean="0"/>
              <a:t> </a:t>
            </a:r>
            <a:r>
              <a:rPr lang="en-US" dirty="0" smtClean="0"/>
              <a:t> simultaneous </a:t>
            </a:r>
            <a:r>
              <a:rPr lang="en-US" b="1" dirty="0" smtClean="0"/>
              <a:t>conjugate</a:t>
            </a:r>
            <a:r>
              <a:rPr lang="en-US" dirty="0" smtClean="0"/>
              <a:t> movements</a:t>
            </a:r>
            <a:endParaRPr lang="en-US" dirty="0" smtClean="0"/>
          </a:p>
          <a:p>
            <a:pPr marL="0" indent="0" algn="l">
              <a:buNone/>
            </a:pPr>
            <a:r>
              <a:rPr lang="en-US" dirty="0" smtClean="0"/>
              <a:t>Dextroversion; gaze right</a:t>
            </a:r>
          </a:p>
          <a:p>
            <a:pPr marL="0" indent="0" algn="l">
              <a:buNone/>
            </a:pPr>
            <a:r>
              <a:rPr lang="en-US" dirty="0" smtClean="0"/>
              <a:t>Levoversion; gaze left</a:t>
            </a:r>
          </a:p>
          <a:p>
            <a:pPr marL="0" indent="0" algn="l">
              <a:buNone/>
            </a:pPr>
            <a:r>
              <a:rPr lang="en-US" dirty="0" smtClean="0"/>
              <a:t>Elevation; gaze up</a:t>
            </a:r>
          </a:p>
          <a:p>
            <a:pPr marL="0" indent="0" algn="l">
              <a:buNone/>
            </a:pPr>
            <a:r>
              <a:rPr lang="en-US" dirty="0" smtClean="0"/>
              <a:t>Depression; gaze down</a:t>
            </a:r>
          </a:p>
          <a:p>
            <a:pPr marL="0" indent="0" algn="l">
              <a:buNone/>
            </a:pPr>
            <a:r>
              <a:rPr lang="en-US" dirty="0" err="1" smtClean="0"/>
              <a:t>Dextroelevation</a:t>
            </a:r>
            <a:r>
              <a:rPr lang="en-US" dirty="0" smtClean="0"/>
              <a:t>; RT &amp;up gaze</a:t>
            </a:r>
          </a:p>
          <a:p>
            <a:pPr marL="0" indent="0" algn="l">
              <a:buNone/>
            </a:pPr>
            <a:r>
              <a:rPr lang="en-US" dirty="0" err="1" smtClean="0"/>
              <a:t>Dextrodepression</a:t>
            </a:r>
            <a:r>
              <a:rPr lang="en-US" dirty="0" smtClean="0"/>
              <a:t> </a:t>
            </a:r>
            <a:r>
              <a:rPr lang="en-US" dirty="0" smtClean="0"/>
              <a:t>;RT &amp; down gaze </a:t>
            </a:r>
          </a:p>
          <a:p>
            <a:pPr marL="0" indent="0" algn="l">
              <a:buNone/>
            </a:pPr>
            <a:r>
              <a:rPr lang="en-US" dirty="0" err="1" smtClean="0"/>
              <a:t>Levoelevation</a:t>
            </a:r>
            <a:r>
              <a:rPr lang="en-US" dirty="0" smtClean="0"/>
              <a:t> ; LT &amp; up gaze</a:t>
            </a:r>
          </a:p>
          <a:p>
            <a:pPr marL="0" indent="0" algn="l">
              <a:buNone/>
            </a:pPr>
            <a:r>
              <a:rPr lang="en-US" dirty="0" err="1" smtClean="0"/>
              <a:t>Levodepression</a:t>
            </a:r>
            <a:r>
              <a:rPr lang="en-US" dirty="0" smtClean="0"/>
              <a:t>; LT &amp; down gaze </a:t>
            </a:r>
          </a:p>
          <a:p>
            <a:pPr marL="0" indent="0" algn="l">
              <a:buNone/>
            </a:pPr>
            <a:r>
              <a:rPr lang="en-US" dirty="0" smtClean="0"/>
              <a:t>Dextrocycloversion</a:t>
            </a:r>
          </a:p>
          <a:p>
            <a:pPr marL="0" indent="0" algn="l">
              <a:buNone/>
            </a:pPr>
            <a:r>
              <a:rPr lang="en-US" dirty="0" smtClean="0"/>
              <a:t>Levocycloversion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066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15622" y="346780"/>
            <a:ext cx="10971566" cy="6511219"/>
          </a:xfrm>
        </p:spPr>
        <p:txBody>
          <a:bodyPr/>
          <a:lstStyle/>
          <a:p>
            <a:pPr marL="0" indent="0" algn="l">
              <a:buNone/>
            </a:pPr>
            <a:r>
              <a:rPr lang="en-US" b="1" dirty="0" smtClean="0"/>
              <a:t>Cardinal positions of gaze  </a:t>
            </a:r>
            <a:r>
              <a:rPr lang="en-US" dirty="0" smtClean="0">
                <a:solidFill>
                  <a:srgbClr val="C00000"/>
                </a:solidFill>
              </a:rPr>
              <a:t>6</a:t>
            </a:r>
          </a:p>
          <a:p>
            <a:pPr marL="0" indent="0" algn="l">
              <a:buNone/>
            </a:pPr>
            <a:r>
              <a:rPr lang="en-US" dirty="0" err="1" smtClean="0"/>
              <a:t>dextroversion</a:t>
            </a:r>
            <a:r>
              <a:rPr lang="en-US" dirty="0" smtClean="0"/>
              <a:t>, </a:t>
            </a:r>
            <a:r>
              <a:rPr lang="en-US" dirty="0" err="1" smtClean="0"/>
              <a:t>levoversion,dextroelevation,dextrodepression</a:t>
            </a:r>
            <a:r>
              <a:rPr lang="en-US" dirty="0" smtClean="0"/>
              <a:t>, </a:t>
            </a:r>
            <a:r>
              <a:rPr lang="en-US" dirty="0" err="1" smtClean="0"/>
              <a:t>levoelevation</a:t>
            </a:r>
            <a:r>
              <a:rPr lang="en-US" dirty="0" smtClean="0"/>
              <a:t>, </a:t>
            </a:r>
            <a:r>
              <a:rPr lang="en-US" dirty="0" err="1" smtClean="0"/>
              <a:t>levodepression</a:t>
            </a:r>
            <a:endParaRPr lang="en-US" dirty="0" smtClean="0"/>
          </a:p>
          <a:p>
            <a:pPr marL="0" indent="0" algn="l">
              <a:buNone/>
            </a:pPr>
            <a:endParaRPr lang="en-US" dirty="0" smtClean="0"/>
          </a:p>
          <a:p>
            <a:pPr marL="0" indent="0" algn="l">
              <a:buNone/>
            </a:pPr>
            <a:r>
              <a:rPr lang="en-US" b="1" dirty="0" smtClean="0"/>
              <a:t>Diagnostic positions of gaze  </a:t>
            </a:r>
            <a:r>
              <a:rPr lang="en-US" dirty="0" smtClean="0">
                <a:solidFill>
                  <a:srgbClr val="C00000"/>
                </a:solidFill>
              </a:rPr>
              <a:t>9</a:t>
            </a:r>
          </a:p>
          <a:p>
            <a:pPr marL="0" indent="0" algn="l">
              <a:buNone/>
            </a:pPr>
            <a:r>
              <a:rPr lang="en-US" dirty="0" smtClean="0"/>
              <a:t>+ </a:t>
            </a:r>
            <a:r>
              <a:rPr lang="en-US" dirty="0" err="1" smtClean="0"/>
              <a:t>primery</a:t>
            </a:r>
            <a:r>
              <a:rPr lang="en-US" dirty="0" smtClean="0"/>
              <a:t> position , elevation </a:t>
            </a:r>
          </a:p>
          <a:p>
            <a:pPr marL="0" indent="0" algn="l">
              <a:buNone/>
            </a:pPr>
            <a:r>
              <a:rPr lang="en-US" dirty="0"/>
              <a:t> </a:t>
            </a:r>
            <a:r>
              <a:rPr lang="en-US" dirty="0" smtClean="0"/>
              <a:t>and depression</a:t>
            </a:r>
          </a:p>
          <a:p>
            <a:pPr marL="0" indent="0" algn="l">
              <a:buNone/>
            </a:pPr>
            <a:r>
              <a:rPr lang="en-US" dirty="0" smtClean="0"/>
              <a:t>In which the deviations </a:t>
            </a:r>
          </a:p>
          <a:p>
            <a:pPr marL="0" indent="0" algn="l">
              <a:buNone/>
            </a:pPr>
            <a:r>
              <a:rPr lang="en-US" dirty="0" smtClean="0"/>
              <a:t>are measured</a:t>
            </a:r>
          </a:p>
          <a:p>
            <a:pPr marL="0" indent="0" algn="l">
              <a:buNone/>
            </a:pPr>
            <a:endParaRPr lang="en-US" dirty="0"/>
          </a:p>
        </p:txBody>
      </p:sp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188" y="1400173"/>
            <a:ext cx="6477000" cy="528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837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428625"/>
            <a:ext cx="10515600" cy="5748338"/>
          </a:xfrm>
        </p:spPr>
        <p:txBody>
          <a:bodyPr/>
          <a:lstStyle/>
          <a:p>
            <a:pPr marL="0" indent="0">
              <a:buNone/>
            </a:pPr>
            <a:r>
              <a:rPr lang="en-US" sz="3600" b="1" dirty="0" err="1" smtClean="0"/>
              <a:t>Vergences</a:t>
            </a:r>
            <a:endParaRPr lang="en-US" sz="3600" b="1" dirty="0" smtClean="0"/>
          </a:p>
          <a:p>
            <a:pPr marL="0" indent="0">
              <a:buNone/>
            </a:pPr>
            <a:r>
              <a:rPr lang="en-US" sz="3600" b="1" dirty="0"/>
              <a:t> </a:t>
            </a:r>
            <a:r>
              <a:rPr lang="en-US" sz="3600" b="1" dirty="0" smtClean="0">
                <a:solidFill>
                  <a:srgbClr val="C00000"/>
                </a:solidFill>
              </a:rPr>
              <a:t> </a:t>
            </a:r>
            <a:r>
              <a:rPr lang="en-US" b="1" i="1" dirty="0" smtClean="0">
                <a:solidFill>
                  <a:srgbClr val="C00000"/>
                </a:solidFill>
              </a:rPr>
              <a:t>binocular</a:t>
            </a:r>
            <a:r>
              <a:rPr lang="en-US" b="1" dirty="0" smtClean="0"/>
              <a:t>, simultaneous , </a:t>
            </a:r>
            <a:r>
              <a:rPr lang="en-US" b="1" dirty="0" err="1" smtClean="0"/>
              <a:t>disjugate</a:t>
            </a:r>
            <a:r>
              <a:rPr lang="en-US" b="1" dirty="0" smtClean="0"/>
              <a:t> movement</a:t>
            </a:r>
            <a:endParaRPr lang="en-US" b="1" dirty="0" smtClean="0"/>
          </a:p>
          <a:p>
            <a:pPr marL="0" indent="0">
              <a:buNone/>
            </a:pPr>
            <a:r>
              <a:rPr lang="en-US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Convergence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Is </a:t>
            </a:r>
            <a:r>
              <a:rPr lang="en-US" dirty="0"/>
              <a:t>simultaneous adduction inward turning</a:t>
            </a:r>
          </a:p>
          <a:p>
            <a:pPr marL="0" indent="0">
              <a:buNone/>
            </a:pPr>
            <a:r>
              <a:rPr lang="en-US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Divergence</a:t>
            </a:r>
            <a:endParaRPr lang="en-US" u="sng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en-US" dirty="0" smtClean="0"/>
              <a:t>    is outward movement from convergent position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388" y="3914775"/>
            <a:ext cx="4048124" cy="196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554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2"/>
          <a:srcRect r="33296"/>
          <a:stretch/>
        </p:blipFill>
        <p:spPr>
          <a:xfrm>
            <a:off x="5672138" y="2700338"/>
            <a:ext cx="5243513" cy="2786062"/>
          </a:xfrm>
          <a:prstGeom prst="rect">
            <a:avLst/>
          </a:prstGeom>
        </p:spPr>
      </p:pic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9215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Laws of ocular motility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1057276"/>
            <a:ext cx="10515600" cy="56864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agonist-antagonist</a:t>
            </a:r>
          </a:p>
          <a:p>
            <a:pPr marL="0" indent="0">
              <a:buNone/>
            </a:pPr>
            <a:r>
              <a:rPr lang="en-US" b="1" dirty="0" smtClean="0"/>
              <a:t> </a:t>
            </a:r>
            <a:r>
              <a:rPr lang="en-US" dirty="0" smtClean="0"/>
              <a:t>are </a:t>
            </a:r>
            <a:r>
              <a:rPr lang="en-US" dirty="0"/>
              <a:t>muscles of the same eye that move the eye in opposite directions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The agonist is the primary muscle moving the eye in a given direction, The antagonist acts in the opposite direction to the agonist.</a:t>
            </a:r>
          </a:p>
          <a:p>
            <a:pPr marL="0" indent="0" algn="l">
              <a:buNone/>
            </a:pPr>
            <a:r>
              <a:rPr lang="en-US" dirty="0" smtClean="0"/>
              <a:t>           </a:t>
            </a:r>
            <a:r>
              <a:rPr lang="en-US" dirty="0" err="1" smtClean="0"/>
              <a:t>e.g</a:t>
            </a:r>
            <a:r>
              <a:rPr lang="en-US" dirty="0" smtClean="0"/>
              <a:t>   RT MR\ RT </a:t>
            </a:r>
            <a:r>
              <a:rPr lang="en-US" dirty="0" smtClean="0"/>
              <a:t>LR</a:t>
            </a:r>
          </a:p>
          <a:p>
            <a:pPr marL="0" indent="0" algn="l">
              <a:buNone/>
            </a:pPr>
            <a:endParaRPr lang="en-US" dirty="0"/>
          </a:p>
          <a:p>
            <a:pPr marL="0" indent="0" algn="l">
              <a:buNone/>
            </a:pPr>
            <a:endParaRPr lang="en-US" dirty="0" smtClean="0"/>
          </a:p>
          <a:p>
            <a:pPr marL="0" indent="0" algn="l">
              <a:buNone/>
            </a:pPr>
            <a:r>
              <a:rPr lang="en-US" b="1" dirty="0" smtClean="0"/>
              <a:t>Synergists</a:t>
            </a:r>
            <a:endParaRPr lang="en-US" b="1" dirty="0" smtClean="0"/>
          </a:p>
          <a:p>
            <a:pPr marL="0" indent="0">
              <a:buNone/>
            </a:pPr>
            <a:r>
              <a:rPr lang="en-US" dirty="0"/>
              <a:t> pair of muscle of same eye that move in </a:t>
            </a:r>
            <a:r>
              <a:rPr lang="en-US" dirty="0" smtClean="0"/>
              <a:t>the same </a:t>
            </a:r>
            <a:r>
              <a:rPr lang="en-US" dirty="0"/>
              <a:t>direction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</a:t>
            </a:r>
            <a:r>
              <a:rPr lang="en-US" dirty="0" err="1" smtClean="0"/>
              <a:t>e.g</a:t>
            </a:r>
            <a:r>
              <a:rPr lang="en-US" dirty="0" smtClean="0"/>
              <a:t>   RT IO\RT SR</a:t>
            </a:r>
          </a:p>
        </p:txBody>
      </p:sp>
    </p:spTree>
    <p:extLst>
      <p:ext uri="{BB962C8B-B14F-4D97-AF65-F5344CB8AC3E}">
        <p14:creationId xmlns:p14="http://schemas.microsoft.com/office/powerpoint/2010/main" val="330532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714022" y="200025"/>
            <a:ext cx="10515600" cy="68008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latin typeface="Arial Rounded MT Bold" panose="020F0704030504030204" pitchFamily="34" charset="0"/>
              </a:rPr>
              <a:t>YOKE </a:t>
            </a:r>
            <a:r>
              <a:rPr lang="en-US" b="1" dirty="0">
                <a:latin typeface="Arial Rounded MT Bold" panose="020F0704030504030204" pitchFamily="34" charset="0"/>
              </a:rPr>
              <a:t>muscles </a:t>
            </a:r>
            <a:endParaRPr lang="en-US" b="1" dirty="0" smtClean="0"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r>
              <a:rPr lang="en-US" b="1" dirty="0" smtClean="0"/>
              <a:t> </a:t>
            </a:r>
            <a:r>
              <a:rPr lang="en-US" dirty="0"/>
              <a:t>pairs of muscles, one in each eye,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that </a:t>
            </a:r>
            <a:r>
              <a:rPr lang="en-US" dirty="0"/>
              <a:t>produce conjugate ocular movements.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</a:t>
            </a:r>
            <a:r>
              <a:rPr lang="en-US" dirty="0" err="1" smtClean="0"/>
              <a:t>e.g</a:t>
            </a:r>
            <a:r>
              <a:rPr lang="en-US" dirty="0" smtClean="0"/>
              <a:t>  yoke muscle of  Lt SO   is  </a:t>
            </a:r>
            <a:r>
              <a:rPr lang="en-US" dirty="0" err="1" smtClean="0"/>
              <a:t>Rt</a:t>
            </a:r>
            <a:r>
              <a:rPr lang="en-US" dirty="0" smtClean="0"/>
              <a:t> IR</a:t>
            </a:r>
            <a:endParaRPr lang="en-US" dirty="0"/>
          </a:p>
          <a:p>
            <a:pPr marL="0" indent="0">
              <a:buNone/>
            </a:pPr>
            <a:r>
              <a:rPr lang="en-US" b="1" dirty="0">
                <a:latin typeface="Arial Rounded MT Bold" panose="020F0704030504030204" pitchFamily="34" charset="0"/>
              </a:rPr>
              <a:t>          </a:t>
            </a:r>
            <a:endParaRPr lang="en-US" b="1" dirty="0" smtClean="0">
              <a:latin typeface="Arial Rounded MT Bold" panose="020F0704030504030204" pitchFamily="34" charset="0"/>
            </a:endParaRPr>
          </a:p>
          <a:p>
            <a:pPr marL="0" indent="0" algn="l">
              <a:buNone/>
            </a:pPr>
            <a:r>
              <a:rPr lang="en-US" b="1" dirty="0" smtClean="0">
                <a:latin typeface="Arial Rounded MT Bold" panose="020F0704030504030204" pitchFamily="34" charset="0"/>
              </a:rPr>
              <a:t>SHERRINGTON law</a:t>
            </a:r>
          </a:p>
          <a:p>
            <a:pPr marL="0" indent="0" algn="l">
              <a:buNone/>
            </a:pPr>
            <a:r>
              <a:rPr lang="en-US" dirty="0" smtClean="0"/>
              <a:t> </a:t>
            </a:r>
            <a:r>
              <a:rPr lang="en-US" dirty="0" smtClean="0"/>
              <a:t>During </a:t>
            </a:r>
            <a:r>
              <a:rPr lang="en-US" dirty="0"/>
              <a:t>ocular movements an increased flow of innervation to the contracting muscles is accompanied by a simultaneous decreased flow of innervation to the relaxing antagonists</a:t>
            </a:r>
          </a:p>
          <a:p>
            <a:pPr marL="0" indent="0" algn="l">
              <a:buNone/>
            </a:pPr>
            <a:endParaRPr lang="en-US" dirty="0" smtClean="0"/>
          </a:p>
          <a:p>
            <a:pPr marL="0" indent="0" algn="l">
              <a:buNone/>
            </a:pPr>
            <a:endParaRPr lang="en-US" dirty="0"/>
          </a:p>
          <a:p>
            <a:pPr marL="0" indent="0" algn="l">
              <a:buNone/>
            </a:pPr>
            <a:endParaRPr lang="en-US" dirty="0" smtClean="0"/>
          </a:p>
        </p:txBody>
      </p:sp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163" y="200025"/>
            <a:ext cx="4360348" cy="3228975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24"/>
          <a:stretch/>
        </p:blipFill>
        <p:spPr>
          <a:xfrm>
            <a:off x="7015163" y="4195422"/>
            <a:ext cx="3986212" cy="266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52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729017" y="423080"/>
            <a:ext cx="10515600" cy="6318914"/>
          </a:xfrm>
        </p:spPr>
        <p:txBody>
          <a:bodyPr/>
          <a:lstStyle/>
          <a:p>
            <a:pPr marL="0" indent="0" algn="l">
              <a:buNone/>
            </a:pPr>
            <a:endParaRPr lang="en-US" dirty="0"/>
          </a:p>
          <a:p>
            <a:pPr marL="0" indent="0" algn="l">
              <a:buNone/>
            </a:pPr>
            <a:r>
              <a:rPr lang="en-US" b="1" dirty="0">
                <a:latin typeface="Arial Rounded MT Bold" panose="020F0704030504030204" pitchFamily="34" charset="0"/>
              </a:rPr>
              <a:t>HERING law</a:t>
            </a:r>
          </a:p>
          <a:p>
            <a:pPr marL="0" indent="0" algn="l">
              <a:buNone/>
            </a:pPr>
            <a:r>
              <a:rPr lang="en-US" dirty="0"/>
              <a:t> an equal and simultaneous innervation flows from the brain to a pair of muscles which contract simultaneously (yoke muscles) in different binocular movements</a:t>
            </a:r>
          </a:p>
          <a:p>
            <a:endParaRPr lang="en-US" dirty="0"/>
          </a:p>
        </p:txBody>
      </p:sp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6" t="5532" r="13480" b="26201"/>
          <a:stretch/>
        </p:blipFill>
        <p:spPr>
          <a:xfrm>
            <a:off x="3114675" y="2786063"/>
            <a:ext cx="5857876" cy="3114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324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524000" y="122832"/>
            <a:ext cx="9144000" cy="889707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ANATOMICAL PRENCIPLES</a:t>
            </a:r>
            <a:endParaRPr lang="en-US" sz="3600" b="1" dirty="0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477671" y="871538"/>
            <a:ext cx="11277181" cy="5843161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smtClean="0"/>
              <a:t>Visual axis</a:t>
            </a:r>
          </a:p>
          <a:p>
            <a:pPr algn="l"/>
            <a:r>
              <a:rPr lang="en-US" sz="2800" dirty="0"/>
              <a:t> line of vision extending from </a:t>
            </a:r>
            <a:r>
              <a:rPr lang="en-US" sz="2800" dirty="0" smtClean="0"/>
              <a:t>the </a:t>
            </a:r>
            <a:r>
              <a:rPr lang="en-US" sz="2800" dirty="0"/>
              <a:t>point of fixation to the fovea </a:t>
            </a:r>
          </a:p>
          <a:p>
            <a:pPr algn="l"/>
            <a:r>
              <a:rPr lang="en-US" sz="2800" b="1" dirty="0" smtClean="0"/>
              <a:t>Pupillary </a:t>
            </a:r>
            <a:r>
              <a:rPr lang="en-US" sz="2800" b="1" dirty="0" smtClean="0"/>
              <a:t>axis/anatomical axis </a:t>
            </a:r>
            <a:endParaRPr lang="en-US" sz="2800" b="1" dirty="0" smtClean="0"/>
          </a:p>
          <a:p>
            <a:pPr algn="l"/>
            <a:r>
              <a:rPr lang="en-US" sz="2800" dirty="0" smtClean="0"/>
              <a:t>is </a:t>
            </a:r>
            <a:r>
              <a:rPr lang="en-US" sz="2800" dirty="0"/>
              <a:t>a line passing from the </a:t>
            </a:r>
            <a:r>
              <a:rPr lang="en-US" sz="2800" dirty="0" smtClean="0"/>
              <a:t>posterior  pole </a:t>
            </a:r>
          </a:p>
          <a:p>
            <a:pPr algn="l"/>
            <a:r>
              <a:rPr lang="en-US" sz="2800" dirty="0" smtClean="0"/>
              <a:t>through </a:t>
            </a:r>
            <a:r>
              <a:rPr lang="en-US" sz="2800" dirty="0"/>
              <a:t>the </a:t>
            </a:r>
            <a:r>
              <a:rPr lang="en-US" sz="2800" dirty="0" err="1"/>
              <a:t>centre</a:t>
            </a:r>
            <a:r>
              <a:rPr lang="en-US" sz="2800" dirty="0"/>
              <a:t> of the cornea .</a:t>
            </a:r>
          </a:p>
          <a:p>
            <a:pPr algn="l"/>
            <a:r>
              <a:rPr lang="en-US" sz="2800" b="1" dirty="0"/>
              <a:t>Angle </a:t>
            </a:r>
            <a:r>
              <a:rPr lang="en-US" sz="2800" b="1" dirty="0" smtClean="0"/>
              <a:t>kappa</a:t>
            </a:r>
          </a:p>
          <a:p>
            <a:pPr algn="l"/>
            <a:r>
              <a:rPr lang="en-US" sz="2800" dirty="0" smtClean="0"/>
              <a:t>It </a:t>
            </a:r>
            <a:r>
              <a:rPr lang="en-US" sz="2800" dirty="0"/>
              <a:t>is the angle formed between visual </a:t>
            </a:r>
            <a:r>
              <a:rPr lang="en-US" sz="2800" dirty="0" smtClean="0"/>
              <a:t>axis</a:t>
            </a:r>
          </a:p>
          <a:p>
            <a:pPr algn="l"/>
            <a:r>
              <a:rPr lang="en-US" sz="2800" dirty="0" smtClean="0"/>
              <a:t> </a:t>
            </a:r>
            <a:r>
              <a:rPr lang="en-US" sz="2800" dirty="0"/>
              <a:t>and the </a:t>
            </a:r>
            <a:r>
              <a:rPr lang="en-US" sz="2800" dirty="0" smtClean="0"/>
              <a:t>pupillary </a:t>
            </a:r>
            <a:r>
              <a:rPr lang="en-US" sz="2800" dirty="0"/>
              <a:t>axis </a:t>
            </a:r>
          </a:p>
          <a:p>
            <a:pPr algn="l"/>
            <a:endParaRPr lang="en-US" sz="2800" dirty="0" smtClean="0"/>
          </a:p>
          <a:p>
            <a:pPr algn="l"/>
            <a:endParaRPr lang="en-US" sz="2800" dirty="0" smtClean="0"/>
          </a:p>
          <a:p>
            <a:endParaRPr lang="en-US" dirty="0"/>
          </a:p>
        </p:txBody>
      </p:sp>
      <p:pic>
        <p:nvPicPr>
          <p:cNvPr id="9" name="صورة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002"/>
          <a:stretch/>
        </p:blipFill>
        <p:spPr>
          <a:xfrm>
            <a:off x="7115175" y="1943100"/>
            <a:ext cx="4014788" cy="4510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44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457200"/>
            <a:ext cx="10515600" cy="5719763"/>
          </a:xfrm>
        </p:spPr>
        <p:txBody>
          <a:bodyPr/>
          <a:lstStyle/>
          <a:p>
            <a:r>
              <a:rPr lang="en-US" dirty="0"/>
              <a:t>As the fovea lies just temporal to the anatomical axis, a light shown into the cornea will cause reflex (on the visual axis) just nasal to the center of the cornea in both eyes (+</a:t>
            </a:r>
            <a:r>
              <a:rPr lang="en-US" dirty="0" err="1"/>
              <a:t>ve</a:t>
            </a:r>
            <a:r>
              <a:rPr lang="en-US" dirty="0"/>
              <a:t> angle kappa = 5</a:t>
            </a:r>
            <a:r>
              <a:rPr lang="en-US" dirty="0" smtClean="0"/>
              <a:t>°)</a:t>
            </a:r>
          </a:p>
          <a:p>
            <a:endParaRPr lang="en-US" dirty="0"/>
          </a:p>
          <a:p>
            <a:r>
              <a:rPr lang="en-US" dirty="0" smtClean="0"/>
              <a:t>In </a:t>
            </a:r>
            <a:r>
              <a:rPr lang="en-US" dirty="0"/>
              <a:t>high myopia the, the fovea lies nasal to the </a:t>
            </a:r>
            <a:r>
              <a:rPr lang="en-US" dirty="0" smtClean="0"/>
              <a:t>anatomical</a:t>
            </a:r>
            <a:r>
              <a:rPr lang="en-US" dirty="0" smtClean="0"/>
              <a:t> </a:t>
            </a:r>
            <a:r>
              <a:rPr lang="en-US" dirty="0"/>
              <a:t>axis.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smtClean="0"/>
              <a:t>So</a:t>
            </a:r>
            <a:r>
              <a:rPr lang="en-US" dirty="0"/>
              <a:t>, the corneal reflex lies temporal to the center of the cornea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smtClean="0"/>
              <a:t>simulating </a:t>
            </a:r>
            <a:r>
              <a:rPr lang="en-US" dirty="0" err="1"/>
              <a:t>esotropia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  </a:t>
            </a:r>
            <a:r>
              <a:rPr lang="en-US" dirty="0"/>
              <a:t>Negative angle kappa (myopia) leads to pseudo- </a:t>
            </a:r>
            <a:r>
              <a:rPr lang="en-US" dirty="0" err="1"/>
              <a:t>esotropia</a:t>
            </a:r>
            <a:r>
              <a:rPr lang="en-US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  Large </a:t>
            </a:r>
            <a:r>
              <a:rPr lang="en-US" dirty="0"/>
              <a:t>positive angle kappa (</a:t>
            </a:r>
            <a:r>
              <a:rPr lang="en-US" dirty="0" err="1"/>
              <a:t>hypermetropia</a:t>
            </a:r>
            <a:r>
              <a:rPr lang="en-US" dirty="0"/>
              <a:t>) leads to </a:t>
            </a:r>
            <a:r>
              <a:rPr lang="en-US" dirty="0" smtClean="0"/>
              <a:t>pseudo-   </a:t>
            </a:r>
            <a:r>
              <a:rPr lang="en-US" dirty="0" err="1" smtClean="0"/>
              <a:t>exotropia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3004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7639"/>
          </a:xfrm>
        </p:spPr>
        <p:txBody>
          <a:bodyPr/>
          <a:lstStyle/>
          <a:p>
            <a:pPr algn="ctr"/>
            <a:r>
              <a:rPr lang="en-US" b="1" dirty="0" smtClean="0"/>
              <a:t>Sensory consideration</a:t>
            </a:r>
            <a:endParaRPr lang="en-US" b="1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509587" y="1254315"/>
            <a:ext cx="10515600" cy="4894073"/>
          </a:xfrm>
        </p:spPr>
        <p:txBody>
          <a:bodyPr/>
          <a:lstStyle/>
          <a:p>
            <a:pPr marL="0" indent="0" algn="l">
              <a:buNone/>
            </a:pPr>
            <a:r>
              <a:rPr lang="en-US" u="sng" dirty="0" smtClean="0">
                <a:latin typeface="Arial Rounded MT Bold" panose="020F0704030504030204" pitchFamily="34" charset="0"/>
              </a:rPr>
              <a:t>Binocular single vision  BSV</a:t>
            </a:r>
            <a:endParaRPr lang="en-US" u="sng" dirty="0"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r>
              <a:rPr lang="en-US" dirty="0" smtClean="0"/>
              <a:t>Is </a:t>
            </a:r>
            <a:r>
              <a:rPr lang="en-US" dirty="0"/>
              <a:t>achieved when both eyes are </a:t>
            </a:r>
            <a:r>
              <a:rPr lang="en-US" b="1" dirty="0">
                <a:solidFill>
                  <a:schemeClr val="bg2">
                    <a:lumMod val="10000"/>
                  </a:schemeClr>
                </a:solidFill>
              </a:rPr>
              <a:t>used </a:t>
            </a:r>
            <a:r>
              <a:rPr lang="en-US" b="1" dirty="0" smtClean="0">
                <a:solidFill>
                  <a:schemeClr val="bg2">
                    <a:lumMod val="10000"/>
                  </a:schemeClr>
                </a:solidFill>
              </a:rPr>
              <a:t>together </a:t>
            </a:r>
            <a:r>
              <a:rPr lang="en-US" dirty="0" smtClean="0"/>
              <a:t>, so that slightly dissimilar </a:t>
            </a:r>
            <a:r>
              <a:rPr lang="en-US" dirty="0"/>
              <a:t>images arising in each eye, are appreciated as a </a:t>
            </a:r>
            <a:r>
              <a:rPr lang="en-US" b="1" dirty="0">
                <a:solidFill>
                  <a:schemeClr val="bg2">
                    <a:lumMod val="10000"/>
                  </a:schemeClr>
                </a:solidFill>
              </a:rPr>
              <a:t>single image </a:t>
            </a:r>
            <a:r>
              <a:rPr lang="en-US" dirty="0"/>
              <a:t>by the process of </a:t>
            </a:r>
            <a:r>
              <a:rPr lang="en-US" b="1" dirty="0" smtClean="0">
                <a:solidFill>
                  <a:schemeClr val="bg2">
                    <a:lumMod val="10000"/>
                  </a:schemeClr>
                </a:solidFill>
              </a:rPr>
              <a:t>fusion</a:t>
            </a:r>
          </a:p>
          <a:p>
            <a:pPr marL="0" indent="0">
              <a:buNone/>
            </a:pPr>
            <a:r>
              <a:rPr lang="en-US" dirty="0" smtClean="0"/>
              <a:t>This synthesis results in </a:t>
            </a:r>
            <a:r>
              <a:rPr lang="en-US" dirty="0" smtClean="0"/>
              <a:t>3- </a:t>
            </a:r>
            <a:r>
              <a:rPr lang="en-US" dirty="0" err="1" smtClean="0"/>
              <a:t>Dimentional</a:t>
            </a:r>
            <a:r>
              <a:rPr lang="en-US" dirty="0" smtClean="0"/>
              <a:t> </a:t>
            </a:r>
            <a:r>
              <a:rPr lang="en-US" dirty="0" smtClean="0"/>
              <a:t>image called </a:t>
            </a:r>
            <a:r>
              <a:rPr lang="en-US" b="1" dirty="0" smtClean="0">
                <a:solidFill>
                  <a:schemeClr val="bg2">
                    <a:lumMod val="10000"/>
                  </a:schemeClr>
                </a:solidFill>
              </a:rPr>
              <a:t>stereopsis</a:t>
            </a:r>
          </a:p>
          <a:p>
            <a:pPr marL="0" indent="0">
              <a:buNone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At birth no central fixation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1st m to 6 m establish fixation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 By </a:t>
            </a:r>
            <a:r>
              <a:rPr lang="en-US" dirty="0"/>
              <a:t>6 m stereopsis &amp; </a:t>
            </a:r>
            <a:r>
              <a:rPr lang="en-US" dirty="0" smtClean="0"/>
              <a:t>accommodation develop</a:t>
            </a: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By 6yrs full vision 6/6 &amp; BSV well developed</a:t>
            </a:r>
          </a:p>
          <a:p>
            <a:pPr marL="0" indent="0" algn="l">
              <a:buNone/>
            </a:pPr>
            <a:endParaRPr lang="en-US" dirty="0" smtClean="0"/>
          </a:p>
          <a:p>
            <a:pPr marL="0" indent="0" algn="l">
              <a:buNone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482"/>
          <a:stretch/>
        </p:blipFill>
        <p:spPr>
          <a:xfrm>
            <a:off x="7529513" y="3701351"/>
            <a:ext cx="3943349" cy="2974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259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645992" y="1067084"/>
            <a:ext cx="10515600" cy="5167029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sz="3200" b="1" u="sng" dirty="0" smtClean="0"/>
              <a:t>Pre requisites for development of BSV</a:t>
            </a:r>
            <a:r>
              <a:rPr lang="en-US" dirty="0" smtClean="0"/>
              <a:t>:</a:t>
            </a:r>
          </a:p>
          <a:p>
            <a:pPr marL="0" indent="0" algn="l">
              <a:buNone/>
            </a:pPr>
            <a:endParaRPr lang="en-US" dirty="0" smtClean="0"/>
          </a:p>
          <a:p>
            <a:pPr marL="0" indent="0" algn="l">
              <a:buNone/>
            </a:pPr>
            <a:endParaRPr lang="en-US" dirty="0"/>
          </a:p>
          <a:p>
            <a:pPr marL="0" indent="0" algn="l">
              <a:buNone/>
            </a:pPr>
            <a:r>
              <a:rPr lang="en-US" dirty="0" smtClean="0"/>
              <a:t>Precise coordination of both eyes                        clear vision in both eyes</a:t>
            </a:r>
          </a:p>
          <a:p>
            <a:pPr marL="0" indent="0" algn="l">
              <a:buNone/>
            </a:pPr>
            <a:r>
              <a:rPr lang="en-US" dirty="0" smtClean="0"/>
              <a:t>In all directions of gaze                                                    (sensory)                                                 </a:t>
            </a:r>
          </a:p>
          <a:p>
            <a:pPr marL="0" indent="0" algn="l">
              <a:buNone/>
            </a:pPr>
            <a:r>
              <a:rPr lang="en-US" dirty="0" smtClean="0"/>
              <a:t>     (motor)                            </a:t>
            </a:r>
          </a:p>
          <a:p>
            <a:pPr marL="0" indent="0" algn="l">
              <a:buNone/>
            </a:pPr>
            <a:r>
              <a:rPr lang="en-US" dirty="0" smtClean="0"/>
              <a:t>                                                                         </a:t>
            </a:r>
          </a:p>
          <a:p>
            <a:pPr marL="0" indent="0" algn="l">
              <a:buNone/>
            </a:pPr>
            <a:r>
              <a:rPr lang="en-US" dirty="0"/>
              <a:t>                           </a:t>
            </a:r>
            <a:r>
              <a:rPr lang="en-US" dirty="0" smtClean="0"/>
              <a:t>   Ability </a:t>
            </a:r>
            <a:r>
              <a:rPr lang="en-US" dirty="0"/>
              <a:t>of visual cortex to promote BSV</a:t>
            </a:r>
          </a:p>
          <a:p>
            <a:pPr marL="0" indent="0" algn="l">
              <a:buNone/>
            </a:pPr>
            <a:r>
              <a:rPr lang="en-US" dirty="0" smtClean="0"/>
              <a:t>                                                  ( central)</a:t>
            </a:r>
            <a:endParaRPr lang="en-US" dirty="0"/>
          </a:p>
        </p:txBody>
      </p:sp>
      <p:sp>
        <p:nvSpPr>
          <p:cNvPr id="2" name="سهم مسنن إلى اليمين 1"/>
          <p:cNvSpPr/>
          <p:nvPr/>
        </p:nvSpPr>
        <p:spPr>
          <a:xfrm rot="9151495">
            <a:off x="2818262" y="1962361"/>
            <a:ext cx="1105469" cy="39578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سهم مسنن إلى اليمين 3"/>
          <p:cNvSpPr/>
          <p:nvPr/>
        </p:nvSpPr>
        <p:spPr>
          <a:xfrm rot="5400000">
            <a:off x="4920141" y="2869604"/>
            <a:ext cx="2351717" cy="38441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سهم مسنن إلى اليمين 4"/>
          <p:cNvSpPr/>
          <p:nvPr/>
        </p:nvSpPr>
        <p:spPr>
          <a:xfrm rot="1818434">
            <a:off x="7686572" y="1915911"/>
            <a:ext cx="1105469" cy="39578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580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814388"/>
            <a:ext cx="10515600" cy="54768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Sensory anomalies of </a:t>
            </a:r>
            <a:r>
              <a:rPr lang="en-US" b="1" dirty="0" smtClean="0"/>
              <a:t> </a:t>
            </a:r>
            <a:r>
              <a:rPr lang="en-US" b="1" dirty="0" smtClean="0"/>
              <a:t>BSV</a:t>
            </a:r>
          </a:p>
          <a:p>
            <a:pPr marL="0" indent="0">
              <a:buNone/>
            </a:pPr>
            <a:r>
              <a:rPr lang="en-US" b="1" dirty="0" smtClean="0"/>
              <a:t> </a:t>
            </a:r>
            <a:r>
              <a:rPr lang="en-US" dirty="0" smtClean="0"/>
              <a:t>main cause </a:t>
            </a:r>
            <a:r>
              <a:rPr lang="en-US" dirty="0"/>
              <a:t>of loss of BSV is squint</a:t>
            </a:r>
          </a:p>
          <a:p>
            <a:pPr marL="0" indent="0">
              <a:buNone/>
            </a:pPr>
            <a:r>
              <a:rPr lang="en-US" dirty="0"/>
              <a:t>Squint </a:t>
            </a:r>
            <a:r>
              <a:rPr lang="en-US" dirty="0" smtClean="0"/>
              <a:t> Is </a:t>
            </a:r>
            <a:r>
              <a:rPr lang="en-US" dirty="0"/>
              <a:t>the condition in which visual axis of both eyes are not directed into the same object of </a:t>
            </a:r>
            <a:r>
              <a:rPr lang="en-US" dirty="0" err="1" smtClean="0"/>
              <a:t>regad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u="sng" dirty="0" smtClean="0"/>
              <a:t>Consequences  </a:t>
            </a:r>
            <a:r>
              <a:rPr lang="en-US" u="sng" dirty="0"/>
              <a:t>of </a:t>
            </a:r>
            <a:r>
              <a:rPr lang="en-US" u="sng" dirty="0" smtClean="0"/>
              <a:t>strabismus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Abnormal retinal corresponding ARC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Confusion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Diplopia                       </a:t>
            </a:r>
          </a:p>
          <a:p>
            <a:pPr marL="0" indent="0">
              <a:buNone/>
            </a:pPr>
            <a:r>
              <a:rPr lang="en-US" dirty="0" smtClean="0"/>
              <a:t>                                                                        </a:t>
            </a:r>
            <a:r>
              <a:rPr lang="en-US" dirty="0" err="1" smtClean="0"/>
              <a:t>Strabismic</a:t>
            </a:r>
            <a:r>
              <a:rPr lang="en-US" dirty="0" smtClean="0"/>
              <a:t> </a:t>
            </a:r>
            <a:r>
              <a:rPr lang="en-US" dirty="0" smtClean="0"/>
              <a:t>amblyopia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</a:t>
            </a:r>
            <a:endParaRPr lang="en-US" dirty="0"/>
          </a:p>
        </p:txBody>
      </p:sp>
      <p:sp>
        <p:nvSpPr>
          <p:cNvPr id="5" name="مربع نص 4"/>
          <p:cNvSpPr txBox="1"/>
          <p:nvPr/>
        </p:nvSpPr>
        <p:spPr>
          <a:xfrm>
            <a:off x="4679156" y="4471988"/>
            <a:ext cx="212883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Suppression</a:t>
            </a:r>
          </a:p>
          <a:p>
            <a:endParaRPr lang="en-US" dirty="0"/>
          </a:p>
        </p:txBody>
      </p:sp>
      <p:sp>
        <p:nvSpPr>
          <p:cNvPr id="9" name="سهم مخطط إلى اليمين 8"/>
          <p:cNvSpPr/>
          <p:nvPr/>
        </p:nvSpPr>
        <p:spPr>
          <a:xfrm>
            <a:off x="3014663" y="4471988"/>
            <a:ext cx="1528762" cy="45720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سهم منحني 1"/>
          <p:cNvSpPr/>
          <p:nvPr/>
        </p:nvSpPr>
        <p:spPr>
          <a:xfrm rot="5400000">
            <a:off x="7272339" y="4386264"/>
            <a:ext cx="746892" cy="1146945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99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514350"/>
            <a:ext cx="10515600" cy="5662613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Normal retinal correspondence NRC</a:t>
            </a:r>
          </a:p>
          <a:p>
            <a:r>
              <a:rPr lang="en-US" dirty="0" smtClean="0"/>
              <a:t>Are identical anatomical points in each retina within them the same images must be formed by fusion in to single vision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2" name="صورة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835" y="1904126"/>
            <a:ext cx="3398330" cy="427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217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31"/>
          <a:stretch/>
        </p:blipFill>
        <p:spPr>
          <a:xfrm>
            <a:off x="6257925" y="2214563"/>
            <a:ext cx="5807964" cy="4643437"/>
          </a:xfrm>
          <a:prstGeom prst="rect">
            <a:avLst/>
          </a:prstGeom>
        </p:spPr>
      </p:pic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738187" y="371476"/>
            <a:ext cx="10515600" cy="5791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Abnormal retinal </a:t>
            </a:r>
            <a:r>
              <a:rPr lang="en-US" b="1" dirty="0"/>
              <a:t>correspondence </a:t>
            </a:r>
            <a:r>
              <a:rPr lang="en-US" b="1" dirty="0" smtClean="0"/>
              <a:t>ARC</a:t>
            </a:r>
          </a:p>
          <a:p>
            <a:r>
              <a:rPr lang="en-US" dirty="0" smtClean="0"/>
              <a:t>In squint ; Is </a:t>
            </a:r>
            <a:r>
              <a:rPr lang="en-US" dirty="0" smtClean="0"/>
              <a:t>a condition in which non-corresponding retinal elements acquire a common subjective direction.</a:t>
            </a:r>
          </a:p>
          <a:p>
            <a:r>
              <a:rPr lang="en-US" dirty="0" smtClean="0"/>
              <a:t>The </a:t>
            </a:r>
            <a:r>
              <a:rPr lang="en-US" dirty="0"/>
              <a:t>fovea of the fixating eye is paired with a non-</a:t>
            </a:r>
            <a:r>
              <a:rPr lang="en-US" dirty="0" err="1"/>
              <a:t>foveal</a:t>
            </a:r>
            <a:r>
              <a:rPr lang="en-US" dirty="0"/>
              <a:t> element of the deviated </a:t>
            </a:r>
            <a:r>
              <a:rPr lang="en-US" dirty="0" smtClean="0"/>
              <a:t>eye</a:t>
            </a:r>
          </a:p>
          <a:p>
            <a:r>
              <a:rPr lang="en-US" dirty="0" smtClean="0"/>
              <a:t>In small angle </a:t>
            </a:r>
            <a:r>
              <a:rPr lang="en-US" dirty="0" err="1" smtClean="0"/>
              <a:t>esotropia</a:t>
            </a:r>
            <a:r>
              <a:rPr lang="en-US" dirty="0" smtClean="0"/>
              <a:t> ( </a:t>
            </a:r>
            <a:r>
              <a:rPr lang="en-US" dirty="0" err="1" smtClean="0"/>
              <a:t>microtropia</a:t>
            </a:r>
            <a:r>
              <a:rPr lang="en-US" dirty="0" smtClean="0"/>
              <a:t>)</a:t>
            </a:r>
          </a:p>
          <a:p>
            <a:r>
              <a:rPr lang="en-US" dirty="0" smtClean="0"/>
              <a:t>It is a positive sensory </a:t>
            </a:r>
            <a:r>
              <a:rPr lang="en-US" dirty="0" smtClean="0"/>
              <a:t>adaptation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smtClean="0"/>
              <a:t> ( binocular vision)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120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342900"/>
            <a:ext cx="10515600" cy="5834063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 smtClean="0"/>
              <a:t>Confusion</a:t>
            </a:r>
          </a:p>
          <a:p>
            <a:pPr marL="0" indent="0">
              <a:buNone/>
            </a:pPr>
            <a:r>
              <a:rPr lang="en-US" dirty="0" smtClean="0"/>
              <a:t>Simultaneous appreciation of two superimposed but dissimilar images caused by stimulation of corresponding points (foveae)by images of different objects</a:t>
            </a:r>
            <a:endParaRPr lang="en-US" dirty="0"/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73"/>
          <a:stretch/>
        </p:blipFill>
        <p:spPr>
          <a:xfrm>
            <a:off x="3500439" y="1914524"/>
            <a:ext cx="4943474" cy="4586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60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صورة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6" t="20934" r="4684"/>
          <a:stretch/>
        </p:blipFill>
        <p:spPr>
          <a:xfrm>
            <a:off x="866775" y="1928813"/>
            <a:ext cx="10634663" cy="4929187"/>
          </a:xfrm>
          <a:prstGeom prst="rect">
            <a:avLst/>
          </a:prstGeom>
        </p:spPr>
      </p:pic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66775" y="457200"/>
            <a:ext cx="10515600" cy="6157913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Diplopia</a:t>
            </a:r>
          </a:p>
          <a:p>
            <a:pPr marL="0" indent="0">
              <a:buNone/>
            </a:pPr>
            <a:r>
              <a:rPr lang="en-US" dirty="0" smtClean="0"/>
              <a:t>Is simultaneous appreciation of two images of the same object in different positions and results from images of the same object falling on non-corresponding points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708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600501"/>
            <a:ext cx="10515600" cy="5576462"/>
          </a:xfrm>
        </p:spPr>
        <p:txBody>
          <a:bodyPr>
            <a:normAutofit lnSpcReduction="10000"/>
          </a:bodyPr>
          <a:lstStyle/>
          <a:p>
            <a:pPr marL="0" indent="0" algn="l">
              <a:buNone/>
            </a:pPr>
            <a:r>
              <a:rPr lang="en-US" sz="3600" b="1" dirty="0"/>
              <a:t>GRADES OF </a:t>
            </a:r>
            <a:r>
              <a:rPr lang="en-US" sz="3600" b="1" dirty="0" smtClean="0"/>
              <a:t>BSV</a:t>
            </a:r>
          </a:p>
          <a:p>
            <a:pPr marL="0" indent="0" algn="l">
              <a:buNone/>
            </a:pPr>
            <a:endParaRPr lang="en-US" sz="3600" b="1" dirty="0"/>
          </a:p>
          <a:p>
            <a:pPr marL="0" indent="0" algn="l">
              <a:buNone/>
            </a:pPr>
            <a:r>
              <a:rPr lang="en-US" b="1" dirty="0"/>
              <a:t>Grade </a:t>
            </a:r>
            <a:r>
              <a:rPr lang="en-US" b="1" dirty="0" smtClean="0"/>
              <a:t>I</a:t>
            </a:r>
          </a:p>
          <a:p>
            <a:pPr marL="0" indent="0" algn="l">
              <a:buNone/>
            </a:pPr>
            <a:r>
              <a:rPr lang="en-US" b="1" dirty="0"/>
              <a:t> </a:t>
            </a:r>
            <a:r>
              <a:rPr lang="en-US" b="1" dirty="0" smtClean="0"/>
              <a:t>    </a:t>
            </a:r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</a:rPr>
              <a:t>Simultaneous perception</a:t>
            </a:r>
          </a:p>
          <a:p>
            <a:pPr marL="0" indent="0" algn="l">
              <a:buNone/>
            </a:pPr>
            <a:r>
              <a:rPr lang="en-US" dirty="0" smtClean="0"/>
              <a:t>Grade </a:t>
            </a:r>
            <a:r>
              <a:rPr lang="en-US" dirty="0"/>
              <a:t>II </a:t>
            </a:r>
            <a:endParaRPr lang="en-US" dirty="0" smtClean="0"/>
          </a:p>
          <a:p>
            <a:pPr marL="0" indent="0" algn="l">
              <a:buNone/>
            </a:pPr>
            <a:r>
              <a:rPr lang="en-US" dirty="0"/>
              <a:t> </a:t>
            </a:r>
            <a:r>
              <a:rPr lang="en-US" dirty="0" smtClean="0"/>
              <a:t>    </a:t>
            </a: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Fusion</a:t>
            </a:r>
          </a:p>
          <a:p>
            <a:pPr marL="0" indent="0" algn="l">
              <a:buNone/>
            </a:pPr>
            <a:r>
              <a:rPr lang="en-US" dirty="0" smtClean="0"/>
              <a:t>Grade III</a:t>
            </a:r>
          </a:p>
          <a:p>
            <a:pPr marL="0" indent="0" algn="l">
              <a:buNone/>
            </a:pPr>
            <a:r>
              <a:rPr lang="en-US" dirty="0"/>
              <a:t> </a:t>
            </a:r>
            <a:r>
              <a:rPr lang="en-US" dirty="0" smtClean="0"/>
              <a:t>    </a:t>
            </a: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Stereopsis</a:t>
            </a:r>
          </a:p>
          <a:p>
            <a:pPr marL="0" indent="0" algn="l">
              <a:buNone/>
            </a:pP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Perception of depth</a:t>
            </a:r>
            <a:endParaRPr lang="en-US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l">
              <a:buNone/>
            </a:pPr>
            <a:endParaRPr lang="en-US" dirty="0"/>
          </a:p>
          <a:p>
            <a:pPr marL="0" indent="0" algn="l">
              <a:buNone/>
            </a:pPr>
            <a:r>
              <a:rPr lang="en-US" dirty="0"/>
              <a:t>SYNAPTOPHORE</a:t>
            </a:r>
          </a:p>
          <a:p>
            <a:pPr marL="0" indent="0" algn="l">
              <a:buNone/>
            </a:pPr>
            <a:endParaRPr lang="en-US" dirty="0"/>
          </a:p>
        </p:txBody>
      </p:sp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2515" y="1774377"/>
            <a:ext cx="3457848" cy="2898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292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99834" y="1121337"/>
            <a:ext cx="4993057" cy="5334462"/>
          </a:xfrm>
          <a:prstGeom prst="rect">
            <a:avLst/>
          </a:prstGeom>
        </p:spPr>
      </p:pic>
      <p:sp>
        <p:nvSpPr>
          <p:cNvPr id="7" name="مربع نص 6"/>
          <p:cNvSpPr txBox="1"/>
          <p:nvPr/>
        </p:nvSpPr>
        <p:spPr>
          <a:xfrm>
            <a:off x="528638" y="1121337"/>
            <a:ext cx="535781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err="1" smtClean="0"/>
              <a:t>I.Simultaneous</a:t>
            </a:r>
            <a:r>
              <a:rPr lang="en-US" sz="2400" b="1" dirty="0" smtClean="0"/>
              <a:t> perception</a:t>
            </a:r>
          </a:p>
          <a:p>
            <a:pPr algn="l"/>
            <a:r>
              <a:rPr lang="en-US" sz="2400" dirty="0" smtClean="0"/>
              <a:t>Ability to see two dissimilar but not antagonistic pictures simultaneously</a:t>
            </a:r>
          </a:p>
          <a:p>
            <a:pPr algn="l"/>
            <a:endParaRPr lang="en-US" sz="2400" dirty="0"/>
          </a:p>
          <a:p>
            <a:pPr algn="l"/>
            <a:r>
              <a:rPr lang="en-US" sz="2400" b="1" dirty="0" err="1" smtClean="0"/>
              <a:t>II.Fusion</a:t>
            </a:r>
            <a:endParaRPr lang="en-US" sz="2400" b="1" dirty="0" smtClean="0"/>
          </a:p>
          <a:p>
            <a:pPr algn="l"/>
            <a:r>
              <a:rPr lang="en-US" sz="2400" dirty="0" smtClean="0"/>
              <a:t>Ability of two eyes to produce a composite pictures from two similar pictures</a:t>
            </a:r>
          </a:p>
          <a:p>
            <a:pPr algn="l"/>
            <a:endParaRPr lang="en-US" sz="2400" dirty="0"/>
          </a:p>
          <a:p>
            <a:pPr algn="l"/>
            <a:r>
              <a:rPr lang="en-US" sz="2400" b="1" dirty="0" err="1" smtClean="0"/>
              <a:t>III.Stereopsis</a:t>
            </a:r>
            <a:endParaRPr lang="en-US" sz="2400" b="1" dirty="0" smtClean="0"/>
          </a:p>
          <a:p>
            <a:pPr algn="l"/>
            <a:r>
              <a:rPr lang="en-US" sz="2400" dirty="0" smtClean="0"/>
              <a:t>Ability to obtain the impression of depth by superimposition of same object from different angles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09921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24" y="0"/>
            <a:ext cx="9929813" cy="6858000"/>
          </a:xfrm>
        </p:spPr>
      </p:pic>
    </p:spTree>
    <p:extLst>
      <p:ext uri="{BB962C8B-B14F-4D97-AF65-F5344CB8AC3E}">
        <p14:creationId xmlns:p14="http://schemas.microsoft.com/office/powerpoint/2010/main" val="3405209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025" y="1058069"/>
            <a:ext cx="7137400" cy="5346700"/>
          </a:xfrm>
        </p:spPr>
      </p:pic>
      <p:sp>
        <p:nvSpPr>
          <p:cNvPr id="5" name="مربع نص 4"/>
          <p:cNvSpPr txBox="1"/>
          <p:nvPr/>
        </p:nvSpPr>
        <p:spPr>
          <a:xfrm>
            <a:off x="914400" y="471488"/>
            <a:ext cx="2085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/>
              <a:t>Titmus</a:t>
            </a:r>
            <a:r>
              <a:rPr lang="en-US" sz="2800" b="1" dirty="0" smtClean="0"/>
              <a:t> test</a:t>
            </a:r>
            <a:endParaRPr lang="en-US" sz="2800" b="1" dirty="0"/>
          </a:p>
        </p:txBody>
      </p:sp>
      <p:sp>
        <p:nvSpPr>
          <p:cNvPr id="6" name="مربع نص 5"/>
          <p:cNvSpPr txBox="1"/>
          <p:nvPr/>
        </p:nvSpPr>
        <p:spPr>
          <a:xfrm>
            <a:off x="300039" y="1285875"/>
            <a:ext cx="30718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smtClean="0"/>
              <a:t>Fly for gross stereopsis</a:t>
            </a:r>
          </a:p>
          <a:p>
            <a:pPr algn="l"/>
            <a:endParaRPr lang="en-US" sz="2400" dirty="0" smtClean="0"/>
          </a:p>
          <a:p>
            <a:pPr algn="l"/>
            <a:r>
              <a:rPr lang="en-US" sz="2400" dirty="0" smtClean="0"/>
              <a:t>Circles and animal pictures for fine stereopsis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4321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76" t="19624" r="11833"/>
          <a:stretch/>
        </p:blipFill>
        <p:spPr>
          <a:xfrm>
            <a:off x="6334125" y="1285875"/>
            <a:ext cx="5453063" cy="5429250"/>
          </a:xfrm>
          <a:prstGeom prst="rect">
            <a:avLst/>
          </a:prstGeom>
        </p:spPr>
      </p:pic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6" t="8664" r="11834" b="4278"/>
          <a:stretch/>
        </p:blipFill>
        <p:spPr>
          <a:xfrm>
            <a:off x="600075" y="1285875"/>
            <a:ext cx="5495925" cy="5429249"/>
          </a:xfrm>
          <a:prstGeom prst="rect">
            <a:avLst/>
          </a:prstGeom>
        </p:spPr>
      </p:pic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428625"/>
            <a:ext cx="10515600" cy="5748338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4</a:t>
            </a:r>
            <a:r>
              <a:rPr lang="el-GR" b="1" dirty="0" smtClean="0"/>
              <a:t>Δ</a:t>
            </a:r>
            <a:r>
              <a:rPr lang="en-US" b="1" dirty="0" smtClean="0"/>
              <a:t> prism out TEST</a:t>
            </a:r>
          </a:p>
          <a:p>
            <a:pPr marL="0" indent="0">
              <a:buNone/>
            </a:pPr>
            <a:r>
              <a:rPr lang="en-US" dirty="0" smtClean="0"/>
              <a:t>Differentiates between </a:t>
            </a:r>
            <a:r>
              <a:rPr lang="en-US" dirty="0" err="1" smtClean="0"/>
              <a:t>bifoveal</a:t>
            </a:r>
            <a:r>
              <a:rPr lang="en-US" dirty="0" smtClean="0"/>
              <a:t> fixation from a central suppression scotoma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35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وان فرعي 4"/>
          <p:cNvSpPr>
            <a:spLocks noGrp="1"/>
          </p:cNvSpPr>
          <p:nvPr>
            <p:ph type="subTitle" idx="1"/>
          </p:nvPr>
        </p:nvSpPr>
        <p:spPr>
          <a:xfrm>
            <a:off x="1524000" y="541867"/>
            <a:ext cx="9144000" cy="5594981"/>
          </a:xfrm>
        </p:spPr>
        <p:txBody>
          <a:bodyPr/>
          <a:lstStyle/>
          <a:p>
            <a:endParaRPr lang="en-US" sz="2800" b="1" dirty="0" smtClean="0"/>
          </a:p>
          <a:p>
            <a:pPr algn="l"/>
            <a:endParaRPr lang="en-US" dirty="0" smtClean="0"/>
          </a:p>
          <a:p>
            <a:pPr algn="l"/>
            <a:r>
              <a:rPr lang="en-US" sz="2800" dirty="0" smtClean="0"/>
              <a:t>Ability to adapt to anomalous states(confusion &amp; diplopia) by two mechanisms :</a:t>
            </a:r>
          </a:p>
          <a:p>
            <a:pPr algn="l"/>
            <a:r>
              <a:rPr lang="en-US" sz="2800" b="1" u="sng" dirty="0" smtClean="0"/>
              <a:t>SUPPRESSION</a:t>
            </a:r>
            <a:r>
              <a:rPr lang="en-US" sz="2800" dirty="0" smtClean="0"/>
              <a:t> </a:t>
            </a:r>
          </a:p>
          <a:p>
            <a:pPr algn="l"/>
            <a:r>
              <a:rPr lang="en-US" sz="2800" dirty="0" smtClean="0"/>
              <a:t>a </a:t>
            </a:r>
            <a:r>
              <a:rPr lang="en-US" sz="2800" dirty="0"/>
              <a:t>temporary active cortical </a:t>
            </a:r>
            <a:r>
              <a:rPr lang="en-US" sz="2800" dirty="0" smtClean="0"/>
              <a:t>inhibition of </a:t>
            </a:r>
            <a:r>
              <a:rPr lang="en-US" sz="2800" dirty="0"/>
              <a:t>the image of an object </a:t>
            </a:r>
            <a:r>
              <a:rPr lang="en-US" sz="2800" dirty="0" smtClean="0"/>
              <a:t>formed on </a:t>
            </a:r>
            <a:r>
              <a:rPr lang="en-US" sz="2800" dirty="0"/>
              <a:t>the retina of the squinting </a:t>
            </a:r>
            <a:r>
              <a:rPr lang="en-US" sz="2800" dirty="0" smtClean="0"/>
              <a:t>eye</a:t>
            </a:r>
          </a:p>
          <a:p>
            <a:pPr algn="l"/>
            <a:r>
              <a:rPr lang="en-US" sz="2800" dirty="0" smtClean="0"/>
              <a:t>Prolonged monocular suppression                      amblyopia</a:t>
            </a:r>
          </a:p>
          <a:p>
            <a:pPr algn="l"/>
            <a:endParaRPr lang="en-US" sz="2800" dirty="0" smtClean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/>
          </a:p>
        </p:txBody>
      </p:sp>
      <p:sp>
        <p:nvSpPr>
          <p:cNvPr id="3" name="مستطيل مستدير الزوايا 2"/>
          <p:cNvSpPr/>
          <p:nvPr/>
        </p:nvSpPr>
        <p:spPr>
          <a:xfrm flipH="1">
            <a:off x="2652889" y="670846"/>
            <a:ext cx="6208888" cy="5988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en-US" sz="2800" b="1">
                <a:solidFill>
                  <a:prstClr val="black"/>
                </a:solidFill>
              </a:rPr>
              <a:t>SENSORY ADAPTATION TO SRABISMUS</a:t>
            </a:r>
            <a:endParaRPr lang="en-US" sz="2800" b="1" dirty="0">
              <a:solidFill>
                <a:prstClr val="black"/>
              </a:solidFill>
            </a:endParaRPr>
          </a:p>
        </p:txBody>
      </p:sp>
      <p:sp>
        <p:nvSpPr>
          <p:cNvPr id="4" name="سهم إلى اليمين 3"/>
          <p:cNvSpPr/>
          <p:nvPr/>
        </p:nvSpPr>
        <p:spPr>
          <a:xfrm>
            <a:off x="6843713" y="3957638"/>
            <a:ext cx="1157287" cy="2000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9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>
          <a:xfrm>
            <a:off x="838200" y="328613"/>
            <a:ext cx="10515600" cy="5848350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 smtClean="0"/>
              <a:t>Suppression</a:t>
            </a:r>
            <a:r>
              <a:rPr lang="en-US" dirty="0" smtClean="0"/>
              <a:t> may </a:t>
            </a:r>
            <a:r>
              <a:rPr lang="en-US" dirty="0" smtClean="0"/>
              <a:t>be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1.Central / peripheral suppression </a:t>
            </a:r>
          </a:p>
          <a:p>
            <a:pPr marL="0" indent="0">
              <a:buNone/>
            </a:pPr>
            <a:r>
              <a:rPr lang="en-US" dirty="0" smtClean="0"/>
              <a:t>Central supp. : The image rom the fovea of deviated eye is inhibited to avoid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confusion.</a:t>
            </a:r>
          </a:p>
          <a:p>
            <a:pPr marL="0" indent="0">
              <a:buNone/>
            </a:pPr>
            <a:r>
              <a:rPr lang="en-US" dirty="0" smtClean="0"/>
              <a:t>Peripheral suppression:</a:t>
            </a:r>
            <a:r>
              <a:rPr lang="en-US" dirty="0"/>
              <a:t> </a:t>
            </a:r>
            <a:r>
              <a:rPr lang="en-US" dirty="0" smtClean="0"/>
              <a:t>The image from peripheral retina is inhibited to avoid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diplopia</a:t>
            </a:r>
          </a:p>
          <a:p>
            <a:pPr marL="0" indent="0">
              <a:buNone/>
            </a:pPr>
            <a:endParaRPr lang="en-US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dirty="0" smtClean="0"/>
              <a:t>2.Monocular/alternating  suppression 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monocular suppression  with amblyopia </a:t>
            </a:r>
          </a:p>
          <a:p>
            <a:pPr marL="0" indent="0">
              <a:buNone/>
            </a:pPr>
            <a:r>
              <a:rPr lang="en-US" dirty="0" smtClean="0"/>
              <a:t>   Alternating suppression   no amblyopia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0373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34014839"/>
              </p:ext>
            </p:extLst>
          </p:nvPr>
        </p:nvGraphicFramePr>
        <p:xfrm>
          <a:off x="771524" y="528638"/>
          <a:ext cx="3943351" cy="56483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صورة 1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08" t="32292" r="32292" b="4999"/>
          <a:stretch/>
        </p:blipFill>
        <p:spPr>
          <a:xfrm>
            <a:off x="8815388" y="323850"/>
            <a:ext cx="3200400" cy="3100387"/>
          </a:xfrm>
          <a:prstGeom prst="rect">
            <a:avLst/>
          </a:prstGeom>
        </p:spPr>
      </p:pic>
      <p:sp>
        <p:nvSpPr>
          <p:cNvPr id="3" name="مربع نص 2"/>
          <p:cNvSpPr txBox="1"/>
          <p:nvPr/>
        </p:nvSpPr>
        <p:spPr>
          <a:xfrm>
            <a:off x="4872038" y="2400300"/>
            <a:ext cx="3328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 smtClean="0"/>
              <a:t>Horizontal </a:t>
            </a:r>
            <a:r>
              <a:rPr lang="en-US" sz="2800" dirty="0" smtClean="0"/>
              <a:t>deviations</a:t>
            </a:r>
            <a:endParaRPr lang="en-US" sz="2800" dirty="0"/>
          </a:p>
        </p:txBody>
      </p:sp>
      <p:sp>
        <p:nvSpPr>
          <p:cNvPr id="5" name="مربع نص 4"/>
          <p:cNvSpPr txBox="1"/>
          <p:nvPr/>
        </p:nvSpPr>
        <p:spPr>
          <a:xfrm>
            <a:off x="4872037" y="3500438"/>
            <a:ext cx="31718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 err="1" smtClean="0"/>
              <a:t>Tortional</a:t>
            </a:r>
            <a:r>
              <a:rPr lang="en-US" sz="2800" dirty="0" smtClean="0"/>
              <a:t> </a:t>
            </a:r>
            <a:r>
              <a:rPr lang="en-US" sz="2800" dirty="0" smtClean="0"/>
              <a:t>deviations </a:t>
            </a:r>
            <a:r>
              <a:rPr lang="en-US" sz="2800" dirty="0" smtClean="0"/>
              <a:t>in oblique m palsies</a:t>
            </a:r>
            <a:endParaRPr lang="en-US" sz="2800" dirty="0"/>
          </a:p>
        </p:txBody>
      </p:sp>
      <p:sp>
        <p:nvSpPr>
          <p:cNvPr id="6" name="مربع نص 5"/>
          <p:cNvSpPr txBox="1"/>
          <p:nvPr/>
        </p:nvSpPr>
        <p:spPr>
          <a:xfrm>
            <a:off x="5072062" y="4957763"/>
            <a:ext cx="39195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 smtClean="0"/>
              <a:t>Vertical </a:t>
            </a:r>
            <a:r>
              <a:rPr lang="en-US" sz="2800" dirty="0" smtClean="0"/>
              <a:t>deviations </a:t>
            </a:r>
            <a:endParaRPr lang="en-US" sz="2800" dirty="0"/>
          </a:p>
          <a:p>
            <a:pPr algn="l"/>
            <a:r>
              <a:rPr lang="en-US" sz="2800" dirty="0" smtClean="0"/>
              <a:t> </a:t>
            </a:r>
            <a:r>
              <a:rPr lang="en-US" sz="2800" dirty="0" smtClean="0"/>
              <a:t>ptosis</a:t>
            </a:r>
            <a:endParaRPr lang="en-US" sz="2800" dirty="0"/>
          </a:p>
        </p:txBody>
      </p:sp>
      <p:sp>
        <p:nvSpPr>
          <p:cNvPr id="7" name="مربع نص 6"/>
          <p:cNvSpPr txBox="1"/>
          <p:nvPr/>
        </p:nvSpPr>
        <p:spPr>
          <a:xfrm>
            <a:off x="4872037" y="1088560"/>
            <a:ext cx="3786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1" dirty="0" smtClean="0"/>
              <a:t>Abnormal head posture</a:t>
            </a:r>
            <a:endParaRPr lang="en-US" sz="2800" b="1" dirty="0"/>
          </a:p>
        </p:txBody>
      </p:sp>
      <p:pic>
        <p:nvPicPr>
          <p:cNvPr id="8" name="صورة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1024" y="3977491"/>
            <a:ext cx="3433023" cy="265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548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>
          <a:xfrm>
            <a:off x="838200" y="214313"/>
            <a:ext cx="10515600" cy="5962650"/>
          </a:xfrm>
        </p:spPr>
        <p:txBody>
          <a:bodyPr/>
          <a:lstStyle/>
          <a:p>
            <a:r>
              <a:rPr lang="en-US" dirty="0"/>
              <a:t>In a child, AHP indicates good binocular visual potential. </a:t>
            </a:r>
          </a:p>
          <a:p>
            <a:r>
              <a:rPr lang="en-US" dirty="0"/>
              <a:t>In an adult, AHP is adopted to avoid diplopia.</a:t>
            </a:r>
          </a:p>
          <a:p>
            <a:endParaRPr lang="en-US" dirty="0"/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0" r="13073"/>
          <a:stretch/>
        </p:blipFill>
        <p:spPr>
          <a:xfrm>
            <a:off x="3957638" y="1971674"/>
            <a:ext cx="3443287" cy="3400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83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185738"/>
            <a:ext cx="10515600" cy="6672262"/>
          </a:xfrm>
        </p:spPr>
        <p:txBody>
          <a:bodyPr/>
          <a:lstStyle/>
          <a:p>
            <a:pPr marL="0" indent="0">
              <a:buNone/>
            </a:pPr>
            <a:r>
              <a:rPr lang="en-US" sz="3600" dirty="0" smtClean="0">
                <a:latin typeface="Arial Rounded MT Bold" panose="020F0704030504030204" pitchFamily="34" charset="0"/>
              </a:rPr>
              <a:t>Amblyopia</a:t>
            </a:r>
          </a:p>
          <a:p>
            <a:r>
              <a:rPr lang="en-US" dirty="0"/>
              <a:t> </a:t>
            </a:r>
            <a:r>
              <a:rPr lang="en-US" dirty="0" smtClean="0"/>
              <a:t>is the unilateral or bilateral decrease of best-corrected visual acuity caused by form vision </a:t>
            </a:r>
            <a:r>
              <a:rPr lang="en-US" dirty="0" err="1" smtClean="0"/>
              <a:t>depreviation</a:t>
            </a:r>
            <a:r>
              <a:rPr lang="en-US" dirty="0" smtClean="0"/>
              <a:t> and/or abnormal binocular interaction, in the absence of an organic lesion in the eyes</a:t>
            </a:r>
          </a:p>
          <a:p>
            <a:endParaRPr lang="en-US" dirty="0" smtClean="0"/>
          </a:p>
          <a:p>
            <a:r>
              <a:rPr lang="en-US" dirty="0" smtClean="0"/>
              <a:t>A difference in best corrected VA of two Snellen lines or more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Crowding phenomenon </a:t>
            </a:r>
          </a:p>
          <a:p>
            <a:r>
              <a:rPr lang="en-US" dirty="0" smtClean="0"/>
              <a:t>is better when the patient is presented with single letters rather than a line of letters</a:t>
            </a:r>
          </a:p>
          <a:p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2" name="صورة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5138" y="4557713"/>
            <a:ext cx="2543746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946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485775"/>
            <a:ext cx="10515600" cy="5691188"/>
          </a:xfrm>
        </p:spPr>
        <p:txBody>
          <a:bodyPr/>
          <a:lstStyle/>
          <a:p>
            <a:pPr marL="0" indent="0">
              <a:buNone/>
            </a:pPr>
            <a:r>
              <a:rPr lang="en-US" sz="3200" b="1" u="sng" dirty="0" smtClean="0"/>
              <a:t>Classification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1.Strabismic</a:t>
            </a:r>
          </a:p>
          <a:p>
            <a:pPr marL="0" indent="0">
              <a:buNone/>
            </a:pPr>
            <a:r>
              <a:rPr lang="en-US" dirty="0" smtClean="0"/>
              <a:t>       Abnormal binocular interaction</a:t>
            </a:r>
          </a:p>
          <a:p>
            <a:pPr marL="0" indent="0">
              <a:buNone/>
            </a:pPr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2.Anisometropic</a:t>
            </a:r>
          </a:p>
          <a:p>
            <a:pPr marL="0" indent="0">
              <a:buNone/>
            </a:pPr>
            <a:r>
              <a:rPr lang="en-US" dirty="0" smtClean="0"/>
              <a:t>       A difference in refractive power between the eyes</a:t>
            </a:r>
          </a:p>
          <a:p>
            <a:pPr marL="0" indent="0">
              <a:buNone/>
            </a:pPr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3.Stimulus deprivation</a:t>
            </a:r>
          </a:p>
          <a:p>
            <a:pPr marL="0" indent="0">
              <a:buNone/>
            </a:pPr>
            <a:r>
              <a:rPr lang="en-US" dirty="0" smtClean="0"/>
              <a:t>       Visual deprivation due to opacities in media or ptosis</a:t>
            </a:r>
          </a:p>
          <a:p>
            <a:pPr marL="0" indent="0">
              <a:buNone/>
            </a:pPr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4.Bilateral </a:t>
            </a:r>
            <a:r>
              <a:rPr lang="en-US" i="1" dirty="0" err="1" smtClean="0">
                <a:solidFill>
                  <a:schemeClr val="accent6">
                    <a:lumMod val="50000"/>
                  </a:schemeClr>
                </a:solidFill>
              </a:rPr>
              <a:t>ametropia</a:t>
            </a:r>
            <a:endParaRPr lang="en-US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dirty="0" smtClean="0"/>
              <a:t>        High symmetrical refractive power ; high </a:t>
            </a:r>
            <a:r>
              <a:rPr lang="en-US" dirty="0" err="1" smtClean="0"/>
              <a:t>hypermetropia</a:t>
            </a:r>
            <a:endParaRPr lang="en-US" dirty="0" smtClean="0"/>
          </a:p>
          <a:p>
            <a:pPr marL="0" indent="0">
              <a:buNone/>
            </a:pPr>
            <a:r>
              <a:rPr lang="en-US" i="1" dirty="0" smtClean="0">
                <a:solidFill>
                  <a:schemeClr val="accent6">
                    <a:lumMod val="50000"/>
                  </a:schemeClr>
                </a:solidFill>
              </a:rPr>
              <a:t>5.Meridional</a:t>
            </a:r>
          </a:p>
          <a:p>
            <a:pPr marL="0" indent="0">
              <a:buNone/>
            </a:pPr>
            <a:r>
              <a:rPr lang="en-US" dirty="0" smtClean="0"/>
              <a:t>        Uncorrected astigmatism ( image blur in one meridian)</a:t>
            </a:r>
          </a:p>
        </p:txBody>
      </p:sp>
    </p:spTree>
    <p:extLst>
      <p:ext uri="{BB962C8B-B14F-4D97-AF65-F5344CB8AC3E}">
        <p14:creationId xmlns:p14="http://schemas.microsoft.com/office/powerpoint/2010/main" val="2206802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485774"/>
            <a:ext cx="10515600" cy="6029325"/>
          </a:xfrm>
        </p:spPr>
        <p:txBody>
          <a:bodyPr/>
          <a:lstStyle/>
          <a:p>
            <a:pPr marL="0" indent="0">
              <a:buNone/>
            </a:pPr>
            <a:r>
              <a:rPr lang="en-US" sz="3200" b="1" dirty="0" smtClean="0"/>
              <a:t>Treatment of amblyopia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Optical correction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Occlusion of normal eye to encourage use of an amblyopic eye</a:t>
            </a:r>
          </a:p>
          <a:p>
            <a:pPr marL="0" indent="0">
              <a:buNone/>
            </a:pPr>
            <a:r>
              <a:rPr lang="en-US" dirty="0" smtClean="0"/>
              <a:t>          Full-time/ partial time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Penalization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mild amblyopia </a:t>
            </a:r>
          </a:p>
          <a:p>
            <a:pPr marL="0" indent="0">
              <a:buNone/>
            </a:pPr>
            <a:r>
              <a:rPr lang="en-US" dirty="0" smtClean="0"/>
              <a:t>      In which the vision in the normal eye </a:t>
            </a:r>
          </a:p>
          <a:p>
            <a:pPr marL="0" indent="0">
              <a:buNone/>
            </a:pPr>
            <a:r>
              <a:rPr lang="en-US" dirty="0" smtClean="0"/>
              <a:t>      is blurred with atropine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46" r="25515"/>
          <a:stretch/>
        </p:blipFill>
        <p:spPr>
          <a:xfrm>
            <a:off x="6858001" y="1971674"/>
            <a:ext cx="3714750" cy="4205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40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211182" y="409303"/>
            <a:ext cx="11161667" cy="5732826"/>
          </a:xfrm>
        </p:spPr>
        <p:txBody>
          <a:bodyPr/>
          <a:lstStyle/>
          <a:p>
            <a:pPr marL="0" indent="0">
              <a:buNone/>
            </a:pPr>
            <a:r>
              <a:rPr lang="en-US" sz="4000" b="1" dirty="0" smtClean="0"/>
              <a:t>                                    </a:t>
            </a:r>
            <a:r>
              <a:rPr lang="en-US" sz="4000" b="1" dirty="0" smtClean="0">
                <a:latin typeface="Arial Rounded MT Bold" panose="020F0704030504030204" pitchFamily="34" charset="0"/>
              </a:rPr>
              <a:t>Squint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       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Apparent squint                 True squint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                                                    latent                       manifest</a:t>
            </a:r>
          </a:p>
          <a:p>
            <a:pPr marL="0" indent="0">
              <a:buNone/>
            </a:pPr>
            <a:r>
              <a:rPr lang="en-US" dirty="0" smtClean="0"/>
              <a:t>                                                   (</a:t>
            </a:r>
            <a:r>
              <a:rPr lang="en-US" dirty="0" err="1" smtClean="0"/>
              <a:t>heterophoria</a:t>
            </a:r>
            <a:r>
              <a:rPr lang="en-US" dirty="0" smtClean="0"/>
              <a:t>)         ( </a:t>
            </a:r>
            <a:r>
              <a:rPr lang="en-US" dirty="0" err="1" smtClean="0"/>
              <a:t>heterotropia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4" name="سهم للأسفل 3"/>
          <p:cNvSpPr/>
          <p:nvPr/>
        </p:nvSpPr>
        <p:spPr>
          <a:xfrm rot="3787734">
            <a:off x="4005591" y="931526"/>
            <a:ext cx="366345" cy="11769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سهم للأسفل 4"/>
          <p:cNvSpPr/>
          <p:nvPr/>
        </p:nvSpPr>
        <p:spPr>
          <a:xfrm rot="18177387">
            <a:off x="5769077" y="931525"/>
            <a:ext cx="366345" cy="11769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سهم للأسفل 5"/>
          <p:cNvSpPr/>
          <p:nvPr/>
        </p:nvSpPr>
        <p:spPr>
          <a:xfrm rot="2489320">
            <a:off x="5831878" y="2453362"/>
            <a:ext cx="366345" cy="11876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سهم للأسفل 6"/>
          <p:cNvSpPr/>
          <p:nvPr/>
        </p:nvSpPr>
        <p:spPr>
          <a:xfrm rot="19428651">
            <a:off x="7295228" y="2474603"/>
            <a:ext cx="366345" cy="11876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صورة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976" y="3832929"/>
            <a:ext cx="1743075" cy="262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693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235131"/>
            <a:ext cx="10515600" cy="5941832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Apparent squint:</a:t>
            </a:r>
          </a:p>
          <a:p>
            <a:pPr marL="0" indent="0">
              <a:buNone/>
            </a:pPr>
            <a:r>
              <a:rPr lang="en-US" i="1" u="sng" dirty="0" smtClean="0"/>
              <a:t>App. </a:t>
            </a:r>
            <a:r>
              <a:rPr lang="en-US" i="1" u="sng" dirty="0" err="1" smtClean="0"/>
              <a:t>Esotropia</a:t>
            </a:r>
            <a:endParaRPr lang="en-US" i="1" u="sng" dirty="0" smtClean="0"/>
          </a:p>
          <a:p>
            <a:r>
              <a:rPr lang="en-US" dirty="0" err="1" smtClean="0"/>
              <a:t>Epicanthal</a:t>
            </a:r>
            <a:r>
              <a:rPr lang="en-US" dirty="0" smtClean="0"/>
              <a:t> fold</a:t>
            </a:r>
          </a:p>
          <a:p>
            <a:r>
              <a:rPr lang="en-US" dirty="0" smtClean="0"/>
              <a:t>Short </a:t>
            </a:r>
            <a:r>
              <a:rPr lang="en-US" dirty="0" err="1" smtClean="0"/>
              <a:t>interpupillar</a:t>
            </a:r>
            <a:r>
              <a:rPr lang="en-US" dirty="0" smtClean="0"/>
              <a:t> distances</a:t>
            </a:r>
          </a:p>
          <a:p>
            <a:r>
              <a:rPr lang="en-US" dirty="0" smtClean="0"/>
              <a:t>Negative angle kappa</a:t>
            </a:r>
          </a:p>
          <a:p>
            <a:pPr marL="0" indent="0">
              <a:buNone/>
            </a:pPr>
            <a:r>
              <a:rPr lang="en-US" i="1" u="sng" dirty="0" smtClean="0"/>
              <a:t>App. </a:t>
            </a:r>
            <a:r>
              <a:rPr lang="en-US" i="1" u="sng" dirty="0" err="1" smtClean="0"/>
              <a:t>Exotropia</a:t>
            </a:r>
            <a:endParaRPr lang="en-US" i="1" u="sng" dirty="0" smtClean="0"/>
          </a:p>
          <a:p>
            <a:r>
              <a:rPr lang="en-US" dirty="0" smtClean="0"/>
              <a:t>Large </a:t>
            </a:r>
            <a:r>
              <a:rPr lang="en-US" dirty="0" err="1" smtClean="0"/>
              <a:t>interpupillary</a:t>
            </a:r>
            <a:r>
              <a:rPr lang="en-US" dirty="0" smtClean="0"/>
              <a:t> distance</a:t>
            </a:r>
          </a:p>
          <a:p>
            <a:r>
              <a:rPr lang="en-US" dirty="0" smtClean="0"/>
              <a:t>Positive angle kappa</a:t>
            </a:r>
            <a:endParaRPr lang="en-US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024" y="519777"/>
            <a:ext cx="3038475" cy="2477384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9" t="25625" r="59180" b="15497"/>
          <a:stretch/>
        </p:blipFill>
        <p:spPr>
          <a:xfrm>
            <a:off x="8856406" y="2687216"/>
            <a:ext cx="2861188" cy="4037820"/>
          </a:xfrm>
          <a:prstGeom prst="rect">
            <a:avLst/>
          </a:prstGeom>
        </p:spPr>
      </p:pic>
      <p:sp>
        <p:nvSpPr>
          <p:cNvPr id="6" name="مربع نص 5"/>
          <p:cNvSpPr txBox="1"/>
          <p:nvPr/>
        </p:nvSpPr>
        <p:spPr>
          <a:xfrm>
            <a:off x="8572499" y="519777"/>
            <a:ext cx="2986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Pseudo-</a:t>
            </a:r>
            <a:r>
              <a:rPr lang="en-US" sz="2800" dirty="0" err="1" smtClean="0"/>
              <a:t>esotropia</a:t>
            </a:r>
            <a:endParaRPr lang="en-US" sz="2800" dirty="0"/>
          </a:p>
        </p:txBody>
      </p:sp>
      <p:sp>
        <p:nvSpPr>
          <p:cNvPr id="7" name="مربع نص 6"/>
          <p:cNvSpPr txBox="1"/>
          <p:nvPr/>
        </p:nvSpPr>
        <p:spPr>
          <a:xfrm>
            <a:off x="5534024" y="4486275"/>
            <a:ext cx="2881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Pseudo-</a:t>
            </a:r>
            <a:r>
              <a:rPr lang="en-US" sz="2800" dirty="0" err="1" smtClean="0"/>
              <a:t>exotropia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57390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400594"/>
            <a:ext cx="10515600" cy="577636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err="1">
                <a:latin typeface="Arial Rounded MT Bold" panose="020F0704030504030204" pitchFamily="34" charset="0"/>
              </a:rPr>
              <a:t>Heterophoria</a:t>
            </a:r>
            <a:r>
              <a:rPr lang="en-US" dirty="0"/>
              <a:t>  </a:t>
            </a:r>
            <a:r>
              <a:rPr lang="en-US" sz="3200" dirty="0" smtClean="0">
                <a:solidFill>
                  <a:schemeClr val="tx2">
                    <a:lumMod val="75000"/>
                  </a:schemeClr>
                </a:solidFill>
              </a:rPr>
              <a:t>latent squint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tendency </a:t>
            </a:r>
            <a:r>
              <a:rPr lang="en-US" dirty="0"/>
              <a:t>of the eyes to deviate</a:t>
            </a:r>
            <a:r>
              <a:rPr lang="en-US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 </a:t>
            </a:r>
            <a:r>
              <a:rPr lang="en-US" dirty="0"/>
              <a:t>Ocular alignment maintained with effort.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 is </a:t>
            </a:r>
            <a:r>
              <a:rPr lang="en-US" dirty="0"/>
              <a:t>kept latent by fusion</a:t>
            </a:r>
            <a:r>
              <a:rPr lang="en-US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Heterophoria</a:t>
            </a:r>
            <a:r>
              <a:rPr lang="en-US" dirty="0"/>
              <a:t> may present clinically with associated visual </a:t>
            </a:r>
            <a:r>
              <a:rPr lang="en-US" dirty="0" smtClean="0"/>
              <a:t>symptoms </a:t>
            </a:r>
            <a:r>
              <a:rPr lang="en-US" dirty="0"/>
              <a:t>particularly at times of stress or poor </a:t>
            </a:r>
            <a:r>
              <a:rPr lang="en-US" dirty="0" smtClean="0"/>
              <a:t>health as:</a:t>
            </a:r>
            <a:endParaRPr lang="en-US" dirty="0"/>
          </a:p>
          <a:p>
            <a:pPr marL="0" indent="0"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Esophoria</a:t>
            </a:r>
            <a:r>
              <a:rPr lang="en-US" dirty="0"/>
              <a:t>: </a:t>
            </a:r>
            <a:r>
              <a:rPr lang="en-US" dirty="0" smtClean="0"/>
              <a:t>tendency for</a:t>
            </a:r>
            <a:r>
              <a:rPr lang="en-US" dirty="0" smtClean="0"/>
              <a:t> </a:t>
            </a:r>
            <a:r>
              <a:rPr lang="en-US" dirty="0"/>
              <a:t>inwards turning of the eyes.</a:t>
            </a:r>
          </a:p>
          <a:p>
            <a:pPr marL="0" indent="0">
              <a:buNone/>
            </a:pP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</a:rPr>
              <a:t>Exophoria</a:t>
            </a:r>
            <a:r>
              <a:rPr lang="en-US" dirty="0" smtClean="0"/>
              <a:t>: tendency for </a:t>
            </a:r>
            <a:r>
              <a:rPr lang="en-US" dirty="0"/>
              <a:t>outwards turning of the eyes.</a:t>
            </a:r>
          </a:p>
          <a:p>
            <a:pPr marL="0" indent="0">
              <a:buNone/>
            </a:pP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</a:rPr>
              <a:t>Hyperphoria</a:t>
            </a:r>
            <a:r>
              <a:rPr lang="en-US" dirty="0" smtClean="0"/>
              <a:t>: </a:t>
            </a:r>
            <a:r>
              <a:rPr lang="en-US" dirty="0" smtClean="0"/>
              <a:t>tendency for</a:t>
            </a:r>
            <a:r>
              <a:rPr lang="en-US" dirty="0" smtClean="0"/>
              <a:t> </a:t>
            </a:r>
            <a:r>
              <a:rPr lang="en-US" dirty="0" smtClean="0"/>
              <a:t>upwards </a:t>
            </a:r>
            <a:r>
              <a:rPr lang="en-US" dirty="0"/>
              <a:t>turning of eyes.</a:t>
            </a:r>
          </a:p>
          <a:p>
            <a:pPr marL="0" indent="0">
              <a:buNone/>
            </a:pP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</a:rPr>
              <a:t>Hypophoria</a:t>
            </a:r>
            <a:r>
              <a:rPr lang="en-US" dirty="0" smtClean="0"/>
              <a:t>: tendency for </a:t>
            </a:r>
            <a:r>
              <a:rPr lang="en-US" dirty="0"/>
              <a:t>downwards turning of eyes</a:t>
            </a:r>
            <a:r>
              <a:rPr lang="en-US" dirty="0" smtClean="0"/>
              <a:t>. </a:t>
            </a:r>
          </a:p>
          <a:p>
            <a:pPr marL="0" indent="0">
              <a:buNone/>
            </a:pP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</a:rPr>
              <a:t>cyclophoria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838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269966"/>
            <a:ext cx="10515600" cy="59069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 smtClean="0"/>
              <a:t>Symptoms of </a:t>
            </a:r>
            <a:r>
              <a:rPr lang="en-US" sz="3200" b="1" dirty="0" err="1" smtClean="0"/>
              <a:t>heterophoria</a:t>
            </a:r>
            <a:endParaRPr lang="en-US" sz="3200" b="1" dirty="0" smtClean="0"/>
          </a:p>
          <a:p>
            <a:pPr marL="0" indent="0">
              <a:buNone/>
            </a:pPr>
            <a:r>
              <a:rPr lang="en-US" i="1" dirty="0" err="1" smtClean="0">
                <a:solidFill>
                  <a:schemeClr val="accent1">
                    <a:lumMod val="50000"/>
                  </a:schemeClr>
                </a:solidFill>
              </a:rPr>
              <a:t>Compinsated</a:t>
            </a:r>
            <a:r>
              <a:rPr lang="en-US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i="1" dirty="0" smtClean="0">
                <a:solidFill>
                  <a:schemeClr val="accent1">
                    <a:lumMod val="50000"/>
                  </a:schemeClr>
                </a:solidFill>
              </a:rPr>
              <a:t>type</a:t>
            </a:r>
          </a:p>
          <a:p>
            <a:r>
              <a:rPr lang="en-US" dirty="0" smtClean="0"/>
              <a:t>Compensation </a:t>
            </a:r>
            <a:r>
              <a:rPr lang="en-US" dirty="0"/>
              <a:t>depends upon the reserve neuromuscular power to overcome the muscular imbalance</a:t>
            </a:r>
            <a:r>
              <a:rPr lang="en-US" dirty="0" smtClean="0"/>
              <a:t>.</a:t>
            </a:r>
          </a:p>
          <a:p>
            <a:r>
              <a:rPr lang="en-US" dirty="0" smtClean="0"/>
              <a:t>A </a:t>
            </a:r>
            <a:r>
              <a:rPr lang="en-US" dirty="0" err="1" smtClean="0"/>
              <a:t>symptomtic</a:t>
            </a:r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r>
              <a:rPr lang="en-US" i="1" dirty="0" smtClean="0">
                <a:solidFill>
                  <a:schemeClr val="accent1">
                    <a:lumMod val="50000"/>
                  </a:schemeClr>
                </a:solidFill>
              </a:rPr>
              <a:t>Decompensated type</a:t>
            </a:r>
          </a:p>
          <a:p>
            <a:r>
              <a:rPr lang="en-US" dirty="0"/>
              <a:t>when the fusion amplitudes are inadequate to control deviation</a:t>
            </a:r>
            <a:r>
              <a:rPr lang="en-US" dirty="0" smtClean="0"/>
              <a:t>.</a:t>
            </a:r>
          </a:p>
          <a:p>
            <a:r>
              <a:rPr lang="en-US" dirty="0" smtClean="0"/>
              <a:t>Symptomatic: headache, </a:t>
            </a:r>
            <a:r>
              <a:rPr lang="en-US" dirty="0" err="1" smtClean="0"/>
              <a:t>asthenopia</a:t>
            </a:r>
            <a:r>
              <a:rPr lang="en-US" dirty="0" smtClean="0"/>
              <a:t> (eyestrain), intermittent diplopia, </a:t>
            </a:r>
            <a:r>
              <a:rPr lang="en-US" dirty="0" err="1" smtClean="0"/>
              <a:t>bluring</a:t>
            </a:r>
            <a:r>
              <a:rPr lang="en-US" dirty="0" smtClean="0"/>
              <a:t> vision …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516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269966"/>
            <a:ext cx="10515600" cy="59069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 smtClean="0"/>
              <a:t>Tests for </a:t>
            </a:r>
            <a:r>
              <a:rPr lang="en-US" sz="3200" b="1" dirty="0" err="1" smtClean="0"/>
              <a:t>heterophoria</a:t>
            </a:r>
            <a:endParaRPr lang="en-US" sz="3200" b="1" dirty="0" smtClean="0"/>
          </a:p>
          <a:p>
            <a:pPr marL="0" indent="0">
              <a:buNone/>
            </a:pPr>
            <a:r>
              <a:rPr lang="en-US" sz="3200" b="1" dirty="0" smtClean="0"/>
              <a:t> 1.Maddox rod test</a:t>
            </a:r>
            <a:endParaRPr lang="en-US" sz="3200" b="1" dirty="0"/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8255" y="1590676"/>
            <a:ext cx="4249280" cy="4586287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7558" y="1590676"/>
            <a:ext cx="3828620" cy="4586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4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عنصر نائب للمحتوى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319" y="628650"/>
            <a:ext cx="5760176" cy="5614988"/>
          </a:xfrm>
        </p:spPr>
      </p:pic>
      <p:sp>
        <p:nvSpPr>
          <p:cNvPr id="7" name="مربع نص 6"/>
          <p:cNvSpPr txBox="1"/>
          <p:nvPr/>
        </p:nvSpPr>
        <p:spPr>
          <a:xfrm>
            <a:off x="513806" y="809897"/>
            <a:ext cx="460683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/>
              <a:t>The Maddox rod converts the point light image into a line. </a:t>
            </a:r>
            <a:endParaRPr lang="en-US" sz="2800" dirty="0" smtClean="0"/>
          </a:p>
          <a:p>
            <a:pPr algn="l"/>
            <a:r>
              <a:rPr lang="en-US" sz="2800" dirty="0" smtClean="0"/>
              <a:t>Thus</a:t>
            </a:r>
            <a:r>
              <a:rPr lang="en-US" sz="2800" dirty="0"/>
              <a:t>, the patient will see a point light </a:t>
            </a:r>
            <a:r>
              <a:rPr lang="en-US" sz="2800" dirty="0" smtClean="0"/>
              <a:t>with </a:t>
            </a:r>
            <a:r>
              <a:rPr lang="en-US" sz="2800" dirty="0"/>
              <a:t>one eye and a red line with the other</a:t>
            </a:r>
            <a:r>
              <a:rPr lang="en-US" sz="2800" dirty="0" smtClean="0"/>
              <a:t>.</a:t>
            </a:r>
          </a:p>
          <a:p>
            <a:pPr algn="l"/>
            <a:r>
              <a:rPr lang="en-US" sz="2800" dirty="0" smtClean="0"/>
              <a:t> </a:t>
            </a:r>
            <a:r>
              <a:rPr lang="en-US" sz="2800" dirty="0"/>
              <a:t>Due to dissimilar images of the two eyes, fusion is broken and </a:t>
            </a:r>
            <a:r>
              <a:rPr lang="en-US" sz="2800" dirty="0" err="1"/>
              <a:t>heterophoria</a:t>
            </a:r>
            <a:r>
              <a:rPr lang="en-US" sz="2800" dirty="0"/>
              <a:t> becomes </a:t>
            </a:r>
            <a:r>
              <a:rPr lang="en-US" sz="2800" dirty="0" smtClean="0"/>
              <a:t>manifest.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9358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801189"/>
            <a:ext cx="10515600" cy="5375774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2.Maddox wing test</a:t>
            </a:r>
            <a:endParaRPr lang="en-US" b="1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3" y="1584960"/>
            <a:ext cx="4762500" cy="4762500"/>
          </a:xfrm>
          <a:prstGeom prst="rect">
            <a:avLst/>
          </a:prstGeom>
        </p:spPr>
      </p:pic>
      <p:sp>
        <p:nvSpPr>
          <p:cNvPr id="5" name="مربع نص 4"/>
          <p:cNvSpPr txBox="1"/>
          <p:nvPr/>
        </p:nvSpPr>
        <p:spPr>
          <a:xfrm>
            <a:off x="5120640" y="1584960"/>
            <a:ext cx="578072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err="1" smtClean="0"/>
              <a:t>Dissocites</a:t>
            </a:r>
            <a:r>
              <a:rPr lang="en-US" sz="2400" dirty="0" smtClean="0"/>
              <a:t> the eyes for near fixation  33cm</a:t>
            </a:r>
          </a:p>
          <a:p>
            <a:pPr algn="l"/>
            <a:r>
              <a:rPr lang="en-US" sz="2400" dirty="0" smtClean="0"/>
              <a:t>Right eye</a:t>
            </a:r>
          </a:p>
          <a:p>
            <a:pPr algn="l"/>
            <a:r>
              <a:rPr lang="en-US" sz="2400" dirty="0" smtClean="0"/>
              <a:t>Left eye     horizontal + vertical </a:t>
            </a:r>
            <a:r>
              <a:rPr lang="en-US" sz="2400" dirty="0"/>
              <a:t>numbers </a:t>
            </a:r>
            <a:endParaRPr lang="en-US" sz="2400" dirty="0" smtClean="0"/>
          </a:p>
          <a:p>
            <a:pPr algn="l"/>
            <a:endParaRPr lang="en-US" sz="2400" dirty="0" smtClean="0"/>
          </a:p>
          <a:p>
            <a:pPr algn="l"/>
            <a:r>
              <a:rPr lang="en-US" sz="2400" dirty="0" smtClean="0"/>
              <a:t>Ask </a:t>
            </a:r>
            <a:r>
              <a:rPr lang="en-US" sz="2400" dirty="0"/>
              <a:t>patient </a:t>
            </a:r>
            <a:r>
              <a:rPr lang="en-US" sz="2400" dirty="0" smtClean="0"/>
              <a:t>:</a:t>
            </a:r>
          </a:p>
          <a:p>
            <a:pPr algn="l"/>
            <a:r>
              <a:rPr lang="en-US" sz="2400" dirty="0" smtClean="0"/>
              <a:t>White </a:t>
            </a:r>
            <a:r>
              <a:rPr lang="en-US" sz="2400" dirty="0"/>
              <a:t>arrow is pointing at which number of horizontal line. [amount of horizontal </a:t>
            </a:r>
            <a:r>
              <a:rPr lang="en-US" sz="2400" dirty="0" err="1"/>
              <a:t>phoria</a:t>
            </a:r>
            <a:r>
              <a:rPr lang="en-US" sz="2400" dirty="0"/>
              <a:t>] </a:t>
            </a:r>
            <a:endParaRPr lang="en-US" sz="2400" dirty="0" smtClean="0"/>
          </a:p>
          <a:p>
            <a:pPr algn="l"/>
            <a:r>
              <a:rPr lang="en-US" sz="2400" dirty="0" smtClean="0"/>
              <a:t> </a:t>
            </a:r>
            <a:r>
              <a:rPr lang="en-US" sz="2400" dirty="0"/>
              <a:t>Red arrow is pointing at which number of vertical line.[amount of vertical </a:t>
            </a:r>
            <a:r>
              <a:rPr lang="en-US" sz="2400" dirty="0" err="1"/>
              <a:t>phoria</a:t>
            </a:r>
            <a:r>
              <a:rPr lang="en-US" sz="2400" dirty="0" smtClean="0"/>
              <a:t>]</a:t>
            </a:r>
          </a:p>
          <a:p>
            <a:pPr algn="l"/>
            <a:r>
              <a:rPr lang="en-US" sz="2400" dirty="0" smtClean="0"/>
              <a:t>  </a:t>
            </a:r>
            <a:r>
              <a:rPr lang="en-US" sz="2400" dirty="0"/>
              <a:t>For </a:t>
            </a:r>
            <a:r>
              <a:rPr lang="en-US" sz="2400" dirty="0" err="1"/>
              <a:t>cyclophoria</a:t>
            </a:r>
            <a:r>
              <a:rPr lang="en-US" sz="2400" dirty="0"/>
              <a:t> ask patient to align the red arrow with the horizontal line of number</a:t>
            </a:r>
            <a:endParaRPr lang="en-US" sz="2400" dirty="0" smtClean="0"/>
          </a:p>
          <a:p>
            <a:pPr algn="l"/>
            <a:endParaRPr lang="en-US" dirty="0"/>
          </a:p>
          <a:p>
            <a:pPr algn="l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6" name="سهم إلى اليمين 5"/>
          <p:cNvSpPr/>
          <p:nvPr/>
        </p:nvSpPr>
        <p:spPr>
          <a:xfrm rot="16200000">
            <a:off x="6953672" y="1995569"/>
            <a:ext cx="307021" cy="302417"/>
          </a:xfrm>
          <a:prstGeom prst="rightArrow">
            <a:avLst>
              <a:gd name="adj1" fmla="val 50000"/>
              <a:gd name="adj2" fmla="val 63409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رابط كسهم مستقيم 7"/>
          <p:cNvCxnSpPr/>
          <p:nvPr/>
        </p:nvCxnSpPr>
        <p:spPr>
          <a:xfrm>
            <a:off x="7408409" y="2159061"/>
            <a:ext cx="984069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6968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252549"/>
            <a:ext cx="10515600" cy="5924414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Treatment</a:t>
            </a:r>
          </a:p>
          <a:p>
            <a:pPr marL="0" indent="0">
              <a:buNone/>
            </a:pPr>
            <a:r>
              <a:rPr lang="en-US" dirty="0" smtClean="0"/>
              <a:t>1. correct any refractive errors 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BCVA</a:t>
            </a:r>
          </a:p>
          <a:p>
            <a:pPr marL="0" indent="0">
              <a:buNone/>
            </a:pPr>
            <a:r>
              <a:rPr lang="en-US" dirty="0" smtClean="0"/>
              <a:t>2.Orthoptic </a:t>
            </a:r>
            <a:r>
              <a:rPr lang="en-US" dirty="0"/>
              <a:t>exercise 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Aim </a:t>
            </a:r>
            <a:r>
              <a:rPr lang="en-US" dirty="0"/>
              <a:t>is to improve </a:t>
            </a:r>
            <a:r>
              <a:rPr lang="en-US" dirty="0" smtClean="0"/>
              <a:t>fusional </a:t>
            </a:r>
            <a:r>
              <a:rPr lang="en-US" dirty="0"/>
              <a:t>reserve so that the </a:t>
            </a:r>
            <a:r>
              <a:rPr lang="en-US" dirty="0" err="1"/>
              <a:t>bifoveal</a:t>
            </a:r>
            <a:r>
              <a:rPr lang="en-US" dirty="0"/>
              <a:t> single vision can be maintained without effort.</a:t>
            </a:r>
          </a:p>
          <a:p>
            <a:pPr marL="0" indent="0">
              <a:buNone/>
            </a:pPr>
            <a:r>
              <a:rPr lang="en-US" dirty="0" smtClean="0"/>
              <a:t>3.Prescription of prisms in glasses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4.surgery:</a:t>
            </a:r>
          </a:p>
          <a:p>
            <a:pPr marL="0" indent="0">
              <a:buNone/>
            </a:pPr>
            <a:r>
              <a:rPr lang="en-US" dirty="0"/>
              <a:t>Aim of the surgical management is </a:t>
            </a:r>
            <a:r>
              <a:rPr lang="en-US" dirty="0" smtClean="0"/>
              <a:t>to strengthen </a:t>
            </a:r>
            <a:r>
              <a:rPr lang="en-US" dirty="0"/>
              <a:t>the weak </a:t>
            </a:r>
            <a:r>
              <a:rPr lang="en-US" dirty="0" smtClean="0"/>
              <a:t>muscle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resection</a:t>
            </a:r>
            <a:r>
              <a:rPr lang="en-US" dirty="0" smtClean="0"/>
              <a:t> </a:t>
            </a:r>
            <a:r>
              <a:rPr lang="en-US" dirty="0"/>
              <a:t>or weaken the strong </a:t>
            </a:r>
            <a:r>
              <a:rPr lang="en-US" dirty="0" smtClean="0"/>
              <a:t>muscle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recession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175" y="2528888"/>
            <a:ext cx="4572000" cy="254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70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505097"/>
            <a:ext cx="10515600" cy="56718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err="1" smtClean="0">
                <a:latin typeface="Arial Rounded MT Bold" panose="020F0704030504030204" pitchFamily="34" charset="0"/>
              </a:rPr>
              <a:t>Heterotropia</a:t>
            </a:r>
            <a:r>
              <a:rPr lang="en-US" sz="3200" dirty="0" smtClean="0"/>
              <a:t>  </a:t>
            </a:r>
            <a:r>
              <a:rPr lang="en-US" sz="3200" dirty="0" smtClean="0">
                <a:solidFill>
                  <a:schemeClr val="accent1">
                    <a:lumMod val="50000"/>
                  </a:schemeClr>
                </a:solidFill>
              </a:rPr>
              <a:t>manifest squint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 err="1" smtClean="0">
                <a:solidFill>
                  <a:schemeClr val="accent1">
                    <a:lumMod val="50000"/>
                  </a:schemeClr>
                </a:solidFill>
              </a:rPr>
              <a:t>Esotropia</a:t>
            </a:r>
            <a:endParaRPr 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dirty="0" smtClean="0"/>
              <a:t>         Inward deviation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err="1" smtClean="0">
                <a:solidFill>
                  <a:schemeClr val="accent1">
                    <a:lumMod val="50000"/>
                  </a:schemeClr>
                </a:solidFill>
              </a:rPr>
              <a:t>Exotropia</a:t>
            </a:r>
            <a:endParaRPr 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Outward deviation</a:t>
            </a:r>
          </a:p>
          <a:p>
            <a:pPr marL="0" indent="0">
              <a:buNone/>
            </a:pPr>
            <a:r>
              <a:rPr lang="en-US" dirty="0" err="1" smtClean="0">
                <a:solidFill>
                  <a:schemeClr val="accent1">
                    <a:lumMod val="50000"/>
                  </a:schemeClr>
                </a:solidFill>
              </a:rPr>
              <a:t>Hypotropia</a:t>
            </a:r>
            <a:endParaRPr 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dirty="0" smtClean="0"/>
              <a:t>         Downward deviation</a:t>
            </a:r>
          </a:p>
          <a:p>
            <a:pPr marL="0" indent="0">
              <a:buNone/>
            </a:pPr>
            <a:r>
              <a:rPr lang="en-US" dirty="0" err="1" smtClean="0">
                <a:solidFill>
                  <a:schemeClr val="accent1">
                    <a:lumMod val="50000"/>
                  </a:schemeClr>
                </a:solidFill>
              </a:rPr>
              <a:t>Hypertropia</a:t>
            </a:r>
            <a:endParaRPr 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dirty="0" smtClean="0"/>
              <a:t>         Upward deviation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In /ex </a:t>
            </a:r>
            <a:r>
              <a:rPr lang="en-US" dirty="0" err="1" smtClean="0">
                <a:solidFill>
                  <a:schemeClr val="accent1">
                    <a:lumMod val="50000"/>
                  </a:schemeClr>
                </a:solidFill>
              </a:rPr>
              <a:t>cyclotropia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4650" y="505097"/>
            <a:ext cx="5143500" cy="5943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876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457200"/>
            <a:ext cx="10515600" cy="5719763"/>
          </a:xfrm>
        </p:spPr>
        <p:txBody>
          <a:bodyPr/>
          <a:lstStyle/>
          <a:p>
            <a:pPr marL="0" indent="0">
              <a:buNone/>
            </a:pPr>
            <a:r>
              <a:rPr lang="en-US" sz="3600" b="1" dirty="0" smtClean="0"/>
              <a:t>                                  Strabismus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err="1" smtClean="0"/>
              <a:t>Comitant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 smtClean="0"/>
              <a:t>   The variability of the angle of deviation is within 5 prism D in      different horizontal gaze positions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err="1" smtClean="0"/>
              <a:t>Incomitant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The angle differs in various positions of gaze due to paralysis or restriction</a:t>
            </a:r>
          </a:p>
          <a:p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Constant / alternating </a:t>
            </a:r>
          </a:p>
          <a:p>
            <a:pPr>
              <a:buFont typeface="Wingdings" panose="05000000000000000000" pitchFamily="2" charset="2"/>
              <a:buChar char="v"/>
            </a:pPr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Intermittent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7979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63562"/>
          </a:xfrm>
        </p:spPr>
        <p:txBody>
          <a:bodyPr>
            <a:normAutofit fontScale="90000"/>
          </a:bodyPr>
          <a:lstStyle/>
          <a:p>
            <a:r>
              <a:rPr lang="en-US" b="1" dirty="0" err="1" smtClean="0"/>
              <a:t>Esotropia</a:t>
            </a:r>
            <a:r>
              <a:rPr lang="en-US" b="1" dirty="0" smtClean="0"/>
              <a:t> 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convergent squint</a:t>
            </a:r>
            <a:endParaRPr 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928688"/>
            <a:ext cx="6146074" cy="5248275"/>
          </a:xfrm>
        </p:spPr>
        <p:txBody>
          <a:bodyPr/>
          <a:lstStyle/>
          <a:p>
            <a:pPr marL="0" indent="0">
              <a:buNone/>
            </a:pPr>
            <a:r>
              <a:rPr lang="en-US" u="sng" dirty="0" smtClean="0"/>
              <a:t>Classification</a:t>
            </a:r>
          </a:p>
          <a:p>
            <a:pPr marL="0" indent="0">
              <a:buNone/>
            </a:pPr>
            <a:r>
              <a:rPr lang="en-US" dirty="0" smtClean="0"/>
              <a:t>1.Accommodative</a:t>
            </a:r>
          </a:p>
          <a:p>
            <a:pPr marL="0" indent="0">
              <a:buNone/>
            </a:pPr>
            <a:r>
              <a:rPr lang="en-US" i="1" dirty="0" err="1" smtClean="0"/>
              <a:t>a.Refractive</a:t>
            </a:r>
            <a:endParaRPr lang="en-US" i="1" dirty="0" smtClean="0"/>
          </a:p>
          <a:p>
            <a:r>
              <a:rPr lang="en-US" dirty="0" smtClean="0"/>
              <a:t>Fully accommodative</a:t>
            </a:r>
          </a:p>
          <a:p>
            <a:r>
              <a:rPr lang="en-US" dirty="0" smtClean="0"/>
              <a:t>Partially accommodative</a:t>
            </a:r>
          </a:p>
          <a:p>
            <a:pPr marL="0" indent="0">
              <a:buNone/>
            </a:pPr>
            <a:r>
              <a:rPr lang="en-US" i="1" dirty="0" err="1" smtClean="0"/>
              <a:t>b.non</a:t>
            </a:r>
            <a:r>
              <a:rPr lang="en-US" i="1" dirty="0" smtClean="0"/>
              <a:t>-refractive</a:t>
            </a:r>
          </a:p>
          <a:p>
            <a:r>
              <a:rPr lang="en-US" dirty="0" smtClean="0"/>
              <a:t>With convergence excess</a:t>
            </a:r>
          </a:p>
          <a:p>
            <a:r>
              <a:rPr lang="en-US" dirty="0" smtClean="0"/>
              <a:t>With accommodation weakness</a:t>
            </a:r>
          </a:p>
          <a:p>
            <a:pPr marL="0" indent="0">
              <a:buNone/>
            </a:pPr>
            <a:r>
              <a:rPr lang="en-US" i="1" dirty="0" err="1"/>
              <a:t>c</a:t>
            </a:r>
            <a:r>
              <a:rPr lang="en-US" i="1" dirty="0" err="1" smtClean="0"/>
              <a:t>.mixed</a:t>
            </a:r>
            <a:endParaRPr lang="en-US" i="1" dirty="0"/>
          </a:p>
        </p:txBody>
      </p:sp>
      <p:sp>
        <p:nvSpPr>
          <p:cNvPr id="4" name="مربع نص 3"/>
          <p:cNvSpPr txBox="1"/>
          <p:nvPr/>
        </p:nvSpPr>
        <p:spPr>
          <a:xfrm>
            <a:off x="7172325" y="1341120"/>
            <a:ext cx="418147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US" sz="2800" dirty="0" smtClean="0"/>
              <a:t>2.Non-accommodative</a:t>
            </a:r>
          </a:p>
          <a:p>
            <a:pPr marL="457200" indent="-457200" algn="l" rtl="0">
              <a:buFont typeface="Wingdings" panose="05000000000000000000" pitchFamily="2" charset="2"/>
              <a:buChar char="§"/>
            </a:pPr>
            <a:r>
              <a:rPr lang="en-US" sz="2800" dirty="0" smtClean="0"/>
              <a:t>Essential infantile</a:t>
            </a:r>
          </a:p>
          <a:p>
            <a:pPr marL="457200" indent="-457200" algn="l" rtl="0">
              <a:buFont typeface="Wingdings" panose="05000000000000000000" pitchFamily="2" charset="2"/>
              <a:buChar char="§"/>
            </a:pPr>
            <a:r>
              <a:rPr lang="en-US" sz="2800" dirty="0" err="1" smtClean="0"/>
              <a:t>Microtropia</a:t>
            </a:r>
            <a:endParaRPr lang="en-US" sz="2800" dirty="0" smtClean="0"/>
          </a:p>
          <a:p>
            <a:pPr marL="457200" indent="-457200" algn="l" rtl="0">
              <a:buFont typeface="Wingdings" panose="05000000000000000000" pitchFamily="2" charset="2"/>
              <a:buChar char="§"/>
            </a:pPr>
            <a:r>
              <a:rPr lang="en-US" sz="2800" dirty="0" err="1" smtClean="0"/>
              <a:t>Convergece</a:t>
            </a:r>
            <a:r>
              <a:rPr lang="en-US" sz="2800" dirty="0" smtClean="0"/>
              <a:t> excess</a:t>
            </a:r>
          </a:p>
          <a:p>
            <a:pPr marL="457200" indent="-457200" algn="l" rtl="0">
              <a:buFont typeface="Wingdings" panose="05000000000000000000" pitchFamily="2" charset="2"/>
              <a:buChar char="§"/>
            </a:pPr>
            <a:r>
              <a:rPr lang="en-US" sz="2800" dirty="0" smtClean="0"/>
              <a:t>Convergence spasm</a:t>
            </a:r>
          </a:p>
          <a:p>
            <a:pPr marL="457200" indent="-457200" algn="l" rtl="0">
              <a:buFont typeface="Wingdings" panose="05000000000000000000" pitchFamily="2" charset="2"/>
              <a:buChar char="§"/>
            </a:pPr>
            <a:r>
              <a:rPr lang="en-US" sz="2800" dirty="0" smtClean="0"/>
              <a:t>Divergence insufficiency</a:t>
            </a:r>
          </a:p>
          <a:p>
            <a:pPr marL="457200" indent="-457200" algn="l" rtl="0">
              <a:buFont typeface="Wingdings" panose="05000000000000000000" pitchFamily="2" charset="2"/>
              <a:buChar char="§"/>
            </a:pPr>
            <a:r>
              <a:rPr lang="en-US" sz="2800" dirty="0" smtClean="0"/>
              <a:t>Divergence paralysis</a:t>
            </a:r>
          </a:p>
          <a:p>
            <a:pPr marL="457200" indent="-457200" algn="l" rtl="0">
              <a:buFont typeface="Wingdings" panose="05000000000000000000" pitchFamily="2" charset="2"/>
              <a:buChar char="§"/>
            </a:pPr>
            <a:r>
              <a:rPr lang="en-US" sz="2800" dirty="0" smtClean="0"/>
              <a:t>Sensory</a:t>
            </a:r>
          </a:p>
          <a:p>
            <a:pPr marL="457200" indent="-457200" algn="l" rtl="0">
              <a:buFont typeface="Wingdings" panose="05000000000000000000" pitchFamily="2" charset="2"/>
              <a:buChar char="§"/>
            </a:pPr>
            <a:r>
              <a:rPr lang="en-US" sz="2800" dirty="0" smtClean="0"/>
              <a:t>Consecutive</a:t>
            </a:r>
          </a:p>
          <a:p>
            <a:pPr marL="457200" indent="-457200" algn="l" rtl="0">
              <a:buFont typeface="Wingdings" panose="05000000000000000000" pitchFamily="2" charset="2"/>
              <a:buChar char="§"/>
            </a:pPr>
            <a:r>
              <a:rPr lang="en-US" sz="2800" dirty="0" smtClean="0"/>
              <a:t>Acute onset</a:t>
            </a:r>
          </a:p>
          <a:p>
            <a:pPr marL="457200" indent="-457200" algn="l" rtl="0">
              <a:buFont typeface="Wingdings" panose="05000000000000000000" pitchFamily="2" charset="2"/>
              <a:buChar char="§"/>
            </a:pPr>
            <a:r>
              <a:rPr lang="en-US" sz="2800" dirty="0" smtClean="0"/>
              <a:t>cyclic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124061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1181101" y="0"/>
            <a:ext cx="10534650" cy="675798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US" sz="4600" b="1" dirty="0" smtClean="0"/>
          </a:p>
          <a:p>
            <a:pPr marL="0" indent="0">
              <a:buNone/>
            </a:pPr>
            <a:r>
              <a:rPr lang="en-US" sz="4000" dirty="0" smtClean="0"/>
              <a:t>For </a:t>
            </a:r>
            <a:r>
              <a:rPr lang="en-US" sz="4000" dirty="0" err="1" smtClean="0"/>
              <a:t>bifoveal</a:t>
            </a:r>
            <a:r>
              <a:rPr lang="en-US" sz="4000" dirty="0" smtClean="0"/>
              <a:t> fixation of near vision</a:t>
            </a:r>
          </a:p>
          <a:p>
            <a:pPr marL="0" indent="0">
              <a:buNone/>
            </a:pPr>
            <a:r>
              <a:rPr lang="en-US" sz="4000" u="sng" dirty="0" smtClean="0"/>
              <a:t>Accommodation</a:t>
            </a:r>
            <a:r>
              <a:rPr lang="en-US" sz="4000" dirty="0" smtClean="0"/>
              <a:t>:</a:t>
            </a:r>
          </a:p>
          <a:p>
            <a:pPr marL="0" indent="0">
              <a:buNone/>
            </a:pPr>
            <a:r>
              <a:rPr lang="en-US" sz="4000" dirty="0" smtClean="0"/>
              <a:t>Is the process by which the eye focuses on a near target by</a:t>
            </a:r>
          </a:p>
          <a:p>
            <a:pPr marL="0" indent="0">
              <a:buNone/>
            </a:pPr>
            <a:r>
              <a:rPr lang="en-US" sz="4000" dirty="0"/>
              <a:t> </a:t>
            </a:r>
            <a:r>
              <a:rPr lang="en-US" sz="4000" dirty="0" smtClean="0"/>
              <a:t>  altering the curvature of </a:t>
            </a:r>
            <a:r>
              <a:rPr lang="en-US" sz="4000" dirty="0" smtClean="0"/>
              <a:t>the </a:t>
            </a:r>
            <a:r>
              <a:rPr lang="en-US" sz="4000" dirty="0" err="1" smtClean="0"/>
              <a:t>crystallin</a:t>
            </a:r>
            <a:r>
              <a:rPr lang="en-US" sz="4000" dirty="0" smtClean="0"/>
              <a:t> </a:t>
            </a:r>
            <a:r>
              <a:rPr lang="en-US" sz="4000" dirty="0" smtClean="0"/>
              <a:t>lens </a:t>
            </a:r>
            <a:endParaRPr lang="en-US" sz="4000" dirty="0" smtClean="0"/>
          </a:p>
          <a:p>
            <a:pPr marL="0" indent="0">
              <a:buNone/>
            </a:pPr>
            <a:r>
              <a:rPr lang="en-US" sz="4000" u="sng" dirty="0" smtClean="0"/>
              <a:t>Convergence </a:t>
            </a:r>
            <a:r>
              <a:rPr lang="en-US" sz="4000" u="sng" dirty="0" smtClean="0"/>
              <a:t>of </a:t>
            </a:r>
            <a:r>
              <a:rPr lang="en-US" sz="4000" u="sng" dirty="0" smtClean="0"/>
              <a:t>eye</a:t>
            </a:r>
          </a:p>
          <a:p>
            <a:pPr marL="0" indent="0">
              <a:buNone/>
            </a:pPr>
            <a:r>
              <a:rPr lang="en-US" sz="4000" dirty="0" smtClean="0">
                <a:solidFill>
                  <a:schemeClr val="accent2">
                    <a:lumMod val="50000"/>
                  </a:schemeClr>
                </a:solidFill>
              </a:rPr>
              <a:t>AC/A ratio</a:t>
            </a:r>
          </a:p>
          <a:p>
            <a:pPr marL="0" indent="0">
              <a:buNone/>
            </a:pPr>
            <a:r>
              <a:rPr lang="en-US" sz="4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4000" dirty="0" smtClean="0"/>
              <a:t>Is the relationship between accommodative convergence(AC) </a:t>
            </a:r>
          </a:p>
          <a:p>
            <a:pPr marL="0" indent="0">
              <a:buNone/>
            </a:pPr>
            <a:r>
              <a:rPr lang="en-US" sz="4000" dirty="0" smtClean="0"/>
              <a:t>expressed in prism </a:t>
            </a:r>
            <a:r>
              <a:rPr lang="en-US" sz="4000" dirty="0" err="1" smtClean="0"/>
              <a:t>diaptors</a:t>
            </a:r>
            <a:r>
              <a:rPr lang="en-US" sz="4000" dirty="0" smtClean="0"/>
              <a:t> and accommodation(A) expressed in lens </a:t>
            </a:r>
          </a:p>
          <a:p>
            <a:pPr marL="0" indent="0">
              <a:buNone/>
            </a:pPr>
            <a:r>
              <a:rPr lang="en-US" sz="4000" dirty="0" err="1" smtClean="0"/>
              <a:t>diapters</a:t>
            </a:r>
            <a:endParaRPr lang="en-US" sz="4000" dirty="0" smtClean="0"/>
          </a:p>
          <a:p>
            <a:pPr marL="0" indent="0">
              <a:buNone/>
            </a:pPr>
            <a:r>
              <a:rPr lang="en-US" sz="4000" dirty="0" smtClean="0"/>
              <a:t>This</a:t>
            </a:r>
            <a:r>
              <a:rPr lang="en-US" sz="4000" dirty="0" smtClean="0"/>
              <a:t> </a:t>
            </a:r>
            <a:r>
              <a:rPr lang="en-US" sz="4000" dirty="0" smtClean="0"/>
              <a:t>relationship </a:t>
            </a:r>
            <a:r>
              <a:rPr lang="en-US" sz="4000" dirty="0" smtClean="0"/>
              <a:t>is linear </a:t>
            </a:r>
          </a:p>
          <a:p>
            <a:pPr marL="0" indent="0">
              <a:buNone/>
            </a:pPr>
            <a:r>
              <a:rPr lang="en-US" sz="4000" dirty="0" smtClean="0"/>
              <a:t>Normal AC/A ratio    3-5 prism D for 1D of accommodation</a:t>
            </a:r>
            <a:endParaRPr lang="en-US" sz="4000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39234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5" r="4358"/>
          <a:stretch/>
        </p:blipFill>
        <p:spPr>
          <a:xfrm>
            <a:off x="1914526" y="0"/>
            <a:ext cx="9058274" cy="7272338"/>
          </a:xfrm>
          <a:prstGeom prst="rect">
            <a:avLst/>
          </a:prstGeom>
        </p:spPr>
      </p:pic>
      <p:sp>
        <p:nvSpPr>
          <p:cNvPr id="8" name="عنصر نائب للمحتوى 7"/>
          <p:cNvSpPr>
            <a:spLocks noGrp="1"/>
          </p:cNvSpPr>
          <p:nvPr>
            <p:ph idx="1"/>
          </p:nvPr>
        </p:nvSpPr>
        <p:spPr>
          <a:xfrm>
            <a:off x="652463" y="257175"/>
            <a:ext cx="10515600" cy="6700838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0430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557214"/>
            <a:ext cx="10515600" cy="6486525"/>
          </a:xfrm>
        </p:spPr>
        <p:txBody>
          <a:bodyPr/>
          <a:lstStyle/>
          <a:p>
            <a:pPr marL="0" indent="0">
              <a:buNone/>
            </a:pPr>
            <a:r>
              <a:rPr lang="en-US" sz="3200" b="1" dirty="0">
                <a:solidFill>
                  <a:schemeClr val="bg2">
                    <a:lumMod val="10000"/>
                  </a:schemeClr>
                </a:solidFill>
              </a:rPr>
              <a:t>Accommodative </a:t>
            </a:r>
            <a:r>
              <a:rPr lang="en-US" sz="3200" b="1" dirty="0" err="1">
                <a:solidFill>
                  <a:schemeClr val="bg2">
                    <a:lumMod val="10000"/>
                  </a:schemeClr>
                </a:solidFill>
              </a:rPr>
              <a:t>esotropia</a:t>
            </a:r>
            <a:endParaRPr lang="en-US" sz="3200" b="1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en-US" i="1" dirty="0" smtClean="0">
                <a:solidFill>
                  <a:schemeClr val="accent1">
                    <a:lumMod val="50000"/>
                  </a:schemeClr>
                </a:solidFill>
              </a:rPr>
              <a:t>Fully </a:t>
            </a:r>
            <a:r>
              <a:rPr lang="en-US" i="1" dirty="0" smtClean="0">
                <a:solidFill>
                  <a:schemeClr val="accent1">
                    <a:lumMod val="50000"/>
                  </a:schemeClr>
                </a:solidFill>
              </a:rPr>
              <a:t>refractive accommodative</a:t>
            </a:r>
          </a:p>
          <a:p>
            <a:r>
              <a:rPr lang="en-US" dirty="0" smtClean="0"/>
              <a:t>18ms to 3yrs</a:t>
            </a:r>
          </a:p>
          <a:p>
            <a:r>
              <a:rPr lang="en-US" dirty="0" smtClean="0"/>
              <a:t>AC/A </a:t>
            </a:r>
            <a:r>
              <a:rPr lang="en-US" dirty="0" smtClean="0"/>
              <a:t>ratio is normal</a:t>
            </a:r>
          </a:p>
          <a:p>
            <a:r>
              <a:rPr lang="en-US" dirty="0" err="1" smtClean="0"/>
              <a:t>Hypermetropia</a:t>
            </a:r>
            <a:r>
              <a:rPr lang="en-US" dirty="0" smtClean="0"/>
              <a:t> +2.00 to +7.00 D</a:t>
            </a:r>
          </a:p>
          <a:p>
            <a:r>
              <a:rPr lang="en-US" dirty="0" err="1" smtClean="0"/>
              <a:t>Esotropia</a:t>
            </a:r>
            <a:r>
              <a:rPr lang="en-US" dirty="0" smtClean="0"/>
              <a:t> is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eliminated </a:t>
            </a:r>
            <a:r>
              <a:rPr lang="en-US" dirty="0" smtClean="0"/>
              <a:t>by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optical </a:t>
            </a:r>
            <a:r>
              <a:rPr lang="en-US" dirty="0" smtClean="0"/>
              <a:t>correction of </a:t>
            </a:r>
            <a:r>
              <a:rPr lang="en-US" dirty="0" err="1" smtClean="0"/>
              <a:t>hypermetropia</a:t>
            </a:r>
            <a:endParaRPr lang="en-US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3650" y="1885951"/>
            <a:ext cx="5662612" cy="422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00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728663"/>
            <a:ext cx="10515600" cy="5448300"/>
          </a:xfrm>
        </p:spPr>
        <p:txBody>
          <a:bodyPr/>
          <a:lstStyle/>
          <a:p>
            <a:pPr marL="0" indent="0">
              <a:buNone/>
            </a:pPr>
            <a:r>
              <a:rPr lang="en-US" i="1" dirty="0" smtClean="0">
                <a:solidFill>
                  <a:schemeClr val="accent1">
                    <a:lumMod val="50000"/>
                  </a:schemeClr>
                </a:solidFill>
              </a:rPr>
              <a:t>Partially refractive </a:t>
            </a:r>
            <a:r>
              <a:rPr lang="en-US" i="1" dirty="0" smtClean="0">
                <a:solidFill>
                  <a:schemeClr val="accent1">
                    <a:lumMod val="50000"/>
                  </a:schemeClr>
                </a:solidFill>
              </a:rPr>
              <a:t>accommodative</a:t>
            </a:r>
            <a:endParaRPr lang="en-US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US" dirty="0" smtClean="0"/>
              <a:t>Is reduced, but not eliminated by full correction of </a:t>
            </a:r>
            <a:r>
              <a:rPr lang="en-US" dirty="0" err="1" smtClean="0"/>
              <a:t>hypermetropia</a:t>
            </a:r>
            <a:endParaRPr lang="en-US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575" y="2651759"/>
            <a:ext cx="8943975" cy="2763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048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500064"/>
            <a:ext cx="10515600" cy="5676900"/>
          </a:xfrm>
        </p:spPr>
        <p:txBody>
          <a:bodyPr/>
          <a:lstStyle/>
          <a:p>
            <a:pPr marL="0" indent="0">
              <a:buNone/>
            </a:pPr>
            <a:r>
              <a:rPr lang="en-US" sz="3200" i="1" dirty="0" smtClean="0">
                <a:solidFill>
                  <a:schemeClr val="accent1">
                    <a:lumMod val="50000"/>
                  </a:schemeClr>
                </a:solidFill>
              </a:rPr>
              <a:t>Non-refractive accommodative </a:t>
            </a:r>
          </a:p>
          <a:p>
            <a:pPr marL="0" indent="0">
              <a:buNone/>
            </a:pPr>
            <a:r>
              <a:rPr lang="en-US" dirty="0" smtClean="0"/>
              <a:t>                                      High </a:t>
            </a:r>
            <a:r>
              <a:rPr lang="en-US" dirty="0" smtClean="0"/>
              <a:t>AC/A </a:t>
            </a:r>
            <a:r>
              <a:rPr lang="en-US" dirty="0" smtClean="0"/>
              <a:t>ratio</a:t>
            </a:r>
          </a:p>
          <a:p>
            <a:pPr marL="0" indent="0">
              <a:buNone/>
            </a:pPr>
            <a:r>
              <a:rPr lang="en-US" b="1" dirty="0" smtClean="0"/>
              <a:t>Convergence excess</a:t>
            </a:r>
          </a:p>
          <a:p>
            <a:r>
              <a:rPr lang="en-US" dirty="0" smtClean="0"/>
              <a:t>Accommodation normal, convergence is increased</a:t>
            </a:r>
          </a:p>
          <a:p>
            <a:r>
              <a:rPr lang="en-US" dirty="0" smtClean="0"/>
              <a:t>Straight eye for distant</a:t>
            </a:r>
          </a:p>
          <a:p>
            <a:r>
              <a:rPr lang="en-US" dirty="0" smtClean="0"/>
              <a:t>ET for near    </a:t>
            </a:r>
          </a:p>
          <a:p>
            <a:r>
              <a:rPr lang="en-US" dirty="0" smtClean="0"/>
              <a:t>Straight eyes through bifocal                                 </a:t>
            </a:r>
            <a:endParaRPr lang="en-US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55" t="11691" r="10737" b="12526"/>
          <a:stretch/>
        </p:blipFill>
        <p:spPr>
          <a:xfrm>
            <a:off x="5815013" y="2543175"/>
            <a:ext cx="4886326" cy="417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616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242888"/>
            <a:ext cx="10515600" cy="5934075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Accommodation weakness</a:t>
            </a:r>
          </a:p>
          <a:p>
            <a:r>
              <a:rPr lang="en-US" dirty="0" smtClean="0"/>
              <a:t>Accommodation is weak, Increased convergence</a:t>
            </a:r>
          </a:p>
          <a:p>
            <a:r>
              <a:rPr lang="en-US" dirty="0" smtClean="0"/>
              <a:t>Straight eye with BSV for distant</a:t>
            </a:r>
          </a:p>
          <a:p>
            <a:r>
              <a:rPr lang="en-US" dirty="0" err="1" smtClean="0"/>
              <a:t>Esotropia</a:t>
            </a:r>
            <a:r>
              <a:rPr lang="en-US" dirty="0" smtClean="0"/>
              <a:t> for near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05" t="3333" r="21517" b="18959"/>
          <a:stretch/>
        </p:blipFill>
        <p:spPr>
          <a:xfrm>
            <a:off x="6372225" y="1214437"/>
            <a:ext cx="5129213" cy="5329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9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514350"/>
            <a:ext cx="10515600" cy="5662613"/>
          </a:xfrm>
        </p:spPr>
        <p:txBody>
          <a:bodyPr/>
          <a:lstStyle/>
          <a:p>
            <a:pPr marL="0" indent="0">
              <a:buNone/>
            </a:pPr>
            <a:r>
              <a:rPr lang="en-US" sz="3200" b="1" dirty="0" smtClean="0"/>
              <a:t>Non-accommodative </a:t>
            </a:r>
            <a:r>
              <a:rPr lang="en-US" sz="3200" b="1" dirty="0" err="1" smtClean="0"/>
              <a:t>esotropia</a:t>
            </a:r>
            <a:endParaRPr lang="en-US" sz="3200" b="1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Essential (infantile) </a:t>
            </a:r>
            <a:r>
              <a:rPr lang="en-US" b="1" dirty="0" err="1" smtClean="0">
                <a:solidFill>
                  <a:schemeClr val="accent1">
                    <a:lumMod val="50000"/>
                  </a:schemeClr>
                </a:solidFill>
              </a:rPr>
              <a:t>esotropia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</a:p>
          <a:p>
            <a:r>
              <a:rPr lang="en-US" dirty="0" smtClean="0"/>
              <a:t>Within 6 months of age</a:t>
            </a:r>
          </a:p>
          <a:p>
            <a:r>
              <a:rPr lang="en-US" dirty="0" smtClean="0"/>
              <a:t>No significant refractive errors /no amblyopia</a:t>
            </a:r>
          </a:p>
          <a:p>
            <a:r>
              <a:rPr lang="en-US" dirty="0" smtClean="0"/>
              <a:t>No limitation of ocular movements</a:t>
            </a:r>
          </a:p>
          <a:p>
            <a:r>
              <a:rPr lang="en-US" dirty="0" smtClean="0"/>
              <a:t>Angle is stable and fairly large &gt; 30 prism D</a:t>
            </a:r>
          </a:p>
          <a:p>
            <a:r>
              <a:rPr lang="en-US" dirty="0" smtClean="0"/>
              <a:t>Cross-fixation in side gaze ; ( d/d bilateral 6</a:t>
            </a:r>
            <a:r>
              <a:rPr lang="en-US" baseline="30000" dirty="0" smtClean="0"/>
              <a:t>th</a:t>
            </a:r>
            <a:r>
              <a:rPr lang="en-US" dirty="0" smtClean="0"/>
              <a:t> n palsy )</a:t>
            </a:r>
          </a:p>
          <a:p>
            <a:r>
              <a:rPr lang="en-US" dirty="0" smtClean="0"/>
              <a:t>Nystagmus</a:t>
            </a:r>
          </a:p>
          <a:p>
            <a:r>
              <a:rPr lang="en-US" dirty="0" smtClean="0"/>
              <a:t>Inferior oblique </a:t>
            </a:r>
            <a:r>
              <a:rPr lang="en-US" dirty="0" err="1" smtClean="0"/>
              <a:t>overaction</a:t>
            </a:r>
            <a:endParaRPr lang="en-US" dirty="0" smtClean="0"/>
          </a:p>
          <a:p>
            <a:r>
              <a:rPr lang="en-US" dirty="0" smtClean="0"/>
              <a:t>Dissociated vertical deviation DVD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798726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066" y="200025"/>
            <a:ext cx="5935980" cy="2867501"/>
          </a:xfrm>
        </p:spPr>
      </p:pic>
      <p:pic>
        <p:nvPicPr>
          <p:cNvPr id="6" name="صورة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1" t="11795" b="15553"/>
          <a:stretch/>
        </p:blipFill>
        <p:spPr>
          <a:xfrm>
            <a:off x="1570066" y="3390293"/>
            <a:ext cx="5934075" cy="3314700"/>
          </a:xfrm>
          <a:prstGeom prst="rect">
            <a:avLst/>
          </a:prstGeom>
        </p:spPr>
      </p:pic>
      <p:sp>
        <p:nvSpPr>
          <p:cNvPr id="7" name="مستطيل مستدير الزوايا 6"/>
          <p:cNvSpPr/>
          <p:nvPr/>
        </p:nvSpPr>
        <p:spPr>
          <a:xfrm>
            <a:off x="8501064" y="984993"/>
            <a:ext cx="2514600" cy="15816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Cross-fixation</a:t>
            </a:r>
            <a:endParaRPr lang="en-US" sz="2800" dirty="0"/>
          </a:p>
        </p:txBody>
      </p:sp>
      <p:sp>
        <p:nvSpPr>
          <p:cNvPr id="8" name="مربع نص 7"/>
          <p:cNvSpPr txBox="1"/>
          <p:nvPr/>
        </p:nvSpPr>
        <p:spPr>
          <a:xfrm>
            <a:off x="7815263" y="3186113"/>
            <a:ext cx="37719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/>
              <a:t>uses </a:t>
            </a:r>
            <a:r>
              <a:rPr lang="en-US" sz="2800" dirty="0" smtClean="0"/>
              <a:t>RT </a:t>
            </a:r>
            <a:r>
              <a:rPr lang="en-US" sz="2800" dirty="0"/>
              <a:t>eye for left gaze and LT eye for right gaze </a:t>
            </a:r>
          </a:p>
        </p:txBody>
      </p:sp>
    </p:spTree>
    <p:extLst>
      <p:ext uri="{BB962C8B-B14F-4D97-AF65-F5344CB8AC3E}">
        <p14:creationId xmlns:p14="http://schemas.microsoft.com/office/powerpoint/2010/main" val="129906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42157" y="421642"/>
            <a:ext cx="2706859" cy="2523963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59" b="29391"/>
          <a:stretch/>
        </p:blipFill>
        <p:spPr>
          <a:xfrm>
            <a:off x="5343524" y="1212137"/>
            <a:ext cx="5200649" cy="1973975"/>
          </a:xfrm>
          <a:prstGeom prst="rect">
            <a:avLst/>
          </a:prstGeom>
        </p:spPr>
      </p:pic>
      <p:sp>
        <p:nvSpPr>
          <p:cNvPr id="6" name="مستطيل مستدير الزوايا 5"/>
          <p:cNvSpPr/>
          <p:nvPr/>
        </p:nvSpPr>
        <p:spPr>
          <a:xfrm>
            <a:off x="6557962" y="3802855"/>
            <a:ext cx="2771775" cy="14144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Inferior oblique </a:t>
            </a:r>
            <a:r>
              <a:rPr lang="en-US" sz="2800" dirty="0" err="1" smtClean="0"/>
              <a:t>overaction</a:t>
            </a:r>
            <a:endParaRPr lang="en-US" sz="2800" dirty="0"/>
          </a:p>
        </p:txBody>
      </p:sp>
      <p:sp>
        <p:nvSpPr>
          <p:cNvPr id="7" name="مستطيل مستدير الزوايا 6"/>
          <p:cNvSpPr/>
          <p:nvPr/>
        </p:nvSpPr>
        <p:spPr>
          <a:xfrm>
            <a:off x="1759742" y="3186112"/>
            <a:ext cx="2071688" cy="15573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DVD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55010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185738"/>
            <a:ext cx="10515600" cy="5991225"/>
          </a:xfrm>
        </p:spPr>
        <p:txBody>
          <a:bodyPr/>
          <a:lstStyle/>
          <a:p>
            <a:pPr marL="0" indent="0">
              <a:buNone/>
            </a:pP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</a:rPr>
              <a:t>Microtropia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en-US" dirty="0" err="1" smtClean="0"/>
              <a:t>Monofixation</a:t>
            </a:r>
            <a:r>
              <a:rPr lang="en-US" dirty="0" smtClean="0"/>
              <a:t> syndrome </a:t>
            </a:r>
          </a:p>
          <a:p>
            <a:r>
              <a:rPr lang="en-US" dirty="0" smtClean="0"/>
              <a:t>Angle &lt; 10</a:t>
            </a:r>
            <a:r>
              <a:rPr lang="el-GR" dirty="0" smtClean="0"/>
              <a:t>Δ</a:t>
            </a:r>
            <a:endParaRPr lang="en-US" dirty="0" smtClean="0"/>
          </a:p>
          <a:p>
            <a:r>
              <a:rPr lang="en-US" dirty="0" smtClean="0"/>
              <a:t>central suppression, ARC, </a:t>
            </a:r>
            <a:r>
              <a:rPr lang="en-US" dirty="0" err="1" smtClean="0"/>
              <a:t>anisometropia</a:t>
            </a:r>
            <a:r>
              <a:rPr lang="en-US" dirty="0" smtClean="0"/>
              <a:t> is often present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</a:rPr>
              <a:t>Acute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</a:rPr>
              <a:t>esotropia</a:t>
            </a:r>
            <a:endParaRPr lang="en-US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n-US" dirty="0" smtClean="0"/>
              <a:t>Sudden onset of diplopia and ET , around 5-6 </a:t>
            </a:r>
            <a:r>
              <a:rPr lang="en-US" dirty="0" err="1" smtClean="0"/>
              <a:t>yrs</a:t>
            </a:r>
            <a:r>
              <a:rPr lang="en-US" dirty="0" smtClean="0"/>
              <a:t> of age</a:t>
            </a:r>
          </a:p>
          <a:p>
            <a:r>
              <a:rPr lang="en-US" dirty="0" smtClean="0"/>
              <a:t>No refractive errors / normal ocular motility (d/d 6</a:t>
            </a:r>
            <a:r>
              <a:rPr lang="en-US" baseline="30000" dirty="0" smtClean="0"/>
              <a:t>th</a:t>
            </a:r>
            <a:r>
              <a:rPr lang="en-US" dirty="0" smtClean="0"/>
              <a:t> CN palsy)</a:t>
            </a:r>
            <a:endParaRPr lang="en-US" dirty="0" smtClean="0"/>
          </a:p>
          <a:p>
            <a:pPr marL="0" indent="0">
              <a:buNone/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</a:rPr>
              <a:t>Sensory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</a:rPr>
              <a:t>esotropia</a:t>
            </a:r>
            <a:endParaRPr lang="en-US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n-US" dirty="0" smtClean="0"/>
              <a:t>Caused by unilateral reduction of VA by cataract, optic atrophy or </a:t>
            </a:r>
            <a:r>
              <a:rPr lang="en-US" dirty="0" err="1" smtClean="0"/>
              <a:t>hypoplasia,macular</a:t>
            </a:r>
            <a:r>
              <a:rPr lang="en-US" dirty="0" smtClean="0"/>
              <a:t> scarring or retinoblastoma</a:t>
            </a:r>
            <a:endParaRPr lang="en-US" dirty="0" smtClean="0"/>
          </a:p>
          <a:p>
            <a:pPr marL="0" indent="0">
              <a:buNone/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</a:rPr>
              <a:t>Consecutive</a:t>
            </a:r>
          </a:p>
          <a:p>
            <a:r>
              <a:rPr lang="en-US" dirty="0" smtClean="0"/>
              <a:t>Following surgical overcorrection of an </a:t>
            </a:r>
            <a:r>
              <a:rPr lang="en-US" dirty="0" err="1" smtClean="0"/>
              <a:t>exotropia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817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485775"/>
            <a:ext cx="10515600" cy="5691188"/>
          </a:xfrm>
        </p:spPr>
        <p:txBody>
          <a:bodyPr/>
          <a:lstStyle/>
          <a:p>
            <a:pPr marL="0" indent="0">
              <a:buNone/>
            </a:pPr>
            <a:r>
              <a:rPr lang="en-US" sz="3600" dirty="0" err="1" smtClean="0"/>
              <a:t>Exotropia</a:t>
            </a:r>
            <a:r>
              <a:rPr lang="en-US" sz="3600" dirty="0" smtClean="0"/>
              <a:t>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Divergent squint</a:t>
            </a:r>
          </a:p>
          <a:p>
            <a:pPr marL="0" indent="0">
              <a:buNone/>
            </a:pPr>
            <a:endParaRPr lang="en-US" sz="3600" dirty="0" smtClean="0"/>
          </a:p>
          <a:p>
            <a:pPr marL="0" indent="0">
              <a:buNone/>
            </a:pPr>
            <a:r>
              <a:rPr lang="en-US" dirty="0" smtClean="0"/>
              <a:t>1.Constant(early </a:t>
            </a:r>
            <a:r>
              <a:rPr lang="en-US" dirty="0" smtClean="0"/>
              <a:t>onset) </a:t>
            </a:r>
            <a:r>
              <a:rPr lang="en-US" dirty="0" err="1" smtClean="0"/>
              <a:t>exotropia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2.Intermittent </a:t>
            </a:r>
            <a:r>
              <a:rPr lang="en-US" dirty="0" err="1" smtClean="0"/>
              <a:t>exotropia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3.Sensory </a:t>
            </a:r>
            <a:r>
              <a:rPr lang="en-US" dirty="0" err="1" smtClean="0"/>
              <a:t>exotropia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4.Consecutive </a:t>
            </a:r>
            <a:r>
              <a:rPr lang="en-US" dirty="0" err="1" smtClean="0"/>
              <a:t>exotropia</a:t>
            </a:r>
            <a:endParaRPr lang="en-US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774032"/>
            <a:ext cx="4943474" cy="380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971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257176"/>
            <a:ext cx="10515600" cy="5919788"/>
          </a:xfrm>
        </p:spPr>
        <p:txBody>
          <a:bodyPr/>
          <a:lstStyle/>
          <a:p>
            <a:pPr marL="0" indent="0">
              <a:buNone/>
            </a:pPr>
            <a:r>
              <a:rPr lang="en-US" sz="3200" b="1" dirty="0" smtClean="0"/>
              <a:t>1.Constant </a:t>
            </a:r>
            <a:r>
              <a:rPr lang="en-US" sz="3200" b="1" dirty="0" err="1" smtClean="0"/>
              <a:t>exotropia</a:t>
            </a:r>
            <a:endParaRPr lang="en-US" sz="3200" b="1" dirty="0" smtClean="0"/>
          </a:p>
          <a:p>
            <a:r>
              <a:rPr lang="en-US" dirty="0" smtClean="0"/>
              <a:t>Presentation at birth</a:t>
            </a:r>
          </a:p>
          <a:p>
            <a:r>
              <a:rPr lang="en-US" dirty="0" smtClean="0"/>
              <a:t>Normal refraction</a:t>
            </a:r>
          </a:p>
          <a:p>
            <a:r>
              <a:rPr lang="en-US" dirty="0" smtClean="0"/>
              <a:t>Large and constant angle</a:t>
            </a:r>
          </a:p>
          <a:p>
            <a:r>
              <a:rPr lang="en-US" dirty="0" smtClean="0"/>
              <a:t>DVD+/-</a:t>
            </a:r>
          </a:p>
          <a:p>
            <a:r>
              <a:rPr lang="en-US" dirty="0" smtClean="0"/>
              <a:t>Neurological anomalies are frequently present</a:t>
            </a:r>
          </a:p>
          <a:p>
            <a:r>
              <a:rPr lang="en-US" dirty="0" smtClean="0"/>
              <a:t>Treatment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</a:t>
            </a:r>
            <a:r>
              <a:rPr lang="en-US" dirty="0" smtClean="0"/>
              <a:t>weaken of LR by recession</a:t>
            </a:r>
          </a:p>
          <a:p>
            <a:pPr marL="0" indent="0">
              <a:buNone/>
            </a:pPr>
            <a:r>
              <a:rPr lang="en-US" dirty="0" smtClean="0"/>
              <a:t>         Strengthen of</a:t>
            </a:r>
            <a:r>
              <a:rPr lang="en-US" dirty="0" smtClean="0"/>
              <a:t> </a:t>
            </a:r>
            <a:r>
              <a:rPr lang="en-US" dirty="0" smtClean="0"/>
              <a:t>MR </a:t>
            </a:r>
            <a:r>
              <a:rPr lang="en-US" dirty="0" smtClean="0"/>
              <a:t>by resection</a:t>
            </a:r>
            <a:endParaRPr lang="en-US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0" y="1571625"/>
            <a:ext cx="3214688" cy="3571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03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471488"/>
            <a:ext cx="10515600" cy="6086475"/>
          </a:xfrm>
        </p:spPr>
        <p:txBody>
          <a:bodyPr/>
          <a:lstStyle/>
          <a:p>
            <a:pPr marL="0" indent="0">
              <a:buNone/>
            </a:pPr>
            <a:r>
              <a:rPr lang="en-US" sz="3200" b="1" dirty="0" smtClean="0"/>
              <a:t>2.Intermittent </a:t>
            </a:r>
            <a:r>
              <a:rPr lang="en-US" sz="3200" b="1" dirty="0" err="1" smtClean="0"/>
              <a:t>exotropia</a:t>
            </a:r>
            <a:endParaRPr lang="en-US" sz="3200" b="1" dirty="0" smtClean="0"/>
          </a:p>
          <a:p>
            <a:r>
              <a:rPr lang="en-US" dirty="0" smtClean="0"/>
              <a:t>Presentation around 2 </a:t>
            </a:r>
            <a:r>
              <a:rPr lang="en-US" dirty="0" err="1" smtClean="0"/>
              <a:t>yrs</a:t>
            </a:r>
            <a:r>
              <a:rPr lang="en-US" dirty="0" smtClean="0"/>
              <a:t> old  </a:t>
            </a:r>
          </a:p>
          <a:p>
            <a:r>
              <a:rPr lang="en-US" dirty="0" err="1" smtClean="0"/>
              <a:t>Exophoria</a:t>
            </a:r>
            <a:r>
              <a:rPr lang="en-US" dirty="0" smtClean="0"/>
              <a:t>                 </a:t>
            </a:r>
            <a:r>
              <a:rPr lang="en-US" dirty="0" err="1" smtClean="0"/>
              <a:t>exotropia</a:t>
            </a:r>
            <a:r>
              <a:rPr lang="en-US" dirty="0" smtClean="0"/>
              <a:t> under visual inattention, bright light , fatigue or illness</a:t>
            </a:r>
          </a:p>
          <a:p>
            <a:r>
              <a:rPr lang="en-US" dirty="0" smtClean="0"/>
              <a:t>At time , eyes are straight with </a:t>
            </a:r>
            <a:r>
              <a:rPr lang="en-US" u="sng" dirty="0" smtClean="0"/>
              <a:t>BSV</a:t>
            </a:r>
          </a:p>
          <a:p>
            <a:r>
              <a:rPr lang="en-US" dirty="0" smtClean="0"/>
              <a:t>Other times, manifest with </a:t>
            </a:r>
            <a:r>
              <a:rPr lang="en-US" u="sng" dirty="0" smtClean="0"/>
              <a:t>suppression</a:t>
            </a:r>
            <a:endParaRPr lang="en-US" u="sng" dirty="0"/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350" y="3540182"/>
            <a:ext cx="5403273" cy="3017781"/>
          </a:xfrm>
          <a:prstGeom prst="rect">
            <a:avLst/>
          </a:prstGeom>
        </p:spPr>
      </p:pic>
      <p:sp>
        <p:nvSpPr>
          <p:cNvPr id="6" name="سهم إلى اليمين 5"/>
          <p:cNvSpPr/>
          <p:nvPr/>
        </p:nvSpPr>
        <p:spPr>
          <a:xfrm>
            <a:off x="2800350" y="1671638"/>
            <a:ext cx="978408" cy="2428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وسيلة شرح على شكل سحابة 6"/>
          <p:cNvSpPr/>
          <p:nvPr/>
        </p:nvSpPr>
        <p:spPr>
          <a:xfrm rot="1752800">
            <a:off x="7626555" y="2041447"/>
            <a:ext cx="1838904" cy="1241298"/>
          </a:xfrm>
          <a:prstGeom prst="cloudCallout">
            <a:avLst>
              <a:gd name="adj1" fmla="val -52134"/>
              <a:gd name="adj2" fmla="val 980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Why?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56971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428625"/>
            <a:ext cx="10515600" cy="5748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smtClean="0"/>
              <a:t>Classification of intermittent XT</a:t>
            </a:r>
          </a:p>
          <a:p>
            <a:pPr marL="0" indent="0">
              <a:buNone/>
            </a:pPr>
            <a:r>
              <a:rPr lang="en-US" dirty="0" smtClean="0"/>
              <a:t> 1.Distant</a:t>
            </a:r>
          </a:p>
          <a:p>
            <a:pPr marL="0" indent="0">
              <a:buNone/>
            </a:pPr>
            <a:r>
              <a:rPr lang="en-US" dirty="0" smtClean="0"/>
              <a:t>        Angle of deviation  is greater for distant than near</a:t>
            </a:r>
          </a:p>
          <a:p>
            <a:pPr marL="0" indent="0">
              <a:buNone/>
            </a:pPr>
            <a:r>
              <a:rPr lang="en-US" dirty="0" smtClean="0"/>
              <a:t>2.Non-specific</a:t>
            </a:r>
          </a:p>
          <a:p>
            <a:pPr marL="0" indent="0">
              <a:buNone/>
            </a:pPr>
            <a:r>
              <a:rPr lang="en-US" dirty="0" smtClean="0"/>
              <a:t>        Angle of deviation D=N</a:t>
            </a:r>
          </a:p>
          <a:p>
            <a:pPr marL="0" indent="0">
              <a:buNone/>
            </a:pPr>
            <a:r>
              <a:rPr lang="en-US" dirty="0" smtClean="0"/>
              <a:t>3.Near</a:t>
            </a:r>
          </a:p>
          <a:p>
            <a:pPr marL="0" indent="0">
              <a:buNone/>
            </a:pPr>
            <a:r>
              <a:rPr lang="en-US" dirty="0" smtClean="0"/>
              <a:t>        Angle of deviation is greater for near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sz="3200" b="1" dirty="0" smtClean="0"/>
              <a:t>Treatment</a:t>
            </a:r>
          </a:p>
          <a:p>
            <a:r>
              <a:rPr lang="en-US" dirty="0" smtClean="0"/>
              <a:t>Spectacle correction with over-minus correction may be helpful</a:t>
            </a:r>
          </a:p>
          <a:p>
            <a:r>
              <a:rPr lang="en-US" dirty="0" smtClean="0"/>
              <a:t>Occlusion for dominant eye / </a:t>
            </a:r>
            <a:r>
              <a:rPr lang="en-US" dirty="0" err="1" smtClean="0"/>
              <a:t>orthoptic</a:t>
            </a:r>
            <a:r>
              <a:rPr lang="en-US" dirty="0" smtClean="0"/>
              <a:t> exercise for near XT </a:t>
            </a:r>
          </a:p>
          <a:p>
            <a:r>
              <a:rPr lang="en-US" dirty="0" smtClean="0"/>
              <a:t>Surgery if control is poor</a:t>
            </a:r>
          </a:p>
          <a:p>
            <a:endParaRPr lang="en-US" dirty="0"/>
          </a:p>
        </p:txBody>
      </p:sp>
      <p:sp>
        <p:nvSpPr>
          <p:cNvPr id="4" name="وسيلة شرح على شكل سحابة 3"/>
          <p:cNvSpPr/>
          <p:nvPr/>
        </p:nvSpPr>
        <p:spPr>
          <a:xfrm>
            <a:off x="8929688" y="2588419"/>
            <a:ext cx="2214562" cy="1428750"/>
          </a:xfrm>
          <a:prstGeom prst="cloudCallout">
            <a:avLst>
              <a:gd name="adj1" fmla="val -35671"/>
              <a:gd name="adj2" fmla="val 86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Why?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55092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571500"/>
            <a:ext cx="10515600" cy="5605463"/>
          </a:xfrm>
        </p:spPr>
        <p:txBody>
          <a:bodyPr/>
          <a:lstStyle/>
          <a:p>
            <a:pPr marL="0" indent="0">
              <a:buNone/>
            </a:pPr>
            <a:r>
              <a:rPr lang="en-US" sz="3200" b="1" dirty="0" smtClean="0"/>
              <a:t>3.Sensory </a:t>
            </a:r>
            <a:r>
              <a:rPr lang="en-US" sz="3200" b="1" dirty="0" err="1" smtClean="0"/>
              <a:t>exotropia</a:t>
            </a:r>
            <a:endParaRPr lang="en-US" sz="3200" b="1" dirty="0" smtClean="0"/>
          </a:p>
          <a:p>
            <a:pPr marL="0" indent="0">
              <a:buNone/>
            </a:pPr>
            <a:r>
              <a:rPr lang="en-US" dirty="0" smtClean="0"/>
              <a:t>  Is the result of monocular or binocular visual impairment by opacities   of the media as cataract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sz="3200" b="1" dirty="0" smtClean="0"/>
              <a:t>4.Consecutive </a:t>
            </a:r>
            <a:r>
              <a:rPr lang="en-US" sz="3200" b="1" dirty="0" err="1" smtClean="0"/>
              <a:t>exotropia</a:t>
            </a:r>
            <a:endParaRPr lang="en-US" sz="3200" b="1" dirty="0" smtClean="0"/>
          </a:p>
          <a:p>
            <a:pPr marL="0" indent="0">
              <a:buNone/>
            </a:pPr>
            <a:r>
              <a:rPr lang="en-US" dirty="0" smtClean="0"/>
              <a:t>  Following surgical correction of </a:t>
            </a:r>
            <a:r>
              <a:rPr lang="en-US" dirty="0" err="1" smtClean="0"/>
              <a:t>esotropia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2268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442913"/>
            <a:ext cx="10515600" cy="57340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 smtClean="0"/>
              <a:t>Evaluation a cases of squint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1. Onset : age (early or late) , duration, sudden/ gradual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(previous photographs)</a:t>
            </a:r>
          </a:p>
          <a:p>
            <a:pPr marL="0" indent="0">
              <a:buNone/>
            </a:pPr>
            <a:r>
              <a:rPr lang="en-US" dirty="0" smtClean="0"/>
              <a:t>2. Symptoms: vision /</a:t>
            </a:r>
            <a:r>
              <a:rPr lang="en-US" dirty="0" err="1" smtClean="0"/>
              <a:t>asthenopia</a:t>
            </a:r>
            <a:r>
              <a:rPr lang="en-US" dirty="0" smtClean="0"/>
              <a:t>/double vision</a:t>
            </a:r>
          </a:p>
          <a:p>
            <a:pPr marL="0" indent="0">
              <a:buNone/>
            </a:pPr>
            <a:r>
              <a:rPr lang="en-US" dirty="0" smtClean="0"/>
              <a:t>3. Variability : constant/intermittent/alternative … Direction of </a:t>
            </a:r>
            <a:r>
              <a:rPr lang="en-US" dirty="0" err="1" smtClean="0"/>
              <a:t>deviaion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4. General health </a:t>
            </a:r>
          </a:p>
          <a:p>
            <a:pPr marL="0" indent="0">
              <a:buNone/>
            </a:pPr>
            <a:r>
              <a:rPr lang="en-US" dirty="0" smtClean="0"/>
              <a:t>5. Birth history</a:t>
            </a:r>
          </a:p>
          <a:p>
            <a:pPr marL="0" indent="0">
              <a:buNone/>
            </a:pPr>
            <a:r>
              <a:rPr lang="en-US" dirty="0" smtClean="0"/>
              <a:t>6. Familial history</a:t>
            </a:r>
          </a:p>
          <a:p>
            <a:pPr marL="0" indent="0">
              <a:buNone/>
            </a:pPr>
            <a:r>
              <a:rPr lang="en-US" dirty="0" smtClean="0"/>
              <a:t>7. Previous ocular history: glasses, occlusion, surgery…</a:t>
            </a:r>
            <a:endParaRPr lang="en-US" dirty="0"/>
          </a:p>
        </p:txBody>
      </p:sp>
      <p:sp>
        <p:nvSpPr>
          <p:cNvPr id="4" name="سحابة 3"/>
          <p:cNvSpPr/>
          <p:nvPr/>
        </p:nvSpPr>
        <p:spPr>
          <a:xfrm rot="2021687">
            <a:off x="9158288" y="685801"/>
            <a:ext cx="2128837" cy="202882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History</a:t>
            </a:r>
          </a:p>
        </p:txBody>
      </p:sp>
    </p:spTree>
    <p:extLst>
      <p:ext uri="{BB962C8B-B14F-4D97-AF65-F5344CB8AC3E}">
        <p14:creationId xmlns:p14="http://schemas.microsoft.com/office/powerpoint/2010/main" val="3356149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257175"/>
            <a:ext cx="10515600" cy="5919788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b="1" u="sng" dirty="0" smtClean="0"/>
              <a:t>1.Inspection</a:t>
            </a:r>
            <a:r>
              <a:rPr lang="en-US" dirty="0" smtClean="0"/>
              <a:t> : </a:t>
            </a:r>
          </a:p>
          <a:p>
            <a:r>
              <a:rPr lang="en-US" dirty="0" smtClean="0"/>
              <a:t>general appearance, anomalies as cerebral palsy, </a:t>
            </a:r>
            <a:r>
              <a:rPr lang="en-US" dirty="0" err="1" smtClean="0"/>
              <a:t>Down’syndrome</a:t>
            </a:r>
            <a:r>
              <a:rPr lang="en-US" dirty="0" smtClean="0"/>
              <a:t>, Hydrocephalus , microcephaly ……</a:t>
            </a:r>
          </a:p>
          <a:p>
            <a:r>
              <a:rPr lang="en-US" dirty="0" smtClean="0"/>
              <a:t>Abnormal head posture AHP </a:t>
            </a:r>
          </a:p>
          <a:p>
            <a:r>
              <a:rPr lang="en-US" dirty="0" err="1" smtClean="0"/>
              <a:t>Epicanthal</a:t>
            </a:r>
            <a:r>
              <a:rPr lang="en-US" dirty="0" smtClean="0"/>
              <a:t> fold / inter-pupillary distance</a:t>
            </a:r>
          </a:p>
          <a:p>
            <a:pPr marL="0" indent="0">
              <a:buNone/>
            </a:pPr>
            <a:r>
              <a:rPr lang="en-US" dirty="0" smtClean="0"/>
              <a:t>     </a:t>
            </a:r>
          </a:p>
          <a:p>
            <a:pPr marL="0" indent="0">
              <a:buNone/>
            </a:pPr>
            <a:r>
              <a:rPr lang="en-US" b="1" u="sng" dirty="0" smtClean="0"/>
              <a:t>2.Visual acuity</a:t>
            </a:r>
          </a:p>
          <a:p>
            <a:pPr marL="0" indent="0">
              <a:buNone/>
            </a:pPr>
            <a:r>
              <a:rPr lang="en-US" dirty="0" smtClean="0"/>
              <a:t>Test of vision depends on age of children</a:t>
            </a:r>
          </a:p>
          <a:p>
            <a:pPr marL="0" indent="0">
              <a:buNone/>
            </a:pPr>
            <a:r>
              <a:rPr lang="en-US" dirty="0" smtClean="0"/>
              <a:t>Preverbal</a:t>
            </a:r>
          </a:p>
          <a:p>
            <a:pPr marL="0" indent="0">
              <a:buNone/>
            </a:pPr>
            <a:r>
              <a:rPr lang="en-US" dirty="0" smtClean="0"/>
              <a:t>verbal</a:t>
            </a:r>
          </a:p>
          <a:p>
            <a:endParaRPr lang="en-US" dirty="0"/>
          </a:p>
        </p:txBody>
      </p:sp>
      <p:sp>
        <p:nvSpPr>
          <p:cNvPr id="4" name="سحابة 3"/>
          <p:cNvSpPr/>
          <p:nvPr/>
        </p:nvSpPr>
        <p:spPr>
          <a:xfrm rot="2580102">
            <a:off x="8143875" y="2428876"/>
            <a:ext cx="3386139" cy="214312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Examination</a:t>
            </a:r>
          </a:p>
        </p:txBody>
      </p:sp>
    </p:spTree>
    <p:extLst>
      <p:ext uri="{BB962C8B-B14F-4D97-AF65-F5344CB8AC3E}">
        <p14:creationId xmlns:p14="http://schemas.microsoft.com/office/powerpoint/2010/main" val="1573664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564" y="500837"/>
            <a:ext cx="2871788" cy="2655558"/>
          </a:xfr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3887" y="976129"/>
            <a:ext cx="2676525" cy="1704975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29" y="109537"/>
            <a:ext cx="3590926" cy="3590926"/>
          </a:xfrm>
          <a:prstGeom prst="rect">
            <a:avLst/>
          </a:prstGeom>
        </p:spPr>
      </p:pic>
      <p:sp>
        <p:nvSpPr>
          <p:cNvPr id="7" name="مربع نص 6"/>
          <p:cNvSpPr txBox="1"/>
          <p:nvPr/>
        </p:nvSpPr>
        <p:spPr>
          <a:xfrm>
            <a:off x="390530" y="3971925"/>
            <a:ext cx="2652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Cardiff  acuity cards</a:t>
            </a:r>
            <a:endParaRPr lang="en-US" sz="2400" dirty="0"/>
          </a:p>
        </p:txBody>
      </p:sp>
      <p:sp>
        <p:nvSpPr>
          <p:cNvPr id="8" name="مربع نص 7"/>
          <p:cNvSpPr txBox="1"/>
          <p:nvPr/>
        </p:nvSpPr>
        <p:spPr>
          <a:xfrm>
            <a:off x="4604770" y="3357563"/>
            <a:ext cx="1938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Kay pictures</a:t>
            </a:r>
            <a:endParaRPr lang="en-US" sz="2400" dirty="0"/>
          </a:p>
        </p:txBody>
      </p:sp>
      <p:sp>
        <p:nvSpPr>
          <p:cNvPr id="9" name="مربع نص 8"/>
          <p:cNvSpPr txBox="1"/>
          <p:nvPr/>
        </p:nvSpPr>
        <p:spPr>
          <a:xfrm>
            <a:off x="7786688" y="2969496"/>
            <a:ext cx="3700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Keeler </a:t>
            </a:r>
            <a:r>
              <a:rPr lang="en-US" sz="2400" dirty="0" err="1" smtClean="0"/>
              <a:t>LogMar</a:t>
            </a:r>
            <a:r>
              <a:rPr lang="en-US" sz="2400" dirty="0" smtClean="0"/>
              <a:t> crowded test</a:t>
            </a:r>
            <a:endParaRPr lang="en-US" sz="2400" dirty="0"/>
          </a:p>
        </p:txBody>
      </p:sp>
      <p:pic>
        <p:nvPicPr>
          <p:cNvPr id="10" name="صورة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610" y="3819228"/>
            <a:ext cx="2148460" cy="2611219"/>
          </a:xfrm>
          <a:prstGeom prst="rect">
            <a:avLst/>
          </a:prstGeom>
        </p:spPr>
      </p:pic>
      <p:sp>
        <p:nvSpPr>
          <p:cNvPr id="11" name="مربع نص 10"/>
          <p:cNvSpPr txBox="1"/>
          <p:nvPr/>
        </p:nvSpPr>
        <p:spPr>
          <a:xfrm>
            <a:off x="4943475" y="4618256"/>
            <a:ext cx="20431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Snellen chart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82303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371475"/>
            <a:ext cx="10515600" cy="5805488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 smtClean="0"/>
              <a:t>3.Refraction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Hypermetropia</a:t>
            </a:r>
            <a:r>
              <a:rPr lang="en-US" dirty="0"/>
              <a:t>, astigmatism, </a:t>
            </a:r>
            <a:r>
              <a:rPr lang="en-US" dirty="0" err="1"/>
              <a:t>anisometropia</a:t>
            </a:r>
            <a:r>
              <a:rPr lang="en-US" dirty="0"/>
              <a:t> and myopia may all be associated with strabismus</a:t>
            </a:r>
            <a:r>
              <a:rPr lang="en-US" dirty="0" smtClean="0"/>
              <a:t>.</a:t>
            </a:r>
          </a:p>
          <a:p>
            <a:r>
              <a:rPr lang="en-US" dirty="0"/>
              <a:t>Preferably, refraction should be performed under 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full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cycloplegia</a:t>
            </a:r>
            <a:r>
              <a:rPr lang="en-US" dirty="0"/>
              <a:t>, especially 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in children</a:t>
            </a:r>
          </a:p>
          <a:p>
            <a:r>
              <a:rPr lang="en-US" dirty="0"/>
              <a:t>Accurate measurements of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hypermetropia</a:t>
            </a:r>
            <a:r>
              <a:rPr lang="en-US" dirty="0"/>
              <a:t> necessitate effective paralysis of the ciliary muscle (</a:t>
            </a:r>
            <a:r>
              <a:rPr lang="en-US" dirty="0" err="1"/>
              <a:t>cycloplegia</a:t>
            </a:r>
            <a:r>
              <a:rPr lang="en-US" dirty="0"/>
              <a:t>), in order to neutralize the effect of accommodation, which masks the true degree of this refractive error.</a:t>
            </a:r>
          </a:p>
          <a:p>
            <a:pPr marL="0" indent="0">
              <a:buNone/>
            </a:pPr>
            <a:r>
              <a:rPr lang="en-US" dirty="0"/>
              <a:t> </a:t>
            </a:r>
            <a:r>
              <a:rPr lang="en-US" dirty="0">
                <a:solidFill>
                  <a:srgbClr val="C00000"/>
                </a:solidFill>
              </a:rPr>
              <a:t>CYCLOPENTOLATE</a:t>
            </a:r>
            <a:r>
              <a:rPr lang="en-US" dirty="0"/>
              <a:t> eye </a:t>
            </a:r>
            <a:r>
              <a:rPr lang="en-US" dirty="0" smtClean="0"/>
              <a:t>drops 0.5% ; 1%</a:t>
            </a:r>
            <a:endParaRPr lang="en-US" dirty="0"/>
          </a:p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</a:rPr>
              <a:t>ATROPINE</a:t>
            </a:r>
            <a:r>
              <a:rPr lang="en-US" dirty="0"/>
              <a:t> </a:t>
            </a:r>
            <a:r>
              <a:rPr lang="en-US" dirty="0" smtClean="0"/>
              <a:t>eye drops/ointment  0.5% ; 1%                 ( </a:t>
            </a:r>
            <a:r>
              <a:rPr lang="en-US" dirty="0"/>
              <a:t>strongest )</a:t>
            </a:r>
          </a:p>
          <a:p>
            <a:pPr marL="0" indent="0">
              <a:buNone/>
            </a:pPr>
            <a:r>
              <a:rPr lang="en-US" dirty="0" err="1"/>
              <a:t>Tropicamide</a:t>
            </a:r>
            <a:r>
              <a:rPr lang="en-US" dirty="0"/>
              <a:t> ED ( weakest )</a:t>
            </a:r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قوس كبير أيمن 3"/>
          <p:cNvSpPr/>
          <p:nvPr/>
        </p:nvSpPr>
        <p:spPr>
          <a:xfrm>
            <a:off x="7415213" y="4614863"/>
            <a:ext cx="542925" cy="642938"/>
          </a:xfrm>
          <a:prstGeom prst="rightBrace">
            <a:avLst>
              <a:gd name="adj1" fmla="val 16448"/>
              <a:gd name="adj2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514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287" y="1497623"/>
            <a:ext cx="3571876" cy="4579328"/>
          </a:xfrm>
          <a:prstGeom prst="rect">
            <a:avLst/>
          </a:prstGeom>
        </p:spPr>
      </p:pic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09625" y="725890"/>
            <a:ext cx="10515600" cy="550822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Refraction is performed by </a:t>
            </a:r>
          </a:p>
          <a:p>
            <a:pPr marL="0" indent="0">
              <a:buNone/>
            </a:pPr>
            <a:r>
              <a:rPr lang="en-US" dirty="0" smtClean="0"/>
              <a:t>       Retinoscopy                                                   </a:t>
            </a:r>
            <a:r>
              <a:rPr lang="en-US" dirty="0" err="1" smtClean="0"/>
              <a:t>Autorefractometer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2" name="صورة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987" y="2151264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735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199" y="826293"/>
            <a:ext cx="10515600" cy="5519738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 smtClean="0"/>
              <a:t>4. </a:t>
            </a:r>
            <a:r>
              <a:rPr lang="en-US" b="1" u="sng" dirty="0" err="1" smtClean="0"/>
              <a:t>Funduscopy</a:t>
            </a:r>
            <a:endParaRPr lang="en-US" b="1" u="sng" dirty="0" smtClean="0"/>
          </a:p>
          <a:p>
            <a:pPr marL="0" indent="0">
              <a:buNone/>
            </a:pPr>
            <a:r>
              <a:rPr lang="en-US" dirty="0"/>
              <a:t>It should be emphasized that </a:t>
            </a:r>
            <a:r>
              <a:rPr lang="en-US" dirty="0">
                <a:solidFill>
                  <a:srgbClr val="C00000"/>
                </a:solidFill>
              </a:rPr>
              <a:t>dilated </a:t>
            </a:r>
            <a:r>
              <a:rPr lang="en-US" dirty="0" err="1">
                <a:solidFill>
                  <a:srgbClr val="C00000"/>
                </a:solidFill>
              </a:rPr>
              <a:t>fundoscopy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/>
              <a:t>is </a:t>
            </a:r>
            <a:r>
              <a:rPr lang="en-US" dirty="0">
                <a:solidFill>
                  <a:srgbClr val="C00000"/>
                </a:solidFill>
              </a:rPr>
              <a:t>mandatory</a:t>
            </a:r>
            <a:r>
              <a:rPr lang="en-US" dirty="0"/>
              <a:t> in the context of strabismus, to exclude any underlying ocular pathology such as macular scarring, optic disc hypoplasia or retinoblastoma.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2828925"/>
            <a:ext cx="2933129" cy="2057400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686" y="2632323"/>
            <a:ext cx="2634235" cy="2143125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264"/>
          <a:stretch/>
        </p:blipFill>
        <p:spPr>
          <a:xfrm>
            <a:off x="8301038" y="2757487"/>
            <a:ext cx="3024188" cy="2200275"/>
          </a:xfrm>
          <a:prstGeom prst="rect">
            <a:avLst/>
          </a:prstGeom>
        </p:spPr>
      </p:pic>
      <p:sp>
        <p:nvSpPr>
          <p:cNvPr id="7" name="مربع نص 6"/>
          <p:cNvSpPr txBox="1"/>
          <p:nvPr/>
        </p:nvSpPr>
        <p:spPr>
          <a:xfrm>
            <a:off x="719136" y="5157788"/>
            <a:ext cx="3095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Direct </a:t>
            </a:r>
            <a:r>
              <a:rPr lang="en-US" sz="2400" dirty="0" err="1" smtClean="0"/>
              <a:t>ophthamoscopy</a:t>
            </a:r>
            <a:endParaRPr lang="en-US" sz="2400" dirty="0"/>
          </a:p>
        </p:txBody>
      </p:sp>
      <p:sp>
        <p:nvSpPr>
          <p:cNvPr id="8" name="مربع نص 7"/>
          <p:cNvSpPr txBox="1"/>
          <p:nvPr/>
        </p:nvSpPr>
        <p:spPr>
          <a:xfrm>
            <a:off x="8301038" y="5157788"/>
            <a:ext cx="31718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Fundus biomicroscopy</a:t>
            </a:r>
            <a:endParaRPr lang="en-US" sz="2400" dirty="0"/>
          </a:p>
        </p:txBody>
      </p:sp>
      <p:sp>
        <p:nvSpPr>
          <p:cNvPr id="9" name="مربع نص 8"/>
          <p:cNvSpPr txBox="1"/>
          <p:nvPr/>
        </p:nvSpPr>
        <p:spPr>
          <a:xfrm>
            <a:off x="4152330" y="4886325"/>
            <a:ext cx="3260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Indirect </a:t>
            </a:r>
            <a:r>
              <a:rPr lang="en-US" sz="2400" dirty="0" err="1" smtClean="0"/>
              <a:t>opthalmoscopy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12706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00038" y="514350"/>
            <a:ext cx="12158662" cy="6143625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 smtClean="0"/>
              <a:t>5.Determination the type and angle of squint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Hirschberg test</a:t>
            </a:r>
          </a:p>
          <a:p>
            <a:r>
              <a:rPr lang="en-US" dirty="0" smtClean="0"/>
              <a:t>It’s a rough estimation of the angle of a manifest</a:t>
            </a:r>
          </a:p>
          <a:p>
            <a:r>
              <a:rPr lang="en-US" dirty="0" smtClean="0"/>
              <a:t>Light reflex at 33 cm :At pupillary margin 15ᵒ</a:t>
            </a:r>
          </a:p>
          <a:p>
            <a:pPr marL="0" indent="0">
              <a:buNone/>
            </a:pPr>
            <a:r>
              <a:rPr lang="en-US" dirty="0" smtClean="0"/>
              <a:t>                                         At </a:t>
            </a:r>
            <a:r>
              <a:rPr lang="en-US" dirty="0"/>
              <a:t>limbus </a:t>
            </a:r>
            <a:r>
              <a:rPr lang="en-US" dirty="0" smtClean="0"/>
              <a:t>45ᵒ</a:t>
            </a:r>
          </a:p>
          <a:p>
            <a:r>
              <a:rPr lang="en-US" dirty="0" smtClean="0"/>
              <a:t>Each </a:t>
            </a:r>
            <a:r>
              <a:rPr lang="en-US" dirty="0"/>
              <a:t>mm of deviation is approximately equal to 7 degree. (1 degree = 2 prism </a:t>
            </a:r>
            <a:r>
              <a:rPr lang="en-US" dirty="0" err="1"/>
              <a:t>dioptre</a:t>
            </a:r>
            <a:r>
              <a:rPr lang="en-US" dirty="0"/>
              <a:t>)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3351" y="0"/>
            <a:ext cx="4090987" cy="3064832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228" y="3562350"/>
            <a:ext cx="4876800" cy="2562225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1013" y="3562350"/>
            <a:ext cx="3810000" cy="2257425"/>
          </a:xfrm>
          <a:prstGeom prst="rect">
            <a:avLst/>
          </a:prstGeom>
        </p:spPr>
      </p:pic>
      <p:sp>
        <p:nvSpPr>
          <p:cNvPr id="8" name="مربع نص 7"/>
          <p:cNvSpPr txBox="1"/>
          <p:nvPr/>
        </p:nvSpPr>
        <p:spPr>
          <a:xfrm>
            <a:off x="957263" y="4872038"/>
            <a:ext cx="9929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XT 35ᵒ</a:t>
            </a:r>
            <a:endParaRPr lang="en-US" sz="2400" dirty="0"/>
          </a:p>
        </p:txBody>
      </p:sp>
      <p:sp>
        <p:nvSpPr>
          <p:cNvPr id="9" name="مربع نص 8"/>
          <p:cNvSpPr txBox="1"/>
          <p:nvPr/>
        </p:nvSpPr>
        <p:spPr>
          <a:xfrm>
            <a:off x="9477375" y="5960031"/>
            <a:ext cx="1057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ET 15ᵒ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5745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457200"/>
            <a:ext cx="10515600" cy="5719763"/>
          </a:xfrm>
        </p:spPr>
        <p:txBody>
          <a:bodyPr/>
          <a:lstStyle/>
          <a:p>
            <a:pPr marL="0" indent="0">
              <a:buNone/>
            </a:pPr>
            <a:r>
              <a:rPr lang="en-US" b="1" dirty="0" err="1" smtClean="0">
                <a:solidFill>
                  <a:schemeClr val="accent2">
                    <a:lumMod val="50000"/>
                  </a:schemeClr>
                </a:solidFill>
              </a:rPr>
              <a:t>Kremisky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</a:rPr>
              <a:t> test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75" y="995362"/>
            <a:ext cx="8429625" cy="5495926"/>
          </a:xfrm>
          <a:prstGeom prst="rect">
            <a:avLst/>
          </a:prstGeom>
        </p:spPr>
      </p:pic>
      <p:sp>
        <p:nvSpPr>
          <p:cNvPr id="6" name="مستطيل مستدير الزوايا 5"/>
          <p:cNvSpPr/>
          <p:nvPr/>
        </p:nvSpPr>
        <p:spPr>
          <a:xfrm>
            <a:off x="9477376" y="300038"/>
            <a:ext cx="1981200" cy="46291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Direction of prism</a:t>
            </a:r>
          </a:p>
          <a:p>
            <a:pPr algn="ctr"/>
            <a:r>
              <a:rPr lang="en-US" sz="2400" b="1" dirty="0" err="1" smtClean="0"/>
              <a:t>Esotropia</a:t>
            </a:r>
            <a:r>
              <a:rPr lang="en-US" sz="2400" b="1" dirty="0" smtClean="0"/>
              <a:t> base-out</a:t>
            </a:r>
          </a:p>
          <a:p>
            <a:pPr algn="ctr"/>
            <a:r>
              <a:rPr lang="en-US" sz="2400" b="1" dirty="0" err="1" smtClean="0"/>
              <a:t>Exotropia</a:t>
            </a:r>
            <a:endParaRPr lang="en-US" sz="2400" b="1" dirty="0" smtClean="0"/>
          </a:p>
          <a:p>
            <a:pPr algn="ctr"/>
            <a:r>
              <a:rPr lang="en-US" sz="2400" b="1" dirty="0" smtClean="0"/>
              <a:t>Base-in</a:t>
            </a:r>
          </a:p>
          <a:p>
            <a:pPr algn="ctr"/>
            <a:r>
              <a:rPr lang="en-US" sz="2400" b="1" dirty="0" err="1" smtClean="0"/>
              <a:t>Hypertropia</a:t>
            </a:r>
            <a:endParaRPr lang="en-US" sz="2400" b="1" dirty="0" smtClean="0"/>
          </a:p>
          <a:p>
            <a:pPr algn="ctr"/>
            <a:r>
              <a:rPr lang="en-US" sz="2400" b="1" dirty="0" smtClean="0"/>
              <a:t>Base-down</a:t>
            </a:r>
          </a:p>
          <a:p>
            <a:pPr algn="ctr"/>
            <a:r>
              <a:rPr lang="en-US" sz="2400" b="1" dirty="0" err="1" smtClean="0"/>
              <a:t>Hypotropia</a:t>
            </a:r>
            <a:endParaRPr lang="en-US" sz="2400" b="1" dirty="0" smtClean="0"/>
          </a:p>
          <a:p>
            <a:pPr algn="ctr"/>
            <a:r>
              <a:rPr lang="en-US" sz="2400" b="1" dirty="0" smtClean="0"/>
              <a:t>Base-up</a:t>
            </a:r>
          </a:p>
          <a:p>
            <a:pPr algn="ctr"/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03591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385763"/>
            <a:ext cx="10515600" cy="5791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Cover tests</a:t>
            </a:r>
          </a:p>
          <a:p>
            <a:r>
              <a:rPr lang="en-US" dirty="0" smtClean="0"/>
              <a:t>To differentiate manifest from latent squint</a:t>
            </a:r>
          </a:p>
          <a:p>
            <a:r>
              <a:rPr lang="en-US" dirty="0" smtClean="0"/>
              <a:t>To detect the direction of squint</a:t>
            </a:r>
          </a:p>
          <a:p>
            <a:r>
              <a:rPr lang="en-US" dirty="0" smtClean="0"/>
              <a:t>To estimate the angle of squint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u="sng" dirty="0" smtClean="0"/>
              <a:t>These tests </a:t>
            </a:r>
          </a:p>
          <a:p>
            <a:r>
              <a:rPr lang="en-US" dirty="0" smtClean="0"/>
              <a:t>Are based on the patient’s ability to fixate</a:t>
            </a:r>
          </a:p>
          <a:p>
            <a:r>
              <a:rPr lang="en-US" dirty="0" smtClean="0"/>
              <a:t>Are performed for near and distance</a:t>
            </a:r>
          </a:p>
          <a:p>
            <a:r>
              <a:rPr lang="en-US" dirty="0" smtClean="0"/>
              <a:t> Attention and cooperation are required</a:t>
            </a:r>
          </a:p>
        </p:txBody>
      </p:sp>
      <p:sp>
        <p:nvSpPr>
          <p:cNvPr id="4" name="مستطيل مستدير الزوايا 3"/>
          <p:cNvSpPr/>
          <p:nvPr/>
        </p:nvSpPr>
        <p:spPr>
          <a:xfrm>
            <a:off x="7929563" y="1814513"/>
            <a:ext cx="3271838" cy="24860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Cover-uncover test</a:t>
            </a:r>
          </a:p>
          <a:p>
            <a:pPr algn="ctr"/>
            <a:r>
              <a:rPr lang="en-US" sz="2400" b="1" dirty="0"/>
              <a:t>Alternative cover test</a:t>
            </a:r>
          </a:p>
          <a:p>
            <a:pPr algn="ctr"/>
            <a:r>
              <a:rPr lang="en-US" sz="2400" b="1" dirty="0"/>
              <a:t>Prism cover test</a:t>
            </a:r>
          </a:p>
        </p:txBody>
      </p:sp>
    </p:spTree>
    <p:extLst>
      <p:ext uri="{BB962C8B-B14F-4D97-AF65-F5344CB8AC3E}">
        <p14:creationId xmlns:p14="http://schemas.microsoft.com/office/powerpoint/2010/main" val="4074160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950" y="642937"/>
            <a:ext cx="5643563" cy="5748338"/>
          </a:xfrm>
        </p:spPr>
      </p:pic>
      <p:sp>
        <p:nvSpPr>
          <p:cNvPr id="6" name="مربع نص 5"/>
          <p:cNvSpPr txBox="1"/>
          <p:nvPr/>
        </p:nvSpPr>
        <p:spPr>
          <a:xfrm>
            <a:off x="371476" y="314325"/>
            <a:ext cx="302895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dirty="0" smtClean="0">
                <a:latin typeface="Arial Rounded MT Bold" panose="020F0704030504030204" pitchFamily="34" charset="0"/>
              </a:rPr>
              <a:t>Cover test</a:t>
            </a:r>
          </a:p>
          <a:p>
            <a:pPr algn="l"/>
            <a:endParaRPr lang="en-US" sz="2800" dirty="0" smtClean="0"/>
          </a:p>
          <a:p>
            <a:pPr algn="l"/>
            <a:r>
              <a:rPr lang="en-US" sz="2800" dirty="0" smtClean="0"/>
              <a:t>To detect </a:t>
            </a:r>
            <a:r>
              <a:rPr lang="en-US" sz="2800" dirty="0" err="1" smtClean="0"/>
              <a:t>heterotropia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36395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52481" y="871538"/>
            <a:ext cx="7516038" cy="5648325"/>
          </a:xfrm>
          <a:prstGeom prst="rect">
            <a:avLst/>
          </a:prstGeom>
        </p:spPr>
      </p:pic>
      <p:sp>
        <p:nvSpPr>
          <p:cNvPr id="5" name="مربع نص 4"/>
          <p:cNvSpPr txBox="1"/>
          <p:nvPr/>
        </p:nvSpPr>
        <p:spPr>
          <a:xfrm>
            <a:off x="271463" y="214313"/>
            <a:ext cx="3171825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1" dirty="0" smtClean="0">
                <a:latin typeface="Arial Rounded MT Bold" panose="020F0704030504030204" pitchFamily="34" charset="0"/>
              </a:rPr>
              <a:t>Uncover test</a:t>
            </a:r>
          </a:p>
          <a:p>
            <a:pPr algn="l"/>
            <a:endParaRPr lang="en-US" dirty="0" smtClean="0"/>
          </a:p>
          <a:p>
            <a:pPr algn="l"/>
            <a:r>
              <a:rPr lang="en-US" sz="2800" dirty="0" smtClean="0"/>
              <a:t>To detect   </a:t>
            </a:r>
            <a:r>
              <a:rPr lang="en-US" sz="2800" dirty="0" err="1" smtClean="0"/>
              <a:t>heterophoria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89218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792" y="1751076"/>
            <a:ext cx="4852416" cy="3203448"/>
          </a:xfr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791" y="528638"/>
            <a:ext cx="7288721" cy="5657850"/>
          </a:xfrm>
          <a:prstGeom prst="rect">
            <a:avLst/>
          </a:prstGeom>
        </p:spPr>
      </p:pic>
      <p:sp>
        <p:nvSpPr>
          <p:cNvPr id="6" name="مربع نص 5"/>
          <p:cNvSpPr txBox="1"/>
          <p:nvPr/>
        </p:nvSpPr>
        <p:spPr>
          <a:xfrm>
            <a:off x="271463" y="357188"/>
            <a:ext cx="3700462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 smtClean="0"/>
              <a:t> </a:t>
            </a:r>
            <a:r>
              <a:rPr lang="en-US" sz="2800" b="1" dirty="0" smtClean="0"/>
              <a:t>A. Alternate cover test</a:t>
            </a:r>
          </a:p>
          <a:p>
            <a:pPr algn="l"/>
            <a:r>
              <a:rPr lang="en-US" dirty="0" smtClean="0"/>
              <a:t> </a:t>
            </a:r>
            <a:r>
              <a:rPr lang="en-US" sz="2400" dirty="0" smtClean="0"/>
              <a:t>Dissociation test</a:t>
            </a:r>
          </a:p>
          <a:p>
            <a:pPr algn="l"/>
            <a:r>
              <a:rPr lang="en-US" sz="2400" dirty="0" smtClean="0"/>
              <a:t>   detects total deviation</a:t>
            </a:r>
          </a:p>
          <a:p>
            <a:pPr algn="l"/>
            <a:r>
              <a:rPr lang="en-US" sz="2400" dirty="0"/>
              <a:t> (</a:t>
            </a:r>
            <a:r>
              <a:rPr lang="en-US" sz="2400" dirty="0" smtClean="0"/>
              <a:t>  </a:t>
            </a:r>
            <a:r>
              <a:rPr lang="en-US" sz="2400" dirty="0" err="1" smtClean="0"/>
              <a:t>phoria+tropia</a:t>
            </a:r>
            <a:r>
              <a:rPr lang="en-US" sz="2400" dirty="0" smtClean="0"/>
              <a:t> )</a:t>
            </a:r>
          </a:p>
          <a:p>
            <a:pPr algn="l"/>
            <a:endParaRPr lang="en-US" dirty="0"/>
          </a:p>
          <a:p>
            <a:pPr algn="l"/>
            <a:r>
              <a:rPr lang="en-US" sz="2800" b="1" dirty="0" smtClean="0"/>
              <a:t>B. Prism cover test</a:t>
            </a:r>
          </a:p>
          <a:p>
            <a:pPr algn="l"/>
            <a:r>
              <a:rPr lang="en-US" sz="2400" dirty="0" smtClean="0"/>
              <a:t>Angle of deviation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47534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محتوى 4"/>
          <p:cNvSpPr>
            <a:spLocks noGrp="1"/>
          </p:cNvSpPr>
          <p:nvPr>
            <p:ph idx="1"/>
          </p:nvPr>
        </p:nvSpPr>
        <p:spPr>
          <a:xfrm>
            <a:off x="838200" y="300038"/>
            <a:ext cx="10515600" cy="5876925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6</a:t>
            </a:r>
            <a:r>
              <a:rPr lang="en-US" b="1" dirty="0" smtClean="0"/>
              <a:t>.Examination of ocular movements</a:t>
            </a:r>
          </a:p>
          <a:p>
            <a:pPr marL="0" indent="0">
              <a:buNone/>
            </a:pPr>
            <a:r>
              <a:rPr lang="en-US" dirty="0" smtClean="0"/>
              <a:t>Versions</a:t>
            </a:r>
          </a:p>
          <a:p>
            <a:pPr marL="0" indent="0">
              <a:buNone/>
            </a:pPr>
            <a:r>
              <a:rPr lang="en-US" dirty="0" err="1" smtClean="0"/>
              <a:t>Ductions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7" name="صورة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7731" y="983457"/>
            <a:ext cx="7396162" cy="5493544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2343150"/>
            <a:ext cx="4619625" cy="383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62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471488"/>
            <a:ext cx="10515600" cy="5705475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/>
              <a:t>Goals of treatments:</a:t>
            </a:r>
          </a:p>
          <a:p>
            <a:pPr marL="0" indent="0">
              <a:buNone/>
            </a:pPr>
            <a:r>
              <a:rPr lang="en-US" dirty="0"/>
              <a:t> 1.To improve visual acuity(treat amblyopia )</a:t>
            </a:r>
          </a:p>
          <a:p>
            <a:pPr marL="0" indent="0">
              <a:buNone/>
            </a:pPr>
            <a:r>
              <a:rPr lang="en-US" dirty="0"/>
              <a:t> 2.To maintain binocular single vision.</a:t>
            </a:r>
          </a:p>
          <a:p>
            <a:pPr marL="0" indent="0">
              <a:buNone/>
            </a:pPr>
            <a:r>
              <a:rPr lang="en-US" dirty="0"/>
              <a:t> 3.To achieve good cosmetic correction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u="sng" dirty="0"/>
          </a:p>
          <a:p>
            <a:pPr marL="0" indent="0">
              <a:buNone/>
            </a:pPr>
            <a:r>
              <a:rPr lang="en-US" u="sng" dirty="0" smtClean="0"/>
              <a:t> </a:t>
            </a:r>
            <a:r>
              <a:rPr lang="en-US" u="sng" dirty="0"/>
              <a:t>Treatment modalities</a:t>
            </a:r>
            <a:r>
              <a:rPr lang="en-US" dirty="0"/>
              <a:t>: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Spectacles </a:t>
            </a:r>
            <a:r>
              <a:rPr lang="en-US" dirty="0"/>
              <a:t>with full correction of refractive error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Occlusion </a:t>
            </a:r>
            <a:r>
              <a:rPr lang="en-US" dirty="0"/>
              <a:t>therapy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</a:t>
            </a:r>
            <a:r>
              <a:rPr lang="en-US" dirty="0" err="1" smtClean="0"/>
              <a:t>Orthoptic</a:t>
            </a:r>
            <a:r>
              <a:rPr lang="en-US" dirty="0" smtClean="0"/>
              <a:t> </a:t>
            </a:r>
            <a:r>
              <a:rPr lang="en-US" dirty="0"/>
              <a:t>exercises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Squint </a:t>
            </a:r>
            <a:r>
              <a:rPr lang="en-US" dirty="0"/>
              <a:t>surgery </a:t>
            </a:r>
            <a:r>
              <a:rPr lang="en-US" dirty="0" smtClean="0"/>
              <a:t>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7098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442913"/>
            <a:ext cx="10515600" cy="573405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Squint </a:t>
            </a:r>
            <a:r>
              <a:rPr lang="en-US" b="1" dirty="0" smtClean="0"/>
              <a:t>Surgery 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It is required in most of the cases to correct the deviation. However, it should always be instituted after the correction of refractive error, treatment of amblyopia and </a:t>
            </a:r>
            <a:r>
              <a:rPr lang="en-US" dirty="0" err="1"/>
              <a:t>orthoptic</a:t>
            </a:r>
            <a:r>
              <a:rPr lang="en-US" dirty="0"/>
              <a:t> exercises. </a:t>
            </a:r>
          </a:p>
          <a:p>
            <a:pPr marL="0" indent="0">
              <a:buNone/>
            </a:pPr>
            <a:r>
              <a:rPr lang="en-US" dirty="0" smtClean="0"/>
              <a:t>Basic </a:t>
            </a:r>
            <a:r>
              <a:rPr lang="en-US" dirty="0"/>
              <a:t>principles of squint surgery- </a:t>
            </a:r>
          </a:p>
          <a:p>
            <a:r>
              <a:rPr lang="en-US" dirty="0"/>
              <a:t> To weaken the strong muscle by recession (shifting the insertion posteriorly) </a:t>
            </a:r>
          </a:p>
          <a:p>
            <a:r>
              <a:rPr lang="en-US" dirty="0"/>
              <a:t>To strengthen the weak muscle by resection (shortening the muscle)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97335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80975"/>
            <a:ext cx="9753600" cy="6496050"/>
          </a:xfrm>
          <a:prstGeom prst="rect">
            <a:avLst/>
          </a:prstGeom>
        </p:spPr>
      </p:pic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400050"/>
            <a:ext cx="10515600" cy="627697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                                   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                                                  </a:t>
            </a:r>
            <a:r>
              <a:rPr lang="en-US" sz="4400" b="1" dirty="0" smtClean="0">
                <a:latin typeface="Brush Script MT" panose="03060802040406070304" pitchFamily="66" charset="0"/>
              </a:rPr>
              <a:t>THANK YOU</a:t>
            </a:r>
            <a:endParaRPr lang="en-US" sz="4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904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نسق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نسق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20975</TotalTime>
  <Words>3009</Words>
  <Application>Microsoft Office PowerPoint</Application>
  <PresentationFormat>شاشة عريضة</PresentationFormat>
  <Paragraphs>593</Paragraphs>
  <Slides>88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7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88</vt:i4>
      </vt:variant>
    </vt:vector>
  </HeadingPairs>
  <TitlesOfParts>
    <vt:vector size="96" baseType="lpstr">
      <vt:lpstr>Arial</vt:lpstr>
      <vt:lpstr>Arial Rounded MT Bold</vt:lpstr>
      <vt:lpstr>Brush Script MT</vt:lpstr>
      <vt:lpstr>Calibri</vt:lpstr>
      <vt:lpstr>Calibri Light</vt:lpstr>
      <vt:lpstr>Times New Roman</vt:lpstr>
      <vt:lpstr>Wingdings</vt:lpstr>
      <vt:lpstr>Office Theme</vt:lpstr>
      <vt:lpstr>STRABISMUS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OCULAR MOVEMENT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Laws of ocular motility</vt:lpstr>
      <vt:lpstr>عرض تقديمي في PowerPoint</vt:lpstr>
      <vt:lpstr>عرض تقديمي في PowerPoint</vt:lpstr>
      <vt:lpstr>ANATOMICAL PRENCIPLES</vt:lpstr>
      <vt:lpstr>عرض تقديمي في PowerPoint</vt:lpstr>
      <vt:lpstr>Sensory consideration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Esotropia convergent squint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STRABISMUS</dc:title>
  <dc:creator>HP</dc:creator>
  <cp:lastModifiedBy>HP</cp:lastModifiedBy>
  <cp:revision>247</cp:revision>
  <dcterms:created xsi:type="dcterms:W3CDTF">2020-01-12T18:22:09Z</dcterms:created>
  <dcterms:modified xsi:type="dcterms:W3CDTF">2020-11-20T19:23:08Z</dcterms:modified>
</cp:coreProperties>
</file>