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7" r:id="rId1"/>
  </p:sldMasterIdLst>
  <p:notesMasterIdLst>
    <p:notesMasterId r:id="rId15"/>
  </p:notesMasterIdLst>
  <p:handoutMasterIdLst>
    <p:handoutMasterId r:id="rId16"/>
  </p:handoutMasterIdLst>
  <p:sldIdLst>
    <p:sldId id="256" r:id="rId2"/>
    <p:sldId id="260" r:id="rId3"/>
    <p:sldId id="257" r:id="rId4"/>
    <p:sldId id="264" r:id="rId5"/>
    <p:sldId id="279" r:id="rId6"/>
    <p:sldId id="272" r:id="rId7"/>
    <p:sldId id="271" r:id="rId8"/>
    <p:sldId id="277" r:id="rId9"/>
    <p:sldId id="278" r:id="rId10"/>
    <p:sldId id="275" r:id="rId11"/>
    <p:sldId id="283" r:id="rId12"/>
    <p:sldId id="282" r:id="rId13"/>
    <p:sldId id="274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1F56"/>
    <a:srgbClr val="FF3399"/>
    <a:srgbClr val="FF0066"/>
    <a:srgbClr val="942457"/>
    <a:srgbClr val="B848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382" autoAdjust="0"/>
    <p:restoredTop sz="94660"/>
  </p:normalViewPr>
  <p:slideViewPr>
    <p:cSldViewPr snapToGrid="0">
      <p:cViewPr varScale="1">
        <p:scale>
          <a:sx n="75" d="100"/>
          <a:sy n="75" d="100"/>
        </p:scale>
        <p:origin x="60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C3E4D2-A80D-47B2-A62F-03C8682D2FAC}" type="datetimeFigureOut">
              <a:rPr lang="en-US" smtClean="0"/>
              <a:t>6/1/2022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7E2950-532A-41E2-839B-90D57F5688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21963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62288E-33F9-4A99-994E-6C5C6338FD82}" type="datetimeFigureOut">
              <a:rPr lang="en-US" smtClean="0"/>
              <a:t>6/1/2022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0D95DB-A2F3-43EA-A93C-2FD5708029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88619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0D95DB-A2F3-43EA-A93C-2FD57080291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4995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kumimoji="0" lang="en-US" sz="7200" b="1" i="0" u="none" strike="noStrike" kern="1200" cap="all" spc="0" normalizeH="0" baseline="0" dirty="0">
                <a:ln w="15875">
                  <a:solidFill>
                    <a:sysClr val="window" lastClr="FFFFFF"/>
                  </a:solidFill>
                </a:ln>
                <a:solidFill>
                  <a:srgbClr val="DF5327"/>
                </a:solidFill>
                <a:effectLst>
                  <a:outerShdw dist="38100" dir="2700000" algn="tl" rotWithShape="0">
                    <a:srgbClr val="DF5327"/>
                  </a:outerShdw>
                </a:effectLst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39159BD-BBC5-4C24-8EDE-F7C2A1F1A25A}" type="datetime1">
              <a:rPr lang="en-US" smtClean="0"/>
              <a:t>6/1/2022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0387D520-4143-43E6-9F34-6AFCCEB51321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5052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2D6C9-C3AF-48FD-9305-F90594774359}" type="datetime1">
              <a:rPr lang="en-US" smtClean="0"/>
              <a:t>6/1/2022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7D520-4143-43E6-9F34-6AFCCEB513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986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7CD48-63E1-45D5-86E6-E1A711432CAB}" type="datetime1">
              <a:rPr lang="en-US" smtClean="0"/>
              <a:t>6/1/2022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7D520-4143-43E6-9F34-6AFCCEB513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047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A95E3-1A0C-4584-8D7C-86FBEFE911C1}" type="datetime1">
              <a:rPr lang="en-US" smtClean="0"/>
              <a:t>6/1/2022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7D520-4143-43E6-9F34-6AFCCEB513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083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marL="0" algn="ctr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kumimoji="0" lang="en-US" sz="7200" b="1" i="0" u="none" strike="noStrike" kern="1200" cap="all" spc="0" normalizeH="0" baseline="0" dirty="0">
                <a:ln w="15875">
                  <a:solidFill>
                    <a:sysClr val="window" lastClr="FFFFFF"/>
                  </a:solidFill>
                </a:ln>
                <a:solidFill>
                  <a:srgbClr val="DF5327"/>
                </a:solidFill>
                <a:effectLst>
                  <a:outerShdw dist="38100" dir="2700000" algn="tl" rotWithShape="0">
                    <a:srgbClr val="DF5327"/>
                  </a:outerShdw>
                </a:effectLst>
                <a:uLnTx/>
                <a:uFillTx/>
                <a:latin typeface="Corbel" pitchFamily="34" charset="0"/>
                <a:ea typeface="+mn-ea"/>
                <a:cs typeface="+mn-cs"/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ADF00-E90D-4143-8790-DC5CBF934629}" type="datetime1">
              <a:rPr lang="en-US" smtClean="0"/>
              <a:t>6/1/2022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7D520-4143-43E6-9F34-6AFCCEB51321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30558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38296-6B16-4C19-967D-CD12EFC713C1}" type="datetime1">
              <a:rPr lang="en-US" smtClean="0"/>
              <a:t>6/1/2022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7D520-4143-43E6-9F34-6AFCCEB513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519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AA047-1187-4B2A-9511-7B4BB9EDA62F}" type="datetime1">
              <a:rPr lang="en-US" smtClean="0"/>
              <a:t>6/1/2022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7D520-4143-43E6-9F34-6AFCCEB513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987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1BA27-EE84-4CEA-854C-075D7A141CB1}" type="datetime1">
              <a:rPr lang="en-US" smtClean="0"/>
              <a:t>6/1/2022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7D520-4143-43E6-9F34-6AFCCEB513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9892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BB9F4-8C37-4D81-8B31-4688D248A5C5}" type="datetime1">
              <a:rPr lang="en-US" smtClean="0"/>
              <a:t>6/1/2022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7D520-4143-43E6-9F34-6AFCCEB513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202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97CCF-1E5D-4DED-B26B-C339E0878BDA}" type="datetime1">
              <a:rPr lang="en-US" smtClean="0"/>
              <a:t>6/1/2022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7D520-4143-43E6-9F34-6AFCCEB513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450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6ABE2-CEB3-4BAC-B3FB-A4C1AA23534C}" type="datetime1">
              <a:rPr lang="en-US" smtClean="0"/>
              <a:t>6/1/2022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7D520-4143-43E6-9F34-6AFCCEB513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85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F586F3F7-AE66-4D1C-A66F-A7A40850F82D}" type="datetime1">
              <a:rPr lang="en-US" smtClean="0"/>
              <a:t>6/1/2022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0387D520-4143-43E6-9F34-6AFCCEB513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625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acsjournals.onlinelibrary.wiley.com/doi/full/10.3322/caac.21708" TargetMode="External"/><Relationship Id="rId2" Type="http://schemas.openxmlformats.org/officeDocument/2006/relationships/hyperlink" Target="https://www.cancerresearchuk.org/about-cancer/lung-cancer/surviva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osmosis.org/learn/Lung_cancer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5"/>
          <p:cNvSpPr>
            <a:spLocks noGrp="1"/>
          </p:cNvSpPr>
          <p:nvPr>
            <p:ph type="title"/>
          </p:nvPr>
        </p:nvSpPr>
        <p:spPr>
          <a:xfrm>
            <a:off x="355600" y="609600"/>
            <a:ext cx="11061700" cy="5080000"/>
          </a:xfrm>
        </p:spPr>
        <p:txBody>
          <a:bodyPr>
            <a:noAutofit/>
          </a:bodyPr>
          <a:lstStyle/>
          <a:p>
            <a:r>
              <a:rPr lang="en-US" sz="9600" b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Keep it </a:t>
            </a:r>
            <a:r>
              <a:rPr lang="en-US" sz="96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9600" b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ink</a:t>
            </a:r>
            <a:endParaRPr lang="en-US" sz="9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300429" y="5356550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Name </a:t>
            </a:r>
            <a:r>
              <a:rPr lang="fi-FI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Malak </a:t>
            </a:r>
            <a:r>
              <a:rPr lang="fi-FI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yakoub aamara</a:t>
            </a:r>
          </a:p>
          <a:p>
            <a:r>
              <a:rPr lang="fi-FI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University number 337</a:t>
            </a:r>
            <a:r>
              <a:rPr lang="ar-LY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fi-FI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i-FI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First year 2021 2022</a:t>
            </a:r>
            <a:endParaRPr lang="fi-FI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صورة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600" y="293599"/>
            <a:ext cx="1629002" cy="1267002"/>
          </a:xfrm>
          <a:prstGeom prst="rect">
            <a:avLst/>
          </a:prstGeom>
        </p:spPr>
      </p:pic>
      <p:pic>
        <p:nvPicPr>
          <p:cNvPr id="10" name="صورة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82638" y="350757"/>
            <a:ext cx="1289833" cy="1209844"/>
          </a:xfrm>
          <a:prstGeom prst="rect">
            <a:avLst/>
          </a:prstGeom>
        </p:spPr>
      </p:pic>
      <p:pic>
        <p:nvPicPr>
          <p:cNvPr id="3" name="صورة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2345" y="1864453"/>
            <a:ext cx="2570293" cy="2570293"/>
          </a:xfrm>
          <a:prstGeom prst="rect">
            <a:avLst/>
          </a:prstGeom>
        </p:spPr>
      </p:pic>
      <p:sp>
        <p:nvSpPr>
          <p:cNvPr id="2" name="مستطيل 1"/>
          <p:cNvSpPr/>
          <p:nvPr/>
        </p:nvSpPr>
        <p:spPr>
          <a:xfrm>
            <a:off x="2299447" y="417070"/>
            <a:ext cx="732864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Libyan International Medical University</a:t>
            </a:r>
          </a:p>
          <a:p>
            <a:r>
              <a:rPr lang="en-US" sz="3200" dirty="0" smtClean="0"/>
              <a:t>Faculty of Applied Medical Science</a:t>
            </a:r>
            <a:endParaRPr lang="en-US" sz="3200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ar-LY" sz="2400" dirty="0">
                <a:solidFill>
                  <a:schemeClr val="tx1"/>
                </a:solidFill>
              </a:rPr>
              <a:t>1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9182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وان 6"/>
          <p:cNvSpPr>
            <a:spLocks noGrp="1"/>
          </p:cNvSpPr>
          <p:nvPr>
            <p:ph type="title"/>
          </p:nvPr>
        </p:nvSpPr>
        <p:spPr>
          <a:xfrm>
            <a:off x="1143000" y="922527"/>
            <a:ext cx="3931920" cy="845820"/>
          </a:xfrm>
        </p:spPr>
        <p:txBody>
          <a:bodyPr/>
          <a:lstStyle/>
          <a:p>
            <a:r>
              <a:rPr lang="en-US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b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reatment</a:t>
            </a:r>
            <a:endParaRPr lang="en-US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عنصر نائب للنص 8"/>
          <p:cNvSpPr>
            <a:spLocks noGrp="1"/>
          </p:cNvSpPr>
          <p:nvPr>
            <p:ph type="body" sz="half" idx="2"/>
          </p:nvPr>
        </p:nvSpPr>
        <p:spPr>
          <a:xfrm>
            <a:off x="1143000" y="1345437"/>
            <a:ext cx="3931920" cy="3771900"/>
          </a:xfrm>
        </p:spPr>
        <p:txBody>
          <a:bodyPr>
            <a:normAutofit/>
          </a:bodyPr>
          <a:lstStyle/>
          <a:p>
            <a:endParaRPr lang="en-US" sz="36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Immunotherapy</a:t>
            </a:r>
            <a:endParaRPr lang="en-US" sz="36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Chemotherapy </a:t>
            </a:r>
          </a:p>
          <a:p>
            <a:r>
              <a:rPr lang="en-US" sz="3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Radiation therapy</a:t>
            </a:r>
          </a:p>
          <a:p>
            <a:r>
              <a:rPr lang="en-US" sz="36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Surgary</a:t>
            </a:r>
            <a:r>
              <a:rPr lang="en-US" sz="3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36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عنصر نائب للصورة 5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50" r="7650"/>
          <a:stretch>
            <a:fillRect/>
          </a:stretch>
        </p:blipFill>
        <p:spPr/>
      </p:pic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7D520-4143-43E6-9F34-6AFCCEB51321}" type="slidenum">
              <a:rPr lang="en-US" sz="2400" smtClean="0">
                <a:solidFill>
                  <a:schemeClr val="tx1"/>
                </a:solidFill>
              </a:rPr>
              <a:t>10</a:t>
            </a:fld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535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>
          <a:xfrm>
            <a:off x="10116930" y="6286500"/>
            <a:ext cx="1897270" cy="811281"/>
          </a:xfrm>
        </p:spPr>
        <p:txBody>
          <a:bodyPr/>
          <a:lstStyle/>
          <a:p>
            <a:fld id="{0387D520-4143-43E6-9F34-6AFCCEB51321}" type="slidenum">
              <a:rPr lang="en-US" sz="2800" smtClean="0">
                <a:solidFill>
                  <a:schemeClr val="tx1"/>
                </a:solidFill>
              </a:rPr>
              <a:t>11</a:t>
            </a:fld>
            <a:endParaRPr lang="en-US" sz="2800" dirty="0">
              <a:solidFill>
                <a:schemeClr val="tx1"/>
              </a:solidFill>
            </a:endParaRPr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" y="335345"/>
            <a:ext cx="11315700" cy="6154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2486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/>
          <p:cNvSpPr>
            <a:spLocks noGrp="1"/>
          </p:cNvSpPr>
          <p:nvPr>
            <p:ph type="title"/>
          </p:nvPr>
        </p:nvSpPr>
        <p:spPr>
          <a:xfrm>
            <a:off x="457200" y="-139700"/>
            <a:ext cx="9875520" cy="1356360"/>
          </a:xfrm>
        </p:spPr>
        <p:txBody>
          <a:bodyPr/>
          <a:lstStyle/>
          <a:p>
            <a:r>
              <a:rPr lang="en-US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onclusion</a:t>
            </a:r>
            <a:endParaRPr lang="en-US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عنصر نائب للمحتوى 5"/>
          <p:cNvSpPr>
            <a:spLocks noGrp="1"/>
          </p:cNvSpPr>
          <p:nvPr>
            <p:ph idx="1"/>
          </p:nvPr>
        </p:nvSpPr>
        <p:spPr>
          <a:xfrm>
            <a:off x="457200" y="990600"/>
            <a:ext cx="10934700" cy="51054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Lung cancer is leading of cancer deaths </a:t>
            </a:r>
          </a:p>
          <a:p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Only prevention don’t smoke </a:t>
            </a:r>
          </a:p>
          <a:p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 all 5 year survival rate 26 % </a:t>
            </a:r>
            <a:endParaRPr lang="ar-LY" sz="32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endParaRPr lang="ar-LY" sz="4000" b="1" i="1" dirty="0" smtClean="0">
              <a:solidFill>
                <a:srgbClr val="000000"/>
              </a:solidFill>
              <a:latin typeface="Calisto MT" panose="02040603050505030304" pitchFamily="18" charset="0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endParaRPr lang="ar-LY" sz="4000" b="1" i="1" dirty="0">
              <a:solidFill>
                <a:srgbClr val="000000"/>
              </a:solidFill>
              <a:latin typeface="Calisto MT" panose="02040603050505030304" pitchFamily="18" charset="0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endParaRPr lang="ar-LY" sz="4000" b="1" i="1" dirty="0" smtClean="0">
              <a:solidFill>
                <a:srgbClr val="000000"/>
              </a:solidFill>
              <a:latin typeface="Calisto MT" panose="02040603050505030304" pitchFamily="18" charset="0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r>
              <a:rPr lang="en-US" sz="4000" b="1" i="1" dirty="0" smtClean="0">
                <a:solidFill>
                  <a:srgbClr val="0070C0"/>
                </a:solidFill>
                <a:latin typeface="Calisto MT" panose="02040603050505030304" pitchFamily="18" charset="0"/>
              </a:rPr>
              <a:t>Today </a:t>
            </a:r>
            <a:r>
              <a:rPr lang="en-US" sz="4000" b="1" i="1" dirty="0">
                <a:solidFill>
                  <a:srgbClr val="0070C0"/>
                </a:solidFill>
                <a:latin typeface="Calisto MT" panose="02040603050505030304" pitchFamily="18" charset="0"/>
              </a:rPr>
              <a:t>you have the price of cigarettes Do you have the price of chemotherapy tomorrow</a:t>
            </a:r>
          </a:p>
          <a:p>
            <a:endParaRPr lang="en-US" sz="3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10040730" y="6185728"/>
            <a:ext cx="1706217" cy="365125"/>
          </a:xfrm>
        </p:spPr>
        <p:txBody>
          <a:bodyPr/>
          <a:lstStyle/>
          <a:p>
            <a:fld id="{0387D520-4143-43E6-9F34-6AFCCEB51321}" type="slidenum">
              <a:rPr lang="en-US" sz="2400" smtClean="0">
                <a:solidFill>
                  <a:schemeClr val="tx1"/>
                </a:solidFill>
              </a:rPr>
              <a:t>12</a:t>
            </a:fld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4963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Reference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. </a:t>
            </a:r>
            <a:r>
              <a:rPr lang="en-US" dirty="0">
                <a:solidFill>
                  <a:schemeClr val="tx1"/>
                </a:solidFill>
              </a:rPr>
              <a:t>Survival | Lung cancer | Cancer Research UK [Internet]. Cancerresearchuk.org. 2022 [cited 11 May 2022]. Available from: </a:t>
            </a:r>
            <a:r>
              <a:rPr lang="en-US" dirty="0">
                <a:solidFill>
                  <a:schemeClr val="tx1"/>
                </a:solidFill>
                <a:hlinkClick r:id="rId2"/>
              </a:rPr>
              <a:t>https://</a:t>
            </a:r>
            <a:r>
              <a:rPr lang="en-US" dirty="0" smtClean="0">
                <a:solidFill>
                  <a:schemeClr val="tx1"/>
                </a:solidFill>
                <a:hlinkClick r:id="rId2"/>
              </a:rPr>
              <a:t>www.cancerresearchuk.org/about-cancer/lung-cancer/survival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b="1" dirty="0">
                <a:solidFill>
                  <a:srgbClr val="666666"/>
                </a:solidFill>
                <a:latin typeface="Open Sans"/>
              </a:rPr>
              <a:t>Your Bibliography: </a:t>
            </a:r>
            <a:r>
              <a:rPr lang="en-US" dirty="0">
                <a:solidFill>
                  <a:srgbClr val="000000"/>
                </a:solidFill>
                <a:latin typeface="Open Sans"/>
              </a:rPr>
              <a:t>2. [Internet]. 2022 [cited 12 May 2022]. Available from: </a:t>
            </a:r>
            <a:r>
              <a:rPr lang="en-US" dirty="0">
                <a:solidFill>
                  <a:srgbClr val="000000"/>
                </a:solidFill>
                <a:latin typeface="Open Sans"/>
                <a:hlinkClick r:id="rId3"/>
              </a:rPr>
              <a:t>https://</a:t>
            </a:r>
            <a:r>
              <a:rPr lang="en-US" dirty="0" smtClean="0">
                <a:solidFill>
                  <a:srgbClr val="000000"/>
                </a:solidFill>
                <a:latin typeface="Open Sans"/>
                <a:hlinkClick r:id="rId3"/>
              </a:rPr>
              <a:t>acsjournals.onlinelibrary.wiley.com/doi/full/10.3322/caac.21708</a:t>
            </a:r>
            <a:endParaRPr lang="en-US" dirty="0" smtClean="0">
              <a:solidFill>
                <a:srgbClr val="000000"/>
              </a:solidFill>
              <a:latin typeface="Open Sans"/>
            </a:endParaRPr>
          </a:p>
          <a:p>
            <a:r>
              <a:rPr lang="en-US" dirty="0">
                <a:solidFill>
                  <a:schemeClr val="tx1"/>
                </a:solidFill>
              </a:rPr>
              <a:t>3. Survival | Lung cancer | Cancer Research UK [Internet]. Cancerresearchuk.org. 2022 [cited 12 May 2022]. Available from: </a:t>
            </a:r>
            <a:r>
              <a:rPr lang="en-US" dirty="0">
                <a:solidFill>
                  <a:schemeClr val="tx1"/>
                </a:solidFill>
                <a:hlinkClick r:id="rId2"/>
              </a:rPr>
              <a:t>https://</a:t>
            </a:r>
            <a:r>
              <a:rPr lang="en-US" dirty="0" smtClean="0">
                <a:solidFill>
                  <a:schemeClr val="tx1"/>
                </a:solidFill>
                <a:hlinkClick r:id="rId2"/>
              </a:rPr>
              <a:t>www.cancerresearchuk.org/about-cancer/lung-cancer/survival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b="1" dirty="0">
                <a:solidFill>
                  <a:srgbClr val="666666"/>
                </a:solidFill>
                <a:latin typeface="Open Sans"/>
              </a:rPr>
              <a:t>Your Bibliography: </a:t>
            </a:r>
            <a:r>
              <a:rPr lang="en-US" dirty="0">
                <a:solidFill>
                  <a:srgbClr val="000000"/>
                </a:solidFill>
                <a:latin typeface="Open Sans"/>
              </a:rPr>
              <a:t>4. [Internet]. 2022 [cited 12 May 2022]. Available from: </a:t>
            </a:r>
            <a:r>
              <a:rPr lang="en-US" dirty="0">
                <a:solidFill>
                  <a:srgbClr val="000000"/>
                </a:solidFill>
                <a:latin typeface="Open Sans"/>
                <a:hlinkClick r:id="rId4"/>
              </a:rPr>
              <a:t>https://</a:t>
            </a:r>
            <a:r>
              <a:rPr lang="en-US" dirty="0" smtClean="0">
                <a:solidFill>
                  <a:srgbClr val="000000"/>
                </a:solidFill>
                <a:latin typeface="Open Sans"/>
                <a:hlinkClick r:id="rId4"/>
              </a:rPr>
              <a:t>www.osmosis.org/learn/Lung_cancer</a:t>
            </a:r>
            <a:endParaRPr lang="en-US" dirty="0" smtClean="0">
              <a:solidFill>
                <a:srgbClr val="000000"/>
              </a:solidFill>
              <a:latin typeface="Open Sans"/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10162762" y="6187440"/>
            <a:ext cx="1706217" cy="365125"/>
          </a:xfrm>
        </p:spPr>
        <p:txBody>
          <a:bodyPr/>
          <a:lstStyle/>
          <a:p>
            <a:fld id="{0387D520-4143-43E6-9F34-6AFCCEB51321}" type="slidenum">
              <a:rPr lang="en-US" sz="24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</a:t>
            </a:fld>
            <a:endParaRPr lang="en-US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0668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59394" y="2717800"/>
            <a:ext cx="5369211" cy="3724275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0891" y="3771682"/>
            <a:ext cx="1942280" cy="1616510"/>
          </a:xfrm>
          <a:prstGeom prst="rect">
            <a:avLst/>
          </a:prstGeom>
          <a:solidFill>
            <a:schemeClr val="accent2"/>
          </a:solidFill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</p:pic>
      <p:sp>
        <p:nvSpPr>
          <p:cNvPr id="8" name="مستطيل 7"/>
          <p:cNvSpPr/>
          <p:nvPr/>
        </p:nvSpPr>
        <p:spPr>
          <a:xfrm>
            <a:off x="675481" y="1168618"/>
            <a:ext cx="82931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Walt became a heavy smoker after World War I and can be seen in many pictures with a cigarette in hand. And, as many know, Disney passed away from lung cancer</a:t>
            </a:r>
            <a:r>
              <a:rPr lang="en-US" dirty="0"/>
              <a:t>.</a:t>
            </a: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>
          <a:xfrm>
            <a:off x="-1030736" y="6259512"/>
            <a:ext cx="1706217" cy="365125"/>
          </a:xfrm>
        </p:spPr>
        <p:txBody>
          <a:bodyPr/>
          <a:lstStyle/>
          <a:p>
            <a:fld id="{0387D520-4143-43E6-9F34-6AFCCEB51321}" type="slidenum">
              <a:rPr lang="en-US" sz="3200" smtClean="0">
                <a:solidFill>
                  <a:schemeClr val="tx1"/>
                </a:solidFill>
              </a:rPr>
              <a:t>2</a:t>
            </a:fld>
            <a:endParaRPr lang="en-US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8420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4800" y="1173575"/>
            <a:ext cx="9966960" cy="998125"/>
          </a:xfrm>
        </p:spPr>
        <p:txBody>
          <a:bodyPr/>
          <a:lstStyle/>
          <a:p>
            <a:r>
              <a:rPr lang="en-US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objectives</a:t>
            </a:r>
            <a:endParaRPr lang="en-US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عنصر نائب للنص 5"/>
          <p:cNvSpPr>
            <a:spLocks noGrp="1"/>
          </p:cNvSpPr>
          <p:nvPr>
            <p:ph type="body" idx="1"/>
          </p:nvPr>
        </p:nvSpPr>
        <p:spPr>
          <a:xfrm>
            <a:off x="497541" y="2184399"/>
            <a:ext cx="10294410" cy="4283635"/>
          </a:xfrm>
        </p:spPr>
        <p:txBody>
          <a:bodyPr>
            <a:normAutofit fontScale="70000" lnSpcReduction="20000"/>
          </a:bodyPr>
          <a:lstStyle/>
          <a:p>
            <a:endParaRPr lang="ar-SA" dirty="0"/>
          </a:p>
          <a:p>
            <a:r>
              <a:rPr lang="en-US" sz="5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you </a:t>
            </a:r>
            <a:r>
              <a:rPr lang="en-US" sz="5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know enough </a:t>
            </a:r>
            <a:r>
              <a:rPr lang="en-US" sz="5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about lung cancer </a:t>
            </a:r>
            <a:r>
              <a:rPr lang="en-US" sz="5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endParaRPr lang="ar-SA" sz="52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5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to make sure am not </a:t>
            </a:r>
            <a:r>
              <a:rPr lang="en-US" sz="5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affected</a:t>
            </a:r>
            <a:r>
              <a:rPr lang="en-US" sz="5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endParaRPr lang="ar-SA" sz="52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5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you can't stop smoking cancer </a:t>
            </a:r>
            <a:r>
              <a:rPr lang="en-US" sz="5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will !</a:t>
            </a:r>
          </a:p>
          <a:p>
            <a:endParaRPr lang="ar-SA" sz="52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5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Ways of </a:t>
            </a:r>
            <a:r>
              <a:rPr lang="en-US" sz="5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treatment</a:t>
            </a:r>
            <a:endParaRPr lang="en-US" sz="52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صورة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7205" y="4413402"/>
            <a:ext cx="2222195" cy="2222195"/>
          </a:xfrm>
          <a:prstGeom prst="rect">
            <a:avLst/>
          </a:prstGeom>
        </p:spPr>
      </p:pic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>
          <a:xfrm>
            <a:off x="-853109" y="6223405"/>
            <a:ext cx="1706217" cy="365125"/>
          </a:xfrm>
        </p:spPr>
        <p:txBody>
          <a:bodyPr/>
          <a:lstStyle/>
          <a:p>
            <a:fld id="{0387D520-4143-43E6-9F34-6AFCCEB51321}" type="slidenum">
              <a:rPr lang="en-US" sz="2400" smtClean="0">
                <a:solidFill>
                  <a:schemeClr val="tx1"/>
                </a:solidFill>
              </a:rPr>
              <a:t>3</a:t>
            </a:fld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1181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وان 6"/>
          <p:cNvSpPr>
            <a:spLocks noGrp="1"/>
          </p:cNvSpPr>
          <p:nvPr>
            <p:ph type="title"/>
          </p:nvPr>
        </p:nvSpPr>
        <p:spPr>
          <a:xfrm>
            <a:off x="990600" y="24355"/>
            <a:ext cx="9875520" cy="8785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25500" y="1460500"/>
            <a:ext cx="10541000" cy="53975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Carcinoma happens in epithelial cells that lining the respiratory tract that can be mutated as cell starts piling upon each other and become a tumor mass</a:t>
            </a: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6600" y="3816350"/>
            <a:ext cx="2898707" cy="2222500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4270" y="3200401"/>
            <a:ext cx="2298208" cy="2462754"/>
          </a:xfrm>
          <a:prstGeom prst="rect">
            <a:avLst/>
          </a:prstGeom>
        </p:spPr>
      </p:pic>
      <p:sp>
        <p:nvSpPr>
          <p:cNvPr id="6" name="سهم إلى اليمين 5"/>
          <p:cNvSpPr/>
          <p:nvPr/>
        </p:nvSpPr>
        <p:spPr>
          <a:xfrm>
            <a:off x="5628671" y="4104828"/>
            <a:ext cx="902235" cy="94704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0600" y="198040"/>
            <a:ext cx="4389500" cy="1176630"/>
          </a:xfrm>
          <a:prstGeom prst="rect">
            <a:avLst/>
          </a:prstGeom>
        </p:spPr>
      </p:pic>
      <p:sp>
        <p:nvSpPr>
          <p:cNvPr id="8" name="عنصر نائب لرقم الشريحة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7D520-4143-43E6-9F34-6AFCCEB51321}" type="slidenum">
              <a:rPr lang="en-US" sz="2400" smtClean="0">
                <a:solidFill>
                  <a:schemeClr val="tx1"/>
                </a:solidFill>
              </a:rPr>
              <a:t>4</a:t>
            </a:fld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9001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7776604"/>
              </p:ext>
            </p:extLst>
          </p:nvPr>
        </p:nvGraphicFramePr>
        <p:xfrm>
          <a:off x="1384297" y="838200"/>
          <a:ext cx="8636002" cy="4775200"/>
        </p:xfrm>
        <a:graphic>
          <a:graphicData uri="http://schemas.openxmlformats.org/drawingml/2006/table">
            <a:tbl>
              <a:tblPr/>
              <a:tblGrid>
                <a:gridCol w="4318001"/>
                <a:gridCol w="4318001"/>
              </a:tblGrid>
              <a:tr h="955040"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b="1" dirty="0" smtClean="0">
                          <a:solidFill>
                            <a:srgbClr val="1E1E23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Cancer</a:t>
                      </a:r>
                      <a:r>
                        <a:rPr lang="en-US" sz="2400" b="1" baseline="0" dirty="0" smtClean="0">
                          <a:solidFill>
                            <a:srgbClr val="1E1E23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400" b="1" dirty="0" smtClean="0">
                          <a:solidFill>
                            <a:srgbClr val="1E1E23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stage</a:t>
                      </a:r>
                      <a:endParaRPr lang="en-US" sz="2400" dirty="0">
                        <a:solidFill>
                          <a:srgbClr val="1E1E2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142875" marB="142875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6D6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6D6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b="1" dirty="0" smtClean="0">
                          <a:solidFill>
                            <a:srgbClr val="1E1E23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5-Year </a:t>
                      </a:r>
                      <a:r>
                        <a:rPr lang="en-US" sz="2400" b="1" dirty="0">
                          <a:solidFill>
                            <a:srgbClr val="1E1E23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relative survival rate</a:t>
                      </a:r>
                      <a:endParaRPr lang="en-US" sz="2400" dirty="0">
                        <a:solidFill>
                          <a:srgbClr val="1E1E2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0" marR="95250" marT="142875" marB="142875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6D6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6D6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55040">
                <a:tc>
                  <a:txBody>
                    <a:bodyPr/>
                    <a:lstStyle/>
                    <a:p>
                      <a:pPr algn="ctr" fontAlgn="t"/>
                      <a:r>
                        <a:rPr lang="en-US" sz="2800" dirty="0">
                          <a:solidFill>
                            <a:srgbClr val="1E1E23"/>
                          </a:solidFill>
                          <a:effectLst/>
                        </a:rPr>
                        <a:t>Localized</a:t>
                      </a:r>
                    </a:p>
                  </a:txBody>
                  <a:tcPr marL="95250" marR="95250" marT="142875" marB="142875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6D6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6D6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800" dirty="0">
                          <a:solidFill>
                            <a:srgbClr val="1E1E23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64%</a:t>
                      </a:r>
                    </a:p>
                  </a:txBody>
                  <a:tcPr marL="95250" marR="95250" marT="142875" marB="142875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6D6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6D6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55040">
                <a:tc>
                  <a:txBody>
                    <a:bodyPr/>
                    <a:lstStyle/>
                    <a:p>
                      <a:pPr algn="ctr" fontAlgn="t"/>
                      <a:r>
                        <a:rPr lang="en-US" sz="2800" dirty="0">
                          <a:solidFill>
                            <a:srgbClr val="1E1E23"/>
                          </a:solidFill>
                          <a:effectLst/>
                        </a:rPr>
                        <a:t>Regional</a:t>
                      </a:r>
                    </a:p>
                  </a:txBody>
                  <a:tcPr marL="95250" marR="95250" marT="142875" marB="142875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6D6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6D6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800" dirty="0">
                          <a:solidFill>
                            <a:srgbClr val="1E1E23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37%</a:t>
                      </a:r>
                    </a:p>
                  </a:txBody>
                  <a:tcPr marL="95250" marR="95250" marT="142875" marB="142875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6D6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6D6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55040">
                <a:tc>
                  <a:txBody>
                    <a:bodyPr/>
                    <a:lstStyle/>
                    <a:p>
                      <a:pPr algn="ctr" fontAlgn="t"/>
                      <a:r>
                        <a:rPr lang="en-US" sz="2800">
                          <a:solidFill>
                            <a:srgbClr val="1E1E23"/>
                          </a:solidFill>
                          <a:effectLst/>
                        </a:rPr>
                        <a:t>Distant</a:t>
                      </a:r>
                    </a:p>
                  </a:txBody>
                  <a:tcPr marL="95250" marR="95250" marT="142875" marB="142875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6D6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6D6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800" dirty="0">
                          <a:solidFill>
                            <a:srgbClr val="1E1E23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8%</a:t>
                      </a:r>
                    </a:p>
                  </a:txBody>
                  <a:tcPr marL="95250" marR="95250" marT="142875" marB="142875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6D6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6D6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55040">
                <a:tc>
                  <a:txBody>
                    <a:bodyPr/>
                    <a:lstStyle/>
                    <a:p>
                      <a:pPr algn="ctr" fontAlgn="t"/>
                      <a:r>
                        <a:rPr lang="en-US" sz="2800" dirty="0">
                          <a:solidFill>
                            <a:srgbClr val="1E1E23"/>
                          </a:solidFill>
                          <a:effectLst/>
                        </a:rPr>
                        <a:t>All </a:t>
                      </a:r>
                      <a:r>
                        <a:rPr lang="en-US" sz="2800" dirty="0" smtClean="0">
                          <a:solidFill>
                            <a:srgbClr val="1E1E23"/>
                          </a:solidFill>
                          <a:effectLst/>
                        </a:rPr>
                        <a:t>stages </a:t>
                      </a:r>
                      <a:r>
                        <a:rPr lang="en-US" sz="2800" dirty="0">
                          <a:solidFill>
                            <a:srgbClr val="1E1E23"/>
                          </a:solidFill>
                          <a:effectLst/>
                        </a:rPr>
                        <a:t>combined</a:t>
                      </a:r>
                    </a:p>
                  </a:txBody>
                  <a:tcPr marL="95250" marR="95250" marT="142875" marB="142875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6D6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6D6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800" dirty="0">
                          <a:solidFill>
                            <a:srgbClr val="1E1E23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26%</a:t>
                      </a:r>
                    </a:p>
                  </a:txBody>
                  <a:tcPr marL="95250" marR="95250" marT="142875" marB="142875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6D6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6D6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4400" y="4427606"/>
            <a:ext cx="2247900" cy="2247900"/>
          </a:xfrm>
          <a:prstGeom prst="rect">
            <a:avLst/>
          </a:prstGeom>
        </p:spPr>
      </p:pic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>
          <a:xfrm>
            <a:off x="-474870" y="6208781"/>
            <a:ext cx="1706217" cy="365125"/>
          </a:xfrm>
        </p:spPr>
        <p:txBody>
          <a:bodyPr/>
          <a:lstStyle/>
          <a:p>
            <a:fld id="{0387D520-4143-43E6-9F34-6AFCCEB51321}" type="slidenum">
              <a:rPr lang="en-US" sz="2400" smtClean="0">
                <a:solidFill>
                  <a:schemeClr val="tx1"/>
                </a:solidFill>
              </a:rPr>
              <a:t>5</a:t>
            </a:fld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1002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60120" y="0"/>
            <a:ext cx="9875520" cy="2413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idx="1"/>
          </p:nvPr>
        </p:nvSpPr>
        <p:spPr>
          <a:xfrm>
            <a:off x="979251" y="582467"/>
            <a:ext cx="5015753" cy="10795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Signs and symptoms</a:t>
            </a:r>
            <a:endParaRPr lang="en-US" sz="3600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2"/>
          </p:nvPr>
        </p:nvSpPr>
        <p:spPr>
          <a:xfrm>
            <a:off x="960120" y="2003134"/>
            <a:ext cx="4754880" cy="4199761"/>
          </a:xfrm>
        </p:spPr>
        <p:txBody>
          <a:bodyPr>
            <a:normAutofit lnSpcReduction="10000"/>
          </a:bodyPr>
          <a:lstStyle/>
          <a:p>
            <a:pPr marL="45720" indent="0">
              <a:buNone/>
            </a:pPr>
            <a:r>
              <a:rPr lang="en-US" sz="3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symptomatic in early disease </a:t>
            </a:r>
          </a:p>
          <a:p>
            <a:pPr marL="45720" indent="0">
              <a:buNone/>
            </a:pPr>
            <a:r>
              <a:rPr lang="en-US" sz="3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Constitutional symptoms </a:t>
            </a:r>
          </a:p>
          <a:p>
            <a:pPr marL="45720" indent="0">
              <a:buNone/>
            </a:pPr>
            <a:r>
              <a:rPr lang="en-US" sz="3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3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oughing </a:t>
            </a:r>
          </a:p>
          <a:p>
            <a:pPr marL="45720" indent="0">
              <a:buNone/>
            </a:pPr>
            <a:r>
              <a:rPr lang="en-US" sz="3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Shortness of breath </a:t>
            </a:r>
          </a:p>
          <a:p>
            <a:pPr marL="45720" indent="0">
              <a:buNone/>
            </a:pPr>
            <a:r>
              <a:rPr lang="en-US" sz="3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Couching up blood</a:t>
            </a:r>
            <a:endParaRPr lang="en-US" sz="36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صورة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00476" y="3679242"/>
            <a:ext cx="2282888" cy="2720038"/>
          </a:xfrm>
          <a:prstGeom prst="rect">
            <a:avLst/>
          </a:prstGeom>
          <a:ln>
            <a:noFill/>
          </a:ln>
          <a:effectLst>
            <a:innerShdw blurRad="114300">
              <a:prstClr val="black"/>
            </a:inn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1" name="صورة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19900" y="747699"/>
            <a:ext cx="2324424" cy="2475768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  <p:pic>
        <p:nvPicPr>
          <p:cNvPr id="12" name="صورة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06944" y="1919658"/>
            <a:ext cx="2932952" cy="2607617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  <p:sp>
        <p:nvSpPr>
          <p:cNvPr id="13" name="عنصر نائب لرقم الشريحة 12"/>
          <p:cNvSpPr>
            <a:spLocks noGrp="1"/>
          </p:cNvSpPr>
          <p:nvPr>
            <p:ph type="sldNum" sz="quarter" idx="12"/>
          </p:nvPr>
        </p:nvSpPr>
        <p:spPr>
          <a:xfrm>
            <a:off x="9982531" y="6170090"/>
            <a:ext cx="1706217" cy="365125"/>
          </a:xfrm>
        </p:spPr>
        <p:txBody>
          <a:bodyPr/>
          <a:lstStyle/>
          <a:p>
            <a:fld id="{0387D520-4143-43E6-9F34-6AFCCEB51321}" type="slidenum">
              <a:rPr lang="en-US" sz="2400" smtClean="0">
                <a:solidFill>
                  <a:schemeClr val="tx1"/>
                </a:solidFill>
              </a:rPr>
              <a:t>6</a:t>
            </a:fld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5489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Risk factors</a:t>
            </a:r>
            <a:endParaRPr lang="en-US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143000" y="2057400"/>
            <a:ext cx="9872871" cy="4540348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Smoking tobacco</a:t>
            </a:r>
          </a:p>
          <a:p>
            <a:r>
              <a:rPr lang="en-US" sz="3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Radon </a:t>
            </a:r>
            <a:r>
              <a:rPr lang="en-US" sz="3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gas </a:t>
            </a:r>
          </a:p>
          <a:p>
            <a:r>
              <a:rPr lang="en-US" sz="3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 -ray </a:t>
            </a:r>
          </a:p>
          <a:p>
            <a:r>
              <a:rPr lang="en-US" sz="3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CT scan </a:t>
            </a:r>
          </a:p>
          <a:p>
            <a:r>
              <a:rPr lang="en-US" sz="3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Genetics </a:t>
            </a:r>
          </a:p>
          <a:p>
            <a:r>
              <a:rPr lang="en-US" sz="3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Air pollution</a:t>
            </a:r>
          </a:p>
          <a:p>
            <a:endParaRPr lang="en-US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4466" y="3638656"/>
            <a:ext cx="3406620" cy="2554592"/>
          </a:xfrm>
          <a:prstGeom prst="rect">
            <a:avLst/>
          </a:prstGeom>
        </p:spPr>
      </p:pic>
      <p:pic>
        <p:nvPicPr>
          <p:cNvPr id="7" name="صورة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67880" y="701040"/>
            <a:ext cx="2870620" cy="2846176"/>
          </a:xfrm>
          <a:prstGeom prst="rect">
            <a:avLst/>
          </a:prstGeom>
        </p:spPr>
      </p:pic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>
          <a:xfrm>
            <a:off x="9903190" y="6205948"/>
            <a:ext cx="1706217" cy="365125"/>
          </a:xfrm>
        </p:spPr>
        <p:txBody>
          <a:bodyPr/>
          <a:lstStyle/>
          <a:p>
            <a:fld id="{0387D520-4143-43E6-9F34-6AFCCEB51321}" type="slidenum">
              <a:rPr lang="en-US" sz="2400" smtClean="0">
                <a:solidFill>
                  <a:schemeClr val="tx1"/>
                </a:solidFill>
              </a:rPr>
              <a:t>7</a:t>
            </a:fld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9906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508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can smoke cause lung cancer ?</a:t>
            </a:r>
            <a:endParaRPr lang="en-US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965200" y="1397000"/>
            <a:ext cx="10050671" cy="4686300"/>
          </a:xfrm>
        </p:spPr>
        <p:txBody>
          <a:bodyPr>
            <a:noAutofit/>
          </a:bodyPr>
          <a:lstStyle/>
          <a:p>
            <a:r>
              <a:rPr lang="en-US" sz="2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Cigarette smoke releases over 5000 chemicals and many of these are harmful </a:t>
            </a:r>
          </a:p>
          <a:p>
            <a:r>
              <a:rPr lang="en-US" sz="2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harmful chemicals enter our lungs and spread around the entire body.</a:t>
            </a:r>
          </a:p>
          <a:p>
            <a:pPr marL="45720" indent="0">
              <a:buNone/>
            </a:pPr>
            <a:r>
              <a:rPr lang="en-US" sz="2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sz="2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Chemicals from cigarettes damage DNA.</a:t>
            </a:r>
          </a:p>
          <a:p>
            <a:pPr marL="45720" indent="0">
              <a:buNone/>
            </a:pPr>
            <a:endParaRPr lang="en-US" sz="26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Cigarette chemicals make it </a:t>
            </a:r>
            <a:r>
              <a:rPr lang="en-US" sz="2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difficult for </a:t>
            </a:r>
            <a:r>
              <a:rPr lang="en-US" sz="2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cells to repair any DNA damage. They also damage the parts of DNA that protect us from cancer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45720" indent="0">
              <a:buNone/>
            </a:pPr>
            <a:endParaRPr lang="en-US" sz="2600" dirty="0"/>
          </a:p>
          <a:p>
            <a:r>
              <a:rPr lang="en-US" sz="2600" dirty="0" smtClean="0"/>
              <a:t>This DNA damage can cause cancer in cells.</a:t>
            </a:r>
          </a:p>
          <a:p>
            <a:endParaRPr lang="en-US" sz="2600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0954" y="2673227"/>
            <a:ext cx="4345246" cy="2065958"/>
          </a:xfrm>
          <a:prstGeom prst="rect">
            <a:avLst/>
          </a:prstGeom>
        </p:spPr>
      </p:pic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7D520-4143-43E6-9F34-6AFCCEB51321}" type="slidenum">
              <a:rPr lang="en-US" sz="2400" smtClean="0">
                <a:solidFill>
                  <a:schemeClr val="tx1"/>
                </a:solidFill>
              </a:rPr>
              <a:t>8</a:t>
            </a:fld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4542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وان 6"/>
          <p:cNvSpPr>
            <a:spLocks noGrp="1"/>
          </p:cNvSpPr>
          <p:nvPr>
            <p:ph type="title"/>
          </p:nvPr>
        </p:nvSpPr>
        <p:spPr>
          <a:xfrm>
            <a:off x="1054100" y="584200"/>
            <a:ext cx="9875520" cy="1356360"/>
          </a:xfrm>
        </p:spPr>
        <p:txBody>
          <a:bodyPr>
            <a:normAutofit/>
          </a:bodyPr>
          <a:lstStyle/>
          <a:p>
            <a:r>
              <a:rPr lang="en-US" sz="48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4800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iagnosis</a:t>
            </a:r>
            <a:endParaRPr lang="en-US" sz="4800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عنصر نائب للمحتوى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Chest </a:t>
            </a:r>
            <a:r>
              <a:rPr lang="en-US" sz="3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 ray</a:t>
            </a:r>
            <a:endParaRPr lang="en-US" sz="36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Ct scan</a:t>
            </a:r>
          </a:p>
          <a:p>
            <a:r>
              <a:rPr lang="en-US" sz="3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PET scan</a:t>
            </a:r>
          </a:p>
          <a:p>
            <a:r>
              <a:rPr lang="en-US" sz="3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Biopsy</a:t>
            </a:r>
          </a:p>
          <a:p>
            <a:r>
              <a:rPr lang="en-US" sz="3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Genomic testing </a:t>
            </a:r>
          </a:p>
          <a:p>
            <a:endParaRPr lang="en-US" sz="36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36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7D520-4143-43E6-9F34-6AFCCEB51321}" type="slidenum">
              <a:rPr lang="en-US" sz="2400" smtClean="0">
                <a:solidFill>
                  <a:schemeClr val="tx1"/>
                </a:solidFill>
              </a:rPr>
              <a:t>9</a:t>
            </a:fld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2489" y="1445662"/>
            <a:ext cx="3114758" cy="3275968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37247" y="1445661"/>
            <a:ext cx="3833581" cy="3275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313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الأساس">
  <a:themeElements>
    <a:clrScheme name="مخصص 1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F2BAA8"/>
      </a:accent1>
      <a:accent2>
        <a:srgbClr val="EB977D"/>
      </a:accent2>
      <a:accent3>
        <a:srgbClr val="AB3C19"/>
      </a:accent3>
      <a:accent4>
        <a:srgbClr val="F2BAA8"/>
      </a:accent4>
      <a:accent5>
        <a:srgbClr val="FFD898"/>
      </a:accent5>
      <a:accent6>
        <a:srgbClr val="A5A5A5"/>
      </a:accent6>
      <a:hlink>
        <a:srgbClr val="7F7F7F"/>
      </a:hlink>
      <a:folHlink>
        <a:srgbClr val="262626"/>
      </a:folHlink>
    </a:clrScheme>
    <a:fontScheme name="الأساس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الأساس">
      <a:fillStyleLst>
        <a:solidFill>
          <a:schemeClr val="phClr"/>
        </a:solidFill>
        <a:solidFill>
          <a:schemeClr val="phClr">
            <a:tint val="63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446C221D-F63F-4DD8-B509-CFE168687BF2}"/>
    </a:ext>
  </a:extLst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1980</TotalTime>
  <Words>337</Words>
  <Application>Microsoft Office PowerPoint</Application>
  <PresentationFormat>ملء الشاشة</PresentationFormat>
  <Paragraphs>91</Paragraphs>
  <Slides>13</Slides>
  <Notes>1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6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13</vt:i4>
      </vt:variant>
    </vt:vector>
  </HeadingPairs>
  <TitlesOfParts>
    <vt:vector size="20" baseType="lpstr">
      <vt:lpstr>Arial</vt:lpstr>
      <vt:lpstr>Calibri</vt:lpstr>
      <vt:lpstr>Calisto MT</vt:lpstr>
      <vt:lpstr>Corbel</vt:lpstr>
      <vt:lpstr>Open Sans</vt:lpstr>
      <vt:lpstr>Tahoma</vt:lpstr>
      <vt:lpstr>الأساس</vt:lpstr>
      <vt:lpstr>Keep it pink</vt:lpstr>
      <vt:lpstr>عرض تقديمي في PowerPoint</vt:lpstr>
      <vt:lpstr>objectives</vt:lpstr>
      <vt:lpstr>.</vt:lpstr>
      <vt:lpstr>عرض تقديمي في PowerPoint</vt:lpstr>
      <vt:lpstr>.</vt:lpstr>
      <vt:lpstr>Risk factors</vt:lpstr>
      <vt:lpstr>How can smoke cause lung cancer ?</vt:lpstr>
      <vt:lpstr>Diagnosis</vt:lpstr>
      <vt:lpstr>Treatment</vt:lpstr>
      <vt:lpstr>عرض تقديمي في PowerPoint</vt:lpstr>
      <vt:lpstr>Conclusion</vt:lpstr>
      <vt:lpstr>Reference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Keep it pink</dc:title>
  <dc:creator>PIXEL-PC</dc:creator>
  <cp:lastModifiedBy>PIXEL-PC</cp:lastModifiedBy>
  <cp:revision>86</cp:revision>
  <dcterms:created xsi:type="dcterms:W3CDTF">2022-05-09T17:31:12Z</dcterms:created>
  <dcterms:modified xsi:type="dcterms:W3CDTF">2022-06-01T09:08:24Z</dcterms:modified>
</cp:coreProperties>
</file>